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7" r:id="rId4"/>
    <p:sldId id="268" r:id="rId5"/>
    <p:sldId id="258" r:id="rId6"/>
    <p:sldId id="265" r:id="rId7"/>
    <p:sldId id="266" r:id="rId8"/>
    <p:sldId id="263" r:id="rId9"/>
    <p:sldId id="269" r:id="rId10"/>
    <p:sldId id="270" r:id="rId11"/>
    <p:sldId id="271" r:id="rId12"/>
  </p:sldIdLst>
  <p:sldSz cx="12192000" cy="6858000"/>
  <p:notesSz cx="6858000" cy="9144000"/>
  <p:embeddedFontLst>
    <p:embeddedFont>
      <p:font typeface="D2Coding" panose="020B0609020101020101" pitchFamily="49" charset="-127"/>
      <p:regular r:id="rId13"/>
      <p:bold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63" autoAdjust="0"/>
    <p:restoredTop sz="94660"/>
  </p:normalViewPr>
  <p:slideViewPr>
    <p:cSldViewPr snapToGrid="0">
      <p:cViewPr varScale="1">
        <p:scale>
          <a:sx n="83" d="100"/>
          <a:sy n="83" d="100"/>
        </p:scale>
        <p:origin x="90" y="19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5EE871-DAAE-4F37-A9CD-4D830C906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A80C9D-3961-49F0-BDE3-7F13033D43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F99DE7-A1ED-4485-B80E-5D97568D4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13439-A768-4051-B7A1-094FDF701DF4}" type="datetimeFigureOut">
              <a:rPr lang="ko-KR" altLang="en-US" smtClean="0"/>
              <a:t>2021-06-27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9673DA-577E-446F-9204-1B46916AE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11C5C0-6E34-4753-AAD0-5BF94B895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28A8-A132-40D4-9F21-5FAD7B166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1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4C7E0C-F412-4C38-AEEF-9C7C77B39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D28F18-0378-48BB-A9FD-CDA742186F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1F1614-D77C-45CF-B807-5A7149559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13439-A768-4051-B7A1-094FDF701DF4}" type="datetimeFigureOut">
              <a:rPr lang="ko-KR" altLang="en-US" smtClean="0"/>
              <a:t>2021-06-27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FAFC7B-1DFB-4DFE-91A2-B55D23B06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6D32C8-6256-4FDC-82D2-06B8DA9E8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28A8-A132-40D4-9F21-5FAD7B166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359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A28771-CB13-4DCA-A897-ABAA73DA7B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B414B5-D25D-47B7-8E3B-8E5E41FBE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B64870-DA0E-4E81-9411-1893F53F0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13439-A768-4051-B7A1-094FDF701DF4}" type="datetimeFigureOut">
              <a:rPr lang="ko-KR" altLang="en-US" smtClean="0"/>
              <a:t>2021-06-27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F75CA7-08BD-4153-AB2E-98E219F96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CD0E59-6EC3-4046-8650-C01E435D8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28A8-A132-40D4-9F21-5FAD7B166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431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0B6CE7-E0EF-4C63-96AE-5FA872D9A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DAC88E-1D3A-457B-9E86-BD37100AB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493F07-8133-4AFB-B163-8943E4C93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13439-A768-4051-B7A1-094FDF701DF4}" type="datetimeFigureOut">
              <a:rPr lang="ko-KR" altLang="en-US" smtClean="0"/>
              <a:t>2021-06-27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E8A3EB-1478-4D72-B493-302F09A0C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0BC04B-4B97-4E45-9724-AC64671D5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28A8-A132-40D4-9F21-5FAD7B166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260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1AF6C-1106-4809-8C09-542503792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961608-8251-4F58-A38C-811C4454B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E438DB-C26F-462E-B663-6B28EAC92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13439-A768-4051-B7A1-094FDF701DF4}" type="datetimeFigureOut">
              <a:rPr lang="ko-KR" altLang="en-US" smtClean="0"/>
              <a:t>2021-06-27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0DD86A-27BF-48F0-B33B-3663EAE23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19F99D-75D8-47D4-998B-BF0D2D6E5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28A8-A132-40D4-9F21-5FAD7B166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491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F52E26-8DB4-4E1B-AD62-146266A1A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17A862-822D-499C-803A-3833EE02C2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623C34-F46A-4FF5-924A-CB6D762B8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E65E0F-08C9-4150-808D-044661ECD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13439-A768-4051-B7A1-094FDF701DF4}" type="datetimeFigureOut">
              <a:rPr lang="ko-KR" altLang="en-US" smtClean="0"/>
              <a:t>2021-06-27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A7D5EE-8E41-4D8E-94BB-639400B66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F249A8-CCE7-469D-8F12-DDB287D9F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28A8-A132-40D4-9F21-5FAD7B166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762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1AC0D6-38C2-4CEE-9BE0-D3C2DAEC7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C28832-5DEC-4B03-95E1-330225E52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CEAE6E-FB7A-49E8-A5A0-D15D2B78D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027961-8C05-455F-ACB0-DECCA2CD74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0F7F3B-CFD1-4546-98A0-64FF4ED62E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F0EA06C-128A-4720-99FE-2FC1D0F21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13439-A768-4051-B7A1-094FDF701DF4}" type="datetimeFigureOut">
              <a:rPr lang="ko-KR" altLang="en-US" smtClean="0"/>
              <a:t>2021-06-27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3C604BD-6CE4-4655-84F6-DE3AC744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F9FDC50-EFD0-459A-A63E-04CA1CC4B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28A8-A132-40D4-9F21-5FAD7B166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397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40EFBF-7816-4AE0-983A-AFB82C561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EA0AB2-EA77-4CD1-9B5E-9BBF1C7A2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13439-A768-4051-B7A1-094FDF701DF4}" type="datetimeFigureOut">
              <a:rPr lang="ko-KR" altLang="en-US" smtClean="0"/>
              <a:t>2021-06-27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465995-996D-4BD2-B288-E1BFB4430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C46C0E-8EE9-4663-B4A4-4A63780B6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28A8-A132-40D4-9F21-5FAD7B166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858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B1E0C8-7125-47BB-A3CD-552710C4B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13439-A768-4051-B7A1-094FDF701DF4}" type="datetimeFigureOut">
              <a:rPr lang="ko-KR" altLang="en-US" smtClean="0"/>
              <a:t>2021-06-27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CBD01C-B221-47CF-8A2A-0C703589E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7FFA6F-F5E3-40C7-87E3-37453D695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28A8-A132-40D4-9F21-5FAD7B166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171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E0A735-17F6-4D6E-9398-83BC50229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62844D-581F-4C36-AF6F-5560EC718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A559B1-9969-4846-A9C9-E6049488E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227C1B-5F1C-4756-88FA-B9189D989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13439-A768-4051-B7A1-094FDF701DF4}" type="datetimeFigureOut">
              <a:rPr lang="ko-KR" altLang="en-US" smtClean="0"/>
              <a:t>2021-06-27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3F5C31-77CC-4AE8-9B8C-9162AC83D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76F747-07B2-4129-9D88-FC5D27DA9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28A8-A132-40D4-9F21-5FAD7B166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605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8F712-8CB0-4D22-BFEB-B1951A725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1505A8-6CF7-4AD3-BE51-D6E1137EB5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E00113-950E-466E-ADCF-97E2F769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58A3FD-BCB7-4182-B1BC-694A2D7E9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13439-A768-4051-B7A1-094FDF701DF4}" type="datetimeFigureOut">
              <a:rPr lang="ko-KR" altLang="en-US" smtClean="0"/>
              <a:t>2021-06-27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18A55B-829C-4094-9A98-B29B52290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45448E-86EE-47DA-92F5-34AB1CE6A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28A8-A132-40D4-9F21-5FAD7B166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065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117CF9-82B0-4FFE-AF99-B0EB3F587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05E777-F814-4A47-9C24-118556953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1EC91D-6954-414B-B778-6D46A8BB0B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13439-A768-4051-B7A1-094FDF701DF4}" type="datetimeFigureOut">
              <a:rPr lang="ko-KR" altLang="en-US" smtClean="0"/>
              <a:t>2021-06-27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9A2F07-4B2F-429B-8319-E8A77A97F2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578CB-76DB-469C-9CDE-B2C6F9A510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D28A8-A132-40D4-9F21-5FAD7B166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297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13" Type="http://schemas.openxmlformats.org/officeDocument/2006/relationships/image" Target="../media/image15.jpg"/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12" Type="http://schemas.openxmlformats.org/officeDocument/2006/relationships/image" Target="../media/image14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11" Type="http://schemas.openxmlformats.org/officeDocument/2006/relationships/image" Target="../media/image13.jpg"/><Relationship Id="rId5" Type="http://schemas.openxmlformats.org/officeDocument/2006/relationships/image" Target="../media/image7.jpg"/><Relationship Id="rId10" Type="http://schemas.openxmlformats.org/officeDocument/2006/relationships/image" Target="../media/image12.jpg"/><Relationship Id="rId4" Type="http://schemas.openxmlformats.org/officeDocument/2006/relationships/image" Target="../media/image6.jpg"/><Relationship Id="rId9" Type="http://schemas.openxmlformats.org/officeDocument/2006/relationships/image" Target="../media/image11.jpg"/><Relationship Id="rId14" Type="http://schemas.openxmlformats.org/officeDocument/2006/relationships/image" Target="../media/image16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13" Type="http://schemas.openxmlformats.org/officeDocument/2006/relationships/image" Target="../media/image28.jpg"/><Relationship Id="rId3" Type="http://schemas.openxmlformats.org/officeDocument/2006/relationships/image" Target="../media/image18.jpg"/><Relationship Id="rId7" Type="http://schemas.openxmlformats.org/officeDocument/2006/relationships/image" Target="../media/image22.jpg"/><Relationship Id="rId12" Type="http://schemas.openxmlformats.org/officeDocument/2006/relationships/image" Target="../media/image27.jpg"/><Relationship Id="rId2" Type="http://schemas.openxmlformats.org/officeDocument/2006/relationships/image" Target="../media/image17.jpg"/><Relationship Id="rId16" Type="http://schemas.openxmlformats.org/officeDocument/2006/relationships/image" Target="../media/image3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jpg"/><Relationship Id="rId11" Type="http://schemas.openxmlformats.org/officeDocument/2006/relationships/image" Target="../media/image26.jpg"/><Relationship Id="rId5" Type="http://schemas.openxmlformats.org/officeDocument/2006/relationships/image" Target="../media/image20.jpg"/><Relationship Id="rId15" Type="http://schemas.openxmlformats.org/officeDocument/2006/relationships/image" Target="../media/image30.jpg"/><Relationship Id="rId10" Type="http://schemas.openxmlformats.org/officeDocument/2006/relationships/image" Target="../media/image25.jpg"/><Relationship Id="rId4" Type="http://schemas.openxmlformats.org/officeDocument/2006/relationships/image" Target="../media/image19.jpg"/><Relationship Id="rId9" Type="http://schemas.openxmlformats.org/officeDocument/2006/relationships/image" Target="../media/image24.jpg"/><Relationship Id="rId14" Type="http://schemas.openxmlformats.org/officeDocument/2006/relationships/image" Target="../media/image29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g"/><Relationship Id="rId13" Type="http://schemas.openxmlformats.org/officeDocument/2006/relationships/image" Target="../media/image43.jpg"/><Relationship Id="rId3" Type="http://schemas.openxmlformats.org/officeDocument/2006/relationships/image" Target="../media/image33.jpg"/><Relationship Id="rId7" Type="http://schemas.openxmlformats.org/officeDocument/2006/relationships/image" Target="../media/image37.jpg"/><Relationship Id="rId12" Type="http://schemas.openxmlformats.org/officeDocument/2006/relationships/image" Target="../media/image42.jpg"/><Relationship Id="rId2" Type="http://schemas.openxmlformats.org/officeDocument/2006/relationships/image" Target="../media/image32.jpg"/><Relationship Id="rId16" Type="http://schemas.openxmlformats.org/officeDocument/2006/relationships/image" Target="../media/image4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jpg"/><Relationship Id="rId11" Type="http://schemas.openxmlformats.org/officeDocument/2006/relationships/image" Target="../media/image41.jpg"/><Relationship Id="rId5" Type="http://schemas.openxmlformats.org/officeDocument/2006/relationships/image" Target="../media/image35.jpg"/><Relationship Id="rId15" Type="http://schemas.openxmlformats.org/officeDocument/2006/relationships/image" Target="../media/image45.jpg"/><Relationship Id="rId10" Type="http://schemas.openxmlformats.org/officeDocument/2006/relationships/image" Target="../media/image40.jpg"/><Relationship Id="rId4" Type="http://schemas.openxmlformats.org/officeDocument/2006/relationships/image" Target="../media/image34.jpg"/><Relationship Id="rId9" Type="http://schemas.openxmlformats.org/officeDocument/2006/relationships/image" Target="../media/image39.jpg"/><Relationship Id="rId14" Type="http://schemas.openxmlformats.org/officeDocument/2006/relationships/image" Target="../media/image44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recall@1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09C5402-47AF-4247-BE55-6B2C2A0BEB93}"/>
              </a:ext>
            </a:extLst>
          </p:cNvPr>
          <p:cNvSpPr txBox="1"/>
          <p:nvPr/>
        </p:nvSpPr>
        <p:spPr>
          <a:xfrm>
            <a:off x="797113" y="2905780"/>
            <a:ext cx="10597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  <a:cs typeface="DaunPenh" panose="020B0604020202020204" pitchFamily="2" charset="0"/>
              </a:rPr>
              <a:t>이미지 비식별화 처리에 강건한 </a:t>
            </a:r>
            <a:r>
              <a:rPr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  <a:cs typeface="DaunPenh" panose="020B0604020202020204" pitchFamily="2" charset="0"/>
              </a:rPr>
              <a:t>CNN</a:t>
            </a:r>
            <a:r>
              <a:rPr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  <a:cs typeface="DaunPenh" panose="020B0604020202020204" pitchFamily="2" charset="0"/>
              </a:rPr>
              <a:t>기반 이미지 특징벡터 추출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FFF921-EABD-42AD-8D5B-F5BB301C3920}"/>
              </a:ext>
            </a:extLst>
          </p:cNvPr>
          <p:cNvSpPr txBox="1"/>
          <p:nvPr/>
        </p:nvSpPr>
        <p:spPr>
          <a:xfrm>
            <a:off x="9363561" y="546524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120200366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이종석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120200368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황영준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DC7CD8-7F80-4A11-BBC2-169DC8008BD8}"/>
              </a:ext>
            </a:extLst>
          </p:cNvPr>
          <p:cNvSpPr txBox="1"/>
          <p:nvPr/>
        </p:nvSpPr>
        <p:spPr>
          <a:xfrm>
            <a:off x="8555647" y="5095914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서강대학교 컴퓨터공학과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3523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CC5AE6-2077-4D46-A927-9CD55274F7C7}"/>
              </a:ext>
            </a:extLst>
          </p:cNvPr>
          <p:cNvSpPr txBox="1"/>
          <p:nvPr/>
        </p:nvSpPr>
        <p:spPr>
          <a:xfrm>
            <a:off x="111715" y="194436"/>
            <a:ext cx="7366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  <a:cs typeface="DaunPenh" panose="020B0604020202020204" pitchFamily="2" charset="0"/>
              </a:rPr>
              <a:t>Feature Inversion</a:t>
            </a:r>
            <a:r>
              <a:rPr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  <a:cs typeface="DaunPenh" panose="020B0604020202020204" pitchFamily="2" charset="0"/>
              </a:rPr>
              <a:t>을 이용한 이미지 </a:t>
            </a:r>
            <a:r>
              <a:rPr lang="ko-KR" altLang="en-US" sz="2800" b="1" dirty="0" err="1">
                <a:latin typeface="D2Coding" panose="020B0609020101020101" pitchFamily="49" charset="-127"/>
                <a:ea typeface="D2Coding" panose="020B0609020101020101" pitchFamily="49" charset="-127"/>
                <a:cs typeface="DaunPenh" panose="020B0604020202020204" pitchFamily="2" charset="0"/>
              </a:rPr>
              <a:t>블러링</a:t>
            </a:r>
            <a:endParaRPr lang="ko-KR" altLang="en-US" sz="2800" b="1" dirty="0">
              <a:latin typeface="D2Coding" panose="020B0609020101020101" pitchFamily="49" charset="-127"/>
              <a:ea typeface="D2Coding" panose="020B0609020101020101" pitchFamily="49" charset="-127"/>
              <a:cs typeface="DaunPenh" panose="020B0604020202020204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7A12D3-EB5B-4886-B9BB-57271D0567F4}"/>
              </a:ext>
            </a:extLst>
          </p:cNvPr>
          <p:cNvSpPr txBox="1">
            <a:spLocks/>
          </p:cNvSpPr>
          <p:nvPr/>
        </p:nvSpPr>
        <p:spPr>
          <a:xfrm>
            <a:off x="259299" y="747787"/>
            <a:ext cx="112710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900" dirty="0">
                <a:latin typeface="D2Coding" panose="020B0609020101020101" pitchFamily="49" charset="-127"/>
                <a:ea typeface="D2Coding" panose="020B0609020101020101" pitchFamily="49" charset="-127"/>
                <a:cs typeface="DaunPenh" panose="020B0604020202020204" pitchFamily="2" charset="0"/>
              </a:rPr>
              <a:t>이미지 </a:t>
            </a:r>
            <a:r>
              <a:rPr lang="ko-KR" altLang="en-US" sz="1900" dirty="0" err="1">
                <a:latin typeface="D2Coding" panose="020B0609020101020101" pitchFamily="49" charset="-127"/>
                <a:ea typeface="D2Coding" panose="020B0609020101020101" pitchFamily="49" charset="-127"/>
                <a:cs typeface="DaunPenh" panose="020B0604020202020204" pitchFamily="2" charset="0"/>
              </a:rPr>
              <a:t>블러링의</a:t>
            </a:r>
            <a:r>
              <a:rPr lang="ko-KR" altLang="en-US" sz="1900" dirty="0">
                <a:latin typeface="D2Coding" panose="020B0609020101020101" pitchFamily="49" charset="-127"/>
                <a:ea typeface="D2Coding" panose="020B0609020101020101" pitchFamily="49" charset="-127"/>
                <a:cs typeface="DaunPenh" panose="020B0604020202020204" pitchFamily="2" charset="0"/>
              </a:rPr>
              <a:t> 경우 강도가 높아질수록</a:t>
            </a:r>
            <a:r>
              <a:rPr lang="en-US" altLang="ko-KR" sz="1900" dirty="0">
                <a:latin typeface="D2Coding" panose="020B0609020101020101" pitchFamily="49" charset="-127"/>
                <a:ea typeface="D2Coding" panose="020B0609020101020101" pitchFamily="49" charset="-127"/>
                <a:cs typeface="DaunPenh" panose="020B0604020202020204" pitchFamily="2" charset="0"/>
              </a:rPr>
              <a:t>, </a:t>
            </a:r>
            <a:r>
              <a:rPr lang="ko-KR" altLang="en-US" sz="1900" dirty="0" err="1">
                <a:latin typeface="D2Coding" panose="020B0609020101020101" pitchFamily="49" charset="-127"/>
                <a:ea typeface="D2Coding" panose="020B0609020101020101" pitchFamily="49" charset="-127"/>
                <a:cs typeface="DaunPenh" panose="020B0604020202020204" pitchFamily="2" charset="0"/>
              </a:rPr>
              <a:t>블러링</a:t>
            </a:r>
            <a:r>
              <a:rPr lang="ko-KR" altLang="en-US" sz="1900" dirty="0">
                <a:latin typeface="D2Coding" panose="020B0609020101020101" pitchFamily="49" charset="-127"/>
                <a:ea typeface="D2Coding" panose="020B0609020101020101" pitchFamily="49" charset="-127"/>
                <a:cs typeface="DaunPenh" panose="020B0604020202020204" pitchFamily="2" charset="0"/>
              </a:rPr>
              <a:t> 범위가 넓을수록 원본 이미지의 특징을 훼손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98C40A-AF6C-404C-B58D-E91375ED4F40}"/>
              </a:ext>
            </a:extLst>
          </p:cNvPr>
          <p:cNvSpPr txBox="1">
            <a:spLocks/>
          </p:cNvSpPr>
          <p:nvPr/>
        </p:nvSpPr>
        <p:spPr>
          <a:xfrm>
            <a:off x="259299" y="1121537"/>
            <a:ext cx="1054006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900" dirty="0">
                <a:latin typeface="D2Coding" panose="020B0609020101020101" pitchFamily="49" charset="-127"/>
                <a:ea typeface="D2Coding" panose="020B0609020101020101" pitchFamily="49" charset="-127"/>
                <a:cs typeface="DaunPenh" panose="020B0604020202020204" pitchFamily="2" charset="0"/>
              </a:rPr>
              <a:t>원본 이미지의 특징을 유지하면서 이미지 비식별화가 가능하도록 </a:t>
            </a:r>
            <a:r>
              <a:rPr lang="en-US" altLang="ko-KR" sz="1900" dirty="0">
                <a:latin typeface="D2Coding" panose="020B0609020101020101" pitchFamily="49" charset="-127"/>
                <a:ea typeface="D2Coding" panose="020B0609020101020101" pitchFamily="49" charset="-127"/>
                <a:cs typeface="DaunPenh" panose="020B0604020202020204" pitchFamily="2" charset="0"/>
              </a:rPr>
              <a:t>feature inversion</a:t>
            </a:r>
            <a:r>
              <a:rPr lang="ko-KR" altLang="en-US" sz="1900" dirty="0">
                <a:latin typeface="D2Coding" panose="020B0609020101020101" pitchFamily="49" charset="-127"/>
                <a:ea typeface="D2Coding" panose="020B0609020101020101" pitchFamily="49" charset="-127"/>
                <a:cs typeface="DaunPenh" panose="020B0604020202020204" pitchFamily="2" charset="0"/>
              </a:rPr>
              <a:t>을 이용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C02B0D-B608-46A1-953A-1AFDD1B21D1C}"/>
              </a:ext>
            </a:extLst>
          </p:cNvPr>
          <p:cNvSpPr txBox="1"/>
          <p:nvPr/>
        </p:nvSpPr>
        <p:spPr>
          <a:xfrm>
            <a:off x="142303" y="1522075"/>
            <a:ext cx="3134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latin typeface="D2Coding" panose="020B0609020101020101" pitchFamily="49" charset="-127"/>
                <a:ea typeface="D2Coding" panose="020B0609020101020101" pitchFamily="49" charset="-127"/>
              </a:rPr>
              <a:t>Feature Extract Network</a:t>
            </a:r>
            <a:endParaRPr lang="ko-KR" altLang="en-US" sz="20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150276EB-D33C-497F-BBFA-4454EAB0234F}"/>
              </a:ext>
            </a:extLst>
          </p:cNvPr>
          <p:cNvCxnSpPr/>
          <p:nvPr/>
        </p:nvCxnSpPr>
        <p:spPr>
          <a:xfrm>
            <a:off x="6085315" y="1722120"/>
            <a:ext cx="0" cy="513588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6D2FDD2-737C-4DEC-8934-533AAC0492BF}"/>
              </a:ext>
            </a:extLst>
          </p:cNvPr>
          <p:cNvSpPr txBox="1"/>
          <p:nvPr/>
        </p:nvSpPr>
        <p:spPr>
          <a:xfrm>
            <a:off x="6209994" y="1522075"/>
            <a:ext cx="2364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D2Coding" panose="020B0609020101020101" pitchFamily="49" charset="-127"/>
                <a:ea typeface="D2Coding" panose="020B0609020101020101" pitchFamily="49" charset="-127"/>
              </a:rPr>
              <a:t>Feature Inversion</a:t>
            </a:r>
            <a:endParaRPr lang="ko-KR" altLang="en-US" sz="20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05EBFBC-2F81-4930-BD9C-F68813A340CB}"/>
              </a:ext>
            </a:extLst>
          </p:cNvPr>
          <p:cNvSpPr txBox="1"/>
          <p:nvPr/>
        </p:nvSpPr>
        <p:spPr>
          <a:xfrm>
            <a:off x="3664179" y="2206828"/>
            <a:ext cx="1101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(3, 224, 224)</a:t>
            </a:r>
            <a:endParaRPr lang="ko-KR" altLang="en-US" sz="1100" b="1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F30397AE-C9E2-4900-B8F6-3C7E25F17F6C}"/>
              </a:ext>
            </a:extLst>
          </p:cNvPr>
          <p:cNvGrpSpPr/>
          <p:nvPr/>
        </p:nvGrpSpPr>
        <p:grpSpPr>
          <a:xfrm>
            <a:off x="1676706" y="2107741"/>
            <a:ext cx="2551962" cy="4611735"/>
            <a:chOff x="1676706" y="2107741"/>
            <a:chExt cx="2551962" cy="4611735"/>
          </a:xfrm>
        </p:grpSpPr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5F51E179-FBB7-4981-95A4-0E55EF489E0A}"/>
                </a:ext>
              </a:extLst>
            </p:cNvPr>
            <p:cNvSpPr/>
            <p:nvPr/>
          </p:nvSpPr>
          <p:spPr>
            <a:xfrm>
              <a:off x="1676706" y="2967742"/>
              <a:ext cx="2551962" cy="750577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convolution Layer</a:t>
              </a:r>
            </a:p>
            <a:p>
              <a:pPr algn="ctr"/>
              <a:endParaRPr lang="en-US" altLang="ko-KR" sz="11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pPr algn="ctr"/>
              <a:endParaRPr lang="ko-KR" altLang="en-US" sz="11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9C14D272-65C6-4D51-88C3-E2E295CFF57C}"/>
                </a:ext>
              </a:extLst>
            </p:cNvPr>
            <p:cNvGrpSpPr/>
            <p:nvPr/>
          </p:nvGrpSpPr>
          <p:grpSpPr>
            <a:xfrm>
              <a:off x="2684456" y="2107741"/>
              <a:ext cx="569387" cy="540000"/>
              <a:chOff x="1470166" y="4268584"/>
              <a:chExt cx="835091" cy="690651"/>
            </a:xfrm>
          </p:grpSpPr>
          <p:sp>
            <p:nvSpPr>
              <p:cNvPr id="60" name="사각형: 모서리가 접힌 도형 59">
                <a:extLst>
                  <a:ext uri="{FF2B5EF4-FFF2-40B4-BE49-F238E27FC236}">
                    <a16:creationId xmlns:a16="http://schemas.microsoft.com/office/drawing/2014/main" id="{48D69956-7DD0-43E7-89D3-E062389BC4B8}"/>
                  </a:ext>
                </a:extLst>
              </p:cNvPr>
              <p:cNvSpPr/>
              <p:nvPr/>
            </p:nvSpPr>
            <p:spPr>
              <a:xfrm>
                <a:off x="1470166" y="4268584"/>
                <a:ext cx="791991" cy="690651"/>
              </a:xfrm>
              <a:prstGeom prst="foldedCorner">
                <a:avLst>
                  <a:gd name="adj" fmla="val 34546"/>
                </a:avLst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en-US" altLang="ko-KR" sz="1050" b="1" dirty="0">
                    <a:solidFill>
                      <a:schemeClr val="tx1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</a:br>
                <a:endParaRPr lang="ko-KR" altLang="en-US" sz="1050" b="1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ACA90D1-1AE3-4404-A127-7F29D7B361C5}"/>
                  </a:ext>
                </a:extLst>
              </p:cNvPr>
              <p:cNvSpPr txBox="1"/>
              <p:nvPr/>
            </p:nvSpPr>
            <p:spPr>
              <a:xfrm>
                <a:off x="1470166" y="4431808"/>
                <a:ext cx="835091" cy="354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Image</a:t>
                </a:r>
                <a:endParaRPr lang="ko-KR" altLang="en-US" sz="1200" b="1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</p:grp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B0F44F87-E3FE-4BB7-AC84-9D6EDDDC1CD1}"/>
                </a:ext>
              </a:extLst>
            </p:cNvPr>
            <p:cNvSpPr/>
            <p:nvPr/>
          </p:nvSpPr>
          <p:spPr>
            <a:xfrm>
              <a:off x="1676706" y="4038320"/>
              <a:ext cx="2551962" cy="750577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ReLu</a:t>
              </a:r>
              <a:r>
                <a:rPr lang="en-US" altLang="ko-KR" sz="1400" b="1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Layer</a:t>
              </a:r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312399C6-FD08-4C57-ACE3-9A6018E67EFA}"/>
                </a:ext>
              </a:extLst>
            </p:cNvPr>
            <p:cNvSpPr/>
            <p:nvPr/>
          </p:nvSpPr>
          <p:spPr>
            <a:xfrm>
              <a:off x="1676706" y="5108898"/>
              <a:ext cx="2551962" cy="750577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Max pooling Layer</a:t>
              </a:r>
            </a:p>
            <a:p>
              <a:pPr algn="ctr"/>
              <a:endParaRPr lang="en-US" altLang="ko-KR" sz="11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pPr algn="ctr"/>
              <a:endParaRPr lang="ko-KR" altLang="en-US" sz="11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B5EB1B5-EEC6-48B5-AAB3-4E8358C3FFAC}"/>
                </a:ext>
              </a:extLst>
            </p:cNvPr>
            <p:cNvSpPr txBox="1"/>
            <p:nvPr/>
          </p:nvSpPr>
          <p:spPr>
            <a:xfrm>
              <a:off x="1762471" y="3283306"/>
              <a:ext cx="237116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filters : 64, kernel size : 7x7</a:t>
              </a:r>
              <a:br>
                <a:rPr lang="en-US" altLang="ko-KR" sz="1100" b="1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</a:br>
              <a:r>
                <a:rPr lang="en-US" altLang="ko-KR" sz="1100" b="1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stride : 2, padding : 3</a:t>
              </a:r>
              <a:endParaRPr lang="ko-KR" altLang="en-US" sz="11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7044ABC-B076-4733-9C13-4D793E77BC39}"/>
                </a:ext>
              </a:extLst>
            </p:cNvPr>
            <p:cNvSpPr txBox="1"/>
            <p:nvPr/>
          </p:nvSpPr>
          <p:spPr>
            <a:xfrm>
              <a:off x="2044599" y="5416074"/>
              <a:ext cx="180690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kernel size : 3x3</a:t>
              </a:r>
              <a:br>
                <a:rPr lang="en-US" altLang="ko-KR" sz="1100" b="1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</a:br>
              <a:r>
                <a:rPr lang="en-US" altLang="ko-KR" sz="1100" b="1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stride : 2, padding : 1</a:t>
              </a:r>
              <a:endParaRPr lang="ko-KR" altLang="en-US" sz="11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30C68C59-2B24-4C71-B17A-4D3F4CA30744}"/>
                </a:ext>
              </a:extLst>
            </p:cNvPr>
            <p:cNvCxnSpPr>
              <a:cxnSpLocks/>
              <a:stCxn id="60" idx="2"/>
              <a:endCxn id="58" idx="0"/>
            </p:cNvCxnSpPr>
            <p:nvPr/>
          </p:nvCxnSpPr>
          <p:spPr>
            <a:xfrm flipH="1">
              <a:off x="2952687" y="2647741"/>
              <a:ext cx="1768" cy="320001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CD733FAC-7802-485E-95C4-95006DE78EA0}"/>
                </a:ext>
              </a:extLst>
            </p:cNvPr>
            <p:cNvCxnSpPr>
              <a:cxnSpLocks/>
              <a:stCxn id="67" idx="2"/>
              <a:endCxn id="65" idx="0"/>
            </p:cNvCxnSpPr>
            <p:nvPr/>
          </p:nvCxnSpPr>
          <p:spPr>
            <a:xfrm>
              <a:off x="2948052" y="3714193"/>
              <a:ext cx="4635" cy="324127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AA1DC644-CFC1-4905-AC1A-AFCEAD8A9CF7}"/>
                </a:ext>
              </a:extLst>
            </p:cNvPr>
            <p:cNvCxnSpPr>
              <a:cxnSpLocks/>
              <a:stCxn id="65" idx="2"/>
              <a:endCxn id="66" idx="0"/>
            </p:cNvCxnSpPr>
            <p:nvPr/>
          </p:nvCxnSpPr>
          <p:spPr>
            <a:xfrm>
              <a:off x="2952687" y="4788897"/>
              <a:ext cx="0" cy="320001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69918D7C-F7C7-41A0-AE12-4E592BE3F404}"/>
                </a:ext>
              </a:extLst>
            </p:cNvPr>
            <p:cNvCxnSpPr>
              <a:cxnSpLocks/>
              <a:stCxn id="68" idx="2"/>
              <a:endCxn id="76" idx="0"/>
            </p:cNvCxnSpPr>
            <p:nvPr/>
          </p:nvCxnSpPr>
          <p:spPr>
            <a:xfrm>
              <a:off x="2948052" y="5846961"/>
              <a:ext cx="7900" cy="332515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F832EF0D-72D2-4882-8E28-6046E5ACF307}"/>
                </a:ext>
              </a:extLst>
            </p:cNvPr>
            <p:cNvSpPr/>
            <p:nvPr/>
          </p:nvSpPr>
          <p:spPr>
            <a:xfrm>
              <a:off x="2415952" y="6179476"/>
              <a:ext cx="1080000" cy="54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Feature Map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7C0C93AA-95FF-4CA8-928D-58513023E64C}"/>
              </a:ext>
            </a:extLst>
          </p:cNvPr>
          <p:cNvSpPr txBox="1"/>
          <p:nvPr/>
        </p:nvSpPr>
        <p:spPr>
          <a:xfrm>
            <a:off x="3668231" y="6318671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(64, 56, 56)</a:t>
            </a:r>
            <a:endParaRPr lang="ko-KR" altLang="en-US" sz="1100" b="1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88E5D91-DBC4-4E3D-A6F8-70E75232CC9D}"/>
              </a:ext>
            </a:extLst>
          </p:cNvPr>
          <p:cNvSpPr txBox="1"/>
          <p:nvPr/>
        </p:nvSpPr>
        <p:spPr>
          <a:xfrm>
            <a:off x="9964502" y="2178296"/>
            <a:ext cx="1101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(3, 224, 224)</a:t>
            </a:r>
            <a:endParaRPr lang="ko-KR" altLang="en-US" sz="1100" b="1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54570EA6-7C08-4DA8-BC82-64103EDD1914}"/>
              </a:ext>
            </a:extLst>
          </p:cNvPr>
          <p:cNvSpPr/>
          <p:nvPr/>
        </p:nvSpPr>
        <p:spPr>
          <a:xfrm>
            <a:off x="9334502" y="4009788"/>
            <a:ext cx="1260000" cy="691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Feature Map</a:t>
            </a:r>
            <a:endParaRPr lang="ko-KR" altLang="en-US" sz="1400" b="1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9C4A5B73-2E47-4AF7-AF35-851A46085ADE}"/>
              </a:ext>
            </a:extLst>
          </p:cNvPr>
          <p:cNvGrpSpPr/>
          <p:nvPr/>
        </p:nvGrpSpPr>
        <p:grpSpPr>
          <a:xfrm>
            <a:off x="7977029" y="2079209"/>
            <a:ext cx="2551962" cy="4642703"/>
            <a:chOff x="7977029" y="2079209"/>
            <a:chExt cx="2551962" cy="4642703"/>
          </a:xfrm>
        </p:grpSpPr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468703D9-A504-45C2-9ACC-CA5494B7A11F}"/>
                </a:ext>
              </a:extLst>
            </p:cNvPr>
            <p:cNvSpPr/>
            <p:nvPr/>
          </p:nvSpPr>
          <p:spPr>
            <a:xfrm>
              <a:off x="7977029" y="2939210"/>
              <a:ext cx="2551962" cy="750577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Feature Extract Network</a:t>
              </a: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26A5E430-28A3-4521-95E0-36D9FDDC677F}"/>
                </a:ext>
              </a:extLst>
            </p:cNvPr>
            <p:cNvGrpSpPr/>
            <p:nvPr/>
          </p:nvGrpSpPr>
          <p:grpSpPr>
            <a:xfrm>
              <a:off x="8984779" y="2079209"/>
              <a:ext cx="569387" cy="540000"/>
              <a:chOff x="1470166" y="4268584"/>
              <a:chExt cx="835091" cy="690651"/>
            </a:xfrm>
          </p:grpSpPr>
          <p:sp>
            <p:nvSpPr>
              <p:cNvPr id="86" name="사각형: 모서리가 접힌 도형 85">
                <a:extLst>
                  <a:ext uri="{FF2B5EF4-FFF2-40B4-BE49-F238E27FC236}">
                    <a16:creationId xmlns:a16="http://schemas.microsoft.com/office/drawing/2014/main" id="{38DACE6A-45A6-48C9-9C88-6436763B3682}"/>
                  </a:ext>
                </a:extLst>
              </p:cNvPr>
              <p:cNvSpPr/>
              <p:nvPr/>
            </p:nvSpPr>
            <p:spPr>
              <a:xfrm>
                <a:off x="1470166" y="4268584"/>
                <a:ext cx="791991" cy="690651"/>
              </a:xfrm>
              <a:prstGeom prst="foldedCorner">
                <a:avLst>
                  <a:gd name="adj" fmla="val 34546"/>
                </a:avLst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en-US" altLang="ko-KR" sz="1050" b="1" dirty="0">
                    <a:solidFill>
                      <a:schemeClr val="tx1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</a:br>
                <a:endParaRPr lang="ko-KR" altLang="en-US" sz="1050" b="1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A673745-1A6E-4392-A66C-0260C66FCB99}"/>
                  </a:ext>
                </a:extLst>
              </p:cNvPr>
              <p:cNvSpPr txBox="1"/>
              <p:nvPr/>
            </p:nvSpPr>
            <p:spPr>
              <a:xfrm>
                <a:off x="1470166" y="4431808"/>
                <a:ext cx="835091" cy="354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Image</a:t>
                </a:r>
                <a:endParaRPr lang="ko-KR" altLang="en-US" sz="1200" b="1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</p:grpSp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450A062E-30CD-4894-8C00-7CFFEB0C3460}"/>
                </a:ext>
              </a:extLst>
            </p:cNvPr>
            <p:cNvSpPr/>
            <p:nvPr/>
          </p:nvSpPr>
          <p:spPr>
            <a:xfrm>
              <a:off x="7977029" y="5080366"/>
              <a:ext cx="2551962" cy="750577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Feature Inversion Network</a:t>
              </a:r>
            </a:p>
          </p:txBody>
        </p: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E3DD8C83-269B-494D-9645-C6E798675096}"/>
                </a:ext>
              </a:extLst>
            </p:cNvPr>
            <p:cNvCxnSpPr>
              <a:cxnSpLocks/>
              <a:stCxn id="86" idx="2"/>
              <a:endCxn id="84" idx="0"/>
            </p:cNvCxnSpPr>
            <p:nvPr/>
          </p:nvCxnSpPr>
          <p:spPr>
            <a:xfrm flipH="1">
              <a:off x="9253010" y="2619209"/>
              <a:ext cx="1768" cy="320001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1BD5D4CF-40DF-442E-82C5-C33D1FD1FCF4}"/>
                </a:ext>
              </a:extLst>
            </p:cNvPr>
            <p:cNvCxnSpPr>
              <a:cxnSpLocks/>
              <a:stCxn id="84" idx="2"/>
              <a:endCxn id="89" idx="0"/>
            </p:cNvCxnSpPr>
            <p:nvPr/>
          </p:nvCxnSpPr>
          <p:spPr>
            <a:xfrm>
              <a:off x="9253010" y="3689787"/>
              <a:ext cx="0" cy="1390579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690767C1-04B7-4B08-BDE9-1F8FBCD2A90D}"/>
                </a:ext>
              </a:extLst>
            </p:cNvPr>
            <p:cNvCxnSpPr>
              <a:cxnSpLocks/>
              <a:stCxn id="89" idx="2"/>
              <a:endCxn id="104" idx="0"/>
            </p:cNvCxnSpPr>
            <p:nvPr/>
          </p:nvCxnSpPr>
          <p:spPr>
            <a:xfrm flipH="1">
              <a:off x="9248375" y="5830943"/>
              <a:ext cx="4635" cy="350969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6A87B29F-9521-478B-839F-36DB1065D779}"/>
                </a:ext>
              </a:extLst>
            </p:cNvPr>
            <p:cNvGrpSpPr/>
            <p:nvPr/>
          </p:nvGrpSpPr>
          <p:grpSpPr>
            <a:xfrm>
              <a:off x="8978376" y="6181912"/>
              <a:ext cx="569387" cy="540000"/>
              <a:chOff x="1470166" y="4268584"/>
              <a:chExt cx="835091" cy="690651"/>
            </a:xfrm>
          </p:grpSpPr>
          <p:sp>
            <p:nvSpPr>
              <p:cNvPr id="104" name="사각형: 모서리가 접힌 도형 103">
                <a:extLst>
                  <a:ext uri="{FF2B5EF4-FFF2-40B4-BE49-F238E27FC236}">
                    <a16:creationId xmlns:a16="http://schemas.microsoft.com/office/drawing/2014/main" id="{3CE19625-AEF9-4538-A036-7FB7BC63C0EB}"/>
                  </a:ext>
                </a:extLst>
              </p:cNvPr>
              <p:cNvSpPr/>
              <p:nvPr/>
            </p:nvSpPr>
            <p:spPr>
              <a:xfrm>
                <a:off x="1470166" y="4268584"/>
                <a:ext cx="791991" cy="690651"/>
              </a:xfrm>
              <a:prstGeom prst="foldedCorner">
                <a:avLst>
                  <a:gd name="adj" fmla="val 34546"/>
                </a:avLst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en-US" altLang="ko-KR" sz="1050" b="1" dirty="0">
                    <a:solidFill>
                      <a:schemeClr val="tx1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</a:br>
                <a:endParaRPr lang="ko-KR" altLang="en-US" sz="1050" b="1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2D804455-170D-4BD1-AD83-4B8913606A1F}"/>
                  </a:ext>
                </a:extLst>
              </p:cNvPr>
              <p:cNvSpPr txBox="1"/>
              <p:nvPr/>
            </p:nvSpPr>
            <p:spPr>
              <a:xfrm>
                <a:off x="1470166" y="4431808"/>
                <a:ext cx="835091" cy="354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Image</a:t>
                </a:r>
                <a:endParaRPr lang="ko-KR" altLang="en-US" sz="1200" b="1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</p:grp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1B93A1FF-B2AB-4B78-BFF1-41068E5E400A}"/>
              </a:ext>
            </a:extLst>
          </p:cNvPr>
          <p:cNvSpPr txBox="1"/>
          <p:nvPr/>
        </p:nvSpPr>
        <p:spPr>
          <a:xfrm>
            <a:off x="10592244" y="4229553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(64, 56, 56)</a:t>
            </a:r>
            <a:endParaRPr lang="ko-KR" altLang="en-US" sz="1100" b="1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C7E4956-3050-4F92-8EC4-CF5A55825DDC}"/>
              </a:ext>
            </a:extLst>
          </p:cNvPr>
          <p:cNvSpPr txBox="1"/>
          <p:nvPr/>
        </p:nvSpPr>
        <p:spPr>
          <a:xfrm>
            <a:off x="9964502" y="6314366"/>
            <a:ext cx="1101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(3, 224, 224)</a:t>
            </a:r>
            <a:endParaRPr lang="ko-KR" altLang="en-US" sz="1100" b="1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2034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CC5AE6-2077-4D46-A927-9CD55274F7C7}"/>
              </a:ext>
            </a:extLst>
          </p:cNvPr>
          <p:cNvSpPr txBox="1"/>
          <p:nvPr/>
        </p:nvSpPr>
        <p:spPr>
          <a:xfrm>
            <a:off x="111715" y="194436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  <a:cs typeface="DaunPenh" panose="020B0604020202020204" pitchFamily="2" charset="0"/>
              </a:rPr>
              <a:t>Feature Inversion Network</a:t>
            </a:r>
            <a:endParaRPr lang="ko-KR" altLang="en-US" sz="2800" b="1" dirty="0">
              <a:latin typeface="D2Coding" panose="020B0609020101020101" pitchFamily="49" charset="-127"/>
              <a:ea typeface="D2Coding" panose="020B0609020101020101" pitchFamily="49" charset="-127"/>
              <a:cs typeface="DaunPenh" panose="020B0604020202020204" pitchFamily="2" charset="0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45F10DE-3E23-422F-9D2E-6262C19A0416}"/>
              </a:ext>
            </a:extLst>
          </p:cNvPr>
          <p:cNvCxnSpPr>
            <a:cxnSpLocks/>
          </p:cNvCxnSpPr>
          <p:nvPr/>
        </p:nvCxnSpPr>
        <p:spPr>
          <a:xfrm>
            <a:off x="6085315" y="717656"/>
            <a:ext cx="0" cy="614034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7955EEA-8B21-4415-8635-D2DA9E0AD129}"/>
              </a:ext>
            </a:extLst>
          </p:cNvPr>
          <p:cNvSpPr txBox="1"/>
          <p:nvPr/>
        </p:nvSpPr>
        <p:spPr>
          <a:xfrm>
            <a:off x="208666" y="717656"/>
            <a:ext cx="383951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900" b="1" dirty="0">
                <a:latin typeface="D2Coding" panose="020B0609020101020101" pitchFamily="49" charset="-127"/>
                <a:ea typeface="D2Coding" panose="020B0609020101020101" pitchFamily="49" charset="-127"/>
              </a:rPr>
              <a:t>① </a:t>
            </a:r>
            <a:r>
              <a:rPr lang="ko-KR" altLang="en-US" sz="1900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라이브러리를 통한 </a:t>
            </a:r>
            <a:r>
              <a:rPr lang="en-US" altLang="ko-KR" sz="1900" dirty="0">
                <a:latin typeface="D2Coding" panose="020B0609020101020101" pitchFamily="49" charset="-127"/>
                <a:ea typeface="D2Coding" panose="020B0609020101020101" pitchFamily="49" charset="-127"/>
              </a:rPr>
              <a:t>Inversion</a:t>
            </a:r>
            <a:endParaRPr lang="ko-KR" altLang="en-US" sz="19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0A2B70-9421-49B8-865C-C22A9AA380B4}"/>
              </a:ext>
            </a:extLst>
          </p:cNvPr>
          <p:cNvSpPr txBox="1"/>
          <p:nvPr/>
        </p:nvSpPr>
        <p:spPr>
          <a:xfrm>
            <a:off x="6209994" y="717656"/>
            <a:ext cx="359585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900" b="1" dirty="0">
                <a:latin typeface="D2Coding" panose="020B0609020101020101" pitchFamily="49" charset="-127"/>
                <a:ea typeface="D2Coding" panose="020B0609020101020101" pitchFamily="49" charset="-127"/>
              </a:rPr>
              <a:t>②</a:t>
            </a:r>
            <a:r>
              <a:rPr lang="ko-KR" altLang="en-US" sz="1900" dirty="0">
                <a:latin typeface="D2Coding" panose="020B0609020101020101" pitchFamily="49" charset="-127"/>
                <a:ea typeface="D2Coding" panose="020B0609020101020101" pitchFamily="49" charset="-127"/>
              </a:rPr>
              <a:t> 방정식을 이용한 </a:t>
            </a:r>
            <a:r>
              <a:rPr lang="en-US" altLang="ko-KR" sz="1900" dirty="0">
                <a:latin typeface="D2Coding" panose="020B0609020101020101" pitchFamily="49" charset="-127"/>
                <a:ea typeface="D2Coding" panose="020B0609020101020101" pitchFamily="49" charset="-127"/>
              </a:rPr>
              <a:t>Inversion</a:t>
            </a:r>
            <a:endParaRPr lang="ko-KR" altLang="en-US" sz="19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12E680-9F77-47DC-AE77-B48232C7DDDA}"/>
              </a:ext>
            </a:extLst>
          </p:cNvPr>
          <p:cNvSpPr txBox="1"/>
          <p:nvPr/>
        </p:nvSpPr>
        <p:spPr>
          <a:xfrm>
            <a:off x="8250246" y="6263454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≫ 구현 중에 있음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4CB73B2-9581-499F-8BF3-52E03D1B53F5}"/>
              </a:ext>
            </a:extLst>
          </p:cNvPr>
          <p:cNvSpPr txBox="1"/>
          <p:nvPr/>
        </p:nvSpPr>
        <p:spPr>
          <a:xfrm>
            <a:off x="1300649" y="6263454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≫ 라이브러리를 통한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구현 실패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F6BC426-B49E-43FE-8B10-F44578343C74}"/>
              </a:ext>
            </a:extLst>
          </p:cNvPr>
          <p:cNvSpPr txBox="1"/>
          <p:nvPr/>
        </p:nvSpPr>
        <p:spPr>
          <a:xfrm>
            <a:off x="277245" y="2000353"/>
            <a:ext cx="236475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 b="1" dirty="0">
                <a:latin typeface="D2Coding" panose="020B0609020101020101" pitchFamily="49" charset="-127"/>
                <a:ea typeface="D2Coding" panose="020B0609020101020101" pitchFamily="49" charset="-127"/>
              </a:rPr>
              <a:t>- nn.Conv2DTranspose</a:t>
            </a:r>
            <a:endParaRPr lang="ko-KR" altLang="en-US" sz="17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7" name="그림 6" descr="실외, 도로, 거리, 무기이(가) 표시된 사진&#10;&#10;자동 생성된 설명">
            <a:extLst>
              <a:ext uri="{FF2B5EF4-FFF2-40B4-BE49-F238E27FC236}">
                <a16:creationId xmlns:a16="http://schemas.microsoft.com/office/drawing/2014/main" id="{C5473FD4-EE05-4525-9DB5-AB3C07284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16" y="2452172"/>
            <a:ext cx="2766129" cy="1555948"/>
          </a:xfrm>
          <a:prstGeom prst="rect">
            <a:avLst/>
          </a:prstGeom>
        </p:spPr>
      </p:pic>
      <p:pic>
        <p:nvPicPr>
          <p:cNvPr id="9" name="그림 8" descr="잔디, 실외, 어두운, 밤하늘이(가) 표시된 사진&#10;&#10;자동 생성된 설명">
            <a:extLst>
              <a:ext uri="{FF2B5EF4-FFF2-40B4-BE49-F238E27FC236}">
                <a16:creationId xmlns:a16="http://schemas.microsoft.com/office/drawing/2014/main" id="{8C5F3684-F1B9-42D1-A736-F96D41D805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25" y="2452173"/>
            <a:ext cx="2766129" cy="155594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3D5A9C59-17AB-470C-8A87-070C26CF4B23}"/>
              </a:ext>
            </a:extLst>
          </p:cNvPr>
          <p:cNvSpPr txBox="1"/>
          <p:nvPr/>
        </p:nvSpPr>
        <p:spPr>
          <a:xfrm>
            <a:off x="528238" y="4105996"/>
            <a:ext cx="5416868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 b="1" dirty="0">
                <a:latin typeface="D2Coding" panose="020B0609020101020101" pitchFamily="49" charset="-127"/>
                <a:ea typeface="D2Coding" panose="020B0609020101020101" pitchFamily="49" charset="-127"/>
              </a:rPr>
              <a:t>Inversion </a:t>
            </a:r>
            <a:r>
              <a:rPr lang="ko-KR" altLang="en-US" sz="1700" b="1" dirty="0">
                <a:latin typeface="D2Coding" panose="020B0609020101020101" pitchFamily="49" charset="-127"/>
                <a:ea typeface="D2Coding" panose="020B0609020101020101" pitchFamily="49" charset="-127"/>
              </a:rPr>
              <a:t>이미지가 </a:t>
            </a:r>
            <a:r>
              <a:rPr lang="en-US" altLang="ko-KR" sz="1700" b="1" dirty="0">
                <a:latin typeface="D2Coding" panose="020B0609020101020101" pitchFamily="49" charset="-127"/>
                <a:ea typeface="D2Coding" panose="020B0609020101020101" pitchFamily="49" charset="-127"/>
              </a:rPr>
              <a:t>crop </a:t>
            </a:r>
            <a:r>
              <a:rPr lang="ko-KR" altLang="en-US" sz="1700" b="1" dirty="0">
                <a:latin typeface="D2Coding" panose="020B0609020101020101" pitchFamily="49" charset="-127"/>
                <a:ea typeface="D2Coding" panose="020B0609020101020101" pitchFamily="49" charset="-127"/>
              </a:rPr>
              <a:t>되어 처리</a:t>
            </a:r>
            <a:endParaRPr lang="en-US" altLang="ko-KR" sz="17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700" b="1" dirty="0"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input</a:t>
            </a:r>
            <a:r>
              <a:rPr lang="ko-KR" altLang="en-US" sz="1700" b="1" dirty="0"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과 </a:t>
            </a:r>
            <a:r>
              <a:rPr lang="en-US" altLang="ko-KR" sz="1700" b="1" dirty="0"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output</a:t>
            </a:r>
            <a:r>
              <a:rPr lang="ko-KR" altLang="en-US" sz="1700" b="1" dirty="0"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의 </a:t>
            </a:r>
            <a:r>
              <a:rPr lang="en-US" altLang="ko-KR" sz="1700" b="1" dirty="0"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dim</a:t>
            </a:r>
            <a:r>
              <a:rPr lang="ko-KR" altLang="en-US" sz="1700" b="1" dirty="0"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을 맞추기 위해</a:t>
            </a:r>
            <a:br>
              <a:rPr lang="en-US" altLang="ko-KR" sz="1700" b="1" dirty="0"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</a:br>
            <a:r>
              <a:rPr lang="en-US" altLang="ko-KR" sz="1700" b="1" dirty="0"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kernel size</a:t>
            </a:r>
            <a:r>
              <a:rPr lang="ko-KR" altLang="en-US" sz="1700" b="1" dirty="0"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와 </a:t>
            </a:r>
            <a:r>
              <a:rPr lang="en-US" altLang="ko-KR" sz="1700" b="1" dirty="0"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padding</a:t>
            </a:r>
            <a:r>
              <a:rPr lang="ko-KR" altLang="en-US" sz="1700" b="1" dirty="0"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을 조절하여 발생한 문제점</a:t>
            </a:r>
            <a:r>
              <a:rPr lang="en-US" altLang="ko-KR" sz="1700" b="1" dirty="0">
                <a:latin typeface="D2Coding" panose="020B0609020101020101" pitchFamily="49" charset="-127"/>
                <a:ea typeface="D2Coding" panose="020B0609020101020101" pitchFamily="49" charset="-127"/>
                <a:sym typeface="Wingdings" panose="05000000000000000000" pitchFamily="2" charset="2"/>
              </a:rPr>
              <a:t>.</a:t>
            </a:r>
            <a:endParaRPr lang="ko-KR" altLang="en-US" sz="17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9BCC74-274B-4E53-8413-AD1BE15D7B93}"/>
              </a:ext>
            </a:extLst>
          </p:cNvPr>
          <p:cNvSpPr txBox="1"/>
          <p:nvPr/>
        </p:nvSpPr>
        <p:spPr>
          <a:xfrm>
            <a:off x="524795" y="5060506"/>
            <a:ext cx="5198859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700" b="1" dirty="0">
                <a:latin typeface="D2Coding" panose="020B0609020101020101" pitchFamily="49" charset="-127"/>
                <a:ea typeface="D2Coding" panose="020B0609020101020101" pitchFamily="49" charset="-127"/>
              </a:rPr>
              <a:t>원본의 </a:t>
            </a:r>
            <a:r>
              <a:rPr lang="en-US" altLang="ko-KR" sz="1700" b="1" dirty="0">
                <a:latin typeface="D2Coding" panose="020B0609020101020101" pitchFamily="49" charset="-127"/>
                <a:ea typeface="D2Coding" panose="020B0609020101020101" pitchFamily="49" charset="-127"/>
              </a:rPr>
              <a:t>feature</a:t>
            </a:r>
            <a:r>
              <a:rPr lang="ko-KR" altLang="en-US" sz="1700" b="1" dirty="0">
                <a:latin typeface="D2Coding" panose="020B0609020101020101" pitchFamily="49" charset="-127"/>
                <a:ea typeface="D2Coding" panose="020B0609020101020101" pitchFamily="49" charset="-127"/>
              </a:rPr>
              <a:t>와 </a:t>
            </a:r>
            <a:r>
              <a:rPr lang="en-US" altLang="ko-KR" sz="1700" b="1" dirty="0">
                <a:latin typeface="D2Coding" panose="020B0609020101020101" pitchFamily="49" charset="-127"/>
                <a:ea typeface="D2Coding" panose="020B0609020101020101" pitchFamily="49" charset="-127"/>
              </a:rPr>
              <a:t>inversion </a:t>
            </a:r>
            <a:r>
              <a:rPr lang="ko-KR" altLang="en-US" sz="1700" b="1" dirty="0">
                <a:latin typeface="D2Coding" panose="020B0609020101020101" pitchFamily="49" charset="-127"/>
                <a:ea typeface="D2Coding" panose="020B0609020101020101" pitchFamily="49" charset="-127"/>
              </a:rPr>
              <a:t>이미지의 </a:t>
            </a:r>
            <a:r>
              <a:rPr lang="en-US" altLang="ko-KR" sz="1700" b="1" dirty="0">
                <a:latin typeface="D2Coding" panose="020B0609020101020101" pitchFamily="49" charset="-127"/>
                <a:ea typeface="D2Coding" panose="020B0609020101020101" pitchFamily="49" charset="-127"/>
              </a:rPr>
              <a:t>feature</a:t>
            </a:r>
            <a:r>
              <a:rPr lang="ko-KR" altLang="en-US" sz="1700" b="1" dirty="0">
                <a:latin typeface="D2Coding" panose="020B0609020101020101" pitchFamily="49" charset="-127"/>
                <a:ea typeface="D2Coding" panose="020B0609020101020101" pitchFamily="49" charset="-127"/>
              </a:rPr>
              <a:t>의 </a:t>
            </a:r>
            <a:endParaRPr lang="en-US" altLang="ko-KR" sz="17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700" b="1" dirty="0">
                <a:latin typeface="D2Coding" panose="020B0609020101020101" pitchFamily="49" charset="-127"/>
                <a:ea typeface="D2Coding" panose="020B0609020101020101" pitchFamily="49" charset="-127"/>
              </a:rPr>
              <a:t>유사도가 현저히 떨어짐</a:t>
            </a:r>
            <a:endParaRPr lang="en-US" altLang="ko-KR" sz="17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700" b="1" dirty="0">
                <a:latin typeface="D2Coding" panose="020B0609020101020101" pitchFamily="49" charset="-127"/>
                <a:ea typeface="D2Coding" panose="020B0609020101020101" pitchFamily="49" charset="-127"/>
              </a:rPr>
              <a:t>(cosine similarity = 0.62993246)</a:t>
            </a:r>
            <a:endParaRPr lang="ko-KR" altLang="en-US" sz="17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47B41195-89D3-499B-8772-8AC1696EF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107753"/>
              </p:ext>
            </p:extLst>
          </p:nvPr>
        </p:nvGraphicFramePr>
        <p:xfrm>
          <a:off x="6446977" y="1329793"/>
          <a:ext cx="1625600" cy="83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15147896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27326091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77629842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630657165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a_11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a_12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a_13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a_14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589575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a_21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a_22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a_23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a_24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4445783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a_31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a_32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a_33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a_34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900168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a_41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a_42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a_43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a_44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34150460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75B5439C-512F-4A2F-9355-B57401346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514462"/>
              </p:ext>
            </p:extLst>
          </p:nvPr>
        </p:nvGraphicFramePr>
        <p:xfrm>
          <a:off x="8685974" y="1434568"/>
          <a:ext cx="1295400" cy="628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537101519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326213877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335507646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w_11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w_12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w_13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5629827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w_21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w_22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w_23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2931536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w_31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w_32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w_33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849920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2694F469-64B8-4ACD-BB91-BF5843861C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059757"/>
              </p:ext>
            </p:extLst>
          </p:nvPr>
        </p:nvGraphicFramePr>
        <p:xfrm>
          <a:off x="10561320" y="1539343"/>
          <a:ext cx="812800" cy="419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94906093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44909825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b_11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b_12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0048375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b_21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b_22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87780138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D9BE50B3-C3AF-49AF-BF14-69F7755C4F0E}"/>
              </a:ext>
            </a:extLst>
          </p:cNvPr>
          <p:cNvSpPr txBox="1"/>
          <p:nvPr/>
        </p:nvSpPr>
        <p:spPr>
          <a:xfrm>
            <a:off x="8239548" y="159105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0" i="0" dirty="0">
                <a:solidFill>
                  <a:srgbClr val="20212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endParaRPr lang="ko-KR" altLang="en-US" sz="19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6942CBA-D944-4237-9196-4D8EF7E36A70}"/>
              </a:ext>
            </a:extLst>
          </p:cNvPr>
          <p:cNvSpPr txBox="1"/>
          <p:nvPr/>
        </p:nvSpPr>
        <p:spPr>
          <a:xfrm>
            <a:off x="10118385" y="159105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20212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endParaRPr lang="ko-KR" altLang="en-US" sz="19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9FC09F2-8D88-4F9A-BB4F-6BF684DCC244}"/>
              </a:ext>
            </a:extLst>
          </p:cNvPr>
          <p:cNvSpPr txBox="1"/>
          <p:nvPr/>
        </p:nvSpPr>
        <p:spPr>
          <a:xfrm>
            <a:off x="6578560" y="2232519"/>
            <a:ext cx="5301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D2Coding" panose="020B0609020101020101" pitchFamily="49" charset="-127"/>
                <a:ea typeface="D2Coding" panose="020B0609020101020101" pitchFamily="49" charset="-127"/>
              </a:rPr>
              <a:t>a_11*w_11 + a_12*w_12 + … + a_32*w_32 + a_33*w_33 = b_11</a:t>
            </a:r>
            <a:endParaRPr lang="ko-KR" altLang="en-US" sz="14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243CB18-44B4-41DB-A204-B501033F9CB1}"/>
              </a:ext>
            </a:extLst>
          </p:cNvPr>
          <p:cNvSpPr txBox="1"/>
          <p:nvPr/>
        </p:nvSpPr>
        <p:spPr>
          <a:xfrm>
            <a:off x="6578560" y="2543948"/>
            <a:ext cx="5301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D2Coding" panose="020B0609020101020101" pitchFamily="49" charset="-127"/>
                <a:ea typeface="D2Coding" panose="020B0609020101020101" pitchFamily="49" charset="-127"/>
              </a:rPr>
              <a:t>a_12*w_12 + a_13*w_13 + … + a_33*w_33 + a_34*w_34 = b_12</a:t>
            </a:r>
            <a:endParaRPr lang="ko-KR" altLang="en-US" sz="14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EF5412-09B6-4929-AE68-6E4A51DCBE9E}"/>
              </a:ext>
            </a:extLst>
          </p:cNvPr>
          <p:cNvSpPr txBox="1"/>
          <p:nvPr/>
        </p:nvSpPr>
        <p:spPr>
          <a:xfrm>
            <a:off x="6578560" y="2855377"/>
            <a:ext cx="5301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D2Coding" panose="020B0609020101020101" pitchFamily="49" charset="-127"/>
                <a:ea typeface="D2Coding" panose="020B0609020101020101" pitchFamily="49" charset="-127"/>
              </a:rPr>
              <a:t>a_21*w_21 + a_22*w_22 + … + a_42*w_42 + a_43*w_43 = b_21</a:t>
            </a:r>
            <a:endParaRPr lang="ko-KR" altLang="en-US" sz="14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1E498B4-9A2E-4C51-9DE2-B4A9DF567FF6}"/>
              </a:ext>
            </a:extLst>
          </p:cNvPr>
          <p:cNvSpPr txBox="1"/>
          <p:nvPr/>
        </p:nvSpPr>
        <p:spPr>
          <a:xfrm>
            <a:off x="6578560" y="3166807"/>
            <a:ext cx="5301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D2Coding" panose="020B0609020101020101" pitchFamily="49" charset="-127"/>
                <a:ea typeface="D2Coding" panose="020B0609020101020101" pitchFamily="49" charset="-127"/>
              </a:rPr>
              <a:t>a_22*w_22 + a_23*w_23 + … + a_43*w_43 + a_44*w_44 = b_22</a:t>
            </a:r>
            <a:endParaRPr lang="ko-KR" altLang="en-US" sz="14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58C1FE7-E6C5-4843-948F-53D306C90303}"/>
              </a:ext>
            </a:extLst>
          </p:cNvPr>
          <p:cNvSpPr txBox="1"/>
          <p:nvPr/>
        </p:nvSpPr>
        <p:spPr>
          <a:xfrm>
            <a:off x="6578559" y="3531452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- 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선형 방정식 최적화를 이용하여 </a:t>
            </a:r>
            <a:r>
              <a:rPr lang="ko-KR" altLang="en-US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다변수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방정식을 통해</a:t>
            </a:r>
            <a:endParaRPr lang="en-US" altLang="ko-KR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inversion 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이미지의 픽셀 값을 구함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51" name="그림 50" descr="텍스트이(가) 표시된 사진&#10;&#10;자동 생성된 설명">
            <a:extLst>
              <a:ext uri="{FF2B5EF4-FFF2-40B4-BE49-F238E27FC236}">
                <a16:creationId xmlns:a16="http://schemas.microsoft.com/office/drawing/2014/main" id="{D3015BA4-DCCE-4931-B6E3-F76D77C5AF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123" y="4161806"/>
            <a:ext cx="3660850" cy="1797402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95168D17-8DFC-42BD-B9D1-4BEB5EC73D9A}"/>
              </a:ext>
            </a:extLst>
          </p:cNvPr>
          <p:cNvSpPr txBox="1"/>
          <p:nvPr/>
        </p:nvSpPr>
        <p:spPr>
          <a:xfrm>
            <a:off x="10118385" y="4368009"/>
            <a:ext cx="215956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임의의 </a:t>
            </a:r>
            <a:r>
              <a:rPr lang="ko-KR" altLang="en-US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픽셀값과</a:t>
            </a:r>
            <a:b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weight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를 이용하여</a:t>
            </a:r>
            <a:b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검증 성공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b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실제 이미지 </a:t>
            </a:r>
            <a:r>
              <a:rPr lang="ko-KR" altLang="en-US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픽셀값과</a:t>
            </a:r>
            <a:b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weight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를 이용하는</a:t>
            </a:r>
            <a:endParaRPr lang="en-US" altLang="ko-KR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코드는 구현 중에 있음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C02723-8D8D-4788-9A27-1DAA06766717}"/>
              </a:ext>
            </a:extLst>
          </p:cNvPr>
          <p:cNvSpPr txBox="1"/>
          <p:nvPr/>
        </p:nvSpPr>
        <p:spPr>
          <a:xfrm>
            <a:off x="6898139" y="105952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이미지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E950A3-8C70-40C7-9AC5-11CF1343BA88}"/>
              </a:ext>
            </a:extLst>
          </p:cNvPr>
          <p:cNvSpPr txBox="1"/>
          <p:nvPr/>
        </p:nvSpPr>
        <p:spPr>
          <a:xfrm>
            <a:off x="8747616" y="1055622"/>
            <a:ext cx="1172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필터 가중치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6CA3EA-7966-4D72-AEDF-906C4E6A4459}"/>
              </a:ext>
            </a:extLst>
          </p:cNvPr>
          <p:cNvSpPr txBox="1"/>
          <p:nvPr/>
        </p:nvSpPr>
        <p:spPr>
          <a:xfrm>
            <a:off x="10606084" y="106145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피쳐맵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985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사각형: 모서리가 접힌 도형 54">
            <a:extLst>
              <a:ext uri="{FF2B5EF4-FFF2-40B4-BE49-F238E27FC236}">
                <a16:creationId xmlns:a16="http://schemas.microsoft.com/office/drawing/2014/main" id="{9607769C-38D3-4830-B3EF-1E4B0FBCE6C3}"/>
              </a:ext>
            </a:extLst>
          </p:cNvPr>
          <p:cNvSpPr/>
          <p:nvPr/>
        </p:nvSpPr>
        <p:spPr>
          <a:xfrm>
            <a:off x="10961251" y="3632715"/>
            <a:ext cx="791991" cy="690651"/>
          </a:xfrm>
          <a:prstGeom prst="foldedCorner">
            <a:avLst>
              <a:gd name="adj" fmla="val 34546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4" name="사각형: 모서리가 접힌 도형 53">
            <a:extLst>
              <a:ext uri="{FF2B5EF4-FFF2-40B4-BE49-F238E27FC236}">
                <a16:creationId xmlns:a16="http://schemas.microsoft.com/office/drawing/2014/main" id="{FB031AE1-DE16-4CF8-A6E7-3B1FD212D7ED}"/>
              </a:ext>
            </a:extLst>
          </p:cNvPr>
          <p:cNvSpPr/>
          <p:nvPr/>
        </p:nvSpPr>
        <p:spPr>
          <a:xfrm>
            <a:off x="10896854" y="3691706"/>
            <a:ext cx="791991" cy="690651"/>
          </a:xfrm>
          <a:prstGeom prst="foldedCorner">
            <a:avLst>
              <a:gd name="adj" fmla="val 34546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3" name="사각형: 모서리가 접힌 도형 52">
            <a:extLst>
              <a:ext uri="{FF2B5EF4-FFF2-40B4-BE49-F238E27FC236}">
                <a16:creationId xmlns:a16="http://schemas.microsoft.com/office/drawing/2014/main" id="{9F4E7579-E24B-4310-8BDA-0746AB3B1470}"/>
              </a:ext>
            </a:extLst>
          </p:cNvPr>
          <p:cNvSpPr/>
          <p:nvPr/>
        </p:nvSpPr>
        <p:spPr>
          <a:xfrm>
            <a:off x="10834083" y="3748271"/>
            <a:ext cx="791991" cy="690651"/>
          </a:xfrm>
          <a:prstGeom prst="foldedCorner">
            <a:avLst>
              <a:gd name="adj" fmla="val 34546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90E36D6-E8DA-43BD-95EB-B7E08CB68F4B}"/>
              </a:ext>
            </a:extLst>
          </p:cNvPr>
          <p:cNvSpPr/>
          <p:nvPr/>
        </p:nvSpPr>
        <p:spPr>
          <a:xfrm>
            <a:off x="1321882" y="1186480"/>
            <a:ext cx="7105154" cy="165666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9F52F83-4C11-4B74-A7A2-C90AE7A32B2F}"/>
              </a:ext>
            </a:extLst>
          </p:cNvPr>
          <p:cNvSpPr/>
          <p:nvPr/>
        </p:nvSpPr>
        <p:spPr>
          <a:xfrm>
            <a:off x="1321882" y="3316483"/>
            <a:ext cx="9041318" cy="165666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7" name="원통형 26">
            <a:extLst>
              <a:ext uri="{FF2B5EF4-FFF2-40B4-BE49-F238E27FC236}">
                <a16:creationId xmlns:a16="http://schemas.microsoft.com/office/drawing/2014/main" id="{FA25F42D-9654-4FA9-AF30-0E562A60A989}"/>
              </a:ext>
            </a:extLst>
          </p:cNvPr>
          <p:cNvSpPr/>
          <p:nvPr/>
        </p:nvSpPr>
        <p:spPr>
          <a:xfrm>
            <a:off x="1543204" y="1625269"/>
            <a:ext cx="1990633" cy="887134"/>
          </a:xfrm>
          <a:prstGeom prst="can">
            <a:avLst>
              <a:gd name="adj" fmla="val 40094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C9518F-2C18-4F73-8BEA-BEE562560325}"/>
              </a:ext>
            </a:extLst>
          </p:cNvPr>
          <p:cNvSpPr txBox="1"/>
          <p:nvPr/>
        </p:nvSpPr>
        <p:spPr>
          <a:xfrm>
            <a:off x="1822308" y="2048522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Image Database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9" name="원통형 28">
            <a:extLst>
              <a:ext uri="{FF2B5EF4-FFF2-40B4-BE49-F238E27FC236}">
                <a16:creationId xmlns:a16="http://schemas.microsoft.com/office/drawing/2014/main" id="{09ED2584-73F6-4D8C-98A9-31EA9BC636B7}"/>
              </a:ext>
            </a:extLst>
          </p:cNvPr>
          <p:cNvSpPr/>
          <p:nvPr/>
        </p:nvSpPr>
        <p:spPr>
          <a:xfrm>
            <a:off x="6215081" y="1625269"/>
            <a:ext cx="1990633" cy="887134"/>
          </a:xfrm>
          <a:prstGeom prst="can">
            <a:avLst>
              <a:gd name="adj" fmla="val 40094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C5FA20-1F60-4C88-AD8F-1E93E0D57F21}"/>
              </a:ext>
            </a:extLst>
          </p:cNvPr>
          <p:cNvSpPr txBox="1"/>
          <p:nvPr/>
        </p:nvSpPr>
        <p:spPr>
          <a:xfrm>
            <a:off x="6224307" y="2040040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Fingerprint Database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85A5DBC-F509-486E-BBD0-17C899E218AA}"/>
              </a:ext>
            </a:extLst>
          </p:cNvPr>
          <p:cNvSpPr/>
          <p:nvPr/>
        </p:nvSpPr>
        <p:spPr>
          <a:xfrm>
            <a:off x="4233606" y="1723294"/>
            <a:ext cx="1209600" cy="69108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Fingerprint</a:t>
            </a:r>
            <a:b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Extractor</a:t>
            </a:r>
            <a:endParaRPr lang="ko-KR" altLang="en-US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7D5B907-38DF-4A81-BD18-20352A82332C}"/>
              </a:ext>
            </a:extLst>
          </p:cNvPr>
          <p:cNvCxnSpPr>
            <a:cxnSpLocks/>
            <a:stCxn id="27" idx="4"/>
            <a:endCxn id="31" idx="1"/>
          </p:cNvCxnSpPr>
          <p:nvPr/>
        </p:nvCxnSpPr>
        <p:spPr>
          <a:xfrm>
            <a:off x="3533837" y="2068836"/>
            <a:ext cx="699769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BFBA7FD-01CD-4FE1-A2B9-44BA1CCA34BF}"/>
              </a:ext>
            </a:extLst>
          </p:cNvPr>
          <p:cNvCxnSpPr>
            <a:cxnSpLocks/>
            <a:stCxn id="31" idx="3"/>
            <a:endCxn id="29" idx="2"/>
          </p:cNvCxnSpPr>
          <p:nvPr/>
        </p:nvCxnSpPr>
        <p:spPr>
          <a:xfrm>
            <a:off x="5443206" y="2068836"/>
            <a:ext cx="771875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920848F-EA83-4605-AADD-8CEF6FE80137}"/>
              </a:ext>
            </a:extLst>
          </p:cNvPr>
          <p:cNvSpPr txBox="1"/>
          <p:nvPr/>
        </p:nvSpPr>
        <p:spPr>
          <a:xfrm>
            <a:off x="488915" y="1752977"/>
            <a:ext cx="813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Offline</a:t>
            </a:r>
            <a:b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Process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94DF8F-77A6-47F7-9282-591506B2DD01}"/>
              </a:ext>
            </a:extLst>
          </p:cNvPr>
          <p:cNvSpPr txBox="1"/>
          <p:nvPr/>
        </p:nvSpPr>
        <p:spPr>
          <a:xfrm>
            <a:off x="524968" y="3882981"/>
            <a:ext cx="813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Online</a:t>
            </a:r>
            <a:b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Process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BEE1D58-95C4-4501-85AB-96643B869459}"/>
              </a:ext>
            </a:extLst>
          </p:cNvPr>
          <p:cNvSpPr/>
          <p:nvPr/>
        </p:nvSpPr>
        <p:spPr>
          <a:xfrm>
            <a:off x="6389581" y="3818508"/>
            <a:ext cx="1209600" cy="69108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Fingerprint</a:t>
            </a:r>
            <a:b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Extractor</a:t>
            </a:r>
            <a:endParaRPr lang="ko-KR" altLang="en-US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CC9AB5C-0729-4D48-8BF0-0D52340F84C9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2239432" y="4164266"/>
            <a:ext cx="578927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7DE1707-4C20-4870-A98C-2103D2FAADE5}"/>
              </a:ext>
            </a:extLst>
          </p:cNvPr>
          <p:cNvSpPr/>
          <p:nvPr/>
        </p:nvSpPr>
        <p:spPr>
          <a:xfrm>
            <a:off x="8463089" y="3818939"/>
            <a:ext cx="1734462" cy="69108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Image</a:t>
            </a:r>
            <a:b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Retrieval</a:t>
            </a:r>
            <a:endParaRPr lang="ko-KR" altLang="en-US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672D0E9-94B2-47E3-8148-BD6CC927CFC9}"/>
              </a:ext>
            </a:extLst>
          </p:cNvPr>
          <p:cNvCxnSpPr>
            <a:cxnSpLocks/>
            <a:stCxn id="36" idx="3"/>
            <a:endCxn id="38" idx="1"/>
          </p:cNvCxnSpPr>
          <p:nvPr/>
        </p:nvCxnSpPr>
        <p:spPr>
          <a:xfrm>
            <a:off x="7599181" y="4164050"/>
            <a:ext cx="863908" cy="431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73DFBAC-871A-4B30-8CC3-F5D99A5F1B79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10197550" y="4164481"/>
            <a:ext cx="540087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모서리가 접힌 도형 42">
            <a:extLst>
              <a:ext uri="{FF2B5EF4-FFF2-40B4-BE49-F238E27FC236}">
                <a16:creationId xmlns:a16="http://schemas.microsoft.com/office/drawing/2014/main" id="{04242202-9859-489D-8B4A-DCE5AD8F4E46}"/>
              </a:ext>
            </a:extLst>
          </p:cNvPr>
          <p:cNvSpPr/>
          <p:nvPr/>
        </p:nvSpPr>
        <p:spPr>
          <a:xfrm>
            <a:off x="1447441" y="3818940"/>
            <a:ext cx="791991" cy="690651"/>
          </a:xfrm>
          <a:prstGeom prst="foldedCorner">
            <a:avLst>
              <a:gd name="adj" fmla="val 34546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endParaRPr lang="ko-KR" altLang="en-US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3D2738F-BA27-4336-8C08-BEBE6CADE73D}"/>
              </a:ext>
            </a:extLst>
          </p:cNvPr>
          <p:cNvSpPr txBox="1"/>
          <p:nvPr/>
        </p:nvSpPr>
        <p:spPr>
          <a:xfrm>
            <a:off x="1526683" y="388298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Query</a:t>
            </a:r>
            <a:b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Image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1" name="사각형: 모서리가 접힌 도형 40">
            <a:extLst>
              <a:ext uri="{FF2B5EF4-FFF2-40B4-BE49-F238E27FC236}">
                <a16:creationId xmlns:a16="http://schemas.microsoft.com/office/drawing/2014/main" id="{DA38B3FA-B1B8-48D9-8329-0691F2C4944F}"/>
              </a:ext>
            </a:extLst>
          </p:cNvPr>
          <p:cNvSpPr/>
          <p:nvPr/>
        </p:nvSpPr>
        <p:spPr>
          <a:xfrm>
            <a:off x="10770595" y="3811320"/>
            <a:ext cx="791991" cy="690651"/>
          </a:xfrm>
          <a:prstGeom prst="foldedCorner">
            <a:avLst>
              <a:gd name="adj" fmla="val 34546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C96AF35-ACBA-4B18-A611-4A984872802A}"/>
              </a:ext>
            </a:extLst>
          </p:cNvPr>
          <p:cNvSpPr txBox="1"/>
          <p:nvPr/>
        </p:nvSpPr>
        <p:spPr>
          <a:xfrm>
            <a:off x="10528884" y="4530933"/>
            <a:ext cx="1351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&lt;Image, Rank&gt;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82503125-ADF2-41E4-B2AA-3CD22039ED8A}"/>
              </a:ext>
            </a:extLst>
          </p:cNvPr>
          <p:cNvCxnSpPr>
            <a:cxnSpLocks/>
            <a:stCxn id="29" idx="3"/>
            <a:endCxn id="38" idx="0"/>
          </p:cNvCxnSpPr>
          <p:nvPr/>
        </p:nvCxnSpPr>
        <p:spPr>
          <a:xfrm rot="16200000" flipH="1">
            <a:off x="7617091" y="2105710"/>
            <a:ext cx="1306536" cy="2119922"/>
          </a:xfrm>
          <a:prstGeom prst="bentConnector3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B475C0D-74E6-4372-89C1-2D4AF692DDF1}"/>
              </a:ext>
            </a:extLst>
          </p:cNvPr>
          <p:cNvSpPr/>
          <p:nvPr/>
        </p:nvSpPr>
        <p:spPr>
          <a:xfrm>
            <a:off x="2797118" y="3818508"/>
            <a:ext cx="1210110" cy="69108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Face</a:t>
            </a:r>
            <a:b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Detector</a:t>
            </a:r>
            <a:endParaRPr lang="ko-KR" altLang="en-US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B9809B9-D99E-4C7A-B7DD-16C39E06182C}"/>
              </a:ext>
            </a:extLst>
          </p:cNvPr>
          <p:cNvSpPr/>
          <p:nvPr/>
        </p:nvSpPr>
        <p:spPr>
          <a:xfrm>
            <a:off x="4591489" y="3818508"/>
            <a:ext cx="1210110" cy="69108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Image</a:t>
            </a:r>
            <a:b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Blurring</a:t>
            </a:r>
            <a:endParaRPr lang="ko-KR" altLang="en-US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37D324B7-BC7B-405B-9B0D-CFE2D2133ADF}"/>
              </a:ext>
            </a:extLst>
          </p:cNvPr>
          <p:cNvCxnSpPr>
            <a:cxnSpLocks/>
            <a:stCxn id="47" idx="3"/>
            <a:endCxn id="36" idx="1"/>
          </p:cNvCxnSpPr>
          <p:nvPr/>
        </p:nvCxnSpPr>
        <p:spPr>
          <a:xfrm>
            <a:off x="5801599" y="4164050"/>
            <a:ext cx="587982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9ED961C-4A04-464C-A777-DFA2437029CA}"/>
              </a:ext>
            </a:extLst>
          </p:cNvPr>
          <p:cNvCxnSpPr>
            <a:cxnSpLocks/>
            <a:stCxn id="46" idx="3"/>
            <a:endCxn id="47" idx="1"/>
          </p:cNvCxnSpPr>
          <p:nvPr/>
        </p:nvCxnSpPr>
        <p:spPr>
          <a:xfrm>
            <a:off x="4007228" y="4164050"/>
            <a:ext cx="584261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C0D61DC-C795-4F83-B532-CBB2B5E6E3AC}"/>
              </a:ext>
            </a:extLst>
          </p:cNvPr>
          <p:cNvSpPr txBox="1"/>
          <p:nvPr/>
        </p:nvSpPr>
        <p:spPr>
          <a:xfrm>
            <a:off x="111715" y="194436"/>
            <a:ext cx="2518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  <a:cs typeface="DaunPenh" panose="020B0604020202020204" pitchFamily="2" charset="0"/>
              </a:rPr>
              <a:t>시스템 구조도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93480FC-28E2-4692-9A32-CB88A9A4CED0}"/>
              </a:ext>
            </a:extLst>
          </p:cNvPr>
          <p:cNvSpPr/>
          <p:nvPr/>
        </p:nvSpPr>
        <p:spPr>
          <a:xfrm>
            <a:off x="2468880" y="3549015"/>
            <a:ext cx="5463540" cy="12401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09B9611-D168-4A54-B1A1-EDEAAB4C613A}"/>
              </a:ext>
            </a:extLst>
          </p:cNvPr>
          <p:cNvGrpSpPr/>
          <p:nvPr/>
        </p:nvGrpSpPr>
        <p:grpSpPr>
          <a:xfrm>
            <a:off x="1559300" y="5253983"/>
            <a:ext cx="9072579" cy="1287976"/>
            <a:chOff x="2493535" y="5129426"/>
            <a:chExt cx="9072579" cy="128797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2A17EA9-F7FC-47A7-8DC4-AB799AE39883}"/>
                </a:ext>
              </a:extLst>
            </p:cNvPr>
            <p:cNvSpPr txBox="1"/>
            <p:nvPr/>
          </p:nvSpPr>
          <p:spPr>
            <a:xfrm>
              <a:off x="2609816" y="5129426"/>
              <a:ext cx="89562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Fingerprint Database</a:t>
              </a:r>
              <a:r>
                <a:rPr lang="ko-KR" altLang="en-US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:</a:t>
              </a:r>
              <a:r>
                <a:rPr lang="ko-KR" altLang="en-US" dirty="0">
                  <a:latin typeface="D2Coding" panose="020B0609020101020101" pitchFamily="49" charset="-127"/>
                  <a:ea typeface="D2Coding" panose="020B0609020101020101" pitchFamily="49" charset="-127"/>
                </a:rPr>
                <a:t> 각 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VCDB_2000, nsfw_1179 </a:t>
              </a:r>
              <a:r>
                <a:rPr lang="ko-KR" altLang="en-US" dirty="0">
                  <a:latin typeface="D2Coding" panose="020B0609020101020101" pitchFamily="49" charset="-127"/>
                  <a:ea typeface="D2Coding" panose="020B0609020101020101" pitchFamily="49" charset="-127"/>
                </a:rPr>
                <a:t>이미지의 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feature (</a:t>
              </a:r>
              <a:r>
                <a:rPr lang="ko-KR" altLang="en-US" dirty="0">
                  <a:latin typeface="D2Coding" panose="020B0609020101020101" pitchFamily="49" charset="-127"/>
                  <a:ea typeface="D2Coding" panose="020B0609020101020101" pitchFamily="49" charset="-127"/>
                </a:rPr>
                <a:t>중복 제거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E773722-6FA2-441C-B9A7-8BEFDAADB13C}"/>
                </a:ext>
              </a:extLst>
            </p:cNvPr>
            <p:cNvSpPr txBox="1"/>
            <p:nvPr/>
          </p:nvSpPr>
          <p:spPr>
            <a:xfrm>
              <a:off x="3637652" y="5429512"/>
              <a:ext cx="6647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Query Image 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: </a:t>
              </a:r>
              <a:r>
                <a:rPr lang="ko-KR" altLang="en-US" dirty="0">
                  <a:latin typeface="D2Coding" panose="020B0609020101020101" pitchFamily="49" charset="-127"/>
                  <a:ea typeface="D2Coding" panose="020B0609020101020101" pitchFamily="49" charset="-127"/>
                </a:rPr>
                <a:t>각 원본 이미지에 대한 모자이크 변형 이미지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EDC61EB-33EF-42A0-9577-46CE86633FFD}"/>
                </a:ext>
              </a:extLst>
            </p:cNvPr>
            <p:cNvSpPr txBox="1"/>
            <p:nvPr/>
          </p:nvSpPr>
          <p:spPr>
            <a:xfrm>
              <a:off x="2493535" y="6048070"/>
              <a:ext cx="5724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Fingerprint Extractor 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: resnet50-RMAC (2048-dim)</a:t>
              </a:r>
              <a:endParaRPr lang="ko-KR" altLang="en-US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741CDD6-86DB-4779-8389-E5C68868D55E}"/>
                </a:ext>
              </a:extLst>
            </p:cNvPr>
            <p:cNvSpPr txBox="1"/>
            <p:nvPr/>
          </p:nvSpPr>
          <p:spPr>
            <a:xfrm>
              <a:off x="3402173" y="5724834"/>
              <a:ext cx="5724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Face Detector : </a:t>
              </a:r>
              <a:r>
                <a:rPr lang="en-US" altLang="ko-KR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facenet-pytorch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, accuracy</a:t>
              </a:r>
              <a:r>
                <a:rPr lang="ko-KR" altLang="en-US" dirty="0"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800" dirty="0">
                  <a:latin typeface="D2Coding" panose="020B0609020101020101" pitchFamily="49" charset="-127"/>
                  <a:ea typeface="D2Coding" panose="020B0609020101020101" pitchFamily="49" charset="-127"/>
                  <a:cs typeface="DaunPenh" panose="020B0604020202020204" pitchFamily="2" charset="0"/>
                </a:rPr>
                <a:t>99.05%</a:t>
              </a:r>
              <a:endParaRPr lang="ko-KR" altLang="en-US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45F520D0-7713-4B9F-A69B-5BC880FF966B}"/>
              </a:ext>
            </a:extLst>
          </p:cNvPr>
          <p:cNvSpPr txBox="1"/>
          <p:nvPr/>
        </p:nvSpPr>
        <p:spPr>
          <a:xfrm>
            <a:off x="10958210" y="328120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topK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2218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09C5402-47AF-4247-BE55-6B2C2A0BEB93}"/>
              </a:ext>
            </a:extLst>
          </p:cNvPr>
          <p:cNvSpPr txBox="1"/>
          <p:nvPr/>
        </p:nvSpPr>
        <p:spPr>
          <a:xfrm>
            <a:off x="2592476" y="2905780"/>
            <a:ext cx="700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  <a:cs typeface="DaunPenh" panose="020B0604020202020204" pitchFamily="2" charset="0"/>
              </a:rPr>
              <a:t>이미지 </a:t>
            </a:r>
            <a:r>
              <a:rPr lang="ko-KR" altLang="en-US" sz="2800" b="1" dirty="0" err="1">
                <a:latin typeface="D2Coding" panose="020B0609020101020101" pitchFamily="49" charset="-127"/>
                <a:ea typeface="D2Coding" panose="020B0609020101020101" pitchFamily="49" charset="-127"/>
                <a:cs typeface="DaunPenh" panose="020B0604020202020204" pitchFamily="2" charset="0"/>
              </a:rPr>
              <a:t>블러링</a:t>
            </a:r>
            <a:r>
              <a:rPr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  <a:cs typeface="DaunPenh" panose="020B0604020202020204" pitchFamily="2" charset="0"/>
              </a:rPr>
              <a:t> 처리에 따른 이미지 검색</a:t>
            </a:r>
          </a:p>
        </p:txBody>
      </p:sp>
    </p:spTree>
    <p:extLst>
      <p:ext uri="{BB962C8B-B14F-4D97-AF65-F5344CB8AC3E}">
        <p14:creationId xmlns:p14="http://schemas.microsoft.com/office/powerpoint/2010/main" val="2371524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4BE699-2020-428A-B480-BCE3A2A8C910}"/>
              </a:ext>
            </a:extLst>
          </p:cNvPr>
          <p:cNvSpPr txBox="1"/>
          <p:nvPr/>
        </p:nvSpPr>
        <p:spPr>
          <a:xfrm>
            <a:off x="111715" y="194436"/>
            <a:ext cx="2518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  <a:cs typeface="DaunPenh" panose="020B0604020202020204" pitchFamily="2" charset="0"/>
              </a:rPr>
              <a:t>이미지 </a:t>
            </a:r>
            <a:r>
              <a:rPr lang="ko-KR" altLang="en-US" sz="2800" b="1" dirty="0" err="1">
                <a:latin typeface="D2Coding" panose="020B0609020101020101" pitchFamily="49" charset="-127"/>
                <a:ea typeface="D2Coding" panose="020B0609020101020101" pitchFamily="49" charset="-127"/>
                <a:cs typeface="DaunPenh" panose="020B0604020202020204" pitchFamily="2" charset="0"/>
              </a:rPr>
              <a:t>블러링</a:t>
            </a:r>
            <a:endParaRPr lang="ko-KR" altLang="en-US" sz="2800" b="1" dirty="0">
              <a:latin typeface="D2Coding" panose="020B0609020101020101" pitchFamily="49" charset="-127"/>
              <a:ea typeface="D2Coding" panose="020B0609020101020101" pitchFamily="49" charset="-127"/>
              <a:cs typeface="DaunPenh" panose="020B0604020202020204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CD6E55-2F77-4CC1-90DD-CB4EBC422E21}"/>
              </a:ext>
            </a:extLst>
          </p:cNvPr>
          <p:cNvSpPr txBox="1">
            <a:spLocks/>
          </p:cNvSpPr>
          <p:nvPr/>
        </p:nvSpPr>
        <p:spPr>
          <a:xfrm>
            <a:off x="289779" y="790505"/>
            <a:ext cx="993092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dirty="0">
                <a:latin typeface="D2Coding" panose="020B0609020101020101" pitchFamily="49" charset="-127"/>
                <a:ea typeface="D2Coding" panose="020B0609020101020101" pitchFamily="49" charset="-127"/>
                <a:cs typeface="DaunPenh" panose="020B0604020202020204" pitchFamily="2" charset="0"/>
              </a:rPr>
              <a:t>1) Averaging : kernel </a:t>
            </a:r>
            <a:r>
              <a:rPr lang="ko-KR" altLang="en-US" sz="1900" dirty="0">
                <a:latin typeface="D2Coding" panose="020B0609020101020101" pitchFamily="49" charset="-127"/>
                <a:ea typeface="D2Coding" panose="020B0609020101020101" pitchFamily="49" charset="-127"/>
                <a:cs typeface="DaunPenh" panose="020B0604020202020204" pitchFamily="2" charset="0"/>
              </a:rPr>
              <a:t>범위 내 이웃 픽셀 값의 평균을 결과 이미지 픽셀 값으로 설정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1A0355-710B-4568-B32B-2DCB29A0F085}"/>
              </a:ext>
            </a:extLst>
          </p:cNvPr>
          <p:cNvSpPr txBox="1"/>
          <p:nvPr/>
        </p:nvSpPr>
        <p:spPr>
          <a:xfrm>
            <a:off x="289779" y="2966714"/>
            <a:ext cx="11612442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900" dirty="0">
                <a:latin typeface="D2Coding" panose="020B0609020101020101" pitchFamily="49" charset="-127"/>
                <a:ea typeface="D2Coding" panose="020B0609020101020101" pitchFamily="49" charset="-127"/>
                <a:cs typeface="DaunPenh" panose="020B0604020202020204" pitchFamily="2" charset="0"/>
              </a:rPr>
              <a:t>2) Gaussian Filtering : kernel </a:t>
            </a:r>
            <a:r>
              <a:rPr lang="ko-KR" altLang="en-US" sz="1900" dirty="0">
                <a:latin typeface="D2Coding" panose="020B0609020101020101" pitchFamily="49" charset="-127"/>
                <a:ea typeface="D2Coding" panose="020B0609020101020101" pitchFamily="49" charset="-127"/>
                <a:cs typeface="DaunPenh" panose="020B0604020202020204" pitchFamily="2" charset="0"/>
              </a:rPr>
              <a:t>범위 내 픽셀의 가중치를 이용하여 결과 이미지 픽셀 값으로 설정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433FFF-1A2B-4DE4-8347-7EF731FD3E71}"/>
              </a:ext>
            </a:extLst>
          </p:cNvPr>
          <p:cNvSpPr txBox="1"/>
          <p:nvPr/>
        </p:nvSpPr>
        <p:spPr>
          <a:xfrm>
            <a:off x="289778" y="4986123"/>
            <a:ext cx="11612443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900" dirty="0">
                <a:latin typeface="D2Coding" panose="020B0609020101020101" pitchFamily="49" charset="-127"/>
                <a:ea typeface="D2Coding" panose="020B0609020101020101" pitchFamily="49" charset="-127"/>
                <a:cs typeface="DaunPenh" panose="020B0604020202020204" pitchFamily="2" charset="0"/>
              </a:rPr>
              <a:t>3) Median Filtering : kernel </a:t>
            </a:r>
            <a:r>
              <a:rPr lang="ko-KR" altLang="en-US" sz="1900" dirty="0">
                <a:latin typeface="D2Coding" panose="020B0609020101020101" pitchFamily="49" charset="-127"/>
                <a:ea typeface="D2Coding" panose="020B0609020101020101" pitchFamily="49" charset="-127"/>
                <a:cs typeface="DaunPenh" panose="020B0604020202020204" pitchFamily="2" charset="0"/>
              </a:rPr>
              <a:t>범위의 픽셀의 </a:t>
            </a:r>
            <a:r>
              <a:rPr lang="ko-KR" altLang="en-US" sz="1900" dirty="0" err="1">
                <a:latin typeface="D2Coding" panose="020B0609020101020101" pitchFamily="49" charset="-127"/>
                <a:ea typeface="D2Coding" panose="020B0609020101020101" pitchFamily="49" charset="-127"/>
                <a:cs typeface="DaunPenh" panose="020B0604020202020204" pitchFamily="2" charset="0"/>
              </a:rPr>
              <a:t>중간값을</a:t>
            </a:r>
            <a:r>
              <a:rPr lang="ko-KR" altLang="en-US" sz="1900" dirty="0">
                <a:latin typeface="D2Coding" panose="020B0609020101020101" pitchFamily="49" charset="-127"/>
                <a:ea typeface="D2Coding" panose="020B0609020101020101" pitchFamily="49" charset="-127"/>
                <a:cs typeface="DaunPenh" panose="020B0604020202020204" pitchFamily="2" charset="0"/>
              </a:rPr>
              <a:t> 이용하여 결과 이미지 </a:t>
            </a:r>
            <a:r>
              <a:rPr lang="ko-KR" altLang="en-US" sz="1900" dirty="0" err="1">
                <a:latin typeface="D2Coding" panose="020B0609020101020101" pitchFamily="49" charset="-127"/>
                <a:ea typeface="D2Coding" panose="020B0609020101020101" pitchFamily="49" charset="-127"/>
                <a:cs typeface="DaunPenh" panose="020B0604020202020204" pitchFamily="2" charset="0"/>
              </a:rPr>
              <a:t>픽셀값으로</a:t>
            </a:r>
            <a:r>
              <a:rPr lang="ko-KR" altLang="en-US" sz="1900" dirty="0">
                <a:latin typeface="D2Coding" panose="020B0609020101020101" pitchFamily="49" charset="-127"/>
                <a:ea typeface="D2Coding" panose="020B0609020101020101" pitchFamily="49" charset="-127"/>
                <a:cs typeface="DaunPenh" panose="020B0604020202020204" pitchFamily="2" charset="0"/>
              </a:rPr>
              <a:t> 설정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42C0FA0-2DC4-4741-BE11-F61B8C981089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999" y="1209975"/>
            <a:ext cx="2340000" cy="1512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8DBFDF0-FC7A-49E3-A4C9-C4F425AC145B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999" y="3336195"/>
            <a:ext cx="2340000" cy="1512000"/>
          </a:xfrm>
          <a:prstGeom prst="rect">
            <a:avLst/>
          </a:prstGeom>
        </p:spPr>
      </p:pic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D2CD4CF6-A903-4F6E-B399-AA0483926261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999" y="5311495"/>
            <a:ext cx="2340000" cy="15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778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1BF4199D-3F95-4F7C-AEB2-99C8F276169D}"/>
              </a:ext>
            </a:extLst>
          </p:cNvPr>
          <p:cNvSpPr txBox="1">
            <a:spLocks/>
          </p:cNvSpPr>
          <p:nvPr/>
        </p:nvSpPr>
        <p:spPr>
          <a:xfrm>
            <a:off x="147757" y="202495"/>
            <a:ext cx="88024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D2Coding" panose="020B0609020101020101" pitchFamily="49" charset="-127"/>
                <a:ea typeface="D2Coding" panose="020B0609020101020101" pitchFamily="49" charset="-127"/>
                <a:cs typeface="DaunPenh" panose="020B0604020202020204" pitchFamily="2" charset="0"/>
              </a:rPr>
              <a:t>이미지 </a:t>
            </a:r>
            <a:r>
              <a:rPr lang="ko-KR" altLang="en-US" sz="2400" b="1" dirty="0" err="1">
                <a:latin typeface="D2Coding" panose="020B0609020101020101" pitchFamily="49" charset="-127"/>
                <a:ea typeface="D2Coding" panose="020B0609020101020101" pitchFamily="49" charset="-127"/>
                <a:cs typeface="DaunPenh" panose="020B0604020202020204" pitchFamily="2" charset="0"/>
              </a:rPr>
              <a:t>블러링</a:t>
            </a:r>
            <a:r>
              <a:rPr lang="ko-KR" altLang="en-US" sz="2400" b="1" dirty="0">
                <a:latin typeface="D2Coding" panose="020B0609020101020101" pitchFamily="49" charset="-127"/>
                <a:ea typeface="D2Coding" panose="020B0609020101020101" pitchFamily="49" charset="-127"/>
                <a:cs typeface="DaunPenh" panose="020B0604020202020204" pitchFamily="2" charset="0"/>
              </a:rPr>
              <a:t> 강도 </a:t>
            </a:r>
            <a:r>
              <a:rPr lang="en-US" altLang="ko-KR" sz="2400" b="1" dirty="0">
                <a:latin typeface="D2Coding" panose="020B0609020101020101" pitchFamily="49" charset="-127"/>
                <a:ea typeface="D2Coding" panose="020B0609020101020101" pitchFamily="49" charset="-127"/>
                <a:cs typeface="DaunPenh" panose="020B0604020202020204" pitchFamily="2" charset="0"/>
              </a:rPr>
              <a:t>: </a:t>
            </a:r>
            <a:r>
              <a:rPr lang="en-US" altLang="ko-KR" sz="2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aunPenh" panose="020B0604020202020204" pitchFamily="2" charset="0"/>
              </a:rPr>
              <a:t>1) Averaging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  <a:cs typeface="DaunPenh" panose="020B0604020202020204" pitchFamily="2" charset="0"/>
              </a:rPr>
              <a:t>, 2) Gaussian Filtering</a:t>
            </a:r>
            <a:endParaRPr lang="ko-KR" altLang="en-US" sz="2400" dirty="0">
              <a:latin typeface="D2Coding" panose="020B0609020101020101" pitchFamily="49" charset="-127"/>
              <a:ea typeface="D2Coding" panose="020B0609020101020101" pitchFamily="49" charset="-127"/>
              <a:cs typeface="DaunPenh" panose="020B0604020202020204" pitchFamily="2" charset="0"/>
            </a:endParaRPr>
          </a:p>
          <a:p>
            <a:r>
              <a:rPr lang="ko-KR" altLang="en-US" sz="24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aunPenh" panose="020B0604020202020204" pitchFamily="2" charset="0"/>
              </a:rPr>
              <a:t>이미지 </a:t>
            </a:r>
            <a:r>
              <a:rPr lang="ko-KR" altLang="en-US" sz="2400" b="1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aunPenh" panose="020B0604020202020204" pitchFamily="2" charset="0"/>
              </a:rPr>
              <a:t>블러링</a:t>
            </a:r>
            <a:r>
              <a:rPr lang="ko-KR" altLang="en-US" sz="24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aunPenh" panose="020B0604020202020204" pitchFamily="2" charset="0"/>
              </a:rPr>
              <a:t> 강도 </a:t>
            </a:r>
            <a:r>
              <a:rPr lang="en-US" altLang="ko-KR" sz="24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aunPenh" panose="020B0604020202020204" pitchFamily="2" charset="0"/>
              </a:rPr>
              <a:t>: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  <a:cs typeface="DaunPenh" panose="020B0604020202020204" pitchFamily="2" charset="0"/>
              </a:rPr>
              <a:t>3) Median Filtering</a:t>
            </a:r>
            <a:endParaRPr lang="ko-KR" altLang="en-US" sz="2400" dirty="0">
              <a:latin typeface="D2Coding" panose="020B0609020101020101" pitchFamily="49" charset="-127"/>
              <a:ea typeface="D2Coding" panose="020B0609020101020101" pitchFamily="49" charset="-127"/>
              <a:cs typeface="DaunPenh" panose="020B0604020202020204" pitchFamily="2" charset="0"/>
            </a:endParaRPr>
          </a:p>
        </p:txBody>
      </p:sp>
      <p:pic>
        <p:nvPicPr>
          <p:cNvPr id="6" name="그림 5" descr="텍스트, 가발이(가) 표시된 사진&#10;&#10;자동 생성된 설명">
            <a:extLst>
              <a:ext uri="{FF2B5EF4-FFF2-40B4-BE49-F238E27FC236}">
                <a16:creationId xmlns:a16="http://schemas.microsoft.com/office/drawing/2014/main" id="{98CD6002-EFCD-48EA-A105-51F00350A7D0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05" y="1530384"/>
            <a:ext cx="2322267" cy="1741700"/>
          </a:xfrm>
          <a:prstGeom prst="rect">
            <a:avLst/>
          </a:prstGeom>
        </p:spPr>
      </p:pic>
      <p:pic>
        <p:nvPicPr>
          <p:cNvPr id="10" name="그림 9" descr="텍스트, 가발이(가) 표시된 사진&#10;&#10;자동 생성된 설명">
            <a:extLst>
              <a:ext uri="{FF2B5EF4-FFF2-40B4-BE49-F238E27FC236}">
                <a16:creationId xmlns:a16="http://schemas.microsoft.com/office/drawing/2014/main" id="{B8C84E1C-F026-46C6-80B8-BCEDBF1EC5DE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372" y="1530384"/>
            <a:ext cx="2322267" cy="1741700"/>
          </a:xfrm>
          <a:prstGeom prst="rect">
            <a:avLst/>
          </a:prstGeom>
        </p:spPr>
      </p:pic>
      <p:pic>
        <p:nvPicPr>
          <p:cNvPr id="17" name="그림 16" descr="텍스트, 가발이(가) 표시된 사진&#10;&#10;자동 생성된 설명">
            <a:extLst>
              <a:ext uri="{FF2B5EF4-FFF2-40B4-BE49-F238E27FC236}">
                <a16:creationId xmlns:a16="http://schemas.microsoft.com/office/drawing/2014/main" id="{3503B980-F729-40D6-90FB-82BD9EC5409C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639" y="1530384"/>
            <a:ext cx="2322267" cy="1741700"/>
          </a:xfrm>
          <a:prstGeom prst="rect">
            <a:avLst/>
          </a:prstGeom>
        </p:spPr>
      </p:pic>
      <p:pic>
        <p:nvPicPr>
          <p:cNvPr id="19" name="그림 18" descr="텍스트, 가발이(가) 표시된 사진&#10;&#10;자동 생성된 설명">
            <a:extLst>
              <a:ext uri="{FF2B5EF4-FFF2-40B4-BE49-F238E27FC236}">
                <a16:creationId xmlns:a16="http://schemas.microsoft.com/office/drawing/2014/main" id="{95612B56-E1F0-4707-879D-262299B5BC93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905" y="1530384"/>
            <a:ext cx="2322267" cy="1741700"/>
          </a:xfrm>
          <a:prstGeom prst="rect">
            <a:avLst/>
          </a:prstGeom>
        </p:spPr>
      </p:pic>
      <p:pic>
        <p:nvPicPr>
          <p:cNvPr id="23" name="그림 22" descr="텍스트, 가발이(가) 표시된 사진&#10;&#10;자동 생성된 설명">
            <a:extLst>
              <a:ext uri="{FF2B5EF4-FFF2-40B4-BE49-F238E27FC236}">
                <a16:creationId xmlns:a16="http://schemas.microsoft.com/office/drawing/2014/main" id="{205BDEEC-A64F-4AD7-8A19-3B1C0E52375E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72" y="1530384"/>
            <a:ext cx="2322267" cy="1741700"/>
          </a:xfrm>
          <a:prstGeom prst="rect">
            <a:avLst/>
          </a:prstGeom>
        </p:spPr>
      </p:pic>
      <p:pic>
        <p:nvPicPr>
          <p:cNvPr id="26" name="그림 25" descr="사람, 잔디, 남자, 서있는이(가) 표시된 사진&#10;&#10;자동 생성된 설명">
            <a:extLst>
              <a:ext uri="{FF2B5EF4-FFF2-40B4-BE49-F238E27FC236}">
                <a16:creationId xmlns:a16="http://schemas.microsoft.com/office/drawing/2014/main" id="{7F045278-B24E-431F-B017-1A4284AD05AF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71" y="3272084"/>
            <a:ext cx="2322000" cy="1742400"/>
          </a:xfrm>
          <a:prstGeom prst="rect">
            <a:avLst/>
          </a:prstGeom>
        </p:spPr>
      </p:pic>
      <p:pic>
        <p:nvPicPr>
          <p:cNvPr id="28" name="그림 27" descr="사람, 잔디, 남자, 서있는이(가) 표시된 사진&#10;&#10;자동 생성된 설명">
            <a:extLst>
              <a:ext uri="{FF2B5EF4-FFF2-40B4-BE49-F238E27FC236}">
                <a16:creationId xmlns:a16="http://schemas.microsoft.com/office/drawing/2014/main" id="{43435FBD-BEDF-412C-9918-CBBA3F262D3D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371" y="3266071"/>
            <a:ext cx="2322000" cy="1742400"/>
          </a:xfrm>
          <a:prstGeom prst="rect">
            <a:avLst/>
          </a:prstGeom>
        </p:spPr>
      </p:pic>
      <p:pic>
        <p:nvPicPr>
          <p:cNvPr id="31" name="그림 30" descr="사람, 유니폼이(가) 표시된 사진&#10;&#10;자동 생성된 설명">
            <a:extLst>
              <a:ext uri="{FF2B5EF4-FFF2-40B4-BE49-F238E27FC236}">
                <a16:creationId xmlns:a16="http://schemas.microsoft.com/office/drawing/2014/main" id="{D6AD999E-C862-457F-9B35-6671BE9E3603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771" y="3266071"/>
            <a:ext cx="2322000" cy="1742400"/>
          </a:xfrm>
          <a:prstGeom prst="rect">
            <a:avLst/>
          </a:prstGeom>
        </p:spPr>
      </p:pic>
      <p:pic>
        <p:nvPicPr>
          <p:cNvPr id="35" name="그림 34" descr="사람, 유니폼이(가) 표시된 사진&#10;&#10;자동 생성된 설명">
            <a:extLst>
              <a:ext uri="{FF2B5EF4-FFF2-40B4-BE49-F238E27FC236}">
                <a16:creationId xmlns:a16="http://schemas.microsoft.com/office/drawing/2014/main" id="{0A42D9E4-BF83-4BCC-970E-2AA409525F34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371" y="3266071"/>
            <a:ext cx="2322000" cy="1742400"/>
          </a:xfrm>
          <a:prstGeom prst="rect">
            <a:avLst/>
          </a:prstGeom>
        </p:spPr>
      </p:pic>
      <p:pic>
        <p:nvPicPr>
          <p:cNvPr id="38" name="그림 37" descr="사람, 유니폼이(가) 표시된 사진&#10;&#10;자동 생성된 설명">
            <a:extLst>
              <a:ext uri="{FF2B5EF4-FFF2-40B4-BE49-F238E27FC236}">
                <a16:creationId xmlns:a16="http://schemas.microsoft.com/office/drawing/2014/main" id="{1AEB69C5-7D62-45F8-A7F5-427BA44EF153}"/>
              </a:ext>
            </a:extLst>
          </p:cNvPr>
          <p:cNvPicPr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443" y="3266071"/>
            <a:ext cx="2322000" cy="1742400"/>
          </a:xfrm>
          <a:prstGeom prst="rect">
            <a:avLst/>
          </a:prstGeom>
        </p:spPr>
      </p:pic>
      <p:pic>
        <p:nvPicPr>
          <p:cNvPr id="40" name="그림 39" descr="노란색, 가장이(가) 표시된 사진&#10;&#10;자동 생성된 설명">
            <a:extLst>
              <a:ext uri="{FF2B5EF4-FFF2-40B4-BE49-F238E27FC236}">
                <a16:creationId xmlns:a16="http://schemas.microsoft.com/office/drawing/2014/main" id="{C88BC08F-E123-49BB-88DF-994B55706BEB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04" y="5014484"/>
            <a:ext cx="2322000" cy="1742400"/>
          </a:xfrm>
          <a:prstGeom prst="rect">
            <a:avLst/>
          </a:prstGeom>
        </p:spPr>
      </p:pic>
      <p:pic>
        <p:nvPicPr>
          <p:cNvPr id="42" name="그림 41" descr="노란색, 가장이(가) 표시된 사진&#10;&#10;자동 생성된 설명">
            <a:extLst>
              <a:ext uri="{FF2B5EF4-FFF2-40B4-BE49-F238E27FC236}">
                <a16:creationId xmlns:a16="http://schemas.microsoft.com/office/drawing/2014/main" id="{ABED06BD-7244-41DC-AC6B-080754E9A184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021" y="5014484"/>
            <a:ext cx="2322000" cy="1742400"/>
          </a:xfrm>
          <a:prstGeom prst="rect">
            <a:avLst/>
          </a:prstGeom>
        </p:spPr>
      </p:pic>
      <p:pic>
        <p:nvPicPr>
          <p:cNvPr id="44" name="그림 43" descr="노란색이(가) 표시된 사진&#10;&#10;자동 생성된 설명">
            <a:extLst>
              <a:ext uri="{FF2B5EF4-FFF2-40B4-BE49-F238E27FC236}">
                <a16:creationId xmlns:a16="http://schemas.microsoft.com/office/drawing/2014/main" id="{361DDB74-F89C-40A2-8CBC-CA3373B665E6}"/>
              </a:ext>
            </a:extLst>
          </p:cNvPr>
          <p:cNvPicPr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138" y="5014484"/>
            <a:ext cx="2322000" cy="1742400"/>
          </a:xfrm>
          <a:prstGeom prst="rect">
            <a:avLst/>
          </a:prstGeom>
        </p:spPr>
      </p:pic>
      <p:pic>
        <p:nvPicPr>
          <p:cNvPr id="46" name="그림 45" descr="노란색이(가) 표시된 사진&#10;&#10;자동 생성된 설명">
            <a:extLst>
              <a:ext uri="{FF2B5EF4-FFF2-40B4-BE49-F238E27FC236}">
                <a16:creationId xmlns:a16="http://schemas.microsoft.com/office/drawing/2014/main" id="{D151F139-3363-4DA5-BD8C-CFB8EF8A9E0F}"/>
              </a:ext>
            </a:extLst>
          </p:cNvPr>
          <p:cNvPicPr>
            <a:picLocks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255" y="5014484"/>
            <a:ext cx="2322000" cy="1742400"/>
          </a:xfrm>
          <a:prstGeom prst="rect">
            <a:avLst/>
          </a:prstGeom>
        </p:spPr>
      </p:pic>
      <p:pic>
        <p:nvPicPr>
          <p:cNvPr id="48" name="그림 47" descr="노란색이(가) 표시된 사진&#10;&#10;자동 생성된 설명">
            <a:extLst>
              <a:ext uri="{FF2B5EF4-FFF2-40B4-BE49-F238E27FC236}">
                <a16:creationId xmlns:a16="http://schemas.microsoft.com/office/drawing/2014/main" id="{3611CE72-DCCA-4C6F-A640-BECE8C061E19}"/>
              </a:ext>
            </a:extLst>
          </p:cNvPr>
          <p:cNvPicPr>
            <a:picLocks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371" y="5014484"/>
            <a:ext cx="2322000" cy="174240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196C4F0F-8F5B-44AA-BF17-6B13D3C10F4F}"/>
              </a:ext>
            </a:extLst>
          </p:cNvPr>
          <p:cNvSpPr txBox="1"/>
          <p:nvPr/>
        </p:nvSpPr>
        <p:spPr>
          <a:xfrm>
            <a:off x="459949" y="1128766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kernel size: 21</a:t>
            </a:r>
            <a:endParaRPr lang="ko-KR" altLang="en-US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0D7D5EE-8300-4AE3-A1EA-6FBA46DA3219}"/>
              </a:ext>
            </a:extLst>
          </p:cNvPr>
          <p:cNvSpPr txBox="1"/>
          <p:nvPr/>
        </p:nvSpPr>
        <p:spPr>
          <a:xfrm>
            <a:off x="2782066" y="1128766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kernel size: 31</a:t>
            </a:r>
            <a:endParaRPr lang="ko-KR" altLang="en-US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B9E9EAE-9769-4AE6-B6D3-CA7B355D888F}"/>
              </a:ext>
            </a:extLst>
          </p:cNvPr>
          <p:cNvSpPr txBox="1"/>
          <p:nvPr/>
        </p:nvSpPr>
        <p:spPr>
          <a:xfrm>
            <a:off x="5104183" y="1128766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kernel size: 41</a:t>
            </a:r>
            <a:endParaRPr lang="ko-KR" altLang="en-US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ACB76DD-DCD3-49B9-A0B1-0B1CAB719505}"/>
              </a:ext>
            </a:extLst>
          </p:cNvPr>
          <p:cNvSpPr txBox="1"/>
          <p:nvPr/>
        </p:nvSpPr>
        <p:spPr>
          <a:xfrm>
            <a:off x="7426300" y="1128766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kernel size: 51</a:t>
            </a:r>
            <a:endParaRPr lang="ko-KR" altLang="en-US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D1BFCA9-A495-40F1-9302-0CDD9503583F}"/>
              </a:ext>
            </a:extLst>
          </p:cNvPr>
          <p:cNvSpPr txBox="1"/>
          <p:nvPr/>
        </p:nvSpPr>
        <p:spPr>
          <a:xfrm>
            <a:off x="9748416" y="1128766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kernel size: 61</a:t>
            </a:r>
            <a:endParaRPr lang="ko-KR" altLang="en-US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2BB6F07-AE8B-4A3C-8290-33A70DE41619}"/>
              </a:ext>
            </a:extLst>
          </p:cNvPr>
          <p:cNvSpPr/>
          <p:nvPr/>
        </p:nvSpPr>
        <p:spPr>
          <a:xfrm>
            <a:off x="4901021" y="1128766"/>
            <a:ext cx="6781715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957E0D-B8AD-4981-B8B6-299B625FF344}"/>
              </a:ext>
            </a:extLst>
          </p:cNvPr>
          <p:cNvSpPr txBox="1"/>
          <p:nvPr/>
        </p:nvSpPr>
        <p:spPr>
          <a:xfrm>
            <a:off x="8384254" y="814976"/>
            <a:ext cx="2877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얼굴 비식별화 수준 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kernel size</a:t>
            </a:r>
            <a:endParaRPr lang="ko-KR" altLang="en-US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7424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1BF4199D-3F95-4F7C-AEB2-99C8F276169D}"/>
              </a:ext>
            </a:extLst>
          </p:cNvPr>
          <p:cNvSpPr txBox="1">
            <a:spLocks/>
          </p:cNvSpPr>
          <p:nvPr/>
        </p:nvSpPr>
        <p:spPr>
          <a:xfrm>
            <a:off x="147757" y="202495"/>
            <a:ext cx="88024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D2Coding" panose="020B0609020101020101" pitchFamily="49" charset="-127"/>
                <a:ea typeface="D2Coding" panose="020B0609020101020101" pitchFamily="49" charset="-127"/>
                <a:cs typeface="DaunPenh" panose="020B0604020202020204" pitchFamily="2" charset="0"/>
              </a:rPr>
              <a:t>이미지 </a:t>
            </a:r>
            <a:r>
              <a:rPr lang="ko-KR" altLang="en-US" sz="2400" b="1" dirty="0" err="1">
                <a:latin typeface="D2Coding" panose="020B0609020101020101" pitchFamily="49" charset="-127"/>
                <a:ea typeface="D2Coding" panose="020B0609020101020101" pitchFamily="49" charset="-127"/>
                <a:cs typeface="DaunPenh" panose="020B0604020202020204" pitchFamily="2" charset="0"/>
              </a:rPr>
              <a:t>블러링</a:t>
            </a:r>
            <a:r>
              <a:rPr lang="ko-KR" altLang="en-US" sz="2400" b="1" dirty="0">
                <a:latin typeface="D2Coding" panose="020B0609020101020101" pitchFamily="49" charset="-127"/>
                <a:ea typeface="D2Coding" panose="020B0609020101020101" pitchFamily="49" charset="-127"/>
                <a:cs typeface="DaunPenh" panose="020B0604020202020204" pitchFamily="2" charset="0"/>
              </a:rPr>
              <a:t> 강도 </a:t>
            </a:r>
            <a:r>
              <a:rPr lang="en-US" altLang="ko-KR" sz="2400" b="1" dirty="0">
                <a:latin typeface="D2Coding" panose="020B0609020101020101" pitchFamily="49" charset="-127"/>
                <a:ea typeface="D2Coding" panose="020B0609020101020101" pitchFamily="49" charset="-127"/>
                <a:cs typeface="DaunPenh" panose="020B0604020202020204" pitchFamily="2" charset="0"/>
              </a:rPr>
              <a:t>: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  <a:cs typeface="DaunPenh" panose="020B0604020202020204" pitchFamily="2" charset="0"/>
              </a:rPr>
              <a:t>1) Averaging, </a:t>
            </a:r>
            <a:r>
              <a:rPr lang="en-US" altLang="ko-KR" sz="2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aunPenh" panose="020B0604020202020204" pitchFamily="2" charset="0"/>
              </a:rPr>
              <a:t>2) Gaussian Filtering</a:t>
            </a:r>
            <a:endParaRPr lang="ko-KR" altLang="en-US" sz="2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  <a:cs typeface="DaunPenh" panose="020B0604020202020204" pitchFamily="2" charset="0"/>
            </a:endParaRPr>
          </a:p>
          <a:p>
            <a:r>
              <a:rPr lang="ko-KR" altLang="en-US" sz="24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aunPenh" panose="020B0604020202020204" pitchFamily="2" charset="0"/>
              </a:rPr>
              <a:t>이미지 </a:t>
            </a:r>
            <a:r>
              <a:rPr lang="ko-KR" altLang="en-US" sz="2400" b="1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aunPenh" panose="020B0604020202020204" pitchFamily="2" charset="0"/>
              </a:rPr>
              <a:t>블러링</a:t>
            </a:r>
            <a:r>
              <a:rPr lang="ko-KR" altLang="en-US" sz="24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aunPenh" panose="020B0604020202020204" pitchFamily="2" charset="0"/>
              </a:rPr>
              <a:t> 강도 </a:t>
            </a:r>
            <a:r>
              <a:rPr lang="en-US" altLang="ko-KR" sz="24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aunPenh" panose="020B0604020202020204" pitchFamily="2" charset="0"/>
              </a:rPr>
              <a:t>: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  <a:cs typeface="DaunPenh" panose="020B0604020202020204" pitchFamily="2" charset="0"/>
              </a:rPr>
              <a:t>3) Median Filtering</a:t>
            </a:r>
            <a:endParaRPr lang="ko-KR" altLang="en-US" sz="2400" dirty="0">
              <a:latin typeface="D2Coding" panose="020B0609020101020101" pitchFamily="49" charset="-127"/>
              <a:ea typeface="D2Coding" panose="020B0609020101020101" pitchFamily="49" charset="-127"/>
              <a:cs typeface="DaunPenh" panose="020B0604020202020204" pitchFamily="2" charset="0"/>
            </a:endParaRPr>
          </a:p>
        </p:txBody>
      </p:sp>
      <p:pic>
        <p:nvPicPr>
          <p:cNvPr id="3" name="그림 2" descr="텍스트, 가발이(가) 표시된 사진&#10;&#10;자동 생성된 설명">
            <a:extLst>
              <a:ext uri="{FF2B5EF4-FFF2-40B4-BE49-F238E27FC236}">
                <a16:creationId xmlns:a16="http://schemas.microsoft.com/office/drawing/2014/main" id="{7E520617-B75E-4B5D-9D9B-86A37097E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71" y="1530584"/>
            <a:ext cx="2322000" cy="1741500"/>
          </a:xfrm>
          <a:prstGeom prst="rect">
            <a:avLst/>
          </a:prstGeom>
        </p:spPr>
      </p:pic>
      <p:pic>
        <p:nvPicPr>
          <p:cNvPr id="5" name="그림 4" descr="텍스트, 가발이(가) 표시된 사진&#10;&#10;자동 생성된 설명">
            <a:extLst>
              <a:ext uri="{FF2B5EF4-FFF2-40B4-BE49-F238E27FC236}">
                <a16:creationId xmlns:a16="http://schemas.microsoft.com/office/drawing/2014/main" id="{B6D5C0D8-19BC-4343-99E0-8E5D181E89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371" y="1530584"/>
            <a:ext cx="2322000" cy="1741500"/>
          </a:xfrm>
          <a:prstGeom prst="rect">
            <a:avLst/>
          </a:prstGeom>
        </p:spPr>
      </p:pic>
      <p:pic>
        <p:nvPicPr>
          <p:cNvPr id="8" name="그림 7" descr="텍스트, 가발이(가) 표시된 사진&#10;&#10;자동 생성된 설명">
            <a:extLst>
              <a:ext uri="{FF2B5EF4-FFF2-40B4-BE49-F238E27FC236}">
                <a16:creationId xmlns:a16="http://schemas.microsoft.com/office/drawing/2014/main" id="{80C09201-950C-46BF-AF71-60DB46CA88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371" y="1530584"/>
            <a:ext cx="2322000" cy="1741500"/>
          </a:xfrm>
          <a:prstGeom prst="rect">
            <a:avLst/>
          </a:prstGeom>
        </p:spPr>
      </p:pic>
      <p:pic>
        <p:nvPicPr>
          <p:cNvPr id="11" name="그림 10" descr="텍스트, 가발이(가) 표시된 사진&#10;&#10;자동 생성된 설명">
            <a:extLst>
              <a:ext uri="{FF2B5EF4-FFF2-40B4-BE49-F238E27FC236}">
                <a16:creationId xmlns:a16="http://schemas.microsoft.com/office/drawing/2014/main" id="{FC5CCC4D-63AA-4B5E-8D8B-6AA8F18213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371" y="1530584"/>
            <a:ext cx="2322000" cy="1741500"/>
          </a:xfrm>
          <a:prstGeom prst="rect">
            <a:avLst/>
          </a:prstGeom>
        </p:spPr>
      </p:pic>
      <p:pic>
        <p:nvPicPr>
          <p:cNvPr id="13" name="그림 12" descr="텍스트, 가발이(가) 표시된 사진&#10;&#10;자동 생성된 설명">
            <a:extLst>
              <a:ext uri="{FF2B5EF4-FFF2-40B4-BE49-F238E27FC236}">
                <a16:creationId xmlns:a16="http://schemas.microsoft.com/office/drawing/2014/main" id="{512292D3-B93E-4340-999A-A7898CCF44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371" y="1530584"/>
            <a:ext cx="2322000" cy="1741500"/>
          </a:xfrm>
          <a:prstGeom prst="rect">
            <a:avLst/>
          </a:prstGeom>
        </p:spPr>
      </p:pic>
      <p:pic>
        <p:nvPicPr>
          <p:cNvPr id="15" name="그림 14" descr="사람, 잔디, 남자, 서있는이(가) 표시된 사진&#10;&#10;자동 생성된 설명">
            <a:extLst>
              <a:ext uri="{FF2B5EF4-FFF2-40B4-BE49-F238E27FC236}">
                <a16:creationId xmlns:a16="http://schemas.microsoft.com/office/drawing/2014/main" id="{00B64665-156A-4990-BD15-E91F11F5E741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04" y="3272084"/>
            <a:ext cx="2322000" cy="1742400"/>
          </a:xfrm>
          <a:prstGeom prst="rect">
            <a:avLst/>
          </a:prstGeom>
        </p:spPr>
      </p:pic>
      <p:pic>
        <p:nvPicPr>
          <p:cNvPr id="18" name="그림 17" descr="사람, 잔디, 남자, 서있는이(가) 표시된 사진&#10;&#10;자동 생성된 설명">
            <a:extLst>
              <a:ext uri="{FF2B5EF4-FFF2-40B4-BE49-F238E27FC236}">
                <a16:creationId xmlns:a16="http://schemas.microsoft.com/office/drawing/2014/main" id="{752D6A88-6C99-49E1-8D06-FC8EFBFD3A0A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962" y="3272084"/>
            <a:ext cx="2322000" cy="1742400"/>
          </a:xfrm>
          <a:prstGeom prst="rect">
            <a:avLst/>
          </a:prstGeom>
        </p:spPr>
      </p:pic>
      <p:pic>
        <p:nvPicPr>
          <p:cNvPr id="21" name="그림 20" descr="사람, 잔디, 남자, 서있는이(가) 표시된 사진&#10;&#10;자동 생성된 설명">
            <a:extLst>
              <a:ext uri="{FF2B5EF4-FFF2-40B4-BE49-F238E27FC236}">
                <a16:creationId xmlns:a16="http://schemas.microsoft.com/office/drawing/2014/main" id="{D3A62006-D4CF-444B-B4D5-160BF53CB2E6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020" y="3272084"/>
            <a:ext cx="2322000" cy="1742400"/>
          </a:xfrm>
          <a:prstGeom prst="rect">
            <a:avLst/>
          </a:prstGeom>
        </p:spPr>
      </p:pic>
      <p:pic>
        <p:nvPicPr>
          <p:cNvPr id="25" name="그림 24" descr="사람, 서있는, 유니폼이(가) 표시된 사진&#10;&#10;자동 생성된 설명">
            <a:extLst>
              <a:ext uri="{FF2B5EF4-FFF2-40B4-BE49-F238E27FC236}">
                <a16:creationId xmlns:a16="http://schemas.microsoft.com/office/drawing/2014/main" id="{F752D21A-0678-4EAE-A82F-977F7CDE734E}"/>
              </a:ext>
            </a:extLst>
          </p:cNvPr>
          <p:cNvPicPr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079" y="3272084"/>
            <a:ext cx="2322000" cy="1742400"/>
          </a:xfrm>
          <a:prstGeom prst="rect">
            <a:avLst/>
          </a:prstGeom>
        </p:spPr>
      </p:pic>
      <p:pic>
        <p:nvPicPr>
          <p:cNvPr id="29" name="그림 28" descr="사람, 유니폼이(가) 표시된 사진&#10;&#10;자동 생성된 설명">
            <a:extLst>
              <a:ext uri="{FF2B5EF4-FFF2-40B4-BE49-F238E27FC236}">
                <a16:creationId xmlns:a16="http://schemas.microsoft.com/office/drawing/2014/main" id="{DD31E2DD-3B1C-40E9-8A64-10A346A37674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138" y="3272084"/>
            <a:ext cx="2322000" cy="1742400"/>
          </a:xfrm>
          <a:prstGeom prst="rect">
            <a:avLst/>
          </a:prstGeom>
        </p:spPr>
      </p:pic>
      <p:pic>
        <p:nvPicPr>
          <p:cNvPr id="32" name="그림 31" descr="노란색이(가) 표시된 사진&#10;&#10;자동 생성된 설명">
            <a:extLst>
              <a:ext uri="{FF2B5EF4-FFF2-40B4-BE49-F238E27FC236}">
                <a16:creationId xmlns:a16="http://schemas.microsoft.com/office/drawing/2014/main" id="{5AC24CD9-7DFA-4445-A751-412B363742E1}"/>
              </a:ext>
            </a:extLst>
          </p:cNvPr>
          <p:cNvPicPr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04" y="5013584"/>
            <a:ext cx="2322000" cy="1742400"/>
          </a:xfrm>
          <a:prstGeom prst="rect">
            <a:avLst/>
          </a:prstGeom>
        </p:spPr>
      </p:pic>
      <p:pic>
        <p:nvPicPr>
          <p:cNvPr id="43" name="그림 42" descr="노란색이(가) 표시된 사진&#10;&#10;자동 생성된 설명">
            <a:extLst>
              <a:ext uri="{FF2B5EF4-FFF2-40B4-BE49-F238E27FC236}">
                <a16:creationId xmlns:a16="http://schemas.microsoft.com/office/drawing/2014/main" id="{17970F89-ACCA-43F7-A3A1-6C3C4EFF6A3D}"/>
              </a:ext>
            </a:extLst>
          </p:cNvPr>
          <p:cNvPicPr>
            <a:picLocks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482" y="5013584"/>
            <a:ext cx="2322000" cy="1742400"/>
          </a:xfrm>
          <a:prstGeom prst="rect">
            <a:avLst/>
          </a:prstGeom>
        </p:spPr>
      </p:pic>
      <p:pic>
        <p:nvPicPr>
          <p:cNvPr id="47" name="그림 46" descr="노란색, 가장이(가) 표시된 사진&#10;&#10;자동 생성된 설명">
            <a:extLst>
              <a:ext uri="{FF2B5EF4-FFF2-40B4-BE49-F238E27FC236}">
                <a16:creationId xmlns:a16="http://schemas.microsoft.com/office/drawing/2014/main" id="{1AECE8A4-C370-442D-A96E-5A33A81105EF}"/>
              </a:ext>
            </a:extLst>
          </p:cNvPr>
          <p:cNvPicPr>
            <a:picLocks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983" y="5013584"/>
            <a:ext cx="2322000" cy="1742400"/>
          </a:xfrm>
          <a:prstGeom prst="rect">
            <a:avLst/>
          </a:prstGeom>
        </p:spPr>
      </p:pic>
      <p:pic>
        <p:nvPicPr>
          <p:cNvPr id="50" name="그림 49" descr="노란색이(가) 표시된 사진&#10;&#10;자동 생성된 설명">
            <a:extLst>
              <a:ext uri="{FF2B5EF4-FFF2-40B4-BE49-F238E27FC236}">
                <a16:creationId xmlns:a16="http://schemas.microsoft.com/office/drawing/2014/main" id="{EFAFCFFF-9831-4A8A-A32A-E9006EE84796}"/>
              </a:ext>
            </a:extLst>
          </p:cNvPr>
          <p:cNvPicPr>
            <a:picLocks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61" y="5013584"/>
            <a:ext cx="2322000" cy="1742400"/>
          </a:xfrm>
          <a:prstGeom prst="rect">
            <a:avLst/>
          </a:prstGeom>
        </p:spPr>
      </p:pic>
      <p:pic>
        <p:nvPicPr>
          <p:cNvPr id="57" name="그림 56" descr="노란색이(가) 표시된 사진&#10;&#10;자동 생성된 설명">
            <a:extLst>
              <a:ext uri="{FF2B5EF4-FFF2-40B4-BE49-F238E27FC236}">
                <a16:creationId xmlns:a16="http://schemas.microsoft.com/office/drawing/2014/main" id="{1E2842C3-26FE-436D-8AD5-A37093F23760}"/>
              </a:ext>
            </a:extLst>
          </p:cNvPr>
          <p:cNvPicPr>
            <a:picLocks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738" y="5013584"/>
            <a:ext cx="2322000" cy="174240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4DB40B82-836E-466F-B990-FBF7977D6EC0}"/>
              </a:ext>
            </a:extLst>
          </p:cNvPr>
          <p:cNvSpPr txBox="1"/>
          <p:nvPr/>
        </p:nvSpPr>
        <p:spPr>
          <a:xfrm>
            <a:off x="459949" y="1128766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kernel size: 21</a:t>
            </a:r>
            <a:endParaRPr lang="ko-KR" altLang="en-US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D31D6E3-3C68-46F3-8D36-9D2AD28D497F}"/>
              </a:ext>
            </a:extLst>
          </p:cNvPr>
          <p:cNvSpPr txBox="1"/>
          <p:nvPr/>
        </p:nvSpPr>
        <p:spPr>
          <a:xfrm>
            <a:off x="2782066" y="1128766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kernel size: 31</a:t>
            </a:r>
            <a:endParaRPr lang="ko-KR" altLang="en-US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B199684-B3B7-4076-82B3-AC50C29002AB}"/>
              </a:ext>
            </a:extLst>
          </p:cNvPr>
          <p:cNvSpPr txBox="1"/>
          <p:nvPr/>
        </p:nvSpPr>
        <p:spPr>
          <a:xfrm>
            <a:off x="5104183" y="1128766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kernel size: 41</a:t>
            </a:r>
            <a:endParaRPr lang="ko-KR" altLang="en-US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1030E57-AE27-4F2F-909C-4D1D1C5E17E1}"/>
              </a:ext>
            </a:extLst>
          </p:cNvPr>
          <p:cNvSpPr txBox="1"/>
          <p:nvPr/>
        </p:nvSpPr>
        <p:spPr>
          <a:xfrm>
            <a:off x="7426300" y="1128766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kernel size: 51</a:t>
            </a:r>
            <a:endParaRPr lang="ko-KR" altLang="en-US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FBFA01E-9B70-4AE7-A4BA-C187BCEAFC94}"/>
              </a:ext>
            </a:extLst>
          </p:cNvPr>
          <p:cNvSpPr txBox="1"/>
          <p:nvPr/>
        </p:nvSpPr>
        <p:spPr>
          <a:xfrm>
            <a:off x="9748416" y="1128766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kernel size: 61</a:t>
            </a:r>
            <a:endParaRPr lang="ko-KR" altLang="en-US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AEEDA94-E98C-4385-B503-096BE8B9CC27}"/>
              </a:ext>
            </a:extLst>
          </p:cNvPr>
          <p:cNvSpPr/>
          <p:nvPr/>
        </p:nvSpPr>
        <p:spPr>
          <a:xfrm>
            <a:off x="7376985" y="1128766"/>
            <a:ext cx="4305751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D10547-E5A4-4969-9E68-F1CD013F1AE4}"/>
              </a:ext>
            </a:extLst>
          </p:cNvPr>
          <p:cNvSpPr txBox="1"/>
          <p:nvPr/>
        </p:nvSpPr>
        <p:spPr>
          <a:xfrm>
            <a:off x="8384254" y="814976"/>
            <a:ext cx="2877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얼굴 비식별화 수준 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kernel size</a:t>
            </a:r>
            <a:endParaRPr lang="ko-KR" altLang="en-US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3288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1BF4199D-3F95-4F7C-AEB2-99C8F276169D}"/>
              </a:ext>
            </a:extLst>
          </p:cNvPr>
          <p:cNvSpPr txBox="1">
            <a:spLocks/>
          </p:cNvSpPr>
          <p:nvPr/>
        </p:nvSpPr>
        <p:spPr>
          <a:xfrm>
            <a:off x="147757" y="202495"/>
            <a:ext cx="88024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D2Coding" panose="020B0609020101020101" pitchFamily="49" charset="-127"/>
                <a:ea typeface="D2Coding" panose="020B0609020101020101" pitchFamily="49" charset="-127"/>
                <a:cs typeface="DaunPenh" panose="020B0604020202020204" pitchFamily="2" charset="0"/>
              </a:rPr>
              <a:t>이미지 </a:t>
            </a:r>
            <a:r>
              <a:rPr lang="ko-KR" altLang="en-US" sz="2400" b="1" dirty="0" err="1">
                <a:latin typeface="D2Coding" panose="020B0609020101020101" pitchFamily="49" charset="-127"/>
                <a:ea typeface="D2Coding" panose="020B0609020101020101" pitchFamily="49" charset="-127"/>
                <a:cs typeface="DaunPenh" panose="020B0604020202020204" pitchFamily="2" charset="0"/>
              </a:rPr>
              <a:t>블러링</a:t>
            </a:r>
            <a:r>
              <a:rPr lang="ko-KR" altLang="en-US" sz="2400" b="1" dirty="0">
                <a:latin typeface="D2Coding" panose="020B0609020101020101" pitchFamily="49" charset="-127"/>
                <a:ea typeface="D2Coding" panose="020B0609020101020101" pitchFamily="49" charset="-127"/>
                <a:cs typeface="DaunPenh" panose="020B0604020202020204" pitchFamily="2" charset="0"/>
              </a:rPr>
              <a:t> 강도 </a:t>
            </a:r>
            <a:r>
              <a:rPr lang="en-US" altLang="ko-KR" sz="2400" b="1" dirty="0">
                <a:latin typeface="D2Coding" panose="020B0609020101020101" pitchFamily="49" charset="-127"/>
                <a:ea typeface="D2Coding" panose="020B0609020101020101" pitchFamily="49" charset="-127"/>
                <a:cs typeface="DaunPenh" panose="020B0604020202020204" pitchFamily="2" charset="0"/>
              </a:rPr>
              <a:t>: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  <a:cs typeface="DaunPenh" panose="020B0604020202020204" pitchFamily="2" charset="0"/>
              </a:rPr>
              <a:t>1) Averaging, 2) Gaussian Filtering</a:t>
            </a:r>
            <a:endParaRPr lang="ko-KR" altLang="en-US" sz="2400" dirty="0">
              <a:latin typeface="D2Coding" panose="020B0609020101020101" pitchFamily="49" charset="-127"/>
              <a:ea typeface="D2Coding" panose="020B0609020101020101" pitchFamily="49" charset="-127"/>
              <a:cs typeface="DaunPenh" panose="020B0604020202020204" pitchFamily="2" charset="0"/>
            </a:endParaRPr>
          </a:p>
          <a:p>
            <a:r>
              <a:rPr lang="ko-KR" altLang="en-US" sz="24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aunPenh" panose="020B0604020202020204" pitchFamily="2" charset="0"/>
              </a:rPr>
              <a:t>이미지 </a:t>
            </a:r>
            <a:r>
              <a:rPr lang="ko-KR" altLang="en-US" sz="2400" b="1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aunPenh" panose="020B0604020202020204" pitchFamily="2" charset="0"/>
              </a:rPr>
              <a:t>블러링</a:t>
            </a:r>
            <a:r>
              <a:rPr lang="ko-KR" altLang="en-US" sz="24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aunPenh" panose="020B0604020202020204" pitchFamily="2" charset="0"/>
              </a:rPr>
              <a:t> 강도 </a:t>
            </a:r>
            <a:r>
              <a:rPr lang="en-US" altLang="ko-KR" sz="24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aunPenh" panose="020B0604020202020204" pitchFamily="2" charset="0"/>
              </a:rPr>
              <a:t>: </a:t>
            </a:r>
            <a:r>
              <a:rPr lang="en-US" altLang="ko-KR" sz="2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aunPenh" panose="020B0604020202020204" pitchFamily="2" charset="0"/>
              </a:rPr>
              <a:t>3) Median Filtering</a:t>
            </a:r>
            <a:endParaRPr lang="ko-KR" altLang="en-US" sz="2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  <a:cs typeface="DaunPenh" panose="020B0604020202020204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5492153-99BF-47BD-99CA-392164959695}"/>
              </a:ext>
            </a:extLst>
          </p:cNvPr>
          <p:cNvSpPr txBox="1"/>
          <p:nvPr/>
        </p:nvSpPr>
        <p:spPr>
          <a:xfrm>
            <a:off x="459949" y="1128766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kernel size: 21</a:t>
            </a:r>
            <a:endParaRPr lang="ko-KR" altLang="en-US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41FD728-EE50-4640-B258-2BC09D2232B8}"/>
              </a:ext>
            </a:extLst>
          </p:cNvPr>
          <p:cNvSpPr txBox="1"/>
          <p:nvPr/>
        </p:nvSpPr>
        <p:spPr>
          <a:xfrm>
            <a:off x="2782066" y="1128766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kernel size: 31</a:t>
            </a:r>
            <a:endParaRPr lang="ko-KR" altLang="en-US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9B44BF9-5AFC-4E46-8C85-DF72B17E62E3}"/>
              </a:ext>
            </a:extLst>
          </p:cNvPr>
          <p:cNvSpPr txBox="1"/>
          <p:nvPr/>
        </p:nvSpPr>
        <p:spPr>
          <a:xfrm>
            <a:off x="5104183" y="1128766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kernel size: 41</a:t>
            </a:r>
            <a:endParaRPr lang="ko-KR" altLang="en-US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9E27053-A0C1-4B3F-B9C6-A7FB5D0877B5}"/>
              </a:ext>
            </a:extLst>
          </p:cNvPr>
          <p:cNvSpPr txBox="1"/>
          <p:nvPr/>
        </p:nvSpPr>
        <p:spPr>
          <a:xfrm>
            <a:off x="7426300" y="1128766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kernel size: 51</a:t>
            </a:r>
            <a:endParaRPr lang="ko-KR" altLang="en-US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85E5EC9-3A4F-4A7C-9128-27A2D95D9C0B}"/>
              </a:ext>
            </a:extLst>
          </p:cNvPr>
          <p:cNvSpPr txBox="1"/>
          <p:nvPr/>
        </p:nvSpPr>
        <p:spPr>
          <a:xfrm>
            <a:off x="9748416" y="1128766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kernel size: 61</a:t>
            </a:r>
            <a:endParaRPr lang="ko-KR" altLang="en-US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3" name="그림 2" descr="텍스트, 사람, 가발이(가) 표시된 사진&#10;&#10;자동 생성된 설명">
            <a:extLst>
              <a:ext uri="{FF2B5EF4-FFF2-40B4-BE49-F238E27FC236}">
                <a16:creationId xmlns:a16="http://schemas.microsoft.com/office/drawing/2014/main" id="{1591367B-63CE-4C58-89DA-E04E1185430A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96" y="1532014"/>
            <a:ext cx="2322000" cy="1742400"/>
          </a:xfrm>
          <a:prstGeom prst="rect">
            <a:avLst/>
          </a:prstGeom>
        </p:spPr>
      </p:pic>
      <p:pic>
        <p:nvPicPr>
          <p:cNvPr id="5" name="그림 4" descr="사람, 잔디, 남자, 서있는이(가) 표시된 사진&#10;&#10;자동 생성된 설명">
            <a:extLst>
              <a:ext uri="{FF2B5EF4-FFF2-40B4-BE49-F238E27FC236}">
                <a16:creationId xmlns:a16="http://schemas.microsoft.com/office/drawing/2014/main" id="{2213C8A2-5E77-4391-9844-24B41EF371BD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96" y="3264431"/>
            <a:ext cx="2322000" cy="1742400"/>
          </a:xfrm>
          <a:prstGeom prst="rect">
            <a:avLst/>
          </a:prstGeom>
        </p:spPr>
      </p:pic>
      <p:pic>
        <p:nvPicPr>
          <p:cNvPr id="8" name="그림 7" descr="노란색, 실외이(가) 표시된 사진&#10;&#10;자동 생성된 설명">
            <a:extLst>
              <a:ext uri="{FF2B5EF4-FFF2-40B4-BE49-F238E27FC236}">
                <a16:creationId xmlns:a16="http://schemas.microsoft.com/office/drawing/2014/main" id="{5014BA96-67F2-41BB-B822-904019B69807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96" y="5007602"/>
            <a:ext cx="2322000" cy="1742400"/>
          </a:xfrm>
          <a:prstGeom prst="rect">
            <a:avLst/>
          </a:prstGeom>
        </p:spPr>
      </p:pic>
      <p:pic>
        <p:nvPicPr>
          <p:cNvPr id="11" name="그림 10" descr="텍스트, 가발이(가) 표시된 사진&#10;&#10;자동 생성된 설명">
            <a:extLst>
              <a:ext uri="{FF2B5EF4-FFF2-40B4-BE49-F238E27FC236}">
                <a16:creationId xmlns:a16="http://schemas.microsoft.com/office/drawing/2014/main" id="{1FA14223-76A5-44D9-895E-C7EF1BAD07E2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96" y="1532014"/>
            <a:ext cx="2322000" cy="1742400"/>
          </a:xfrm>
          <a:prstGeom prst="rect">
            <a:avLst/>
          </a:prstGeom>
        </p:spPr>
      </p:pic>
      <p:pic>
        <p:nvPicPr>
          <p:cNvPr id="13" name="그림 12" descr="사람, 남자, 유니폼, 군사이(가) 표시된 사진&#10;&#10;자동 생성된 설명">
            <a:extLst>
              <a:ext uri="{FF2B5EF4-FFF2-40B4-BE49-F238E27FC236}">
                <a16:creationId xmlns:a16="http://schemas.microsoft.com/office/drawing/2014/main" id="{BB563C7E-CB0B-4905-A2B5-F564E64E79DB}"/>
              </a:ext>
            </a:extLst>
          </p:cNvPr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96" y="3264431"/>
            <a:ext cx="2322000" cy="1742400"/>
          </a:xfrm>
          <a:prstGeom prst="rect">
            <a:avLst/>
          </a:prstGeom>
        </p:spPr>
      </p:pic>
      <p:pic>
        <p:nvPicPr>
          <p:cNvPr id="15" name="그림 14" descr="노란색, 실외이(가) 표시된 사진&#10;&#10;자동 생성된 설명">
            <a:extLst>
              <a:ext uri="{FF2B5EF4-FFF2-40B4-BE49-F238E27FC236}">
                <a16:creationId xmlns:a16="http://schemas.microsoft.com/office/drawing/2014/main" id="{5B59FC9A-DEB6-461F-AA80-C8D8AC0FD349}"/>
              </a:ext>
            </a:extLst>
          </p:cNvPr>
          <p:cNvPicPr preferRelativeResize="0"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96" y="5007602"/>
            <a:ext cx="2322000" cy="1742400"/>
          </a:xfrm>
          <a:prstGeom prst="rect">
            <a:avLst/>
          </a:prstGeom>
        </p:spPr>
      </p:pic>
      <p:pic>
        <p:nvPicPr>
          <p:cNvPr id="18" name="그림 17" descr="텍스트, 사람, 가발이(가) 표시된 사진&#10;&#10;자동 생성된 설명">
            <a:extLst>
              <a:ext uri="{FF2B5EF4-FFF2-40B4-BE49-F238E27FC236}">
                <a16:creationId xmlns:a16="http://schemas.microsoft.com/office/drawing/2014/main" id="{ACC6E76C-266C-46AD-AABC-2C27F79A1FDC}"/>
              </a:ext>
            </a:extLst>
          </p:cNvPr>
          <p:cNvPicPr preferRelativeResize="0"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696" y="1532014"/>
            <a:ext cx="2322000" cy="1742400"/>
          </a:xfrm>
          <a:prstGeom prst="rect">
            <a:avLst/>
          </a:prstGeom>
        </p:spPr>
      </p:pic>
      <p:pic>
        <p:nvPicPr>
          <p:cNvPr id="21" name="그림 20" descr="사람, 남자, 유니폼, 서있는이(가) 표시된 사진&#10;&#10;자동 생성된 설명">
            <a:extLst>
              <a:ext uri="{FF2B5EF4-FFF2-40B4-BE49-F238E27FC236}">
                <a16:creationId xmlns:a16="http://schemas.microsoft.com/office/drawing/2014/main" id="{D8017A43-5F77-425C-988C-5A927DA67B55}"/>
              </a:ext>
            </a:extLst>
          </p:cNvPr>
          <p:cNvPicPr preferRelativeResize="0"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733" y="3264431"/>
            <a:ext cx="2322000" cy="1742400"/>
          </a:xfrm>
          <a:prstGeom prst="rect">
            <a:avLst/>
          </a:prstGeom>
        </p:spPr>
      </p:pic>
      <p:pic>
        <p:nvPicPr>
          <p:cNvPr id="25" name="그림 24" descr="노란색, 사람이(가) 표시된 사진&#10;&#10;자동 생성된 설명">
            <a:extLst>
              <a:ext uri="{FF2B5EF4-FFF2-40B4-BE49-F238E27FC236}">
                <a16:creationId xmlns:a16="http://schemas.microsoft.com/office/drawing/2014/main" id="{7A7C15AE-5893-4343-AC93-80DE6D20D80F}"/>
              </a:ext>
            </a:extLst>
          </p:cNvPr>
          <p:cNvPicPr preferRelativeResize="0"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696" y="5007602"/>
            <a:ext cx="2322000" cy="1742400"/>
          </a:xfrm>
          <a:prstGeom prst="rect">
            <a:avLst/>
          </a:prstGeom>
        </p:spPr>
      </p:pic>
      <p:pic>
        <p:nvPicPr>
          <p:cNvPr id="29" name="그림 28" descr="텍스트, 사람, 가발이(가) 표시된 사진&#10;&#10;자동 생성된 설명">
            <a:extLst>
              <a:ext uri="{FF2B5EF4-FFF2-40B4-BE49-F238E27FC236}">
                <a16:creationId xmlns:a16="http://schemas.microsoft.com/office/drawing/2014/main" id="{E9A12389-765B-4EC0-926B-605482F06C3E}"/>
              </a:ext>
            </a:extLst>
          </p:cNvPr>
          <p:cNvPicPr preferRelativeResize="0"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896" y="1532014"/>
            <a:ext cx="2322000" cy="1742400"/>
          </a:xfrm>
          <a:prstGeom prst="rect">
            <a:avLst/>
          </a:prstGeom>
        </p:spPr>
      </p:pic>
      <p:pic>
        <p:nvPicPr>
          <p:cNvPr id="32" name="그림 31" descr="사람, 남자, 유니폼, 군사이(가) 표시된 사진&#10;&#10;자동 생성된 설명">
            <a:extLst>
              <a:ext uri="{FF2B5EF4-FFF2-40B4-BE49-F238E27FC236}">
                <a16:creationId xmlns:a16="http://schemas.microsoft.com/office/drawing/2014/main" id="{0C5C9808-82B2-4F11-9DE6-461F5A7BED67}"/>
              </a:ext>
            </a:extLst>
          </p:cNvPr>
          <p:cNvPicPr preferRelativeResize="0"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620" y="3264431"/>
            <a:ext cx="2322000" cy="1742400"/>
          </a:xfrm>
          <a:prstGeom prst="rect">
            <a:avLst/>
          </a:prstGeom>
        </p:spPr>
      </p:pic>
      <p:pic>
        <p:nvPicPr>
          <p:cNvPr id="34" name="그림 33" descr="노란색이(가) 표시된 사진&#10;&#10;자동 생성된 설명">
            <a:extLst>
              <a:ext uri="{FF2B5EF4-FFF2-40B4-BE49-F238E27FC236}">
                <a16:creationId xmlns:a16="http://schemas.microsoft.com/office/drawing/2014/main" id="{F89BC8D1-CAEA-4C29-986E-10F14108D0D1}"/>
              </a:ext>
            </a:extLst>
          </p:cNvPr>
          <p:cNvPicPr preferRelativeResize="0">
            <a:picLocks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896" y="5007602"/>
            <a:ext cx="2322000" cy="1742400"/>
          </a:xfrm>
          <a:prstGeom prst="rect">
            <a:avLst/>
          </a:prstGeom>
        </p:spPr>
      </p:pic>
      <p:pic>
        <p:nvPicPr>
          <p:cNvPr id="37" name="그림 36" descr="텍스트, 의류, 사람, 가발이(가) 표시된 사진&#10;&#10;자동 생성된 설명">
            <a:extLst>
              <a:ext uri="{FF2B5EF4-FFF2-40B4-BE49-F238E27FC236}">
                <a16:creationId xmlns:a16="http://schemas.microsoft.com/office/drawing/2014/main" id="{EAE74847-66CA-4A77-99F1-30486C699475}"/>
              </a:ext>
            </a:extLst>
          </p:cNvPr>
          <p:cNvPicPr>
            <a:picLocks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507" y="1532014"/>
            <a:ext cx="2322000" cy="1742400"/>
          </a:xfrm>
          <a:prstGeom prst="rect">
            <a:avLst/>
          </a:prstGeom>
        </p:spPr>
      </p:pic>
      <p:pic>
        <p:nvPicPr>
          <p:cNvPr id="41" name="그림 40" descr="사람, 유니폼, 군사, 입은이(가) 표시된 사진&#10;&#10;자동 생성된 설명">
            <a:extLst>
              <a:ext uri="{FF2B5EF4-FFF2-40B4-BE49-F238E27FC236}">
                <a16:creationId xmlns:a16="http://schemas.microsoft.com/office/drawing/2014/main" id="{23F1E122-3ED3-4DD3-8255-EB1716752B35}"/>
              </a:ext>
            </a:extLst>
          </p:cNvPr>
          <p:cNvPicPr>
            <a:picLocks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394" y="3264431"/>
            <a:ext cx="2322000" cy="1742400"/>
          </a:xfrm>
          <a:prstGeom prst="rect">
            <a:avLst/>
          </a:prstGeom>
        </p:spPr>
      </p:pic>
      <p:pic>
        <p:nvPicPr>
          <p:cNvPr id="45" name="그림 44" descr="노란색이(가) 표시된 사진&#10;&#10;자동 생성된 설명">
            <a:extLst>
              <a:ext uri="{FF2B5EF4-FFF2-40B4-BE49-F238E27FC236}">
                <a16:creationId xmlns:a16="http://schemas.microsoft.com/office/drawing/2014/main" id="{4366D370-1767-429F-9C30-8FA2A2BE41B9}"/>
              </a:ext>
            </a:extLst>
          </p:cNvPr>
          <p:cNvPicPr>
            <a:picLocks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394" y="5007602"/>
            <a:ext cx="2322000" cy="1742400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id="{3F8FE9FC-90CA-4655-9DC7-98FCE35E47B3}"/>
              </a:ext>
            </a:extLst>
          </p:cNvPr>
          <p:cNvSpPr/>
          <p:nvPr/>
        </p:nvSpPr>
        <p:spPr>
          <a:xfrm>
            <a:off x="5104183" y="1128766"/>
            <a:ext cx="6578553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15B598-606D-4CC5-B699-E02C57547E43}"/>
              </a:ext>
            </a:extLst>
          </p:cNvPr>
          <p:cNvSpPr txBox="1"/>
          <p:nvPr/>
        </p:nvSpPr>
        <p:spPr>
          <a:xfrm>
            <a:off x="8384254" y="814976"/>
            <a:ext cx="2877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얼굴 비식별화 수준 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kernel size</a:t>
            </a:r>
            <a:endParaRPr lang="ko-KR" altLang="en-US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8370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168411-9947-410C-A8DF-DB46C66283F1}"/>
              </a:ext>
            </a:extLst>
          </p:cNvPr>
          <p:cNvSpPr txBox="1"/>
          <p:nvPr/>
        </p:nvSpPr>
        <p:spPr>
          <a:xfrm>
            <a:off x="147757" y="202495"/>
            <a:ext cx="11264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D2Coding" panose="020B0609020101020101" pitchFamily="49" charset="-127"/>
                <a:ea typeface="D2Coding" panose="020B0609020101020101" pitchFamily="49" charset="-127"/>
                <a:cs typeface="DaunPenh" panose="020B0604020202020204" pitchFamily="2" charset="0"/>
              </a:rPr>
              <a:t>평가 </a:t>
            </a:r>
            <a:r>
              <a:rPr lang="en-US" altLang="ko-KR" sz="2400" b="1" dirty="0">
                <a:latin typeface="D2Coding" panose="020B0609020101020101" pitchFamily="49" charset="-127"/>
                <a:ea typeface="D2Coding" panose="020B0609020101020101" pitchFamily="49" charset="-127"/>
                <a:cs typeface="DaunPenh" panose="020B0604020202020204" pitchFamily="2" charset="0"/>
              </a:rPr>
              <a:t>: 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  <a:cs typeface="DaunPenh" panose="020B0604020202020204" pitchFamily="2" charset="0"/>
              </a:rPr>
              <a:t>각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  <a:cs typeface="DaunPenh" panose="020B0604020202020204" pitchFamily="2" charset="0"/>
              </a:rPr>
              <a:t>DB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  <a:cs typeface="DaunPenh" panose="020B0604020202020204" pitchFamily="2" charset="0"/>
              </a:rPr>
              <a:t>에 대하여 </a:t>
            </a:r>
            <a:r>
              <a:rPr lang="ko-KR" altLang="en-US" sz="2400" dirty="0" err="1">
                <a:latin typeface="D2Coding" panose="020B0609020101020101" pitchFamily="49" charset="-127"/>
                <a:ea typeface="D2Coding" panose="020B0609020101020101" pitchFamily="49" charset="-127"/>
                <a:cs typeface="DaunPenh" panose="020B0604020202020204" pitchFamily="2" charset="0"/>
              </a:rPr>
              <a:t>블러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  <a:cs typeface="DaunPenh" panose="020B0604020202020204" pitchFamily="2" charset="0"/>
              </a:rPr>
              <a:t> 종류와 강도에 따른 평균 랭킹과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  <a:cs typeface="DaunPenh" panose="020B0604020202020204" pitchFamily="2" charset="0"/>
              </a:rPr>
              <a:t>recall@1 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  <a:cs typeface="DaunPenh" panose="020B0604020202020204" pitchFamily="2" charset="0"/>
              </a:rPr>
              <a:t>측정</a:t>
            </a:r>
            <a:endParaRPr lang="en-US" altLang="ko-KR" sz="2400" dirty="0">
              <a:latin typeface="D2Coding" panose="020B0609020101020101" pitchFamily="49" charset="-127"/>
              <a:ea typeface="D2Coding" panose="020B0609020101020101" pitchFamily="49" charset="-127"/>
              <a:cs typeface="DaunPenh" panose="020B0604020202020204" pitchFamily="2" charset="0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0059C9A8-7B97-4E66-90D2-066FF4BD7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947414"/>
              </p:ext>
            </p:extLst>
          </p:nvPr>
        </p:nvGraphicFramePr>
        <p:xfrm>
          <a:off x="243639" y="881925"/>
          <a:ext cx="11704722" cy="2278542"/>
        </p:xfrm>
        <a:graphic>
          <a:graphicData uri="http://schemas.openxmlformats.org/drawingml/2006/table">
            <a:tbl>
              <a:tblPr/>
              <a:tblGrid>
                <a:gridCol w="907432">
                  <a:extLst>
                    <a:ext uri="{9D8B030D-6E8A-4147-A177-3AD203B41FA5}">
                      <a16:colId xmlns:a16="http://schemas.microsoft.com/office/drawing/2014/main" val="378304150"/>
                    </a:ext>
                  </a:extLst>
                </a:gridCol>
                <a:gridCol w="1079729">
                  <a:extLst>
                    <a:ext uri="{9D8B030D-6E8A-4147-A177-3AD203B41FA5}">
                      <a16:colId xmlns:a16="http://schemas.microsoft.com/office/drawing/2014/main" val="1770686707"/>
                    </a:ext>
                  </a:extLst>
                </a:gridCol>
                <a:gridCol w="1079729">
                  <a:extLst>
                    <a:ext uri="{9D8B030D-6E8A-4147-A177-3AD203B41FA5}">
                      <a16:colId xmlns:a16="http://schemas.microsoft.com/office/drawing/2014/main" val="4121751627"/>
                    </a:ext>
                  </a:extLst>
                </a:gridCol>
                <a:gridCol w="1079729">
                  <a:extLst>
                    <a:ext uri="{9D8B030D-6E8A-4147-A177-3AD203B41FA5}">
                      <a16:colId xmlns:a16="http://schemas.microsoft.com/office/drawing/2014/main" val="1181174145"/>
                    </a:ext>
                  </a:extLst>
                </a:gridCol>
                <a:gridCol w="1079729">
                  <a:extLst>
                    <a:ext uri="{9D8B030D-6E8A-4147-A177-3AD203B41FA5}">
                      <a16:colId xmlns:a16="http://schemas.microsoft.com/office/drawing/2014/main" val="562048090"/>
                    </a:ext>
                  </a:extLst>
                </a:gridCol>
                <a:gridCol w="1079729">
                  <a:extLst>
                    <a:ext uri="{9D8B030D-6E8A-4147-A177-3AD203B41FA5}">
                      <a16:colId xmlns:a16="http://schemas.microsoft.com/office/drawing/2014/main" val="1062365421"/>
                    </a:ext>
                  </a:extLst>
                </a:gridCol>
                <a:gridCol w="1079729">
                  <a:extLst>
                    <a:ext uri="{9D8B030D-6E8A-4147-A177-3AD203B41FA5}">
                      <a16:colId xmlns:a16="http://schemas.microsoft.com/office/drawing/2014/main" val="2344082914"/>
                    </a:ext>
                  </a:extLst>
                </a:gridCol>
                <a:gridCol w="1079729">
                  <a:extLst>
                    <a:ext uri="{9D8B030D-6E8A-4147-A177-3AD203B41FA5}">
                      <a16:colId xmlns:a16="http://schemas.microsoft.com/office/drawing/2014/main" val="3100303668"/>
                    </a:ext>
                  </a:extLst>
                </a:gridCol>
                <a:gridCol w="1079729">
                  <a:extLst>
                    <a:ext uri="{9D8B030D-6E8A-4147-A177-3AD203B41FA5}">
                      <a16:colId xmlns:a16="http://schemas.microsoft.com/office/drawing/2014/main" val="3073593986"/>
                    </a:ext>
                  </a:extLst>
                </a:gridCol>
                <a:gridCol w="1079729">
                  <a:extLst>
                    <a:ext uri="{9D8B030D-6E8A-4147-A177-3AD203B41FA5}">
                      <a16:colId xmlns:a16="http://schemas.microsoft.com/office/drawing/2014/main" val="2230211111"/>
                    </a:ext>
                  </a:extLst>
                </a:gridCol>
                <a:gridCol w="1079729">
                  <a:extLst>
                    <a:ext uri="{9D8B030D-6E8A-4147-A177-3AD203B41FA5}">
                      <a16:colId xmlns:a16="http://schemas.microsoft.com/office/drawing/2014/main" val="1598932451"/>
                    </a:ext>
                  </a:extLst>
                </a:gridCol>
              </a:tblGrid>
              <a:tr h="3797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VCDB</a:t>
                      </a:r>
                      <a:b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2000</a:t>
                      </a:r>
                      <a:endParaRPr lang="ko-KR" alt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589" marR="109589" marT="54795" marB="54795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kernel</a:t>
                      </a: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_size=21</a:t>
                      </a:r>
                    </a:p>
                  </a:txBody>
                  <a:tcPr marL="109589" marR="109589" marT="54795" marB="547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kernel_size=31</a:t>
                      </a:r>
                    </a:p>
                  </a:txBody>
                  <a:tcPr marL="109589" marR="109589" marT="54795" marB="547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kernel_size=41</a:t>
                      </a:r>
                    </a:p>
                  </a:txBody>
                  <a:tcPr marL="109589" marR="109589" marT="54795" marB="547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kernel</a:t>
                      </a: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_size=51</a:t>
                      </a:r>
                    </a:p>
                  </a:txBody>
                  <a:tcPr marL="109589" marR="109589" marT="54795" marB="547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kernel</a:t>
                      </a: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_size=61</a:t>
                      </a:r>
                    </a:p>
                  </a:txBody>
                  <a:tcPr marL="109589" marR="109589" marT="54795" marB="547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067769"/>
                  </a:ext>
                </a:extLst>
              </a:tr>
              <a:tr h="3797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avg ranking</a:t>
                      </a:r>
                    </a:p>
                  </a:txBody>
                  <a:tcPr marL="11416" marR="11416" marT="11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sng" strike="noStrike" dirty="0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2"/>
                        </a:rPr>
                        <a:t>recall@1</a:t>
                      </a:r>
                      <a:endParaRPr lang="en-US" sz="1300" b="1" i="0" u="sng" strike="noStrike" dirty="0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416" marR="11416" marT="11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avg ranking</a:t>
                      </a:r>
                    </a:p>
                  </a:txBody>
                  <a:tcPr marL="11416" marR="11416" marT="11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sng" strike="noStrike" dirty="0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2"/>
                        </a:rPr>
                        <a:t>recall@1</a:t>
                      </a:r>
                      <a:endParaRPr lang="en-US" sz="1300" b="1" i="0" u="sng" strike="noStrike" dirty="0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416" marR="11416" marT="11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avg ranking</a:t>
                      </a:r>
                    </a:p>
                  </a:txBody>
                  <a:tcPr marL="11416" marR="11416" marT="11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sng" strike="noStrike" dirty="0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2"/>
                        </a:rPr>
                        <a:t>recall@1</a:t>
                      </a:r>
                      <a:endParaRPr lang="en-US" sz="1300" b="1" i="0" u="sng" strike="noStrike" dirty="0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416" marR="11416" marT="11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avg ranking</a:t>
                      </a:r>
                    </a:p>
                  </a:txBody>
                  <a:tcPr marL="11416" marR="11416" marT="11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sng" strike="noStrike" dirty="0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2"/>
                        </a:rPr>
                        <a:t>recall@1</a:t>
                      </a:r>
                      <a:endParaRPr lang="en-US" sz="1300" b="1" i="0" u="sng" strike="noStrike" dirty="0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416" marR="11416" marT="11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avg ranking</a:t>
                      </a:r>
                    </a:p>
                  </a:txBody>
                  <a:tcPr marL="11416" marR="11416" marT="11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sng" strike="noStrike" dirty="0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2"/>
                        </a:rPr>
                        <a:t>recall@1</a:t>
                      </a:r>
                      <a:endParaRPr lang="en-US" sz="1300" b="1" i="0" u="sng" strike="noStrike" dirty="0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416" marR="11416" marT="11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28674"/>
                  </a:ext>
                </a:extLst>
              </a:tr>
              <a:tr h="37975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원본</a:t>
                      </a:r>
                    </a:p>
                  </a:txBody>
                  <a:tcPr marL="11416" marR="11416" marT="114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평균 랭킹 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1.02, 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recall@1 : 0.98</a:t>
                      </a:r>
                    </a:p>
                  </a:txBody>
                  <a:tcPr marL="109589" marR="109589" marT="54795" marB="547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573916"/>
                  </a:ext>
                </a:extLst>
              </a:tr>
              <a:tr h="3797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averaging</a:t>
                      </a:r>
                    </a:p>
                  </a:txBody>
                  <a:tcPr marL="11416" marR="11416" marT="114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1.06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416" marR="11416" marT="11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0.96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416" marR="11416" marT="11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1.11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416" marR="11416" marT="11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0.93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416" marR="11416" marT="11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1.12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416" marR="11416" marT="11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0.92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416" marR="11416" marT="11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1.17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416" marR="11416" marT="11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0.90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416" marR="11416" marT="11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1.19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416" marR="11416" marT="11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0.89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416" marR="11416" marT="11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431631"/>
                  </a:ext>
                </a:extLst>
              </a:tr>
              <a:tr h="3797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gaussian</a:t>
                      </a:r>
                    </a:p>
                  </a:txBody>
                  <a:tcPr marL="11416" marR="11416" marT="114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1.05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416" marR="11416" marT="11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0.97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416" marR="11416" marT="11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1.05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416" marR="11416" marT="11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0.96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416" marR="11416" marT="11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1.07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1416" marR="11416" marT="11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0.95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1416" marR="11416" marT="11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1.09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1416" marR="11416" marT="11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0.95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1416" marR="11416" marT="11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1.11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416" marR="11416" marT="11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0.93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416" marR="11416" marT="11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9793618"/>
                  </a:ext>
                </a:extLst>
              </a:tr>
              <a:tr h="3797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median</a:t>
                      </a:r>
                    </a:p>
                  </a:txBody>
                  <a:tcPr marL="11416" marR="11416" marT="114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1.05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416" marR="11416" marT="11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0.96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416" marR="11416" marT="11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1.07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1416" marR="11416" marT="11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0.95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416" marR="11416" marT="11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1.09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416" marR="11416" marT="11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0.94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1416" marR="11416" marT="11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1.12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416" marR="11416" marT="11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0.93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416" marR="11416" marT="11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1.13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416" marR="11416" marT="11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0.93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416" marR="11416" marT="11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2590239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C475631-4BD5-42EC-A8C1-D18B74A565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54861"/>
              </p:ext>
            </p:extLst>
          </p:nvPr>
        </p:nvGraphicFramePr>
        <p:xfrm>
          <a:off x="243639" y="3434625"/>
          <a:ext cx="11704722" cy="2278542"/>
        </p:xfrm>
        <a:graphic>
          <a:graphicData uri="http://schemas.openxmlformats.org/drawingml/2006/table">
            <a:tbl>
              <a:tblPr/>
              <a:tblGrid>
                <a:gridCol w="907432">
                  <a:extLst>
                    <a:ext uri="{9D8B030D-6E8A-4147-A177-3AD203B41FA5}">
                      <a16:colId xmlns:a16="http://schemas.microsoft.com/office/drawing/2014/main" val="378304150"/>
                    </a:ext>
                  </a:extLst>
                </a:gridCol>
                <a:gridCol w="1079729">
                  <a:extLst>
                    <a:ext uri="{9D8B030D-6E8A-4147-A177-3AD203B41FA5}">
                      <a16:colId xmlns:a16="http://schemas.microsoft.com/office/drawing/2014/main" val="1770686707"/>
                    </a:ext>
                  </a:extLst>
                </a:gridCol>
                <a:gridCol w="1079729">
                  <a:extLst>
                    <a:ext uri="{9D8B030D-6E8A-4147-A177-3AD203B41FA5}">
                      <a16:colId xmlns:a16="http://schemas.microsoft.com/office/drawing/2014/main" val="4121751627"/>
                    </a:ext>
                  </a:extLst>
                </a:gridCol>
                <a:gridCol w="1079729">
                  <a:extLst>
                    <a:ext uri="{9D8B030D-6E8A-4147-A177-3AD203B41FA5}">
                      <a16:colId xmlns:a16="http://schemas.microsoft.com/office/drawing/2014/main" val="1181174145"/>
                    </a:ext>
                  </a:extLst>
                </a:gridCol>
                <a:gridCol w="1079729">
                  <a:extLst>
                    <a:ext uri="{9D8B030D-6E8A-4147-A177-3AD203B41FA5}">
                      <a16:colId xmlns:a16="http://schemas.microsoft.com/office/drawing/2014/main" val="562048090"/>
                    </a:ext>
                  </a:extLst>
                </a:gridCol>
                <a:gridCol w="1079729">
                  <a:extLst>
                    <a:ext uri="{9D8B030D-6E8A-4147-A177-3AD203B41FA5}">
                      <a16:colId xmlns:a16="http://schemas.microsoft.com/office/drawing/2014/main" val="1062365421"/>
                    </a:ext>
                  </a:extLst>
                </a:gridCol>
                <a:gridCol w="1079729">
                  <a:extLst>
                    <a:ext uri="{9D8B030D-6E8A-4147-A177-3AD203B41FA5}">
                      <a16:colId xmlns:a16="http://schemas.microsoft.com/office/drawing/2014/main" val="2344082914"/>
                    </a:ext>
                  </a:extLst>
                </a:gridCol>
                <a:gridCol w="1079729">
                  <a:extLst>
                    <a:ext uri="{9D8B030D-6E8A-4147-A177-3AD203B41FA5}">
                      <a16:colId xmlns:a16="http://schemas.microsoft.com/office/drawing/2014/main" val="3100303668"/>
                    </a:ext>
                  </a:extLst>
                </a:gridCol>
                <a:gridCol w="1079729">
                  <a:extLst>
                    <a:ext uri="{9D8B030D-6E8A-4147-A177-3AD203B41FA5}">
                      <a16:colId xmlns:a16="http://schemas.microsoft.com/office/drawing/2014/main" val="3073593986"/>
                    </a:ext>
                  </a:extLst>
                </a:gridCol>
                <a:gridCol w="1079729">
                  <a:extLst>
                    <a:ext uri="{9D8B030D-6E8A-4147-A177-3AD203B41FA5}">
                      <a16:colId xmlns:a16="http://schemas.microsoft.com/office/drawing/2014/main" val="2230211111"/>
                    </a:ext>
                  </a:extLst>
                </a:gridCol>
                <a:gridCol w="1079729">
                  <a:extLst>
                    <a:ext uri="{9D8B030D-6E8A-4147-A177-3AD203B41FA5}">
                      <a16:colId xmlns:a16="http://schemas.microsoft.com/office/drawing/2014/main" val="1598932451"/>
                    </a:ext>
                  </a:extLst>
                </a:gridCol>
              </a:tblGrid>
              <a:tr h="3797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nsfw</a:t>
                      </a:r>
                    </a:p>
                    <a:p>
                      <a:pPr algn="ct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1179</a:t>
                      </a:r>
                      <a:endParaRPr lang="ko-KR" alt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589" marR="109589" marT="54795" marB="54795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kernel_size=21</a:t>
                      </a:r>
                    </a:p>
                  </a:txBody>
                  <a:tcPr marL="109589" marR="109589" marT="54795" marB="547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kernel_size=31</a:t>
                      </a:r>
                    </a:p>
                  </a:txBody>
                  <a:tcPr marL="109589" marR="109589" marT="54795" marB="547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kernel_size=41</a:t>
                      </a:r>
                    </a:p>
                  </a:txBody>
                  <a:tcPr marL="109589" marR="109589" marT="54795" marB="547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kernel_size=51</a:t>
                      </a:r>
                    </a:p>
                  </a:txBody>
                  <a:tcPr marL="109589" marR="109589" marT="54795" marB="547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kernel_size=61</a:t>
                      </a:r>
                    </a:p>
                  </a:txBody>
                  <a:tcPr marL="109589" marR="109589" marT="54795" marB="547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067769"/>
                  </a:ext>
                </a:extLst>
              </a:tr>
              <a:tr h="3797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avg ranking</a:t>
                      </a:r>
                    </a:p>
                  </a:txBody>
                  <a:tcPr marL="11416" marR="11416" marT="11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2"/>
                        </a:rPr>
                        <a:t>recall@1</a:t>
                      </a:r>
                      <a:endParaRPr lang="en-US" sz="1300" b="1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416" marR="11416" marT="11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avg ranking</a:t>
                      </a:r>
                    </a:p>
                  </a:txBody>
                  <a:tcPr marL="11416" marR="11416" marT="11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2"/>
                        </a:rPr>
                        <a:t>recall@1</a:t>
                      </a:r>
                      <a:endParaRPr lang="en-US" sz="1300" b="1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416" marR="11416" marT="11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avg ranking</a:t>
                      </a:r>
                    </a:p>
                  </a:txBody>
                  <a:tcPr marL="11416" marR="11416" marT="11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2"/>
                        </a:rPr>
                        <a:t>recall@1</a:t>
                      </a:r>
                      <a:endParaRPr lang="en-US" sz="1300" b="1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416" marR="11416" marT="11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avg ranking</a:t>
                      </a:r>
                    </a:p>
                  </a:txBody>
                  <a:tcPr marL="11416" marR="11416" marT="11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2"/>
                        </a:rPr>
                        <a:t>recall@1</a:t>
                      </a:r>
                      <a:endParaRPr lang="en-US" sz="1300" b="1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416" marR="11416" marT="11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avg ranking</a:t>
                      </a:r>
                    </a:p>
                  </a:txBody>
                  <a:tcPr marL="11416" marR="11416" marT="11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2"/>
                        </a:rPr>
                        <a:t>recall@1</a:t>
                      </a:r>
                      <a:endParaRPr lang="en-US" sz="1300" b="1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416" marR="11416" marT="11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28674"/>
                  </a:ext>
                </a:extLst>
              </a:tr>
              <a:tr h="37975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원본</a:t>
                      </a:r>
                    </a:p>
                  </a:txBody>
                  <a:tcPr marL="11416" marR="11416" marT="114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평균 랭킹 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1.00, 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recall@1 : 1.00</a:t>
                      </a:r>
                    </a:p>
                  </a:txBody>
                  <a:tcPr marL="109589" marR="109589" marT="54795" marB="547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573916"/>
                  </a:ext>
                </a:extLst>
              </a:tr>
              <a:tr h="3797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averaging</a:t>
                      </a:r>
                    </a:p>
                  </a:txBody>
                  <a:tcPr marL="11416" marR="11416" marT="114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1.02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416" marR="11416" marT="11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0.99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416" marR="11416" marT="11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1.05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1416" marR="11416" marT="11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0.98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1416" marR="11416" marT="11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1.08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1416" marR="11416" marT="11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0.96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1416" marR="11416" marT="11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1.09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1416" marR="11416" marT="11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0.94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1416" marR="11416" marT="11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1.08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1416" marR="11416" marT="11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0.92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1416" marR="11416" marT="11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431631"/>
                  </a:ext>
                </a:extLst>
              </a:tr>
              <a:tr h="3797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gaussian</a:t>
                      </a:r>
                    </a:p>
                  </a:txBody>
                  <a:tcPr marL="11416" marR="11416" marT="114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1.00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416" marR="11416" marT="11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1.00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1416" marR="11416" marT="11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1.01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1416" marR="11416" marT="11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0.99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1416" marR="11416" marT="11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1.01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416" marR="11416" marT="11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0.99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416" marR="11416" marT="11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1.02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1416" marR="11416" marT="11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0.98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1416" marR="11416" marT="11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1.05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1416" marR="11416" marT="11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0.98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1416" marR="11416" marT="11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9793618"/>
                  </a:ext>
                </a:extLst>
              </a:tr>
              <a:tr h="3797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median</a:t>
                      </a:r>
                    </a:p>
                  </a:txBody>
                  <a:tcPr marL="11416" marR="11416" marT="1141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1.01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416" marR="11416" marT="11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0.99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1416" marR="11416" marT="11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1.03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416" marR="11416" marT="11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0.99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1416" marR="11416" marT="11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1.04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416" marR="11416" marT="11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0.98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1416" marR="11416" marT="11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1.06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1416" marR="11416" marT="11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0.96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1416" marR="11416" marT="11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1.07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416" marR="11416" marT="11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0.96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1416" marR="11416" marT="11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259023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0935C410-2400-4263-BA6B-3F9D54A00B63}"/>
              </a:ext>
            </a:extLst>
          </p:cNvPr>
          <p:cNvSpPr txBox="1"/>
          <p:nvPr/>
        </p:nvSpPr>
        <p:spPr>
          <a:xfrm>
            <a:off x="8671472" y="5713167"/>
            <a:ext cx="3365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DaunPenh" panose="020B0604020202020204" pitchFamily="2" charset="0"/>
              </a:rPr>
              <a:t>avg ranking :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  <a:cs typeface="DaunPenh" panose="020B0604020202020204" pitchFamily="2" charset="0"/>
              </a:rPr>
              <a:t>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  <a:cs typeface="DaunPenh" panose="020B0604020202020204" pitchFamily="2" charset="0"/>
              </a:rPr>
              <a:t>topK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DaunPenh" panose="020B0604020202020204" pitchFamily="2" charset="0"/>
              </a:rPr>
              <a:t>=10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  <a:cs typeface="DaunPenh" panose="020B0604020202020204" pitchFamily="2" charset="0"/>
              </a:rPr>
              <a:t>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  <a:cs typeface="DaunPenh" panose="020B0604020202020204" pitchFamily="2" charset="0"/>
              </a:rPr>
              <a:t>rank 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  <a:cs typeface="DaunPenh" panose="020B0604020202020204" pitchFamily="2" charset="0"/>
              </a:rPr>
              <a:t>평균</a:t>
            </a:r>
            <a:endParaRPr lang="en-US" altLang="ko-KR" sz="1600" dirty="0">
              <a:latin typeface="D2Coding" panose="020B0609020101020101" pitchFamily="49" charset="-127"/>
              <a:ea typeface="D2Coding" panose="020B0609020101020101" pitchFamily="49" charset="-127"/>
              <a:cs typeface="DaunPenh" panose="020B0604020202020204" pitchFamily="2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3EAED05-ECF1-4E99-B681-A732B605EB74}"/>
              </a:ext>
            </a:extLst>
          </p:cNvPr>
          <p:cNvSpPr/>
          <p:nvPr/>
        </p:nvSpPr>
        <p:spPr>
          <a:xfrm>
            <a:off x="5457826" y="2021196"/>
            <a:ext cx="6490536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4EF4E1E-C7FF-4DC1-A819-88D7D87CF009}"/>
              </a:ext>
            </a:extLst>
          </p:cNvPr>
          <p:cNvSpPr/>
          <p:nvPr/>
        </p:nvSpPr>
        <p:spPr>
          <a:xfrm>
            <a:off x="7627620" y="2403715"/>
            <a:ext cx="432074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67618CD-DCFC-45A8-B1A5-7C702E9163D6}"/>
              </a:ext>
            </a:extLst>
          </p:cNvPr>
          <p:cNvSpPr/>
          <p:nvPr/>
        </p:nvSpPr>
        <p:spPr>
          <a:xfrm>
            <a:off x="5457826" y="2772124"/>
            <a:ext cx="6490536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C588469-DDF4-4F14-B004-1593C748D65D}"/>
              </a:ext>
            </a:extLst>
          </p:cNvPr>
          <p:cNvSpPr/>
          <p:nvPr/>
        </p:nvSpPr>
        <p:spPr>
          <a:xfrm>
            <a:off x="5457826" y="4592907"/>
            <a:ext cx="6490536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303750F-5F2F-440E-9376-CD7A75A3C5BC}"/>
              </a:ext>
            </a:extLst>
          </p:cNvPr>
          <p:cNvSpPr/>
          <p:nvPr/>
        </p:nvSpPr>
        <p:spPr>
          <a:xfrm>
            <a:off x="7627620" y="4975426"/>
            <a:ext cx="432074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6F5390B-11FE-4737-8F00-FB6C1826C790}"/>
              </a:ext>
            </a:extLst>
          </p:cNvPr>
          <p:cNvSpPr/>
          <p:nvPr/>
        </p:nvSpPr>
        <p:spPr>
          <a:xfrm>
            <a:off x="5457826" y="5343835"/>
            <a:ext cx="6490536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45D5D0-2CAF-4ADC-B8D9-0340F39E5C3F}"/>
              </a:ext>
            </a:extLst>
          </p:cNvPr>
          <p:cNvSpPr txBox="1"/>
          <p:nvPr/>
        </p:nvSpPr>
        <p:spPr>
          <a:xfrm>
            <a:off x="8979249" y="6047026"/>
            <a:ext cx="305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얼굴 비식별화 수준 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kernel size</a:t>
            </a:r>
            <a:endParaRPr lang="ko-KR" altLang="en-US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D809875-384F-4E20-AFC8-AC8CEF57CA8A}"/>
              </a:ext>
            </a:extLst>
          </p:cNvPr>
          <p:cNvSpPr/>
          <p:nvPr/>
        </p:nvSpPr>
        <p:spPr>
          <a:xfrm>
            <a:off x="8114991" y="6101217"/>
            <a:ext cx="753889" cy="20883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8222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09C5402-47AF-4247-BE55-6B2C2A0BEB93}"/>
              </a:ext>
            </a:extLst>
          </p:cNvPr>
          <p:cNvSpPr txBox="1"/>
          <p:nvPr/>
        </p:nvSpPr>
        <p:spPr>
          <a:xfrm>
            <a:off x="2323185" y="2905780"/>
            <a:ext cx="7545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  <a:cs typeface="DaunPenh" panose="020B0604020202020204" pitchFamily="2" charset="0"/>
              </a:rPr>
              <a:t>feature inversion</a:t>
            </a:r>
            <a:r>
              <a:rPr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  <a:cs typeface="DaunPenh" panose="020B0604020202020204" pitchFamily="2" charset="0"/>
              </a:rPr>
              <a:t>을 이용한 이미지 </a:t>
            </a:r>
            <a:r>
              <a:rPr lang="ko-KR" altLang="en-US" sz="2800" b="1" dirty="0" err="1">
                <a:latin typeface="D2Coding" panose="020B0609020101020101" pitchFamily="49" charset="-127"/>
                <a:ea typeface="D2Coding" panose="020B0609020101020101" pitchFamily="49" charset="-127"/>
                <a:cs typeface="DaunPenh" panose="020B0604020202020204" pitchFamily="2" charset="0"/>
              </a:rPr>
              <a:t>블러링</a:t>
            </a:r>
            <a:endParaRPr lang="ko-KR" altLang="en-US" sz="2800" b="1" dirty="0">
              <a:latin typeface="D2Coding" panose="020B0609020101020101" pitchFamily="49" charset="-127"/>
              <a:ea typeface="D2Coding" panose="020B0609020101020101" pitchFamily="49" charset="-127"/>
              <a:cs typeface="DaunPenh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334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977</Words>
  <Application>Microsoft Office PowerPoint</Application>
  <PresentationFormat>와이드스크린</PresentationFormat>
  <Paragraphs>236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D2Coding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jslee</dc:creator>
  <cp:lastModifiedBy>jslee</cp:lastModifiedBy>
  <cp:revision>61</cp:revision>
  <dcterms:created xsi:type="dcterms:W3CDTF">2021-05-25T05:07:33Z</dcterms:created>
  <dcterms:modified xsi:type="dcterms:W3CDTF">2021-06-27T06:20:08Z</dcterms:modified>
</cp:coreProperties>
</file>