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0" r:id="rId12"/>
    <p:sldId id="273" r:id="rId13"/>
    <p:sldId id="274" r:id="rId14"/>
    <p:sldId id="283" r:id="rId15"/>
    <p:sldId id="263" r:id="rId16"/>
    <p:sldId id="265" r:id="rId17"/>
    <p:sldId id="276" r:id="rId18"/>
    <p:sldId id="272" r:id="rId19"/>
    <p:sldId id="279" r:id="rId20"/>
    <p:sldId id="280" r:id="rId21"/>
    <p:sldId id="281" r:id="rId22"/>
    <p:sldId id="284" r:id="rId23"/>
    <p:sldId id="285" r:id="rId24"/>
    <p:sldId id="278" r:id="rId25"/>
    <p:sldId id="282" r:id="rId26"/>
    <p:sldId id="277" r:id="rId27"/>
    <p:sldId id="286" r:id="rId28"/>
    <p:sldId id="287" r:id="rId29"/>
    <p:sldId id="288" r:id="rId30"/>
    <p:sldId id="290" r:id="rId31"/>
    <p:sldId id="291" r:id="rId32"/>
    <p:sldId id="292" r:id="rId33"/>
    <p:sldId id="267" r:id="rId34"/>
    <p:sldId id="275" r:id="rId35"/>
    <p:sldId id="268" r:id="rId36"/>
    <p:sldId id="312" r:id="rId37"/>
    <p:sldId id="293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1" r:id="rId46"/>
    <p:sldId id="302" r:id="rId47"/>
    <p:sldId id="304" r:id="rId48"/>
    <p:sldId id="305" r:id="rId49"/>
    <p:sldId id="313" r:id="rId50"/>
    <p:sldId id="306" r:id="rId51"/>
    <p:sldId id="307" r:id="rId52"/>
    <p:sldId id="308" r:id="rId53"/>
    <p:sldId id="309" r:id="rId54"/>
    <p:sldId id="310" r:id="rId55"/>
    <p:sldId id="266" r:id="rId56"/>
    <p:sldId id="311" r:id="rId57"/>
    <p:sldId id="289" r:id="rId5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4580-144A-4231-8901-FE505CD50BC2}" type="datetimeFigureOut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8658-88CA-4869-B93B-02EF8A40DA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44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76BD8-6A2A-4281-A363-0FDD7448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1F0589-8522-48A3-A0A3-C38E4C56C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A15234-3B8C-4474-86A1-2D3DAE2C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FA6A-D9D9-4E81-8B1C-2DD5C72134F8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E80367-8837-46E7-8FC8-A5C3CBEE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EC5CD7-6AD2-4687-82E0-ED93E3F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80FF5E79-0CCA-4A3F-8F67-843A75FD93D1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C6657F1B-DCAA-47DA-A82E-AADEAAB520CB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5F87D745-FA7C-413B-B070-0877BE45870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626F9629-2C1E-4D6B-83A6-D390D545939A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83177D8-A8C7-446B-BCC8-128FC49977A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617D14BB-9CD1-4622-B51C-94AEBCF07FA2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2D1322-4488-4E80-AED5-26EEB754DC15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02FB4131-7BD5-41BC-889F-0DA1B5D796A4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0649ACBD-B6A6-4239-A30B-423158E295A1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F64568A7-5433-4723-B85F-12DFD192FC67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58F0E7F9-9D6B-4487-9391-1D6F982F3317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7EB354A3-CE50-4697-B8DD-2FE258A7C26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1636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C436-C2ED-49BA-A71A-D7A092E8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22A906D-B20B-4696-9453-601089A3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64D3C2-0258-4D3D-9D15-0A52FC88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86C4-1A73-4F64-89A3-CB579B14958F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1E510-7A3F-4D75-A45C-A658D0C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DAD326-E027-447F-92EF-8C821DE2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B4E53F7-F7DD-49B8-9C9E-4F7216B11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44FC1-D5E4-4A3A-8CDC-4148EF7E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9A620B-FCD6-4A83-8BFA-A9A8461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E671-FBC6-45FA-99D7-3E2871CB39DA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831D39-2EEF-447B-8686-007B0DE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050808-7DB8-4017-8ACC-3177CF15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3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8FC52-AF8D-4D96-92F2-40A08496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1F28E-A6CE-47DA-8576-3DEF7127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8596B8-96AC-48F9-98DA-A7F7AC0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2B5D-35CC-4131-9866-CFC9DD6F375D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4220DC-6C41-41C9-88B5-E03AD9C0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30D1D1-4169-4B8E-A36F-D5546F1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0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02A3B-CA4C-462F-9574-F4F5188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4324E7-7B36-4DF0-B066-91518119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4FA2DD-8ABD-4F32-B5BB-1A35D63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017-FA9E-4B1D-A73E-044A5F63B278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28B5E4-DA75-4398-92A8-5560F337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D076B-1A85-42A3-AC8C-3F11D47F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3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CB807A-3613-43D7-A4C5-F7B6602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DE6B8-89CA-42A7-B49B-DEEF3595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08673C-34E2-4560-AC2D-E6B798DE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D8B65E-A895-4C63-984A-6697424F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39BE-30AB-4243-992E-BAB730005B9F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85F542-7F4E-47D5-A8B6-3D2E701F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9C3D58-6E42-405E-B416-089B766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5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1EAA5-5EF2-4109-90B2-E4131A07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C472A0-A3CD-4A85-AB0A-F7CDBEF1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3664F1-12C6-4DE1-A710-A1C21441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C6E542-8E2A-4516-B7F6-A0DB11D56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7B8F113-525A-45AB-8087-CC188E93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A60705-6238-491F-9688-A9400512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EE8-9690-4315-AF6D-29FAC91A3DFC}" type="datetime1">
              <a:rPr lang="pl-PL" smtClean="0"/>
              <a:t>03.06.2019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564DCE-1A15-4978-8E15-C93056B3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DC3977-2131-4991-87BB-FB44971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91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C4517A2F-57B3-4CD1-B7DB-9DF6E9B59770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D1609005-0818-49B4-AE89-3754A4A2E398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A1B44D2E-0760-4B76-A2AB-D3EE0E5581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F3A6CA50-649C-4646-ACE0-0F26F2037043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317B950D-19EE-4803-B55A-27EE37F67C26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BA54097E-5F9C-446C-A28E-F24D949B4AA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B10BA704-A831-498A-85E2-F0CFA2558B9C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1C4C837-6ABB-4CD7-BD07-D0353C8E748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259BCDE4-36BF-49B2-B0E6-18C6EE04608F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859B8496-D8F5-4CF9-98A7-EB10F8275B9E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C2BFE088-CCA2-49B6-A68E-D5BC110A8B20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849B6191-9243-4B83-9F01-15BFB8628769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0567E50-71E5-4234-A8C5-9A0C05DB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15" y="40998"/>
            <a:ext cx="10515600" cy="724329"/>
          </a:xfrm>
          <a:ln>
            <a:noFill/>
          </a:ln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30C7A72-EA70-48ED-B4CD-011B9BC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96E3-26E6-42B7-A5C6-EEF7C2058DD7}" type="datetime1">
              <a:rPr lang="pl-PL" smtClean="0"/>
              <a:t>03.06.2019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940DF4-AB17-4134-8CAC-D92E28AB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E5975-D064-40B2-9B26-5F924782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B42ED305-ED80-446C-A52A-581E1EB0F7A9}"/>
              </a:ext>
            </a:extLst>
          </p:cNvPr>
          <p:cNvCxnSpPr/>
          <p:nvPr userDrawn="1"/>
        </p:nvCxnSpPr>
        <p:spPr>
          <a:xfrm>
            <a:off x="812515" y="765327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6671600-F160-413E-9967-7FF96EDA3A06}"/>
              </a:ext>
            </a:extLst>
          </p:cNvPr>
          <p:cNvCxnSpPr/>
          <p:nvPr userDrawn="1"/>
        </p:nvCxnSpPr>
        <p:spPr>
          <a:xfrm flipV="1">
            <a:off x="812515" y="40998"/>
            <a:ext cx="0" cy="72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BDB3262D-28DF-4705-BEA5-F68C06CE5C6A}"/>
              </a:ext>
            </a:extLst>
          </p:cNvPr>
          <p:cNvGrpSpPr/>
          <p:nvPr userDrawn="1"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30B60215-4771-43D8-B5D1-3B36810592F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7AF4CB63-31DF-43FF-8F6E-E278DCDC03A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502CA725-86C3-4E1E-8BF8-2A53D7C8F46E}"/>
              </a:ext>
            </a:extLst>
          </p:cNvPr>
          <p:cNvGrpSpPr/>
          <p:nvPr userDrawn="1"/>
        </p:nvGrpSpPr>
        <p:grpSpPr>
          <a:xfrm rot="5400000">
            <a:off x="10840949" y="-25685"/>
            <a:ext cx="1325366" cy="1376737"/>
            <a:chOff x="0" y="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75CE55B-4E23-40CB-A819-063B0E1E8C3A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2216B6AE-D71F-46AC-AF75-2D1D07890148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DCC71E92-6877-4E27-A312-A40A1A5779C0}"/>
              </a:ext>
            </a:extLst>
          </p:cNvPr>
          <p:cNvGrpSpPr/>
          <p:nvPr userDrawn="1"/>
        </p:nvGrpSpPr>
        <p:grpSpPr>
          <a:xfrm rot="10800000">
            <a:off x="10866634" y="5481263"/>
            <a:ext cx="1325366" cy="1376737"/>
            <a:chOff x="0" y="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15939F1-CF35-46C6-B302-49AA46F1910C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7603D588-484C-4C24-B278-004984851153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E334B7A-3F91-421F-9886-3A222253AE7B}"/>
              </a:ext>
            </a:extLst>
          </p:cNvPr>
          <p:cNvGrpSpPr/>
          <p:nvPr userDrawn="1"/>
        </p:nvGrpSpPr>
        <p:grpSpPr>
          <a:xfrm rot="16200000">
            <a:off x="25685" y="5506949"/>
            <a:ext cx="1325366" cy="1376737"/>
            <a:chOff x="0" y="0"/>
            <a:chExt cx="1325366" cy="137673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1A98FE24-724F-4B40-BDBC-9BD47E7DE5E5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CEFDAA34-A521-44B5-9316-D4B64559B5BE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C716FD-EA6F-4E2D-B886-7E3FF8F2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A5F-E465-4E5B-B000-9943F1E56807}" type="datetime1">
              <a:rPr lang="pl-PL" smtClean="0"/>
              <a:t>03.06.2019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DAC509D-F147-4F32-80ED-B980882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E52BB2-0E29-473E-89BB-BFABDB3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E83CB-3FF6-4B0D-9F01-FE7BA3F1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021ABF-566E-4243-898B-C1169ECE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ED6850-802E-483C-8B41-347281EC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98C810-A01C-4B34-8DFB-DC42CD10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D7DA-B9C5-4D10-9F6D-57A8F3912D86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B7BDF5-F880-40BA-8EA5-732B1A5D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61E574-C40F-4595-98A0-B8D7934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9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EF19D-14AB-4357-8300-E1382CD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04A5B6E-EC10-4AF3-A399-33EE7FBF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47C1A6-F9F0-4BED-9AA4-1464405B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C0B9FC-D2DC-4C1C-9E3B-3E64720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EC27-9862-401E-8B60-255AF79AB55D}" type="datetime1">
              <a:rPr lang="pl-PL" smtClean="0"/>
              <a:t>03.06.2019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DCF977-34C3-48C2-AD1A-9D2B1C0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FF30A-3BB8-4C7A-95BA-69C43F52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4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E98E61F-5C3D-411D-9055-B40A135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E37B79-9E34-487A-8153-08B05A8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3448AA-5129-4946-A70B-FA6FB49A3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63B4-94EB-456B-BD3D-DBC935558090}" type="datetime1">
              <a:rPr lang="pl-PL" smtClean="0"/>
              <a:t>03.06.2019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74EAF4-7D5A-46B9-8BA7-9E5F3497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8C12CC-661C-4962-AF57-88F63808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D3C4-C2EE-4240-88A8-00B7E40459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6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ilerbook.com/" TargetMode="External"/><Relationship Id="rId2" Type="http://schemas.openxmlformats.org/officeDocument/2006/relationships/hyperlink" Target="https://interpreterbook.com/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24CE1E-E744-4459-8D4B-03C8F3FC7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Nowoczesny język Delphi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110F1F-CE91-4197-BC8A-48186DB3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Zlot Programistów Delphi, czerwiec 2019</a:t>
            </a:r>
          </a:p>
          <a:p>
            <a:endParaRPr lang="pl-PL" dirty="0"/>
          </a:p>
          <a:p>
            <a:r>
              <a:rPr lang="pl-PL" dirty="0"/>
              <a:t>Tomasz Tyrakowski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DAC196B-34D6-4EDC-AF73-515AE39E0E62}"/>
              </a:ext>
            </a:extLst>
          </p:cNvPr>
          <p:cNvGrpSpPr/>
          <p:nvPr/>
        </p:nvGrpSpPr>
        <p:grpSpPr>
          <a:xfrm>
            <a:off x="0" y="0"/>
            <a:ext cx="1325366" cy="1376737"/>
            <a:chOff x="0" y="0"/>
            <a:chExt cx="1325366" cy="137673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E22B549E-3466-48B3-BA2A-057342D7FAC3}"/>
                </a:ext>
              </a:extLst>
            </p:cNvPr>
            <p:cNvSpPr/>
            <p:nvPr/>
          </p:nvSpPr>
          <p:spPr>
            <a:xfrm>
              <a:off x="0" y="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53B1A4F2-73E6-4BC4-B6C8-BEC353F8D3FA}"/>
                </a:ext>
              </a:extLst>
            </p:cNvPr>
            <p:cNvSpPr/>
            <p:nvPr/>
          </p:nvSpPr>
          <p:spPr>
            <a:xfrm>
              <a:off x="0" y="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1EAB48B7-F26B-4409-A36A-05028B8052C2}"/>
              </a:ext>
            </a:extLst>
          </p:cNvPr>
          <p:cNvGrpSpPr/>
          <p:nvPr/>
        </p:nvGrpSpPr>
        <p:grpSpPr>
          <a:xfrm rot="5400000">
            <a:off x="10840949" y="-25686"/>
            <a:ext cx="1325366" cy="1376737"/>
            <a:chOff x="9342634" y="167811"/>
            <a:chExt cx="1325366" cy="1376737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EC8827A9-F5A1-441C-8DFF-D9211B63B8A9}"/>
                </a:ext>
              </a:extLst>
            </p:cNvPr>
            <p:cNvSpPr/>
            <p:nvPr/>
          </p:nvSpPr>
          <p:spPr>
            <a:xfrm>
              <a:off x="9342634" y="167811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109BEAE8-383F-4DD8-92F5-354B1C20A096}"/>
                </a:ext>
              </a:extLst>
            </p:cNvPr>
            <p:cNvSpPr/>
            <p:nvPr/>
          </p:nvSpPr>
          <p:spPr>
            <a:xfrm>
              <a:off x="9342634" y="167811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BAD4CD0-8AD2-4B11-B4B1-5112728D49B2}"/>
              </a:ext>
            </a:extLst>
          </p:cNvPr>
          <p:cNvGrpSpPr/>
          <p:nvPr/>
        </p:nvGrpSpPr>
        <p:grpSpPr>
          <a:xfrm rot="10800000">
            <a:off x="10866634" y="5481263"/>
            <a:ext cx="1325366" cy="1376737"/>
            <a:chOff x="152400" y="152400"/>
            <a:chExt cx="1325366" cy="1376737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DD3D1E8-E237-4DF0-B76B-56EEB74B741E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FBF1B7EE-287A-4045-B0F9-653128B52281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863890D7-58C3-4A91-AD67-45D0771F67D4}"/>
              </a:ext>
            </a:extLst>
          </p:cNvPr>
          <p:cNvGrpSpPr/>
          <p:nvPr/>
        </p:nvGrpSpPr>
        <p:grpSpPr>
          <a:xfrm rot="16200000">
            <a:off x="25685" y="5506949"/>
            <a:ext cx="1325366" cy="1376737"/>
            <a:chOff x="152400" y="152400"/>
            <a:chExt cx="1325366" cy="137673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25B35D2-5F2D-4C26-A319-8FFC04718EC7}"/>
                </a:ext>
              </a:extLst>
            </p:cNvPr>
            <p:cNvSpPr/>
            <p:nvPr/>
          </p:nvSpPr>
          <p:spPr>
            <a:xfrm>
              <a:off x="152400" y="152400"/>
              <a:ext cx="724328" cy="7037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8F416DC6-7B81-4616-898A-CC7A55200019}"/>
                </a:ext>
              </a:extLst>
            </p:cNvPr>
            <p:cNvSpPr/>
            <p:nvPr/>
          </p:nvSpPr>
          <p:spPr>
            <a:xfrm>
              <a:off x="152400" y="152400"/>
              <a:ext cx="1325366" cy="1376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D3F212A3-3DE4-4525-9C92-D5A5B7CD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</a:t>
            </a:fld>
            <a:endParaRPr lang="pl-PL" dirty="0"/>
          </a:p>
        </p:txBody>
      </p:sp>
      <p:pic>
        <p:nvPicPr>
          <p:cNvPr id="18" name="Obraz 17" descr="Obraz zawierający clipart&#10;&#10;Opis wygenerowany automatycznie">
            <a:extLst>
              <a:ext uri="{FF2B5EF4-FFF2-40B4-BE49-F238E27FC236}">
                <a16:creationId xmlns:a16="http://schemas.microsoft.com/office/drawing/2014/main" id="{DBB03D37-3B8F-4FA2-83AD-45875133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60020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118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524258"/>
            <a:ext cx="100655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ARC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niepotrzebne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pamięć a automatycznie zwolniona (ARC)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3844364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154389"/>
            <a:ext cx="113864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...,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Insert([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6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7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7, 2, 3,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Delete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a = [1, 6, 4, 5]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6" name="Grafika 5" descr="Pomoc">
            <a:extLst>
              <a:ext uri="{FF2B5EF4-FFF2-40B4-BE49-F238E27FC236}">
                <a16:creationId xmlns:a16="http://schemas.microsoft.com/office/drawing/2014/main" id="{9BB9BBC0-7AC4-4BE0-86FE-20853CACD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262932"/>
            <a:ext cx="1765443" cy="1765443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BAD17CED-CB0B-4E43-A2F3-A53D675AFD60}"/>
              </a:ext>
            </a:extLst>
          </p:cNvPr>
          <p:cNvSpPr/>
          <p:nvPr/>
        </p:nvSpPr>
        <p:spPr>
          <a:xfrm>
            <a:off x="5187593" y="4368663"/>
            <a:ext cx="1805683" cy="170809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b="1" dirty="0"/>
              <a:t>XE7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2443081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49869" y="892398"/>
            <a:ext cx="9700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100 x 1GB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(a[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7061A1E-091A-4831-B7FB-AF9BEA6F6867}"/>
              </a:ext>
            </a:extLst>
          </p:cNvPr>
          <p:cNvCxnSpPr>
            <a:cxnSpLocks/>
          </p:cNvCxnSpPr>
          <p:nvPr/>
        </p:nvCxnSpPr>
        <p:spPr>
          <a:xfrm flipH="1">
            <a:off x="3005191" y="5178175"/>
            <a:ext cx="1361327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97CDAC5-BD94-40B8-AA66-AB404BD0A80C}"/>
              </a:ext>
            </a:extLst>
          </p:cNvPr>
          <p:cNvCxnSpPr>
            <a:cxnSpLocks/>
          </p:cNvCxnSpPr>
          <p:nvPr/>
        </p:nvCxnSpPr>
        <p:spPr>
          <a:xfrm flipV="1">
            <a:off x="3005191" y="3986374"/>
            <a:ext cx="0" cy="1191801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37CCC30-896B-4DEE-A903-73480F09AB12}"/>
              </a:ext>
            </a:extLst>
          </p:cNvPr>
          <p:cNvSpPr txBox="1"/>
          <p:nvPr/>
        </p:nvSpPr>
        <p:spPr>
          <a:xfrm>
            <a:off x="4465305" y="4939754"/>
            <a:ext cx="390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System.DynArraySetLength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ReallocMem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(...)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EOutOfMemory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5A0FF39-FE82-49DF-BA85-05E75D423D77}"/>
              </a:ext>
            </a:extLst>
          </p:cNvPr>
          <p:cNvCxnSpPr>
            <a:cxnSpLocks/>
          </p:cNvCxnSpPr>
          <p:nvPr/>
        </p:nvCxnSpPr>
        <p:spPr>
          <a:xfrm flipH="1">
            <a:off x="7206026" y="4662756"/>
            <a:ext cx="1361326" cy="0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A538130-0EA4-4EBD-A4A4-6F65A690AEC6}"/>
              </a:ext>
            </a:extLst>
          </p:cNvPr>
          <p:cNvCxnSpPr>
            <a:cxnSpLocks/>
          </p:cNvCxnSpPr>
          <p:nvPr/>
        </p:nvCxnSpPr>
        <p:spPr>
          <a:xfrm flipV="1">
            <a:off x="7206026" y="3923019"/>
            <a:ext cx="0" cy="700352"/>
          </a:xfrm>
          <a:prstGeom prst="straightConnector1">
            <a:avLst/>
          </a:prstGeom>
          <a:ln w="571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E67C772-2089-4481-B02F-BFD897860E44}"/>
              </a:ext>
            </a:extLst>
          </p:cNvPr>
          <p:cNvSpPr txBox="1"/>
          <p:nvPr/>
        </p:nvSpPr>
        <p:spPr>
          <a:xfrm>
            <a:off x="8797420" y="433959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Integer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ERangeError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Gdy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przekracza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95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262539" y="1182231"/>
            <a:ext cx="92704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v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1024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1G x 8B = 8GB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9CE4DB-E02A-4F68-90FF-EDEF33D51CA3}"/>
              </a:ext>
            </a:extLst>
          </p:cNvPr>
          <p:cNvSpPr txBox="1"/>
          <p:nvPr/>
        </p:nvSpPr>
        <p:spPr>
          <a:xfrm>
            <a:off x="1262539" y="3965825"/>
            <a:ext cx="92063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[</a:t>
            </a:r>
            <a:r>
              <a:rPr lang="pl-PL" sz="2800" i="1" dirty="0" err="1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System.pas</a:t>
            </a:r>
            <a:r>
              <a:rPr lang="pl-PL" sz="2800" i="1" dirty="0">
                <a:solidFill>
                  <a:schemeClr val="bg2">
                    <a:lumMod val="75000"/>
                  </a:schemeClr>
                </a:solidFill>
                <a:latin typeface="Fira Code" panose="020B08090500000200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*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0!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neededSize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&lt;&gt;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elSize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Error(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reRangeError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6AEDD3B-2867-4528-A3E9-B3947FADD792}"/>
              </a:ext>
            </a:extLst>
          </p:cNvPr>
          <p:cNvCxnSpPr/>
          <p:nvPr/>
        </p:nvCxnSpPr>
        <p:spPr>
          <a:xfrm flipH="1">
            <a:off x="3575407" y="3626778"/>
            <a:ext cx="1890445" cy="991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F4FBCBA-EA26-43C5-A6E5-22132B3A5739}"/>
              </a:ext>
            </a:extLst>
          </p:cNvPr>
          <p:cNvSpPr txBox="1"/>
          <p:nvPr/>
        </p:nvSpPr>
        <p:spPr>
          <a:xfrm>
            <a:off x="5465852" y="339871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NativeInt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{$R-} {$Q-}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60919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94757" y="2787980"/>
            <a:ext cx="59511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sz="2800" b="1" i="1" dirty="0"/>
              <a:t>Chodzi mi o to, aby język giętki </a:t>
            </a:r>
          </a:p>
          <a:p>
            <a:r>
              <a:rPr lang="pl-PL" sz="2800" b="1" i="1" dirty="0"/>
              <a:t>Powiedział wszystko, co pomyśli głowa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Juliusz Słowacki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1DC07FB-7692-4694-9836-9458B4F41C47}"/>
              </a:ext>
            </a:extLst>
          </p:cNvPr>
          <p:cNvSpPr txBox="1"/>
          <p:nvPr/>
        </p:nvSpPr>
        <p:spPr>
          <a:xfrm>
            <a:off x="995469" y="1203850"/>
            <a:ext cx="10201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Dlaczego powstają nowe języki programowania?</a:t>
            </a:r>
          </a:p>
        </p:txBody>
      </p:sp>
      <p:pic>
        <p:nvPicPr>
          <p:cNvPr id="7" name="Grafika 6" descr="Pomoc">
            <a:extLst>
              <a:ext uri="{FF2B5EF4-FFF2-40B4-BE49-F238E27FC236}">
                <a16:creationId xmlns:a16="http://schemas.microsoft.com/office/drawing/2014/main" id="{9D1FA834-0FB4-4437-A21B-75B6A93E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93" y="4669543"/>
            <a:ext cx="1765443" cy="1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58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2FBBA2-3EB3-48EA-A2A8-E6704C9B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C0D626E-B7C0-4F1A-A795-5D9B481F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8FED25C-0683-4899-A3B2-1754E418F363}"/>
              </a:ext>
            </a:extLst>
          </p:cNvPr>
          <p:cNvSpPr txBox="1"/>
          <p:nvPr/>
        </p:nvSpPr>
        <p:spPr>
          <a:xfrm>
            <a:off x="1526827" y="926031"/>
            <a:ext cx="9086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Czy warto uczyć się nowych języków programowania?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191BC96-F5C5-41AA-BD21-29CC01C4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76" y="2877424"/>
            <a:ext cx="2554448" cy="2554448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E4EF606-611B-4374-9BF4-B6B1A1F7B8DF}"/>
              </a:ext>
            </a:extLst>
          </p:cNvPr>
          <p:cNvSpPr/>
          <p:nvPr/>
        </p:nvSpPr>
        <p:spPr>
          <a:xfrm>
            <a:off x="3222111" y="3786191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81475F9-BA9F-44E4-B4B4-3DAD85CA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2" y="1999953"/>
            <a:ext cx="716767" cy="71676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6B5AC80-0C75-40AA-A843-89ADB17AD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02" y="1944000"/>
            <a:ext cx="737420" cy="828675"/>
          </a:xfrm>
          <a:prstGeom prst="rect">
            <a:avLst/>
          </a:prstGeom>
        </p:spPr>
      </p:pic>
      <p:pic>
        <p:nvPicPr>
          <p:cNvPr id="10" name="Obraz 9" descr="Obraz zawierający clipart&#10;&#10;Opis wygenerowany automatycznie">
            <a:extLst>
              <a:ext uri="{FF2B5EF4-FFF2-40B4-BE49-F238E27FC236}">
                <a16:creationId xmlns:a16="http://schemas.microsoft.com/office/drawing/2014/main" id="{E486846B-4EE2-4E31-B6C9-1BE8F9DC8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35" y="3786191"/>
            <a:ext cx="724329" cy="72432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4F70A6A-E767-4A9C-BB84-3FBB450368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6790302" y="5536621"/>
            <a:ext cx="778518" cy="82867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BD0764D-F383-438D-A44F-F2C264AE7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7" y="5431872"/>
            <a:ext cx="907936" cy="907936"/>
          </a:xfrm>
          <a:prstGeom prst="rect">
            <a:avLst/>
          </a:prstGeom>
        </p:spPr>
      </p:pic>
      <p:pic>
        <p:nvPicPr>
          <p:cNvPr id="16" name="Obraz 15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0C43C779-4F66-4089-8E84-579BDA7B0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58" y="1560025"/>
            <a:ext cx="6500490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14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języki statyczne i dynamiczne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16</a:t>
            </a:fld>
            <a:endParaRPr lang="pl-PL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A956E02-0A7E-4506-B7E1-F04E2D9BAE73}"/>
              </a:ext>
            </a:extLst>
          </p:cNvPr>
          <p:cNvCxnSpPr>
            <a:cxnSpLocks/>
          </p:cNvCxnSpPr>
          <p:nvPr/>
        </p:nvCxnSpPr>
        <p:spPr>
          <a:xfrm>
            <a:off x="1057013" y="3429000"/>
            <a:ext cx="94124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630210D-9EFD-4797-9131-E7305E7DC24B}"/>
              </a:ext>
            </a:extLst>
          </p:cNvPr>
          <p:cNvSpPr txBox="1"/>
          <p:nvPr/>
        </p:nvSpPr>
        <p:spPr>
          <a:xfrm>
            <a:off x="10684990" y="324433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IDEAŁ</a:t>
            </a:r>
          </a:p>
        </p:txBody>
      </p:sp>
      <p:pic>
        <p:nvPicPr>
          <p:cNvPr id="9" name="Obraz 8" descr="Obraz zawierający clipart&#10;&#10;Opis wygenerowany automatycznie">
            <a:extLst>
              <a:ext uri="{FF2B5EF4-FFF2-40B4-BE49-F238E27FC236}">
                <a16:creationId xmlns:a16="http://schemas.microsoft.com/office/drawing/2014/main" id="{0EF87B79-6287-4E5E-A4C0-93E9069C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3" y="4179130"/>
            <a:ext cx="654413" cy="6544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E1A0978-50F3-40D4-A81D-F5448427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54" y="4091998"/>
            <a:ext cx="737420" cy="82867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E610CAFF-7432-4E33-B1AF-7D4DE07AAE9A}"/>
              </a:ext>
            </a:extLst>
          </p:cNvPr>
          <p:cNvSpPr/>
          <p:nvPr/>
        </p:nvSpPr>
        <p:spPr>
          <a:xfrm>
            <a:off x="1061700" y="2018468"/>
            <a:ext cx="721454" cy="7193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2800" b="1" dirty="0"/>
              <a:t>JS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A1004F4-8A48-4C0B-9A79-0F23C77AB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12174" r="67819" b="22709"/>
          <a:stretch/>
        </p:blipFill>
        <p:spPr>
          <a:xfrm>
            <a:off x="1783154" y="1963808"/>
            <a:ext cx="778518" cy="828675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A63055E-04A8-4D1C-B13F-81F1BFE83618}"/>
              </a:ext>
            </a:extLst>
          </p:cNvPr>
          <p:cNvCxnSpPr/>
          <p:nvPr/>
        </p:nvCxnSpPr>
        <p:spPr>
          <a:xfrm flipV="1">
            <a:off x="9706062" y="1963808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3D4015-D912-4B2C-AF97-556014D954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06062" y="3613666"/>
            <a:ext cx="0" cy="128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DDCB51D-EE35-4A86-A29C-E5C9DB12B0AA}"/>
              </a:ext>
            </a:extLst>
          </p:cNvPr>
          <p:cNvSpPr txBox="1"/>
          <p:nvPr/>
        </p:nvSpPr>
        <p:spPr>
          <a:xfrm>
            <a:off x="9102531" y="5066403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STATYCZNE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3B64AB2-BD0F-4248-AD00-E1F1E117EC61}"/>
              </a:ext>
            </a:extLst>
          </p:cNvPr>
          <p:cNvSpPr txBox="1"/>
          <p:nvPr/>
        </p:nvSpPr>
        <p:spPr>
          <a:xfrm>
            <a:off x="8973938" y="1501276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DYNAMICZNE</a:t>
            </a:r>
          </a:p>
        </p:txBody>
      </p:sp>
      <p:cxnSp>
        <p:nvCxnSpPr>
          <p:cNvPr id="20" name="Łącznik: zakrzywiony 19">
            <a:extLst>
              <a:ext uri="{FF2B5EF4-FFF2-40B4-BE49-F238E27FC236}">
                <a16:creationId xmlns:a16="http://schemas.microsoft.com/office/drawing/2014/main" id="{8E2FA5F3-8C26-44A4-B1D2-2D2C5EC9C716}"/>
              </a:ext>
            </a:extLst>
          </p:cNvPr>
          <p:cNvCxnSpPr/>
          <p:nvPr/>
        </p:nvCxnSpPr>
        <p:spPr>
          <a:xfrm>
            <a:off x="2908184" y="2378145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7B105C4-DB61-4234-92B0-D2D9F70DA737}"/>
              </a:ext>
            </a:extLst>
          </p:cNvPr>
          <p:cNvSpPr txBox="1"/>
          <p:nvPr/>
        </p:nvSpPr>
        <p:spPr>
          <a:xfrm>
            <a:off x="5634606" y="1957740"/>
            <a:ext cx="28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, </a:t>
            </a:r>
            <a:r>
              <a:rPr lang="pl-PL" dirty="0" err="1"/>
              <a:t>Flow</a:t>
            </a:r>
            <a:r>
              <a:rPr lang="pl-PL" dirty="0"/>
              <a:t>,</a:t>
            </a:r>
          </a:p>
          <a:p>
            <a:r>
              <a:rPr lang="pl-PL" dirty="0" err="1"/>
              <a:t>mypy</a:t>
            </a:r>
            <a:r>
              <a:rPr lang="pl-PL" dirty="0"/>
              <a:t>, PHP7 </a:t>
            </a:r>
            <a:r>
              <a:rPr lang="pl-PL" dirty="0" err="1"/>
              <a:t>scalar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decls</a:t>
            </a:r>
            <a:endParaRPr lang="pl-PL" dirty="0"/>
          </a:p>
        </p:txBody>
      </p:sp>
      <p:cxnSp>
        <p:nvCxnSpPr>
          <p:cNvPr id="22" name="Łącznik: zakrzywiony 21">
            <a:extLst>
              <a:ext uri="{FF2B5EF4-FFF2-40B4-BE49-F238E27FC236}">
                <a16:creationId xmlns:a16="http://schemas.microsoft.com/office/drawing/2014/main" id="{1D2C7D77-6E6C-4D80-9E5A-08428DE1AECC}"/>
              </a:ext>
            </a:extLst>
          </p:cNvPr>
          <p:cNvCxnSpPr>
            <a:cxnSpLocks/>
          </p:cNvCxnSpPr>
          <p:nvPr/>
        </p:nvCxnSpPr>
        <p:spPr>
          <a:xfrm flipV="1">
            <a:off x="2908184" y="3862387"/>
            <a:ext cx="5452844" cy="70900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30D6FEE-EA0A-46AC-8BEE-C257687561CF}"/>
              </a:ext>
            </a:extLst>
          </p:cNvPr>
          <p:cNvSpPr txBox="1"/>
          <p:nvPr/>
        </p:nvSpPr>
        <p:spPr>
          <a:xfrm>
            <a:off x="5634606" y="4322375"/>
            <a:ext cx="153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szablony</a:t>
            </a:r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inference</a:t>
            </a:r>
            <a:endParaRPr lang="pl-PL" dirty="0"/>
          </a:p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helpers</a:t>
            </a:r>
            <a:endParaRPr lang="pl-PL" dirty="0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FB7D36C5-5974-4679-9C41-0FFB57DAF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31" y="2790387"/>
            <a:ext cx="1277224" cy="12772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752512C-06BE-469A-97D5-8582B48DD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900" y="1314448"/>
            <a:ext cx="952507" cy="50482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E5F9D1E-CD37-40E6-80A5-B8D75AA8476C}"/>
              </a:ext>
            </a:extLst>
          </p:cNvPr>
          <p:cNvSpPr txBox="1"/>
          <p:nvPr/>
        </p:nvSpPr>
        <p:spPr>
          <a:xfrm>
            <a:off x="2476072" y="893464"/>
            <a:ext cx="5715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declarations act as machine-checked documentation. </a:t>
            </a:r>
            <a:endParaRPr lang="pl-PL" dirty="0"/>
          </a:p>
          <a:p>
            <a:r>
              <a:rPr lang="en-US" dirty="0"/>
              <a:t>Static typing makes your code easier to understand and </a:t>
            </a:r>
            <a:endParaRPr lang="pl-PL" dirty="0"/>
          </a:p>
          <a:p>
            <a:r>
              <a:rPr lang="en-US" dirty="0"/>
              <a:t>easier to modify without introducing bugs.</a:t>
            </a:r>
            <a:r>
              <a:rPr lang="pl-PL" dirty="0"/>
              <a:t>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Why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50000"/>
                  </a:schemeClr>
                </a:solidFill>
              </a:rPr>
              <a:t>mypy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</a:rPr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2208639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Szablony (</a:t>
            </a:r>
            <a:r>
              <a:rPr lang="pl-PL" dirty="0" err="1"/>
              <a:t>generics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45073" y="950111"/>
            <a:ext cx="94211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fr-FR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fr-FR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fr-FR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fr-FR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Fira Code" panose="020B0809050000020004" pitchFamily="49" charset="0"/>
              </a:rPr>
              <a:t>[];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T 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first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(T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[]) {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typename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T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first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U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second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::string&gt; p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"abc"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pair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p2 = {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9A07F8E-5B8A-4311-9651-46777BA5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79" y="1572802"/>
            <a:ext cx="73742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13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TPair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U&gt;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first: T;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second: U;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TSomeclass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F54C22E1-3A86-43DD-A85B-29A7DA9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70" y="1667027"/>
            <a:ext cx="654413" cy="6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73480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19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2515" y="1499407"/>
            <a:ext cx="6875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en-US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Fira Code" panose="020B0809050000020004" pitchFamily="49" charset="0"/>
              </a:rPr>
              <a:t>c := a;</a:t>
            </a:r>
            <a:endParaRPr lang="pl-PL" sz="2800" dirty="0">
              <a:solidFill>
                <a:srgbClr val="FF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E2010: incompatible types </a:t>
            </a:r>
            <a:endParaRPr lang="pl-PL" sz="2800" dirty="0">
              <a:solidFill>
                <a:srgbClr val="008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5175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Rozgrzewka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6807763-55E1-4CEC-9C09-5576C02521AB}"/>
              </a:ext>
            </a:extLst>
          </p:cNvPr>
          <p:cNvSpPr txBox="1"/>
          <p:nvPr/>
        </p:nvSpPr>
        <p:spPr>
          <a:xfrm>
            <a:off x="4934463" y="2351782"/>
            <a:ext cx="23230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8000" b="1" dirty="0">
                <a:solidFill>
                  <a:srgbClr val="00B0F0"/>
                </a:solidFill>
              </a:rPr>
              <a:t>QUIZ</a:t>
            </a:r>
          </a:p>
        </p:txBody>
      </p:sp>
      <p:pic>
        <p:nvPicPr>
          <p:cNvPr id="6" name="Grafika 5" descr="Uśmiechnięta twarz z wypełnieniem">
            <a:extLst>
              <a:ext uri="{FF2B5EF4-FFF2-40B4-BE49-F238E27FC236}">
                <a16:creationId xmlns:a16="http://schemas.microsoft.com/office/drawing/2014/main" id="{8D470587-E3CA-4AB3-B500-4E239B97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675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167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33782" y="1519955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wsztstko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8633287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964373" y="929349"/>
            <a:ext cx="62632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a, 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a;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c := a;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OK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9155931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89340" y="1093371"/>
            <a:ext cx="104951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item: T;</a:t>
            </a: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TMyClass</a:t>
            </a:r>
            <a:r>
              <a:rPr lang="en-US" sz="28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en-US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isEqual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(other: T):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.item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other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6818E95-83BA-4681-A083-3F52B53AB323}"/>
              </a:ext>
            </a:extLst>
          </p:cNvPr>
          <p:cNvSpPr/>
          <p:nvPr/>
        </p:nvSpPr>
        <p:spPr>
          <a:xfrm>
            <a:off x="1244030" y="5494576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E2015 Operator not applicable to this operand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Strzałka: w górę 3">
            <a:extLst>
              <a:ext uri="{FF2B5EF4-FFF2-40B4-BE49-F238E27FC236}">
                <a16:creationId xmlns:a16="http://schemas.microsoft.com/office/drawing/2014/main" id="{BFD3C71D-886D-460C-BA9B-2B9CBDCDD0AF}"/>
              </a:ext>
            </a:extLst>
          </p:cNvPr>
          <p:cNvSpPr/>
          <p:nvPr/>
        </p:nvSpPr>
        <p:spPr>
          <a:xfrm>
            <a:off x="6428830" y="4891547"/>
            <a:ext cx="498296" cy="6297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1322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co możemy zrobić z T?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478081" y="1360863"/>
            <a:ext cx="45127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przypisanie x := y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(x)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TypeInfo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(T) (RTTI)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2A0371E-6FFD-451F-ADBD-EFA4FB79AA83}"/>
              </a:ext>
            </a:extLst>
          </p:cNvPr>
          <p:cNvSpPr txBox="1"/>
          <p:nvPr/>
        </p:nvSpPr>
        <p:spPr>
          <a:xfrm>
            <a:off x="3478081" y="4692253"/>
            <a:ext cx="58077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Porównanie elementów: </a:t>
            </a:r>
          </a:p>
          <a:p>
            <a:endParaRPr lang="pl-PL" sz="2400" dirty="0"/>
          </a:p>
          <a:p>
            <a:pPr marL="457200" indent="-457200">
              <a:buFont typeface="+mj-lt"/>
              <a:buAutoNum type="arabicPeriod"/>
            </a:pP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CompareMem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(x, y,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dirty="0"/>
              <a:t>Przekazanie własnej funkcji porównującej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94649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- koszt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4396F36-C321-4639-921B-D38549F4CB60}"/>
              </a:ext>
            </a:extLst>
          </p:cNvPr>
          <p:cNvSpPr/>
          <p:nvPr/>
        </p:nvSpPr>
        <p:spPr>
          <a:xfrm>
            <a:off x="4570285" y="1074932"/>
            <a:ext cx="3000054" cy="8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BaseUnit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&lt;T&gt;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…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5C84A17-B874-4A63-9F61-884C77EC1EDD}"/>
              </a:ext>
            </a:extLst>
          </p:cNvPr>
          <p:cNvSpPr/>
          <p:nvPr/>
        </p:nvSpPr>
        <p:spPr>
          <a:xfrm>
            <a:off x="812515" y="236048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C733D82-4AB9-4CCB-B707-8469B86151A2}"/>
              </a:ext>
            </a:extLst>
          </p:cNvPr>
          <p:cNvSpPr/>
          <p:nvPr/>
        </p:nvSpPr>
        <p:spPr>
          <a:xfrm>
            <a:off x="4901629" y="236048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Unit2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E7B2899-466C-49D7-95F6-F0D2A4612548}"/>
              </a:ext>
            </a:extLst>
          </p:cNvPr>
          <p:cNvSpPr/>
          <p:nvPr/>
        </p:nvSpPr>
        <p:spPr>
          <a:xfrm>
            <a:off x="8990740" y="236048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Unit3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893A746-E426-42CE-A251-D79C267483A4}"/>
              </a:ext>
            </a:extLst>
          </p:cNvPr>
          <p:cNvSpPr/>
          <p:nvPr/>
        </p:nvSpPr>
        <p:spPr>
          <a:xfrm>
            <a:off x="812514" y="3429000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F95E475-0288-460D-B617-5E91A2D628AB}"/>
              </a:ext>
            </a:extLst>
          </p:cNvPr>
          <p:cNvSpPr/>
          <p:nvPr/>
        </p:nvSpPr>
        <p:spPr>
          <a:xfrm>
            <a:off x="812513" y="4022334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20F85E9-B509-4360-8ECD-654242260BAE}"/>
              </a:ext>
            </a:extLst>
          </p:cNvPr>
          <p:cNvSpPr/>
          <p:nvPr/>
        </p:nvSpPr>
        <p:spPr>
          <a:xfrm>
            <a:off x="812512" y="4615668"/>
            <a:ext cx="2337371" cy="490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30EF2F4-D292-4B59-BC17-5477F99D8052}"/>
              </a:ext>
            </a:extLst>
          </p:cNvPr>
          <p:cNvSpPr/>
          <p:nvPr/>
        </p:nvSpPr>
        <p:spPr>
          <a:xfrm>
            <a:off x="4901629" y="3429000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156381F-A407-4D1E-ACE4-FEBB2148369F}"/>
              </a:ext>
            </a:extLst>
          </p:cNvPr>
          <p:cNvSpPr/>
          <p:nvPr/>
        </p:nvSpPr>
        <p:spPr>
          <a:xfrm>
            <a:off x="4901628" y="4022334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C7FE1C4-41FF-43FD-8BD5-ACE04E983065}"/>
              </a:ext>
            </a:extLst>
          </p:cNvPr>
          <p:cNvSpPr/>
          <p:nvPr/>
        </p:nvSpPr>
        <p:spPr>
          <a:xfrm>
            <a:off x="4901627" y="4615668"/>
            <a:ext cx="2337371" cy="4905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48FBB9FA-1337-4C93-B66A-80390C2D524E}"/>
              </a:ext>
            </a:extLst>
          </p:cNvPr>
          <p:cNvSpPr/>
          <p:nvPr/>
        </p:nvSpPr>
        <p:spPr>
          <a:xfrm>
            <a:off x="8990740" y="3429000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A9FAA35-A6BB-4786-8AFB-1FD03DBB50D2}"/>
              </a:ext>
            </a:extLst>
          </p:cNvPr>
          <p:cNvSpPr/>
          <p:nvPr/>
        </p:nvSpPr>
        <p:spPr>
          <a:xfrm>
            <a:off x="8990739" y="4022334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B9A2313F-FD62-4F28-B595-EC9A3D189069}"/>
              </a:ext>
            </a:extLst>
          </p:cNvPr>
          <p:cNvSpPr/>
          <p:nvPr/>
        </p:nvSpPr>
        <p:spPr>
          <a:xfrm>
            <a:off x="8990742" y="4615668"/>
            <a:ext cx="2337371" cy="490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TTpl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Double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86656CC-6744-4F13-9AF9-8DC48EF3B5E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981201" y="1936581"/>
            <a:ext cx="4089111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EFEC2DEB-BDD4-4AD4-8A98-0A00A014337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6070312" y="1936581"/>
            <a:ext cx="3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77EA56D-E720-4C40-BBB1-A251923C8F8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6070312" y="1936581"/>
            <a:ext cx="4089114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13471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r>
              <a:rPr lang="pl-PL" dirty="0"/>
              <a:t> – zgodność typów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18BED6-850F-4194-9D78-CA5B1F47CF02}"/>
              </a:ext>
            </a:extLst>
          </p:cNvPr>
          <p:cNvSpPr txBox="1"/>
          <p:nvPr/>
        </p:nvSpPr>
        <p:spPr>
          <a:xfrm>
            <a:off x="866453" y="1576456"/>
            <a:ext cx="404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Czysty program, z modułem definiującym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(sporo metod)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7C5BE4-95F9-447A-B6BC-1E0F960121F9}"/>
              </a:ext>
            </a:extLst>
          </p:cNvPr>
          <p:cNvSpPr txBox="1"/>
          <p:nvPr/>
        </p:nvSpPr>
        <p:spPr>
          <a:xfrm>
            <a:off x="866453" y="2622949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jednym module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687938-E339-4C1D-A90C-6296FEB1F27C}"/>
              </a:ext>
            </a:extLst>
          </p:cNvPr>
          <p:cNvSpPr txBox="1"/>
          <p:nvPr/>
        </p:nvSpPr>
        <p:spPr>
          <a:xfrm>
            <a:off x="812515" y="3556947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dwóch modułach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2CFEB2B-4A70-4F05-B56B-4DAC683F157D}"/>
              </a:ext>
            </a:extLst>
          </p:cNvPr>
          <p:cNvSpPr txBox="1"/>
          <p:nvPr/>
        </p:nvSpPr>
        <p:spPr>
          <a:xfrm>
            <a:off x="6430408" y="164630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1 314 457 B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B6C458C-3B41-4DB5-9663-09A3A5637FFC}"/>
              </a:ext>
            </a:extLst>
          </p:cNvPr>
          <p:cNvSpPr txBox="1"/>
          <p:nvPr/>
        </p:nvSpPr>
        <p:spPr>
          <a:xfrm>
            <a:off x="6430407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1 338 989 B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009480-670B-4951-8531-758F945C037A}"/>
              </a:ext>
            </a:extLst>
          </p:cNvPr>
          <p:cNvSpPr txBox="1"/>
          <p:nvPr/>
        </p:nvSpPr>
        <p:spPr>
          <a:xfrm>
            <a:off x="6376469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1 360 970 B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2823353-5558-4167-91E4-71E9CB57E9CD}"/>
              </a:ext>
            </a:extLst>
          </p:cNvPr>
          <p:cNvSpPr txBox="1"/>
          <p:nvPr/>
        </p:nvSpPr>
        <p:spPr>
          <a:xfrm>
            <a:off x="9280988" y="265684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(+24 532 B)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407758-FEB5-4E17-B7A7-F0E8694A891B}"/>
              </a:ext>
            </a:extLst>
          </p:cNvPr>
          <p:cNvSpPr txBox="1"/>
          <p:nvPr/>
        </p:nvSpPr>
        <p:spPr>
          <a:xfrm>
            <a:off x="9280988" y="355694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(+21 981 B)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9075AD0-764D-4E9C-9DA1-0AD62837E84D}"/>
              </a:ext>
            </a:extLst>
          </p:cNvPr>
          <p:cNvSpPr txBox="1"/>
          <p:nvPr/>
        </p:nvSpPr>
        <p:spPr>
          <a:xfrm>
            <a:off x="9280988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(+22 225 B)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207E08B-6B19-43AE-AEFD-3DAF4465DA49}"/>
              </a:ext>
            </a:extLst>
          </p:cNvPr>
          <p:cNvSpPr txBox="1"/>
          <p:nvPr/>
        </p:nvSpPr>
        <p:spPr>
          <a:xfrm>
            <a:off x="812515" y="4480571"/>
            <a:ext cx="437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Program definiujący typy będące instancjami</a:t>
            </a: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w trzech modułach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8B34D4F-6826-4599-9A35-65C4C9633A88}"/>
              </a:ext>
            </a:extLst>
          </p:cNvPr>
          <p:cNvSpPr txBox="1"/>
          <p:nvPr/>
        </p:nvSpPr>
        <p:spPr>
          <a:xfrm>
            <a:off x="6376469" y="448057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1 383 195 B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1B06BF1-04A8-48C1-8EAD-7CFC3B2BF84E}"/>
              </a:ext>
            </a:extLst>
          </p:cNvPr>
          <p:cNvSpPr txBox="1"/>
          <p:nvPr/>
        </p:nvSpPr>
        <p:spPr>
          <a:xfrm>
            <a:off x="812515" y="5404195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.DCU bez </a:t>
            </a:r>
            <a:r>
              <a:rPr lang="pl-PL" dirty="0" err="1"/>
              <a:t>instancjacji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     370 B</a:t>
            </a:r>
          </a:p>
          <a:p>
            <a:r>
              <a:rPr lang="pl-PL" dirty="0"/>
              <a:t>.DCU z </a:t>
            </a:r>
            <a:r>
              <a:rPr lang="pl-PL" dirty="0" err="1"/>
              <a:t>instancjacją</a:t>
            </a:r>
            <a:r>
              <a:rPr lang="pl-PL" dirty="0"/>
              <a:t>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:	88 667 B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63D3BAB-C4CD-467B-8616-7B64985C1B20}"/>
              </a:ext>
            </a:extLst>
          </p:cNvPr>
          <p:cNvSpPr txBox="1"/>
          <p:nvPr/>
        </p:nvSpPr>
        <p:spPr>
          <a:xfrm>
            <a:off x="6376469" y="5356905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Instancjacja</a:t>
            </a:r>
            <a:r>
              <a:rPr lang="pl-PL" dirty="0"/>
              <a:t> (tylko deklaracja typów):</a:t>
            </a:r>
          </a:p>
          <a:p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T1 =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TMyRec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54435684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Nasza tablica: podejście 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83423" y="1314472"/>
            <a:ext cx="8991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TArrHlp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helper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Dyn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forEach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map, reduce, ...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4FFD04F-1EB9-4A3E-8C18-3076A51B3F23}"/>
              </a:ext>
            </a:extLst>
          </p:cNvPr>
          <p:cNvSpPr/>
          <p:nvPr/>
        </p:nvSpPr>
        <p:spPr>
          <a:xfrm>
            <a:off x="1053957" y="4860297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E2508 Type parameters not allowed on this type</a:t>
            </a:r>
            <a:endParaRPr lang="pl-PL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17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– coś więcej niż tylko dane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27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57824" y="1160181"/>
            <a:ext cx="104342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array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T;</a:t>
            </a:r>
          </a:p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private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): T;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newValue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T);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property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itemNo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]: T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getItem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write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setItem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default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initialLength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startIndex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endIndex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-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constructor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795E26"/>
                </a:solidFill>
                <a:latin typeface="Fira Code" panose="020B08090500000200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&lt;T&gt;);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7" name="Gwiazda: 7 punktów 6">
            <a:extLst>
              <a:ext uri="{FF2B5EF4-FFF2-40B4-BE49-F238E27FC236}">
                <a16:creationId xmlns:a16="http://schemas.microsoft.com/office/drawing/2014/main" id="{1552059E-545C-497B-B111-CD5C59E067D1}"/>
              </a:ext>
            </a:extLst>
          </p:cNvPr>
          <p:cNvSpPr/>
          <p:nvPr/>
        </p:nvSpPr>
        <p:spPr>
          <a:xfrm>
            <a:off x="4137061" y="133564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9" name="Gwiazda: 7 punktów 8">
            <a:extLst>
              <a:ext uri="{FF2B5EF4-FFF2-40B4-BE49-F238E27FC236}">
                <a16:creationId xmlns:a16="http://schemas.microsoft.com/office/drawing/2014/main" id="{F64AF3C4-EF18-45FC-9286-28D858638C32}"/>
              </a:ext>
            </a:extLst>
          </p:cNvPr>
          <p:cNvSpPr/>
          <p:nvPr/>
        </p:nvSpPr>
        <p:spPr>
          <a:xfrm>
            <a:off x="3945277" y="218769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10" name="Gwiazda: 7 punktów 9">
            <a:extLst>
              <a:ext uri="{FF2B5EF4-FFF2-40B4-BE49-F238E27FC236}">
                <a16:creationId xmlns:a16="http://schemas.microsoft.com/office/drawing/2014/main" id="{5EEE4AF0-14AC-4D99-BAD4-AD7B1D73ABFA}"/>
              </a:ext>
            </a:extLst>
          </p:cNvPr>
          <p:cNvSpPr/>
          <p:nvPr/>
        </p:nvSpPr>
        <p:spPr>
          <a:xfrm>
            <a:off x="6786081" y="2566827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1" name="Gwiazda: 7 punktów 10">
            <a:extLst>
              <a:ext uri="{FF2B5EF4-FFF2-40B4-BE49-F238E27FC236}">
                <a16:creationId xmlns:a16="http://schemas.microsoft.com/office/drawing/2014/main" id="{B75D06F4-83BD-4745-8741-59DA78AF0CE4}"/>
              </a:ext>
            </a:extLst>
          </p:cNvPr>
          <p:cNvSpPr/>
          <p:nvPr/>
        </p:nvSpPr>
        <p:spPr>
          <a:xfrm>
            <a:off x="8637998" y="3103638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12" name="Gwiazda: 7 punktów 11">
            <a:extLst>
              <a:ext uri="{FF2B5EF4-FFF2-40B4-BE49-F238E27FC236}">
                <a16:creationId xmlns:a16="http://schemas.microsoft.com/office/drawing/2014/main" id="{36A08DF2-C53F-440F-921A-58E0D14920B0}"/>
              </a:ext>
            </a:extLst>
          </p:cNvPr>
          <p:cNvSpPr/>
          <p:nvPr/>
        </p:nvSpPr>
        <p:spPr>
          <a:xfrm>
            <a:off x="11046154" y="3948700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3" name="Gwiazda: 7 punktów 12">
            <a:extLst>
              <a:ext uri="{FF2B5EF4-FFF2-40B4-BE49-F238E27FC236}">
                <a16:creationId xmlns:a16="http://schemas.microsoft.com/office/drawing/2014/main" id="{B4A302B8-B4F8-44FE-8DAA-3E48CE4F1ADF}"/>
              </a:ext>
            </a:extLst>
          </p:cNvPr>
          <p:cNvSpPr/>
          <p:nvPr/>
        </p:nvSpPr>
        <p:spPr>
          <a:xfrm>
            <a:off x="10166279" y="5068584"/>
            <a:ext cx="488022" cy="4572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6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6CA8F51-B9C7-4985-B83A-6FEEFDA77FD9}"/>
              </a:ext>
            </a:extLst>
          </p:cNvPr>
          <p:cNvSpPr/>
          <p:nvPr/>
        </p:nvSpPr>
        <p:spPr>
          <a:xfrm>
            <a:off x="9755312" y="4058292"/>
            <a:ext cx="1186666" cy="6154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622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94532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&gt;.from([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]);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jeszcze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nie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a := [1, 2, 3, 4]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20;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x = 23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857955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Rozszerzone rekordy - cechy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29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4395" y="1309128"/>
            <a:ext cx="92323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dowolnie wiele konstruktorów,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z wyjątkiem bezparametrowego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obsługują destruktorów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</a:t>
            </a:r>
            <a:r>
              <a:rPr lang="pl-PL" sz="2800" i="1" dirty="0">
                <a:solidFill>
                  <a:srgbClr val="000000"/>
                </a:solidFill>
              </a:rPr>
              <a:t>E2465 A </a:t>
            </a:r>
            <a:r>
              <a:rPr lang="pl-PL" sz="2800" i="1" dirty="0" err="1">
                <a:solidFill>
                  <a:srgbClr val="000000"/>
                </a:solidFill>
              </a:rPr>
              <a:t>record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cannot</a:t>
            </a:r>
            <a:r>
              <a:rPr lang="pl-PL" sz="2800" i="1" dirty="0">
                <a:solidFill>
                  <a:srgbClr val="000000"/>
                </a:solidFill>
              </a:rPr>
              <a:t> </a:t>
            </a:r>
            <a:r>
              <a:rPr lang="pl-PL" sz="2800" i="1" dirty="0" err="1">
                <a:solidFill>
                  <a:srgbClr val="000000"/>
                </a:solidFill>
              </a:rPr>
              <a:t>introduce</a:t>
            </a:r>
            <a:r>
              <a:rPr lang="pl-PL" sz="2800" i="1" dirty="0">
                <a:solidFill>
                  <a:srgbClr val="000000"/>
                </a:solidFill>
              </a:rPr>
              <a:t> a </a:t>
            </a:r>
            <a:r>
              <a:rPr lang="pl-PL" sz="2800" i="1" dirty="0" err="1">
                <a:solidFill>
                  <a:srgbClr val="000000"/>
                </a:solidFill>
              </a:rPr>
              <a:t>destructor</a:t>
            </a:r>
            <a:r>
              <a:rPr lang="pl-PL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Mogą mieć metody, pola i właściwości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Można przeciążać operatory dla rekordów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Nie ma dziedziczenia (więc i polimorfizmu)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Są alokowane na stosie i automatycznie zwalniane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Nadają się do własnych specyficznych typów danych (DSL), 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ale mniej do bibliotek ogólnego przeznaczenia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(brak dziedziczenia)</a:t>
            </a:r>
          </a:p>
        </p:txBody>
      </p:sp>
    </p:spTree>
    <p:extLst>
      <p:ext uri="{BB962C8B-B14F-4D97-AF65-F5344CB8AC3E}">
        <p14:creationId xmlns:p14="http://schemas.microsoft.com/office/powerpoint/2010/main" val="189076577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347027" y="1278037"/>
            <a:ext cx="611257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[] = [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res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</a:p>
          <a:p>
            <a:pPr lvl="1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EFAE593-7461-45E7-9BEB-FAF4B03E9FEF}"/>
              </a:ext>
            </a:extLst>
          </p:cNvPr>
          <p:cNvSpPr/>
          <p:nvPr/>
        </p:nvSpPr>
        <p:spPr>
          <a:xfrm>
            <a:off x="9706062" y="2709644"/>
            <a:ext cx="1426129" cy="14345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pl-PL" sz="6600" b="1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40783110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30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1587357" y="1392148"/>
            <a:ext cx="95149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cast</a:t>
            </a:r>
            <a:r>
              <a:rPr lang="pl-PL" sz="2400" dirty="0"/>
              <a:t>: </a:t>
            </a:r>
            <a:r>
              <a:rPr lang="pl-PL" sz="2400" dirty="0" err="1"/>
              <a:t>Implicit</a:t>
            </a:r>
            <a:r>
              <a:rPr lang="pl-PL" sz="2400" dirty="0"/>
              <a:t>, </a:t>
            </a:r>
            <a:r>
              <a:rPr lang="pl-PL" sz="2400" dirty="0" err="1"/>
              <a:t>Explicit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unary</a:t>
            </a:r>
            <a:r>
              <a:rPr lang="pl-PL" sz="2400" dirty="0"/>
              <a:t>: </a:t>
            </a:r>
            <a:r>
              <a:rPr lang="pl-PL" sz="2400" dirty="0" err="1"/>
              <a:t>Positive</a:t>
            </a:r>
            <a:r>
              <a:rPr lang="pl-PL" sz="2400" dirty="0"/>
              <a:t>, </a:t>
            </a:r>
            <a:r>
              <a:rPr lang="pl-PL" sz="2400" dirty="0" err="1"/>
              <a:t>Negative</a:t>
            </a:r>
            <a:r>
              <a:rPr lang="pl-PL" sz="2400" dirty="0"/>
              <a:t>, </a:t>
            </a:r>
            <a:r>
              <a:rPr lang="pl-PL" sz="2400" dirty="0" err="1"/>
              <a:t>Inc</a:t>
            </a:r>
            <a:r>
              <a:rPr lang="pl-PL" sz="2400" dirty="0"/>
              <a:t>, Dec, </a:t>
            </a:r>
            <a:r>
              <a:rPr lang="pl-PL" sz="2400" dirty="0" err="1"/>
              <a:t>LogicalNot</a:t>
            </a:r>
            <a:r>
              <a:rPr lang="pl-PL" sz="2400" dirty="0"/>
              <a:t>, </a:t>
            </a:r>
            <a:r>
              <a:rPr lang="pl-PL" sz="2400" dirty="0" err="1"/>
              <a:t>BitwiseNot</a:t>
            </a:r>
            <a:r>
              <a:rPr lang="pl-PL" sz="2400" dirty="0"/>
              <a:t>, </a:t>
            </a:r>
            <a:r>
              <a:rPr lang="pl-PL" sz="2400" dirty="0" err="1"/>
              <a:t>Trunc</a:t>
            </a:r>
            <a:r>
              <a:rPr lang="pl-PL" sz="2400" dirty="0"/>
              <a:t>, </a:t>
            </a:r>
            <a:r>
              <a:rPr lang="pl-PL" sz="2400" dirty="0" err="1"/>
              <a:t>Round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comparison</a:t>
            </a:r>
            <a:r>
              <a:rPr lang="pl-PL" sz="2400" dirty="0"/>
              <a:t>: </a:t>
            </a:r>
            <a:r>
              <a:rPr lang="pl-PL" sz="2400" dirty="0" err="1"/>
              <a:t>Equal</a:t>
            </a:r>
            <a:r>
              <a:rPr lang="pl-PL" sz="2400" dirty="0"/>
              <a:t>, </a:t>
            </a:r>
            <a:r>
              <a:rPr lang="pl-PL" sz="2400" dirty="0" err="1"/>
              <a:t>NotEqual</a:t>
            </a:r>
            <a:r>
              <a:rPr lang="pl-PL" sz="2400" dirty="0"/>
              <a:t>, </a:t>
            </a:r>
            <a:r>
              <a:rPr lang="pl-PL" sz="2400" dirty="0" err="1"/>
              <a:t>GreaterThan</a:t>
            </a:r>
            <a:r>
              <a:rPr lang="pl-PL" sz="2400" dirty="0"/>
              <a:t>, </a:t>
            </a:r>
            <a:r>
              <a:rPr lang="pl-PL" sz="2400" dirty="0" err="1"/>
              <a:t>GreaterThanOrEqual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LessThan</a:t>
            </a:r>
            <a:r>
              <a:rPr lang="pl-PL" sz="2400" dirty="0"/>
              <a:t>, </a:t>
            </a:r>
            <a:r>
              <a:rPr lang="pl-PL" sz="2400" dirty="0" err="1"/>
              <a:t>LessThanOrEqual</a:t>
            </a:r>
            <a:br>
              <a:rPr lang="pl-PL" sz="2400" dirty="0"/>
            </a:b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u="sng" dirty="0" err="1"/>
              <a:t>binary</a:t>
            </a:r>
            <a:r>
              <a:rPr lang="pl-PL" sz="2400" dirty="0"/>
              <a:t>: </a:t>
            </a:r>
            <a:r>
              <a:rPr lang="pl-PL" sz="2400" dirty="0" err="1"/>
              <a:t>Add</a:t>
            </a:r>
            <a:r>
              <a:rPr lang="pl-PL" sz="2400" dirty="0"/>
              <a:t>, </a:t>
            </a:r>
            <a:r>
              <a:rPr lang="pl-PL" sz="2400" dirty="0" err="1"/>
              <a:t>Subtract</a:t>
            </a:r>
            <a:r>
              <a:rPr lang="pl-PL" sz="2400" dirty="0"/>
              <a:t>, </a:t>
            </a:r>
            <a:r>
              <a:rPr lang="pl-PL" sz="2400" dirty="0" err="1"/>
              <a:t>Multiply</a:t>
            </a:r>
            <a:r>
              <a:rPr lang="pl-PL" sz="2400" dirty="0"/>
              <a:t>, </a:t>
            </a:r>
            <a:r>
              <a:rPr lang="pl-PL" sz="2400" dirty="0" err="1"/>
              <a:t>Divide</a:t>
            </a:r>
            <a:r>
              <a:rPr lang="pl-PL" sz="2400" dirty="0"/>
              <a:t>, </a:t>
            </a:r>
            <a:r>
              <a:rPr lang="pl-PL" sz="2400" dirty="0" err="1"/>
              <a:t>IntDivide</a:t>
            </a:r>
            <a:r>
              <a:rPr lang="pl-PL" sz="2400" dirty="0"/>
              <a:t>, </a:t>
            </a:r>
            <a:r>
              <a:rPr lang="pl-PL" sz="2400" dirty="0" err="1"/>
              <a:t>Modulus</a:t>
            </a:r>
            <a:r>
              <a:rPr lang="pl-PL" sz="2400" dirty="0"/>
              <a:t>, </a:t>
            </a:r>
            <a:r>
              <a:rPr lang="pl-PL" sz="2400" dirty="0" err="1"/>
              <a:t>ShiftLeft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ShiftRight</a:t>
            </a:r>
            <a:r>
              <a:rPr lang="pl-PL" sz="2400" dirty="0"/>
              <a:t>, </a:t>
            </a:r>
            <a:r>
              <a:rPr lang="pl-PL" sz="2400" dirty="0" err="1"/>
              <a:t>LogicalAnd</a:t>
            </a:r>
            <a:r>
              <a:rPr lang="pl-PL" sz="2400" dirty="0"/>
              <a:t>, </a:t>
            </a:r>
            <a:r>
              <a:rPr lang="pl-PL" sz="2400" dirty="0" err="1"/>
              <a:t>LogicalOr</a:t>
            </a:r>
            <a:r>
              <a:rPr lang="pl-PL" sz="2400" dirty="0"/>
              <a:t>, </a:t>
            </a:r>
            <a:r>
              <a:rPr lang="pl-PL" sz="2400" dirty="0" err="1"/>
              <a:t>LogicalXor</a:t>
            </a:r>
            <a:r>
              <a:rPr lang="pl-PL" sz="2400" dirty="0"/>
              <a:t>, </a:t>
            </a:r>
            <a:r>
              <a:rPr lang="pl-PL" sz="2400" dirty="0" err="1"/>
              <a:t>BitwiseAnd</a:t>
            </a:r>
            <a:r>
              <a:rPr lang="pl-PL" sz="2400" dirty="0"/>
              <a:t>, </a:t>
            </a:r>
            <a:r>
              <a:rPr lang="pl-PL" sz="2400" dirty="0" err="1"/>
              <a:t>BitwiseOr</a:t>
            </a:r>
            <a:r>
              <a:rPr lang="pl-PL" sz="2400" dirty="0"/>
              <a:t>,</a:t>
            </a:r>
            <a:br>
              <a:rPr lang="pl-PL" sz="2400" dirty="0"/>
            </a:br>
            <a:r>
              <a:rPr lang="pl-PL" sz="2400" dirty="0" err="1"/>
              <a:t>BitwiseXor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89992119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Rekordy - operatory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FFC483-A63B-4E76-98B3-388230A44CCB}"/>
              </a:ext>
            </a:extLst>
          </p:cNvPr>
          <p:cNvSpPr txBox="1"/>
          <p:nvPr/>
        </p:nvSpPr>
        <p:spPr>
          <a:xfrm>
            <a:off x="339047" y="1021682"/>
            <a:ext cx="118128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[1, 2, 3];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Explicit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a :=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&lt;T&gt;(...);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+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BitwiseAnd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c := a and b;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Implicit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TRawArr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&lt;T&gt;.from(a);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pl-PL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operator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a1, a2: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&lt;T&gt;):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:= a1.concat(a2);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2974724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można zrobić z </a:t>
            </a:r>
            <a:r>
              <a:rPr lang="pl-PL" dirty="0" err="1"/>
              <a:t>TDynArr</a:t>
            </a:r>
            <a:r>
              <a:rPr lang="pl-PL" dirty="0"/>
              <a:t>&lt;T&gt;?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484895" y="1228397"/>
            <a:ext cx="1028037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x: </a:t>
            </a:r>
            <a:r>
              <a:rPr lang="en-US" sz="28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Implicit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a.length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:= 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[10,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x :=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 + a[</a:t>
            </a:r>
            <a:r>
              <a:rPr lang="en-US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12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a + a;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Add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) 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[10, 2, 3, 10, 2, 3]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brakuje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: </a:t>
            </a:r>
            <a:r>
              <a:rPr lang="en-US" sz="2800" dirty="0" err="1">
                <a:solidFill>
                  <a:srgbClr val="008000"/>
                </a:solidFill>
                <a:latin typeface="Fira Code" panose="020B0809050000020004" pitchFamily="49" charset="0"/>
              </a:rPr>
              <a:t>a.map</a:t>
            </a:r>
            <a:r>
              <a:rPr lang="en-US" sz="2800" dirty="0">
                <a:solidFill>
                  <a:srgbClr val="008000"/>
                </a:solidFill>
                <a:latin typeface="Fira Code" panose="020B0809050000020004" pitchFamily="49" charset="0"/>
              </a:rPr>
              <a:t>(...).filter(...).reduce(...);</a:t>
            </a:r>
            <a:endParaRPr lang="en-US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1988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637369" y="1378248"/>
            <a:ext cx="734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Czy warto pisać system od nowa w innym języku?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2637369" y="2589714"/>
            <a:ext cx="69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don’t</a:t>
            </a:r>
            <a:r>
              <a:rPr lang="pl-PL" sz="2800" dirty="0">
                <a:solidFill>
                  <a:srgbClr val="FF0000"/>
                </a:solidFill>
              </a:rPr>
              <a:t> want a system </a:t>
            </a:r>
            <a:r>
              <a:rPr lang="pl-PL" sz="2800" dirty="0" err="1">
                <a:solidFill>
                  <a:srgbClr val="FF0000"/>
                </a:solidFill>
              </a:rPr>
              <a:t>written</a:t>
            </a:r>
            <a:endParaRPr lang="pl-PL" sz="2800" dirty="0">
              <a:solidFill>
                <a:srgbClr val="FF0000"/>
              </a:solidFill>
            </a:endParaRPr>
          </a:p>
          <a:p>
            <a:r>
              <a:rPr lang="pl-PL" sz="2800" dirty="0">
                <a:solidFill>
                  <a:srgbClr val="FF0000"/>
                </a:solidFill>
              </a:rPr>
              <a:t>in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language</a:t>
            </a:r>
            <a:r>
              <a:rPr lang="pl-PL" sz="2800" dirty="0">
                <a:solidFill>
                  <a:srgbClr val="FF0000"/>
                </a:solidFill>
              </a:rPr>
              <a:t>.</a:t>
            </a:r>
          </a:p>
          <a:p>
            <a:r>
              <a:rPr lang="pl-PL" sz="2800" dirty="0" err="1">
                <a:solidFill>
                  <a:srgbClr val="FF0000"/>
                </a:solidFill>
              </a:rPr>
              <a:t>What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your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 err="1">
                <a:solidFill>
                  <a:srgbClr val="FF0000"/>
                </a:solidFill>
              </a:rPr>
              <a:t>customers</a:t>
            </a:r>
            <a:r>
              <a:rPr lang="pl-PL" sz="2800" dirty="0">
                <a:solidFill>
                  <a:srgbClr val="FF0000"/>
                </a:solidFill>
              </a:rPr>
              <a:t> want </a:t>
            </a:r>
            <a:r>
              <a:rPr lang="pl-PL" sz="2800" dirty="0" err="1">
                <a:solidFill>
                  <a:srgbClr val="FF0000"/>
                </a:solidFill>
              </a:rPr>
              <a:t>is</a:t>
            </a:r>
            <a:r>
              <a:rPr lang="pl-PL" sz="2800" dirty="0">
                <a:solidFill>
                  <a:srgbClr val="FF0000"/>
                </a:solidFill>
              </a:rPr>
              <a:t> a </a:t>
            </a:r>
            <a:r>
              <a:rPr lang="pl-PL" sz="2800" dirty="0" err="1">
                <a:solidFill>
                  <a:srgbClr val="FF0000"/>
                </a:solidFill>
              </a:rPr>
              <a:t>better</a:t>
            </a:r>
            <a:r>
              <a:rPr lang="pl-PL" sz="2800" dirty="0">
                <a:solidFill>
                  <a:srgbClr val="FF0000"/>
                </a:solidFill>
              </a:rPr>
              <a:t> system.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123151-C512-48C2-8A0A-212CE36D2C64}"/>
              </a:ext>
            </a:extLst>
          </p:cNvPr>
          <p:cNvSpPr txBox="1"/>
          <p:nvPr/>
        </p:nvSpPr>
        <p:spPr>
          <a:xfrm>
            <a:off x="2637369" y="4190777"/>
            <a:ext cx="6820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Dave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Thomas on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Innovating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Legacy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 Systems</a:t>
            </a: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Software Engineering Radio 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</a:rPr>
              <a:t>ep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</a:rPr>
              <a:t>. 242 (XI/2015)</a:t>
            </a:r>
          </a:p>
        </p:txBody>
      </p:sp>
    </p:spTree>
    <p:extLst>
      <p:ext uri="{BB962C8B-B14F-4D97-AF65-F5344CB8AC3E}">
        <p14:creationId xmlns:p14="http://schemas.microsoft.com/office/powerpoint/2010/main" val="32737954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5086394" y="1753045"/>
            <a:ext cx="2124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b="1" dirty="0"/>
              <a:t>HDD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FD3D43-5F02-44E1-A485-7051ACABF1B4}"/>
              </a:ext>
            </a:extLst>
          </p:cNvPr>
          <p:cNvSpPr txBox="1"/>
          <p:nvPr/>
        </p:nvSpPr>
        <p:spPr>
          <a:xfrm>
            <a:off x="4209315" y="3781516"/>
            <a:ext cx="401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Hype</a:t>
            </a:r>
            <a:r>
              <a:rPr lang="pl-PL" sz="2800" dirty="0"/>
              <a:t> </a:t>
            </a:r>
            <a:r>
              <a:rPr lang="pl-PL" sz="2800" dirty="0" err="1"/>
              <a:t>Driven</a:t>
            </a:r>
            <a:r>
              <a:rPr lang="pl-PL" sz="2800" dirty="0"/>
              <a:t> Development</a:t>
            </a:r>
          </a:p>
        </p:txBody>
      </p:sp>
      <p:sp>
        <p:nvSpPr>
          <p:cNvPr id="4" name="Krzyż 3">
            <a:extLst>
              <a:ext uri="{FF2B5EF4-FFF2-40B4-BE49-F238E27FC236}">
                <a16:creationId xmlns:a16="http://schemas.microsoft.com/office/drawing/2014/main" id="{74BF0BFE-5001-4902-B1EB-80596F78A956}"/>
              </a:ext>
            </a:extLst>
          </p:cNvPr>
          <p:cNvSpPr/>
          <p:nvPr/>
        </p:nvSpPr>
        <p:spPr>
          <a:xfrm rot="2700000">
            <a:off x="4642207" y="1972061"/>
            <a:ext cx="2907587" cy="2913878"/>
          </a:xfrm>
          <a:prstGeom prst="plus">
            <a:avLst>
              <a:gd name="adj" fmla="val 386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381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big </a:t>
            </a:r>
            <a:r>
              <a:rPr lang="pl-PL" dirty="0" err="1"/>
              <a:t>rewrite</a:t>
            </a:r>
            <a:r>
              <a:rPr lang="pl-PL" dirty="0"/>
              <a:t> (ewolucja)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35</a:t>
            </a:fld>
            <a:endParaRPr lang="pl-PL"/>
          </a:p>
        </p:txBody>
      </p:sp>
      <p:pic>
        <p:nvPicPr>
          <p:cNvPr id="6" name="Obraz 5" descr="Obraz zawierający tekst, książka, butelka&#10;&#10;Opis wygenerowany automatycznie">
            <a:extLst>
              <a:ext uri="{FF2B5EF4-FFF2-40B4-BE49-F238E27FC236}">
                <a16:creationId xmlns:a16="http://schemas.microsoft.com/office/drawing/2014/main" id="{28B547AD-6E3F-43BC-9A96-452F80EC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5" y="1900237"/>
            <a:ext cx="2181035" cy="30575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08F0602-7B55-4668-B42F-ABBA0D4C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37" y="1900236"/>
            <a:ext cx="2263745" cy="3057525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93D568A0-D0A9-4FB9-AE7E-0F3410A7C7F7}"/>
              </a:ext>
            </a:extLst>
          </p:cNvPr>
          <p:cNvSpPr/>
          <p:nvPr/>
        </p:nvSpPr>
        <p:spPr>
          <a:xfrm>
            <a:off x="5105592" y="2943225"/>
            <a:ext cx="2181035" cy="97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171A2FA-4874-48DF-8A1E-D005C54F549D}"/>
              </a:ext>
            </a:extLst>
          </p:cNvPr>
          <p:cNvSpPr txBox="1"/>
          <p:nvPr/>
        </p:nvSpPr>
        <p:spPr>
          <a:xfrm>
            <a:off x="2697529" y="5077009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1988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C4E9478-7B13-47BA-9B9A-08F7A98553C7}"/>
              </a:ext>
            </a:extLst>
          </p:cNvPr>
          <p:cNvSpPr txBox="1"/>
          <p:nvPr/>
        </p:nvSpPr>
        <p:spPr>
          <a:xfrm>
            <a:off x="7821616" y="5077007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2510139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503217" y="1504702"/>
            <a:ext cx="43300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setTimeout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1"/>
            <a:r>
              <a:rPr lang="nn-NO" sz="28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nn-NO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nn-NO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nn-NO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1"/>
            <a:r>
              <a:rPr lang="nn-NO" sz="2800" dirty="0">
                <a:solidFill>
                  <a:srgbClr val="09885A"/>
                </a:solidFill>
                <a:latin typeface="Fira Code" panose="020B0809050000020004" pitchFamily="49" charset="0"/>
              </a:rPr>
              <a:t>500</a:t>
            </a:r>
            <a:endParaRPr lang="nn-NO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nn-NO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1869912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(</a:t>
            </a:r>
            <a:r>
              <a:rPr lang="pl-PL" dirty="0" err="1"/>
              <a:t>closure</a:t>
            </a:r>
            <a:r>
              <a:rPr lang="pl-PL" dirty="0"/>
              <a:t>, lambda)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34190" y="1069148"/>
            <a:ext cx="116140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type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reference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T): S;</a:t>
            </a:r>
          </a:p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&lt;S,T&gt;):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8E26833-2B19-4210-B073-90985BF2F2FB}"/>
              </a:ext>
            </a:extLst>
          </p:cNvPr>
          <p:cNvSpPr/>
          <p:nvPr/>
        </p:nvSpPr>
        <p:spPr>
          <a:xfrm>
            <a:off x="4191857" y="945222"/>
            <a:ext cx="3914454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EED74AB-718A-4E27-9D42-88AABA862402}"/>
              </a:ext>
            </a:extLst>
          </p:cNvPr>
          <p:cNvSpPr/>
          <p:nvPr/>
        </p:nvSpPr>
        <p:spPr>
          <a:xfrm>
            <a:off x="3753493" y="2037707"/>
            <a:ext cx="3710682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2316969F-FF07-4730-9B06-51C096555506}"/>
              </a:ext>
            </a:extLst>
          </p:cNvPr>
          <p:cNvSpPr/>
          <p:nvPr/>
        </p:nvSpPr>
        <p:spPr>
          <a:xfrm>
            <a:off x="3651607" y="4976117"/>
            <a:ext cx="3386191" cy="724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6959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36408" y="929349"/>
            <a:ext cx="80457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a.map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IntToStr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b = ['10', '20', '30']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151653"/>
      </p:ext>
    </p:ext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gotowe typy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39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104166"/>
            <a:ext cx="107099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SysUtils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T4&gt;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&gt;,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&lt;T1, T2, T3, T4,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TResult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(</a:t>
            </a:r>
            <a:r>
              <a:rPr lang="pl-PL" sz="2800" i="1" dirty="0" err="1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TDynArr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Fira Code" panose="020B0809050000020004" pitchFamily="49" charset="0"/>
              </a:rPr>
              <a:t>&lt;T&gt;):</a:t>
            </a:r>
            <a:endParaRPr lang="pl-PL" sz="2800" dirty="0">
              <a:solidFill>
                <a:schemeClr val="bg2">
                  <a:lumMod val="50000"/>
                </a:schemeClr>
              </a:solidFill>
              <a:latin typeface="Fira Code" panose="020B0809050000020004" pitchFamily="49" charset="0"/>
            </a:endParaRPr>
          </a:p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</p:txBody>
      </p:sp>
    </p:spTree>
    <p:extLst>
      <p:ext uri="{BB962C8B-B14F-4D97-AF65-F5344CB8AC3E}">
        <p14:creationId xmlns:p14="http://schemas.microsoft.com/office/powerpoint/2010/main" val="4019387333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204414" y="1021682"/>
            <a:ext cx="67601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TVec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({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</a:t>
            </a:r>
          </a:p>
          <a:p>
            <a:pPr lvl="2"/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map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([=]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).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([] (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Fira Code" panose="020B0809050000020004" pitchFamily="49" charset="0"/>
              </a:rPr>
              <a:t>wynik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 -&gt;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{ </a:t>
            </a:r>
          </a:p>
          <a:p>
            <a:pPr lvl="2"/>
            <a:r>
              <a:rPr lang="pl-PL" dirty="0">
                <a:solidFill>
                  <a:srgbClr val="AF00DB"/>
                </a:solidFill>
                <a:latin typeface="Fira Code" panose="020B0809050000020004" pitchFamily="49" charset="0"/>
              </a:rPr>
              <a:t>	return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wynik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},</a:t>
            </a:r>
          </a:p>
          <a:p>
            <a:pPr lvl="2"/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3297EAF-A06D-485C-B0C9-684B863A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600325"/>
            <a:ext cx="147483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4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anonimowe – </a:t>
            </a:r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8600" y="934643"/>
            <a:ext cx="48718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p: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 := 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toAdd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	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p(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setProc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30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invokeProc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Fira Code" panose="020B0809050000020004" pitchFamily="49" charset="0"/>
              </a:rPr>
              <a:t>stdout</a:t>
            </a:r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: 12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93A3552-61D8-45BF-8B35-C48310E52560}"/>
              </a:ext>
            </a:extLst>
          </p:cNvPr>
          <p:cNvCxnSpPr/>
          <p:nvPr/>
        </p:nvCxnSpPr>
        <p:spPr>
          <a:xfrm flipH="1" flipV="1">
            <a:off x="5142216" y="1797978"/>
            <a:ext cx="2399015" cy="1012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B821AE80-B893-4501-9AC5-9D8175C706D8}"/>
              </a:ext>
            </a:extLst>
          </p:cNvPr>
          <p:cNvCxnSpPr/>
          <p:nvPr/>
        </p:nvCxnSpPr>
        <p:spPr>
          <a:xfrm flipH="1" flipV="1">
            <a:off x="5953874" y="2753474"/>
            <a:ext cx="1607906" cy="8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: zakrzywiony 9">
            <a:extLst>
              <a:ext uri="{FF2B5EF4-FFF2-40B4-BE49-F238E27FC236}">
                <a16:creationId xmlns:a16="http://schemas.microsoft.com/office/drawing/2014/main" id="{C4F138C8-5272-4B63-B535-73CB03629D19}"/>
              </a:ext>
            </a:extLst>
          </p:cNvPr>
          <p:cNvCxnSpPr/>
          <p:nvPr/>
        </p:nvCxnSpPr>
        <p:spPr>
          <a:xfrm rot="10800000">
            <a:off x="5527498" y="1387012"/>
            <a:ext cx="2054831" cy="1422971"/>
          </a:xfrm>
          <a:prstGeom prst="curvedConnector3">
            <a:avLst>
              <a:gd name="adj1" fmla="val -2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A214EEF-2AC2-4D06-A563-0A602744A787}"/>
              </a:ext>
            </a:extLst>
          </p:cNvPr>
          <p:cNvCxnSpPr/>
          <p:nvPr/>
        </p:nvCxnSpPr>
        <p:spPr>
          <a:xfrm flipV="1">
            <a:off x="3806575" y="1797978"/>
            <a:ext cx="1053101" cy="3066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0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955225" y="1504858"/>
            <a:ext cx="87664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ByRef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70C0"/>
                </a:solidFill>
                <a:latin typeface="Fira Code" panose="020B0809050000020004" pitchFamily="49" charset="0"/>
              </a:rPr>
              <a:t>erence</a:t>
            </a:r>
            <a:r>
              <a:rPr lang="pl-PL" sz="2800" dirty="0">
                <a:solidFill>
                  <a:srgbClr val="0070C0"/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referencje do zewnętrznych zmiennych.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Wartości zewnętrznych zmiennych aktualne na moment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b="1" u="sng" dirty="0">
                <a:solidFill>
                  <a:srgbClr val="000000"/>
                </a:solidFill>
              </a:rPr>
              <a:t>wywołania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ByVal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ue</a:t>
            </a:r>
            <a:r>
              <a:rPr lang="pl-PL" sz="2800" dirty="0">
                <a:solidFill>
                  <a:schemeClr val="accent5">
                    <a:lumMod val="75000"/>
                  </a:schemeClr>
                </a:solidFill>
                <a:latin typeface="Fira Code" panose="020B0809050000020004" pitchFamily="49" charset="0"/>
              </a:rPr>
              <a:t>)</a:t>
            </a:r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0000"/>
                </a:solidFill>
              </a:rPr>
              <a:t>Zachowuje wartości zewnętrznych zmiennych,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</a:rPr>
              <a:t>aktualne na moment </a:t>
            </a:r>
            <a:r>
              <a:rPr lang="pl-PL" sz="2800" b="1" u="sng" dirty="0">
                <a:solidFill>
                  <a:srgbClr val="000000"/>
                </a:solidFill>
              </a:rPr>
              <a:t>definicji</a:t>
            </a:r>
            <a:r>
              <a:rPr lang="pl-PL" sz="2800" dirty="0">
                <a:solidFill>
                  <a:srgbClr val="000000"/>
                </a:solidFill>
              </a:rPr>
              <a:t> metody anonimowej.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80967"/>
      </p:ext>
    </p:extLst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742929" y="1443056"/>
            <a:ext cx="57695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2"/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6729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19623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JavaScript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020331" y="1011541"/>
            <a:ext cx="52565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[];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{</a:t>
            </a:r>
          </a:p>
          <a:p>
            <a:pPr lvl="3"/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() {</a:t>
            </a:r>
          </a:p>
          <a:p>
            <a:pPr lvl="4"/>
            <a:r>
              <a:rPr lang="pl-PL" sz="2400" dirty="0">
                <a:solidFill>
                  <a:srgbClr val="267F99"/>
                </a:solidFill>
                <a:latin typeface="Fira Code" panose="020B0809050000020004" pitchFamily="49" charset="0"/>
              </a:rPr>
              <a:t>console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log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};</a:t>
            </a:r>
          </a:p>
          <a:p>
            <a:pPr lvl="2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++) {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4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]();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4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12298"/>
      </p:ext>
    </p:extLst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Kotlin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381603" y="1371039"/>
            <a:ext cx="90236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mutableListOf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&lt;() -&gt; </a:t>
            </a:r>
            <a:r>
              <a:rPr lang="pl-PL" sz="2800" dirty="0">
                <a:solidFill>
                  <a:srgbClr val="267F99"/>
                </a:solidFill>
                <a:latin typeface="Fira Code" panose="020B0809050000020004" pitchFamily="49" charset="0"/>
              </a:rPr>
              <a:t>Unit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&gt; ()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i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fcs.add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({ 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println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(i) })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>
                <a:solidFill>
                  <a:srgbClr val="001080"/>
                </a:solidFill>
                <a:latin typeface="Fira Code" panose="020B0809050000020004" pitchFamily="49" charset="0"/>
              </a:rPr>
              <a:t>j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in 0..3) {</a:t>
            </a:r>
          </a:p>
          <a:p>
            <a:pPr lvl="2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0"/>
            <a:ext cx="2388741" cy="1422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r>
              <a:rPr lang="pl-PL" sz="2800" dirty="0"/>
              <a:t> /</a:t>
            </a:r>
          </a:p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954954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0, 1, 2, 3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ByVal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CAD4AF4D-668F-4AA7-A65A-439864A15FEC}"/>
              </a:ext>
            </a:extLst>
          </p:cNvPr>
          <p:cNvSpPr/>
          <p:nvPr/>
        </p:nvSpPr>
        <p:spPr>
          <a:xfrm>
            <a:off x="1910992" y="2106202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ymek mowy: owalny 6">
            <a:extLst>
              <a:ext uri="{FF2B5EF4-FFF2-40B4-BE49-F238E27FC236}">
                <a16:creationId xmlns:a16="http://schemas.microsoft.com/office/drawing/2014/main" id="{44137F95-69CF-483C-BE4D-216358CCA8B3}"/>
              </a:ext>
            </a:extLst>
          </p:cNvPr>
          <p:cNvSpPr/>
          <p:nvPr/>
        </p:nvSpPr>
        <p:spPr>
          <a:xfrm>
            <a:off x="2907586" y="1016580"/>
            <a:ext cx="1340778" cy="1045859"/>
          </a:xfrm>
          <a:prstGeom prst="wedgeEllipseCallout">
            <a:avLst>
              <a:gd name="adj1" fmla="val -58160"/>
              <a:gd name="adj2" fmla="val 78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[=i]</a:t>
            </a:r>
          </a:p>
        </p:txBody>
      </p:sp>
    </p:spTree>
    <p:extLst>
      <p:ext uri="{BB962C8B-B14F-4D97-AF65-F5344CB8AC3E}">
        <p14:creationId xmlns:p14="http://schemas.microsoft.com/office/powerpoint/2010/main" val="30899795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C++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63212" y="1016580"/>
            <a:ext cx="100655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vector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function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)&gt; &gt;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i++)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800" dirty="0" err="1">
                <a:solidFill>
                  <a:srgbClr val="795E26"/>
                </a:solidFill>
                <a:latin typeface="Fira Code" panose="020B0809050000020004" pitchFamily="49" charset="0"/>
              </a:rPr>
              <a:t>push_back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[&amp;i] () -&gt;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</a:p>
          <a:p>
            <a:pPr lvl="3"/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&lt;&lt; i &lt;&lt; </a:t>
            </a:r>
            <a:r>
              <a:rPr lang="pl-PL" sz="2800" dirty="0" err="1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endl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pPr lvl="1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 &lt;=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 j++) {</a:t>
            </a:r>
          </a:p>
          <a:p>
            <a:pPr lvl="1"/>
            <a:r>
              <a:rPr lang="pl-PL" sz="2800" dirty="0" err="1">
                <a:solidFill>
                  <a:srgbClr val="00108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 </a:t>
            </a:r>
          </a:p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1FA107-5C6D-454A-A00E-A9B0F0C68D7A}"/>
              </a:ext>
            </a:extLst>
          </p:cNvPr>
          <p:cNvSpPr/>
          <p:nvPr/>
        </p:nvSpPr>
        <p:spPr>
          <a:xfrm>
            <a:off x="9267290" y="3092521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001A409E-3FE6-4D81-874D-E0CFC3884F95}"/>
              </a:ext>
            </a:extLst>
          </p:cNvPr>
          <p:cNvSpPr/>
          <p:nvPr/>
        </p:nvSpPr>
        <p:spPr>
          <a:xfrm>
            <a:off x="2008596" y="2111339"/>
            <a:ext cx="950361" cy="8424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5778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612772" y="1228397"/>
            <a:ext cx="86581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[Button1Click]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[i] :=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</a:p>
          <a:p>
            <a:pPr lvl="2"/>
            <a:r>
              <a:rPr lang="pl-PL" sz="28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:=</a:t>
            </a:r>
          </a:p>
          <a:p>
            <a:pPr lvl="3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captureResultLabel.Caption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2800" dirty="0">
                <a:solidFill>
                  <a:srgbClr val="A31515"/>
                </a:solidFill>
                <a:latin typeface="Fira Code" panose="020B0809050000020004" pitchFamily="49" charset="0"/>
              </a:rPr>
              <a:t>'‚ '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+ </a:t>
            </a:r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i.ToString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pPr lvl="2"/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5339294"/>
      </p:ext>
    </p:extLst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- Delphi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019206" y="1783202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[Button2Click]</a:t>
            </a: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  <a:p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j :=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8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800" dirty="0" err="1">
                <a:solidFill>
                  <a:srgbClr val="000000"/>
                </a:solidFill>
                <a:latin typeface="Fira Code" panose="020B0809050000020004" pitchFamily="49" charset="0"/>
              </a:rPr>
              <a:t>fcs</a:t>
            </a:r>
            <a: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  <a:t>[j]();</a:t>
            </a:r>
          </a:p>
          <a:p>
            <a:br>
              <a:rPr lang="pl-PL" sz="28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pl-PL" sz="2800" dirty="0">
                <a:solidFill>
                  <a:srgbClr val="008000"/>
                </a:solidFill>
                <a:latin typeface="Fira Code" panose="020B0809050000020004" pitchFamily="49" charset="0"/>
              </a:rPr>
              <a:t>// 4, 4, 4, 4</a:t>
            </a:r>
            <a:endParaRPr lang="pl-PL" sz="28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800" dirty="0">
              <a:solidFill>
                <a:srgbClr val="0000FF"/>
              </a:solidFill>
              <a:latin typeface="Fira Code" panose="020B0809050000020004" pitchFamily="49" charset="0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41F0F864-32AA-46AD-B293-44D44A966594}"/>
              </a:ext>
            </a:extLst>
          </p:cNvPr>
          <p:cNvSpPr/>
          <p:nvPr/>
        </p:nvSpPr>
        <p:spPr>
          <a:xfrm>
            <a:off x="7931649" y="2975308"/>
            <a:ext cx="2388741" cy="7243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/>
              <a:t>ByRef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947855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Closures</a:t>
            </a:r>
            <a:r>
              <a:rPr lang="pl-PL" dirty="0"/>
              <a:t> – czego nie można złapać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49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AAA7658-91C7-4F82-8E51-101CBCAC5726}"/>
              </a:ext>
            </a:extLst>
          </p:cNvPr>
          <p:cNvSpPr txBox="1"/>
          <p:nvPr/>
        </p:nvSpPr>
        <p:spPr>
          <a:xfrm>
            <a:off x="2388742" y="982176"/>
            <a:ext cx="82044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mapMe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preprocess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en-US" sz="2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a.forEach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(it: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writeln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(preprocess(it));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6510903-5E44-4B7E-A3E6-4C0E3ECCD9BE}"/>
              </a:ext>
            </a:extLst>
          </p:cNvPr>
          <p:cNvSpPr/>
          <p:nvPr/>
        </p:nvSpPr>
        <p:spPr>
          <a:xfrm>
            <a:off x="894708" y="5875823"/>
            <a:ext cx="10084085" cy="6832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[dcc32 Error]: E25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55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Cannot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capture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symbol ’</a:t>
            </a:r>
            <a:r>
              <a:rPr lang="pl-PL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preprocess</a:t>
            </a:r>
            <a:r>
              <a:rPr lang="pl-P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</a:t>
            </a:r>
          </a:p>
        </p:txBody>
      </p:sp>
      <p:sp>
        <p:nvSpPr>
          <p:cNvPr id="7" name="Nawias klamrowy otwierający 6">
            <a:extLst>
              <a:ext uri="{FF2B5EF4-FFF2-40B4-BE49-F238E27FC236}">
                <a16:creationId xmlns:a16="http://schemas.microsoft.com/office/drawing/2014/main" id="{15F05535-37FD-4EB5-B4F7-C5220DE00E8D}"/>
              </a:ext>
            </a:extLst>
          </p:cNvPr>
          <p:cNvSpPr/>
          <p:nvPr/>
        </p:nvSpPr>
        <p:spPr>
          <a:xfrm>
            <a:off x="1797979" y="1476911"/>
            <a:ext cx="518845" cy="1320229"/>
          </a:xfrm>
          <a:prstGeom prst="leftBrace">
            <a:avLst>
              <a:gd name="adj1" fmla="val 49917"/>
              <a:gd name="adj2" fmla="val 4961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: zakrzywiony 8">
            <a:extLst>
              <a:ext uri="{FF2B5EF4-FFF2-40B4-BE49-F238E27FC236}">
                <a16:creationId xmlns:a16="http://schemas.microsoft.com/office/drawing/2014/main" id="{1C029456-BA45-4AC9-9276-824593A6A3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5733" y="992025"/>
            <a:ext cx="1238036" cy="1051965"/>
          </a:xfrm>
          <a:prstGeom prst="curvedConnector3">
            <a:avLst>
              <a:gd name="adj1" fmla="val 1018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22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439743" y="1582340"/>
            <a:ext cx="57470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fun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Fira Code" panose="020B0809050000020004" pitchFamily="49" charset="0"/>
              </a:rPr>
              <a:t>main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</a:p>
          <a:p>
            <a:pPr lvl="1"/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arrayOf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1"/>
            <a:r>
              <a:rPr lang="pl-PL" dirty="0" err="1">
                <a:solidFill>
                  <a:srgbClr val="0000FF"/>
                </a:solidFill>
                <a:latin typeface="Fira Code" panose="020B0809050000020004" pitchFamily="49" charset="0"/>
              </a:rPr>
              <a:t>val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res =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.map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	.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{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 }</a:t>
            </a:r>
          </a:p>
          <a:p>
            <a:pPr lvl="1"/>
            <a:r>
              <a:rPr lang="pl-PL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  <a:p>
            <a:br>
              <a:rPr lang="pl-PL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endParaRPr lang="pl-PL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B1CAEE-5CBD-4C9F-91F9-538EA0DE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2" y="2709191"/>
            <a:ext cx="1439618" cy="14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40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405559" y="1002365"/>
            <a:ext cx="108766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 =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record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public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procedure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forEach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process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TProc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&lt;T&gt;);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 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some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overload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...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6172509"/>
      </p:ext>
    </p:extLst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51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993755" y="906601"/>
            <a:ext cx="820449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filter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test: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i, ii: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test(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 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[ii] :=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[i];</a:t>
            </a:r>
          </a:p>
          <a:p>
            <a:pPr lvl="3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ii := ii +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2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ii;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0898087"/>
      </p:ext>
    </p:extLst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617018" y="1707985"/>
            <a:ext cx="112453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&lt;T&gt;.map&lt;S&gt;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&lt;T, S&gt;):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&lt;S&gt;.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Low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High(_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mapper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674316"/>
      </p:ext>
    </p:extLst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313931" y="1720840"/>
            <a:ext cx="11798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</a:t>
            </a:r>
            <a:r>
              <a:rPr lang="pl-PL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reduce</a:t>
            </a:r>
            <a:r>
              <a:rPr lang="pl-PL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&lt;S&gt;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S&gt;;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	</a:t>
            </a:r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i: </a:t>
            </a:r>
            <a:r>
              <a:rPr lang="pl-PL" sz="2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2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1"/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i :=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to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.length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- </a:t>
            </a:r>
            <a:r>
              <a:rPr lang="pl-PL" sz="2400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do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reducer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._</a:t>
            </a:r>
            <a:r>
              <a:rPr lang="pl-PL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items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[i], i);</a:t>
            </a:r>
          </a:p>
          <a:p>
            <a:r>
              <a:rPr lang="pl-PL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8220175"/>
      </p:ext>
    </p:extLst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&lt;T&gt; - implementacja API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028538" y="1541042"/>
            <a:ext cx="103252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Fira Code" panose="020B0809050000020004" pitchFamily="49" charset="0"/>
              </a:rPr>
              <a:t>TDynArr</a:t>
            </a:r>
            <a:r>
              <a:rPr lang="en-US" sz="2400" dirty="0">
                <a:solidFill>
                  <a:srgbClr val="795E26"/>
                </a:solidFill>
                <a:latin typeface="Fira Code" panose="020B0809050000020004" pitchFamily="49" charset="0"/>
              </a:rPr>
              <a:t>&lt;T&gt;.reduce&lt;S&gt;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(reducer: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TFunc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&lt;S, T, S&gt;; </a:t>
            </a:r>
            <a:endParaRPr lang="pl-PL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Fira Code" panose="020B080905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S): S;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400" dirty="0" err="1">
                <a:solidFill>
                  <a:srgbClr val="001080"/>
                </a:solidFill>
                <a:latin typeface="Fira Code" panose="020B0809050000020004" pitchFamily="49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.reduce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&lt;S&gt;(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(accumulated: S; it: T; </a:t>
            </a:r>
            <a:r>
              <a:rPr lang="en-US" sz="2400" dirty="0">
                <a:latin typeface="Fira Code" panose="020B08090500000200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): S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en-US" sz="24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:= reducer(accumulated, it);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initialValue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0600979"/>
      </p:ext>
    </p:extLst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Dygresja: zapożyczanie z innych języków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55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812515" y="1443895"/>
            <a:ext cx="1080295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x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1080"/>
                </a:solidFill>
                <a:latin typeface="Fira Code" panose="020B0809050000020004" pitchFamily="49" charset="0"/>
              </a:rPr>
              <a:t>tab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 :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default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//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cond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?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ifYes</a:t>
            </a:r>
            <a:r>
              <a:rPr lang="pl-PL" sz="2000" dirty="0">
                <a:solidFill>
                  <a:srgbClr val="008000"/>
                </a:solidFill>
                <a:latin typeface="Fira Code" panose="020B0809050000020004" pitchFamily="49" charset="0"/>
              </a:rPr>
              <a:t> : </a:t>
            </a:r>
            <a:r>
              <a:rPr lang="pl-PL" sz="2000" dirty="0" err="1">
                <a:solidFill>
                  <a:srgbClr val="008000"/>
                </a:solidFill>
                <a:latin typeface="Fira Code" panose="020B0809050000020004" pitchFamily="49" charset="0"/>
              </a:rPr>
              <a:t>ifNo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cond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then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ifYes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2000" dirty="0">
                <a:solidFill>
                  <a:srgbClr val="001080"/>
                </a:solidFill>
                <a:latin typeface="Fira Code" panose="020B0809050000020004" pitchFamily="49" charset="0"/>
              </a:rPr>
              <a:t>	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ifNo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a := [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Some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pl-PL" sz="2000" dirty="0" err="1">
                <a:solidFill>
                  <a:srgbClr val="A31515"/>
                </a:solidFill>
                <a:latin typeface="Fira Code" panose="020B0809050000020004" pitchFamily="49" charset="0"/>
              </a:rPr>
              <a:t>other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 data'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Length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(a) &gt; 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pl-PL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pl-PL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data’</a:t>
            </a:r>
            <a:r>
              <a:rPr lang="pl-PL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pl-PL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SetLength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(a,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b := </a:t>
            </a:r>
            <a:r>
              <a:rPr lang="en-US" sz="2000" dirty="0" err="1">
                <a:solidFill>
                  <a:srgbClr val="000000"/>
                </a:solidFill>
                <a:latin typeface="Fira Code" panose="020B0809050000020004" pitchFamily="49" charset="0"/>
              </a:rPr>
              <a:t>iif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(Length(a) &gt; 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, a[</a:t>
            </a:r>
            <a:r>
              <a:rPr lang="en-US" sz="20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], </a:t>
            </a:r>
            <a:r>
              <a:rPr lang="en-US" sz="2000" dirty="0">
                <a:solidFill>
                  <a:srgbClr val="A31515"/>
                </a:solidFill>
                <a:latin typeface="Fira Code" panose="020B0809050000020004" pitchFamily="49" charset="0"/>
              </a:rPr>
              <a:t>'no data'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pl-PL" sz="2000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8676109-19E7-4C83-A82A-A7D021F2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49" y="4843248"/>
            <a:ext cx="1937902" cy="1695664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991F32C-FD5E-457B-A2B5-32C568B144A3}"/>
              </a:ext>
            </a:extLst>
          </p:cNvPr>
          <p:cNvSpPr/>
          <p:nvPr/>
        </p:nvSpPr>
        <p:spPr>
          <a:xfrm>
            <a:off x="812514" y="1256867"/>
            <a:ext cx="10802957" cy="724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1D7FDFF-D192-40F7-A7B8-A9837A280636}"/>
              </a:ext>
            </a:extLst>
          </p:cNvPr>
          <p:cNvSpPr/>
          <p:nvPr/>
        </p:nvSpPr>
        <p:spPr>
          <a:xfrm>
            <a:off x="812515" y="437905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6FA7CA8-D9A8-48DC-991E-E2A00E10A927}"/>
              </a:ext>
            </a:extLst>
          </p:cNvPr>
          <p:cNvSpPr/>
          <p:nvPr/>
        </p:nvSpPr>
        <p:spPr>
          <a:xfrm>
            <a:off x="812514" y="5416783"/>
            <a:ext cx="6435574" cy="9395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Gwiazda: 10 punktów 15">
            <a:extLst>
              <a:ext uri="{FF2B5EF4-FFF2-40B4-BE49-F238E27FC236}">
                <a16:creationId xmlns:a16="http://schemas.microsoft.com/office/drawing/2014/main" id="{0F1099A9-9508-4297-B695-515A9FFEC977}"/>
              </a:ext>
            </a:extLst>
          </p:cNvPr>
          <p:cNvSpPr/>
          <p:nvPr/>
        </p:nvSpPr>
        <p:spPr>
          <a:xfrm>
            <a:off x="3281211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7" name="Gwiazda: 10 punktów 16">
            <a:extLst>
              <a:ext uri="{FF2B5EF4-FFF2-40B4-BE49-F238E27FC236}">
                <a16:creationId xmlns:a16="http://schemas.microsoft.com/office/drawing/2014/main" id="{9451CB4C-8452-4F0A-B176-EF7B24745E16}"/>
              </a:ext>
            </a:extLst>
          </p:cNvPr>
          <p:cNvSpPr/>
          <p:nvPr/>
        </p:nvSpPr>
        <p:spPr>
          <a:xfrm>
            <a:off x="4550352" y="596230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8" name="Gwiazda: 10 punktów 17">
            <a:extLst>
              <a:ext uri="{FF2B5EF4-FFF2-40B4-BE49-F238E27FC236}">
                <a16:creationId xmlns:a16="http://schemas.microsoft.com/office/drawing/2014/main" id="{7F65D818-BE3E-4397-A73F-C9958598C8A6}"/>
              </a:ext>
            </a:extLst>
          </p:cNvPr>
          <p:cNvSpPr/>
          <p:nvPr/>
        </p:nvSpPr>
        <p:spPr>
          <a:xfrm>
            <a:off x="5911113" y="5953642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19" name="Gwiazda: 10 punktów 18">
            <a:extLst>
              <a:ext uri="{FF2B5EF4-FFF2-40B4-BE49-F238E27FC236}">
                <a16:creationId xmlns:a16="http://schemas.microsoft.com/office/drawing/2014/main" id="{053292F5-FD8B-4F87-AA67-7A68440F8CEF}"/>
              </a:ext>
            </a:extLst>
          </p:cNvPr>
          <p:cNvSpPr/>
          <p:nvPr/>
        </p:nvSpPr>
        <p:spPr>
          <a:xfrm>
            <a:off x="1689752" y="5953641"/>
            <a:ext cx="461395" cy="422785"/>
          </a:xfrm>
          <a:prstGeom prst="star10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22634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– dla zainteresowanych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851033" y="2090172"/>
            <a:ext cx="6777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</a:t>
            </a:r>
            <a:r>
              <a:rPr lang="pl-PL" sz="2800" dirty="0" err="1">
                <a:solidFill>
                  <a:srgbClr val="000000"/>
                </a:solidFill>
              </a:rPr>
              <a:t>an</a:t>
            </a:r>
            <a:r>
              <a:rPr lang="pl-PL" sz="2800" dirty="0">
                <a:solidFill>
                  <a:srgbClr val="000000"/>
                </a:solidFill>
              </a:rPr>
              <a:t> Interpreter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2"/>
              </a:rPr>
              <a:t>https://interpreterbook.com</a:t>
            </a: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Thorsten</a:t>
            </a:r>
            <a:r>
              <a:rPr lang="pl-PL" sz="2800" dirty="0">
                <a:solidFill>
                  <a:srgbClr val="000000"/>
                </a:solidFill>
              </a:rPr>
              <a:t> Ball: </a:t>
            </a:r>
            <a:r>
              <a:rPr lang="pl-PL" sz="2800" dirty="0" err="1">
                <a:solidFill>
                  <a:srgbClr val="000000"/>
                </a:solidFill>
              </a:rPr>
              <a:t>Writing</a:t>
            </a:r>
            <a:r>
              <a:rPr lang="pl-PL" sz="2800" dirty="0">
                <a:solidFill>
                  <a:srgbClr val="000000"/>
                </a:solidFill>
              </a:rPr>
              <a:t> a Compiler in Go</a:t>
            </a:r>
            <a:br>
              <a:rPr lang="pl-PL" sz="2800" dirty="0">
                <a:solidFill>
                  <a:srgbClr val="000000"/>
                </a:solidFill>
              </a:rPr>
            </a:br>
            <a:r>
              <a:rPr lang="pl-PL" sz="2800" dirty="0">
                <a:solidFill>
                  <a:srgbClr val="000000"/>
                </a:solidFill>
                <a:hlinkClick r:id="rId3"/>
              </a:rPr>
              <a:t>https://compilerbook.com</a:t>
            </a:r>
            <a:endParaRPr lang="pl-PL" sz="2800" dirty="0">
              <a:solidFill>
                <a:srgbClr val="000000"/>
              </a:solidFill>
            </a:endParaRPr>
          </a:p>
          <a:p>
            <a:endParaRPr lang="pl-PL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32934"/>
      </p:ext>
    </p:extLst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 końcowe - samokrytyka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57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2481163" y="1575679"/>
            <a:ext cx="73926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Dlaczego nie interfejsy?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to naprawdę działa?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Czy odejście od OOP to nie błąd?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0000"/>
                </a:solidFill>
              </a:rPr>
              <a:t>A co zrobisz kiedy ARC wejdzie do desktopów?</a:t>
            </a:r>
            <a:br>
              <a:rPr lang="pl-PL" sz="2800" dirty="0">
                <a:solidFill>
                  <a:srgbClr val="000000"/>
                </a:solidFill>
              </a:rPr>
            </a:br>
            <a:endParaRPr lang="pl-PL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0000"/>
                </a:solidFill>
              </a:rPr>
              <a:t>Parser</a:t>
            </a:r>
            <a:r>
              <a:rPr lang="pl-PL" sz="2800" dirty="0">
                <a:solidFill>
                  <a:srgbClr val="000000"/>
                </a:solidFill>
              </a:rPr>
              <a:t> w IDE czasami nie nadąża …</a:t>
            </a:r>
          </a:p>
        </p:txBody>
      </p:sp>
    </p:spTree>
    <p:extLst>
      <p:ext uri="{BB962C8B-B14F-4D97-AF65-F5344CB8AC3E}">
        <p14:creationId xmlns:p14="http://schemas.microsoft.com/office/powerpoint/2010/main" val="103463770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EFDF-EE36-4D46-A27D-993AE68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język?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69A463-3843-4BB7-A6AF-817401E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3224590-294A-481E-ACB9-7040A4AA5124}"/>
              </a:ext>
            </a:extLst>
          </p:cNvPr>
          <p:cNvSpPr txBox="1"/>
          <p:nvPr/>
        </p:nvSpPr>
        <p:spPr>
          <a:xfrm>
            <a:off x="2582356" y="845046"/>
            <a:ext cx="54361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TDynArr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1"/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[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20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30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40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50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];</a:t>
            </a:r>
          </a:p>
          <a:p>
            <a:pPr lvl="1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var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res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tab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.map&lt;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*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mnoznik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filter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Boolean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&gt;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prog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reduce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function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): </a:t>
            </a:r>
            <a:r>
              <a:rPr lang="pl-PL" sz="1400" dirty="0" err="1">
                <a:solidFill>
                  <a:srgbClr val="267F99"/>
                </a:solidFill>
                <a:latin typeface="Fira Code" panose="020B0809050000020004" pitchFamily="49" charset="0"/>
              </a:rPr>
              <a:t>Integer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 err="1">
                <a:solidFill>
                  <a:srgbClr val="0000FF"/>
                </a:solidFill>
                <a:latin typeface="Fira Code" panose="020B0809050000020004" pitchFamily="49" charset="0"/>
              </a:rPr>
              <a:t>begin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3"/>
            <a:r>
              <a:rPr lang="pl-PL" sz="1400" dirty="0">
                <a:solidFill>
                  <a:srgbClr val="001080"/>
                </a:solidFill>
                <a:latin typeface="Fira Code" panose="020B0809050000020004" pitchFamily="49" charset="0"/>
              </a:rPr>
              <a:t>    </a:t>
            </a:r>
            <a:r>
              <a:rPr lang="pl-PL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:=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acc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 + </a:t>
            </a:r>
            <a:r>
              <a:rPr lang="pl-PL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it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pPr lvl="3"/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pl-PL" sz="1400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lvl="2"/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pPr lvl="1"/>
            <a:r>
              <a:rPr lang="pl-PL" sz="1400" dirty="0">
                <a:solidFill>
                  <a:srgbClr val="008000"/>
                </a:solidFill>
                <a:latin typeface="Fira Code" panose="020B0809050000020004" pitchFamily="49" charset="0"/>
              </a:rPr>
              <a:t>// res = 270</a:t>
            </a:r>
            <a:endParaRPr lang="pl-PL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Fira Code" panose="020B0809050000020004" pitchFamily="49" charset="0"/>
              </a:rPr>
              <a:t>end</a:t>
            </a:r>
            <a:r>
              <a:rPr lang="pl-PL" sz="1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5A2EA692-1DCB-4A07-BC40-517C0E064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83" y="2705099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71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811787" y="1093371"/>
            <a:ext cx="893090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Tworzymy </a:t>
            </a:r>
            <a:r>
              <a:rPr lang="pl-PL" sz="2800" dirty="0" err="1"/>
              <a:t>TDynArr</a:t>
            </a:r>
            <a:endParaRPr lang="pl-P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Tablice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Generics</a:t>
            </a:r>
            <a:r>
              <a:rPr lang="pl-PL" sz="2800" dirty="0"/>
              <a:t> (szablony)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Rozszerzone rekordy, operatory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Funkcje anonimowe,  dopełnienia (</a:t>
            </a:r>
            <a:r>
              <a:rPr lang="pl-PL" sz="2800" dirty="0" err="1"/>
              <a:t>closures</a:t>
            </a:r>
            <a:r>
              <a:rPr lang="pl-PL" sz="2800" dirty="0"/>
              <a:t>, </a:t>
            </a:r>
            <a:r>
              <a:rPr lang="pl-PL" sz="2800" dirty="0" err="1"/>
              <a:t>captures</a:t>
            </a:r>
            <a:r>
              <a:rPr lang="pl-PL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Szablony a zgodność typów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Koszt szablonów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Closures</a:t>
            </a:r>
            <a:r>
              <a:rPr lang="pl-PL" sz="2800" dirty="0"/>
              <a:t>: </a:t>
            </a:r>
            <a:r>
              <a:rPr lang="pl-PL" sz="2800" dirty="0" err="1"/>
              <a:t>ByVal</a:t>
            </a:r>
            <a:r>
              <a:rPr lang="pl-PL" sz="2800" dirty="0"/>
              <a:t> vs </a:t>
            </a:r>
            <a:r>
              <a:rPr lang="pl-PL" sz="2800" dirty="0" err="1"/>
              <a:t>ByRef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Dygresje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Języki statyczne vs dynamiczne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Zapożyczanie z innych języków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Big </a:t>
            </a:r>
            <a:r>
              <a:rPr lang="pl-PL" sz="2800" dirty="0" err="1"/>
              <a:t>rewrite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6011771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i materiały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599961" y="1559842"/>
            <a:ext cx="899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accent1"/>
                </a:solidFill>
              </a:rPr>
              <a:t>github.com/</a:t>
            </a:r>
            <a:r>
              <a:rPr lang="pl-PL" sz="6000" dirty="0" err="1">
                <a:solidFill>
                  <a:schemeClr val="accent1"/>
                </a:solidFill>
              </a:rPr>
              <a:t>ttyrakow</a:t>
            </a:r>
            <a:r>
              <a:rPr lang="pl-PL" sz="6000" dirty="0">
                <a:solidFill>
                  <a:schemeClr val="accent1"/>
                </a:solidFill>
              </a:rPr>
              <a:t>/zlot19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B5EDCF0-6F61-4533-89F7-D0B4D7A07FAC}"/>
              </a:ext>
            </a:extLst>
          </p:cNvPr>
          <p:cNvSpPr txBox="1"/>
          <p:nvPr/>
        </p:nvSpPr>
        <p:spPr>
          <a:xfrm>
            <a:off x="2600110" y="3370020"/>
            <a:ext cx="7084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Marco </a:t>
            </a:r>
            <a:r>
              <a:rPr lang="pl-PL" sz="2800" dirty="0" err="1"/>
              <a:t>Cantù</a:t>
            </a:r>
            <a:r>
              <a:rPr lang="pl-PL" sz="2800" dirty="0"/>
              <a:t>: Object Pascal </a:t>
            </a:r>
            <a:r>
              <a:rPr lang="pl-PL" sz="2800" dirty="0" err="1"/>
              <a:t>Handbook</a:t>
            </a:r>
            <a:r>
              <a:rPr lang="pl-PL" sz="2800" dirty="0"/>
              <a:t> 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Delphi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Eksperymenty własne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Internet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</a:p>
          <a:p>
            <a:endParaRPr lang="pl-PL" sz="2800" dirty="0">
              <a:sym typeface="Wingdings" panose="05000000000000000000" pitchFamily="2" charset="2"/>
            </a:endParaRPr>
          </a:p>
          <a:p>
            <a:r>
              <a:rPr lang="pl-PL" sz="2800" dirty="0">
                <a:sym typeface="Wingdings" panose="05000000000000000000" pitchFamily="2" charset="2"/>
              </a:rPr>
              <a:t>Delphi 10.3.1 Professional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5010594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F4082-26D1-4595-AA6F-80EF6DCA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TDynArr</a:t>
            </a:r>
            <a:r>
              <a:rPr lang="pl-PL" dirty="0"/>
              <a:t> - wymagania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669B18-8EA5-4DA7-AE7F-D04A1F6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D3C4-C2EE-4240-88A8-00B7E40459F0}" type="slidenum">
              <a:rPr lang="pl-PL" smtClean="0"/>
              <a:t>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03932B-E75B-4120-929F-7B377F78F7F9}"/>
              </a:ext>
            </a:extLst>
          </p:cNvPr>
          <p:cNvSpPr txBox="1"/>
          <p:nvPr/>
        </p:nvSpPr>
        <p:spPr>
          <a:xfrm>
            <a:off x="1714183" y="1259175"/>
            <a:ext cx="801469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 := [1, 2, 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a.length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 := b +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a.map</a:t>
            </a:r>
            <a:r>
              <a:rPr lang="pl-PL" sz="2800" dirty="0"/>
              <a:t>(…).</a:t>
            </a:r>
            <a:r>
              <a:rPr lang="pl-PL" sz="2800" dirty="0" err="1"/>
              <a:t>filter</a:t>
            </a:r>
            <a:r>
              <a:rPr lang="pl-PL" sz="2800" dirty="0"/>
              <a:t>(…).</a:t>
            </a:r>
            <a:r>
              <a:rPr lang="pl-PL" sz="2800" dirty="0" err="1"/>
              <a:t>forEach</a:t>
            </a:r>
            <a:r>
              <a:rPr lang="pl-PL" sz="2800" dirty="0"/>
              <a:t>(…)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API na wzór </a:t>
            </a:r>
            <a:r>
              <a:rPr lang="pl-PL" sz="2800" dirty="0" err="1"/>
              <a:t>Array</a:t>
            </a:r>
            <a:r>
              <a:rPr lang="pl-PL" sz="2800" dirty="0"/>
              <a:t> z JS: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concat</a:t>
            </a:r>
            <a:r>
              <a:rPr lang="pl-PL" sz="2800" dirty="0"/>
              <a:t>, </a:t>
            </a:r>
            <a:r>
              <a:rPr lang="pl-PL" sz="2800" dirty="0" err="1"/>
              <a:t>every</a:t>
            </a:r>
            <a:r>
              <a:rPr lang="pl-PL" sz="2800" dirty="0"/>
              <a:t>, </a:t>
            </a:r>
            <a:r>
              <a:rPr lang="pl-PL" sz="2800" dirty="0" err="1"/>
              <a:t>fill</a:t>
            </a:r>
            <a:r>
              <a:rPr lang="pl-PL" sz="2800" dirty="0"/>
              <a:t>, </a:t>
            </a:r>
            <a:r>
              <a:rPr lang="pl-PL" sz="2800" dirty="0" err="1"/>
              <a:t>filter</a:t>
            </a:r>
            <a:r>
              <a:rPr lang="pl-PL" sz="2800" dirty="0"/>
              <a:t>, </a:t>
            </a:r>
            <a:r>
              <a:rPr lang="pl-PL" sz="2800" dirty="0" err="1"/>
              <a:t>find</a:t>
            </a:r>
            <a:r>
              <a:rPr lang="pl-PL" sz="2800" dirty="0"/>
              <a:t>, </a:t>
            </a:r>
            <a:r>
              <a:rPr lang="pl-PL" sz="2800" dirty="0" err="1"/>
              <a:t>findIndex</a:t>
            </a:r>
            <a:r>
              <a:rPr lang="pl-PL" sz="2800" dirty="0"/>
              <a:t>, </a:t>
            </a:r>
            <a:r>
              <a:rPr lang="pl-PL" sz="2800" dirty="0" err="1"/>
              <a:t>forEach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/>
              <a:t>from, </a:t>
            </a:r>
            <a:r>
              <a:rPr lang="pl-PL" sz="2800" dirty="0" err="1"/>
              <a:t>includes</a:t>
            </a:r>
            <a:r>
              <a:rPr lang="pl-PL" sz="2800" dirty="0"/>
              <a:t>, </a:t>
            </a:r>
            <a:r>
              <a:rPr lang="pl-PL" sz="2800" dirty="0" err="1"/>
              <a:t>indexOf</a:t>
            </a:r>
            <a:r>
              <a:rPr lang="pl-PL" sz="2800" dirty="0"/>
              <a:t>, </a:t>
            </a:r>
            <a:r>
              <a:rPr lang="pl-PL" sz="2800" dirty="0" err="1"/>
              <a:t>join</a:t>
            </a:r>
            <a:r>
              <a:rPr lang="pl-PL" sz="2800" dirty="0"/>
              <a:t>, </a:t>
            </a:r>
            <a:r>
              <a:rPr lang="pl-PL" sz="2800" dirty="0" err="1"/>
              <a:t>lastIndesOf</a:t>
            </a:r>
            <a:r>
              <a:rPr lang="pl-PL" sz="2800" dirty="0"/>
              <a:t>, map,</a:t>
            </a:r>
            <a:br>
              <a:rPr lang="pl-PL" sz="2800" dirty="0"/>
            </a:br>
            <a:r>
              <a:rPr lang="pl-PL" sz="2800" dirty="0"/>
              <a:t>pop, </a:t>
            </a:r>
            <a:r>
              <a:rPr lang="pl-PL" sz="2800" dirty="0" err="1"/>
              <a:t>push</a:t>
            </a:r>
            <a:r>
              <a:rPr lang="pl-PL" sz="2800" dirty="0"/>
              <a:t>, </a:t>
            </a:r>
            <a:r>
              <a:rPr lang="pl-PL" sz="2800" dirty="0" err="1"/>
              <a:t>reduce</a:t>
            </a:r>
            <a:r>
              <a:rPr lang="pl-PL" sz="2800" dirty="0"/>
              <a:t>, </a:t>
            </a:r>
            <a:r>
              <a:rPr lang="pl-PL" sz="2800" dirty="0" err="1"/>
              <a:t>reduceRight</a:t>
            </a:r>
            <a:r>
              <a:rPr lang="pl-PL" sz="2800" dirty="0"/>
              <a:t>, </a:t>
            </a:r>
            <a:r>
              <a:rPr lang="pl-PL" sz="2800" dirty="0" err="1"/>
              <a:t>reverse</a:t>
            </a:r>
            <a:r>
              <a:rPr lang="pl-PL" sz="2800" dirty="0"/>
              <a:t>, </a:t>
            </a:r>
            <a:r>
              <a:rPr lang="pl-PL" sz="2800" dirty="0" err="1"/>
              <a:t>shift</a:t>
            </a:r>
            <a:r>
              <a:rPr lang="pl-PL" sz="2800" dirty="0"/>
              <a:t>,</a:t>
            </a:r>
            <a:br>
              <a:rPr lang="pl-PL" sz="2800" dirty="0"/>
            </a:br>
            <a:r>
              <a:rPr lang="pl-PL" sz="2800" dirty="0" err="1"/>
              <a:t>slice</a:t>
            </a:r>
            <a:r>
              <a:rPr lang="pl-PL" sz="2800" dirty="0"/>
              <a:t>, </a:t>
            </a:r>
            <a:r>
              <a:rPr lang="pl-PL" sz="2800" dirty="0" err="1"/>
              <a:t>some</a:t>
            </a:r>
            <a:r>
              <a:rPr lang="pl-PL" sz="2800" dirty="0"/>
              <a:t>, sort, </a:t>
            </a:r>
            <a:r>
              <a:rPr lang="pl-PL" sz="2800" dirty="0" err="1"/>
              <a:t>splice</a:t>
            </a:r>
            <a:r>
              <a:rPr lang="pl-PL" sz="2800" dirty="0"/>
              <a:t>, </a:t>
            </a:r>
            <a:r>
              <a:rPr lang="pl-PL" sz="2800" dirty="0" err="1"/>
              <a:t>toString</a:t>
            </a:r>
            <a:r>
              <a:rPr lang="pl-PL" sz="2800" dirty="0"/>
              <a:t>, </a:t>
            </a:r>
            <a:r>
              <a:rPr lang="pl-PL" sz="2800" dirty="0" err="1"/>
              <a:t>unshift</a:t>
            </a:r>
            <a:br>
              <a:rPr lang="pl-PL" sz="2800" dirty="0"/>
            </a:br>
            <a:br>
              <a:rPr lang="pl-PL" sz="2800" dirty="0"/>
            </a:b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[w3schools.com JS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</a:rPr>
              <a:t>Array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</a:rPr>
              <a:t> Reference]</a:t>
            </a:r>
          </a:p>
        </p:txBody>
      </p:sp>
    </p:spTree>
    <p:extLst>
      <p:ext uri="{BB962C8B-B14F-4D97-AF65-F5344CB8AC3E}">
        <p14:creationId xmlns:p14="http://schemas.microsoft.com/office/powerpoint/2010/main" val="98798940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2650</Words>
  <Application>Microsoft Office PowerPoint</Application>
  <PresentationFormat>Panoramiczny</PresentationFormat>
  <Paragraphs>708</Paragraphs>
  <Slides>57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Fira Code</vt:lpstr>
      <vt:lpstr>Motyw pakietu Office</vt:lpstr>
      <vt:lpstr>Nowoczesny język Delphi</vt:lpstr>
      <vt:lpstr>Rozgrzewka</vt:lpstr>
      <vt:lpstr>Co to za język?</vt:lpstr>
      <vt:lpstr>Co to za język?</vt:lpstr>
      <vt:lpstr>Co to za język?</vt:lpstr>
      <vt:lpstr>Co to za język?</vt:lpstr>
      <vt:lpstr>Agenda</vt:lpstr>
      <vt:lpstr>Źródła i materiały</vt:lpstr>
      <vt:lpstr>TDynArr - wymagania</vt:lpstr>
      <vt:lpstr>Tablice dynamiczne</vt:lpstr>
      <vt:lpstr>Tablice dynamiczne</vt:lpstr>
      <vt:lpstr>Tablice dynamiczne</vt:lpstr>
      <vt:lpstr>Tablice dynamiczne</vt:lpstr>
      <vt:lpstr>Dygresja</vt:lpstr>
      <vt:lpstr>Dygresja</vt:lpstr>
      <vt:lpstr>Dygresja: języki statyczne i dynamiczne</vt:lpstr>
      <vt:lpstr>Szablony (generics)</vt:lpstr>
      <vt:lpstr>Generics</vt:lpstr>
      <vt:lpstr>Generics – zgodność typów</vt:lpstr>
      <vt:lpstr>Generics – zgodność typów</vt:lpstr>
      <vt:lpstr>Generics – zgodność typów</vt:lpstr>
      <vt:lpstr>Generics – co możemy zrobić z T?</vt:lpstr>
      <vt:lpstr>Generics – co możemy zrobić z T?</vt:lpstr>
      <vt:lpstr>Generics - koszt</vt:lpstr>
      <vt:lpstr>Generics – zgodność typów</vt:lpstr>
      <vt:lpstr>Nasza tablica: podejście 1</vt:lpstr>
      <vt:lpstr>Rekordy – coś więcej niż tylko dane</vt:lpstr>
      <vt:lpstr>Co można zrobić z TDynArr&lt;T&gt;?</vt:lpstr>
      <vt:lpstr>Rozszerzone rekordy - cechy</vt:lpstr>
      <vt:lpstr>Rekordy - operatory</vt:lpstr>
      <vt:lpstr>Rekordy - operatory</vt:lpstr>
      <vt:lpstr>Co można zrobić z TDynArr&lt;T&gt;?</vt:lpstr>
      <vt:lpstr>Dygresja: big rewrite</vt:lpstr>
      <vt:lpstr>Dygresja: big rewrite</vt:lpstr>
      <vt:lpstr>Dygresja: big rewrite (ewolucja)</vt:lpstr>
      <vt:lpstr>Metody anonimowe (closure, lambda)</vt:lpstr>
      <vt:lpstr>Metody anonimowe (closure, lambda)</vt:lpstr>
      <vt:lpstr>Metody anonimowe</vt:lpstr>
      <vt:lpstr>Metody anonimowe – gotowe typy</vt:lpstr>
      <vt:lpstr>Metody anonimowe – closures</vt:lpstr>
      <vt:lpstr>Closures</vt:lpstr>
      <vt:lpstr>Closures - JavaScript</vt:lpstr>
      <vt:lpstr>Closures - JavaScript</vt:lpstr>
      <vt:lpstr>Closures - Kotlin</vt:lpstr>
      <vt:lpstr>Closures – C++</vt:lpstr>
      <vt:lpstr>Closures – C++</vt:lpstr>
      <vt:lpstr>Closures - Delphi</vt:lpstr>
      <vt:lpstr>Closures - Delphi</vt:lpstr>
      <vt:lpstr>Closures – czego nie można złapać</vt:lpstr>
      <vt:lpstr>TDynArr&lt;T&gt; - API</vt:lpstr>
      <vt:lpstr>TDynArr&lt;T&gt; - implementacja API</vt:lpstr>
      <vt:lpstr>TDynArr&lt;T&gt; - implementacja API</vt:lpstr>
      <vt:lpstr>TDynArr&lt;T&gt; - implementacja API</vt:lpstr>
      <vt:lpstr>TDynArr&lt;T&gt; - implementacja API</vt:lpstr>
      <vt:lpstr>Dygresja: zapożyczanie z innych języków</vt:lpstr>
      <vt:lpstr>Uwagi końcowe – dla zainteresowanych</vt:lpstr>
      <vt:lpstr>Uwagi końcowe - samokrytyka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Nowoczesny język Delphi</dc:title>
  <dc:creator>Tomasz Tyrakowski</dc:creator>
  <cp:lastModifiedBy>Tomasz Tyrakowski</cp:lastModifiedBy>
  <cp:revision>159</cp:revision>
  <dcterms:created xsi:type="dcterms:W3CDTF">2019-05-12T10:17:15Z</dcterms:created>
  <dcterms:modified xsi:type="dcterms:W3CDTF">2019-06-03T20:38:35Z</dcterms:modified>
</cp:coreProperties>
</file>