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4" r:id="rId4"/>
    <p:sldId id="260" r:id="rId5"/>
    <p:sldId id="262" r:id="rId6"/>
    <p:sldId id="263" r:id="rId7"/>
    <p:sldId id="259" r:id="rId8"/>
    <p:sldId id="275" r:id="rId9"/>
    <p:sldId id="286" r:id="rId10"/>
    <p:sldId id="288" r:id="rId11"/>
    <p:sldId id="280" r:id="rId12"/>
    <p:sldId id="298" r:id="rId13"/>
    <p:sldId id="261" r:id="rId14"/>
    <p:sldId id="268" r:id="rId15"/>
    <p:sldId id="269" r:id="rId16"/>
    <p:sldId id="270" r:id="rId17"/>
    <p:sldId id="267" r:id="rId18"/>
    <p:sldId id="282" r:id="rId19"/>
    <p:sldId id="272" r:id="rId20"/>
    <p:sldId id="271" r:id="rId21"/>
    <p:sldId id="274" r:id="rId22"/>
    <p:sldId id="276" r:id="rId23"/>
    <p:sldId id="273" r:id="rId24"/>
    <p:sldId id="277" r:id="rId25"/>
    <p:sldId id="278" r:id="rId26"/>
    <p:sldId id="279" r:id="rId27"/>
    <p:sldId id="293" r:id="rId28"/>
    <p:sldId id="281" r:id="rId29"/>
    <p:sldId id="283" r:id="rId30"/>
    <p:sldId id="284" r:id="rId31"/>
    <p:sldId id="294" r:id="rId32"/>
    <p:sldId id="290" r:id="rId33"/>
    <p:sldId id="296" r:id="rId34"/>
    <p:sldId id="287" r:id="rId35"/>
    <p:sldId id="285" r:id="rId36"/>
    <p:sldId id="289" r:id="rId37"/>
    <p:sldId id="266" r:id="rId38"/>
    <p:sldId id="295" r:id="rId39"/>
    <p:sldId id="291" r:id="rId40"/>
    <p:sldId id="297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ed Hat Display" panose="02010503040201060303" pitchFamily="2" charset="0"/>
      <p:regular r:id="rId47"/>
      <p:bold r:id="rId48"/>
      <p:italic r:id="rId49"/>
      <p:boldItalic r:id="rId50"/>
    </p:embeddedFont>
    <p:embeddedFont>
      <p:font typeface="Red Hat Display Medium" panose="02010603040201060303" pitchFamily="2" charset="0"/>
      <p:regular r:id="rId51"/>
      <p:italic r:id="rId52"/>
    </p:embeddedFont>
    <p:embeddedFont>
      <p:font typeface="Red Hat Mono" panose="02010509040201060303" pitchFamily="49" charset="0"/>
      <p:regular r:id="rId53"/>
      <p:bold r:id="rId54"/>
      <p:italic r:id="rId55"/>
      <p:boldItalic r:id="rId56"/>
    </p:embeddedFont>
    <p:embeddedFont>
      <p:font typeface="Red Hat Mono Medium" panose="02010609040201060303" pitchFamily="49" charset="0"/>
      <p:regular r:id="rId57"/>
      <p:italic r:id="rId5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  <a:srgbClr val="D3A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16D3-AEB2-481F-8FBD-090CCEFA8486}" type="datetimeFigureOut">
              <a:rPr lang="pl-PL" smtClean="0"/>
              <a:t>05.10.2022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D8CE-4AE5-491F-AF64-5418207CEE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53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932E8-517F-9F1E-CFEB-57043B68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D15294-B4DF-2E09-478F-6B3B179E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BCB8D7-52D3-A78E-FD5A-6F00894D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B289-5E40-44D3-B6FE-4D55E1D0DEE9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4BF311-C48A-F939-0470-A2C9D967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2B776C-7EC6-CB0A-8E6B-EB463C04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D4DDC-5895-DEE0-15B1-D9B6511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E975D9-C34F-2383-8D6C-830D2022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971D3E-B617-492B-1582-721142AA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962-5BFF-48B5-9249-7552697F7687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8DB9C-7BC0-11BE-992E-C009B709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4843B5-8EEC-92D6-22E9-321DE6FA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7272295-7254-A85A-B721-D1540F9F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AC4D8-B254-D0F9-9F1A-BEFDAA362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CC722-99BC-3005-28D9-C709EF32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DD2-3A4F-4C3F-9357-0109F8A7B2C2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33F931-886C-2031-AE31-B303AB36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861510-43CB-D90D-5484-E2F0B1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2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57FF9-6BA0-4160-A736-B0F68A64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7A0D0A-E747-CF40-ABB2-AB4D4D69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334AE3-4524-DA85-360E-9BB2E6D4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7CC-9288-4240-A8FB-6279E5218875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167322-8179-2112-30C0-95D0B4E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221019-6BBD-E417-62B9-60E5B5D5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D0E5C6-0B09-4DEE-B881-B017475D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6A217C-8C8F-6EDD-4FCF-8510AC37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BAD950-EC31-025B-88B9-D629467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821B-0BE3-490B-BE90-66F25D6CE9DD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EA7E82-7F96-3010-ECB4-A56936F3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2F387A-DDA9-C7AB-2C55-84C9814D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07934-274E-9613-ACF0-7108303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EA480-38A3-EE25-A876-1856AE0C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C2435-34BB-D2DD-21FA-4F5D6010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BEE509-9C41-5624-A4FA-E551969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534-963C-4AF2-9C45-B82B29304911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BA8654-4C1B-E1F3-C9E0-CB774C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85F8F-B2B0-7FB1-4DAA-DC38D36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7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9425C-F1FC-8D58-236A-245903A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8EFF6C-ABCA-3BE7-387D-8DFACAAA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4A89F4-0725-FC99-A6B8-617F65B4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37AF49-A562-DBB2-15A1-9D92F811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F8C07AB-04CB-E5FB-0B24-28579BA0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5B5E1D2-D501-9717-F299-ADD3DA4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DAC-8FC9-485C-86D1-2FADC3E39864}" type="datetime1">
              <a:rPr lang="pl-PL" smtClean="0"/>
              <a:t>05.10.2022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85656D-898E-FB61-4607-799868D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079828-5573-775E-ADAA-F9BEB4E0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B3FA5-7B6C-7875-CF13-08D1BAE5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842A02-F433-6F52-D967-69A1F0B6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21B-55B1-4A17-A578-F5128304072A}" type="datetime1">
              <a:rPr lang="pl-PL" smtClean="0"/>
              <a:t>05.10.2022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98C77F-FBA7-0CE8-FF68-32DE0172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D9AE3A-F28F-8746-A38C-5E441BC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7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55002FB-2622-25CC-9994-DE010222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3460-5687-40D1-93D0-AC10E5469831}" type="datetime1">
              <a:rPr lang="pl-PL" smtClean="0"/>
              <a:t>05.10.2022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BDF6FF-EA7F-DA20-913B-B8D8077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140C83-9F3B-A92C-3F1D-CBA9E69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8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1B8CB-EB15-6B4E-753E-583FD1D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7B416-1C6F-8F05-15AF-C243BC14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6E7CEE-E6C3-7D19-2784-2E88091C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76A6E8-331D-70FD-99CB-A32188E7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367A-BE4B-464A-8B49-82C517262572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E90C58-AC9B-D108-7E2C-241BDC6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07B8CF-14CC-35B9-EF00-7B0B914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8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5DA24-BCC6-94E7-8299-E3FCEEF3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19D706-1451-F1DA-74CD-E48F936D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EB916D-2C40-B60A-D133-AD7BC29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9B5AC8-566A-2DF5-8314-62E8C33C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0DB-0152-4885-BC89-23DDAA267393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0268DB-09BA-1D1D-FFF2-1D610F8C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7683C3-35EE-7D79-F7DA-D920F4EA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85A15A-5037-78A5-6056-3D0C8D8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3B2198-8773-6567-43C3-01A700EE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4FE1E1-3B52-5A70-BA2D-E527E7DF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F876-1AD4-4453-8774-2C8A003A2B6E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68B875-31CB-B165-87FB-7DE782EB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7E1881-3CA7-345C-9BB0-E80ECC584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cpp/cpp/argument-passing-and-naming-convention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Delphi_to_C++_types_mapp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docwiki.embarcadero.com/RADStudio/Alexandria/en/Internal_Data_Formats_(Delphi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wiki.embarcadero.com/RADStudio/Alexandria/en/Internal_Data_Formats_(Delphi)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Data_structure_alig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Align_fields_(Delphi)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mproject/libwebp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evelopers.google.com/speed/web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kg.go.dev/cmd/go#hdr-Build_mode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edium.com/learning-the-go-programming-language/calling-go-functions-from-other-languages-4c7d8bcc69b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kg.go.dev/cmd/cgo#hdr-C_references_to_G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windows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openai/whis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tyrakow/zlot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16510A98-F91F-AA7D-088E-8DD356E7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b="1" dirty="0"/>
              <a:t>Delphi+ </a:t>
            </a:r>
            <a:br>
              <a:rPr lang="pl-PL" b="1" dirty="0"/>
            </a:br>
            <a:r>
              <a:rPr lang="pl-PL" b="1" dirty="0"/>
              <a:t>czyli łączenie kodu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endParaRPr lang="pl-PL" b="1" dirty="0"/>
          </a:p>
          <a:p>
            <a:r>
              <a:rPr lang="pl-PL" b="1" dirty="0"/>
              <a:t>Zlot </a:t>
            </a:r>
            <a:r>
              <a:rPr lang="pl-PL" b="1" dirty="0" err="1"/>
              <a:t>Progamistów</a:t>
            </a:r>
            <a:r>
              <a:rPr lang="pl-PL" b="1" dirty="0"/>
              <a:t> Delphi</a:t>
            </a:r>
            <a:br>
              <a:rPr lang="pl-PL" b="1" dirty="0"/>
            </a:br>
            <a:r>
              <a:rPr lang="pl-PL" b="1" dirty="0"/>
              <a:t>Mszczonów 2022</a:t>
            </a:r>
            <a:br>
              <a:rPr lang="pl-PL" b="1" dirty="0"/>
            </a:br>
            <a:br>
              <a:rPr lang="pl-PL" b="1" dirty="0"/>
            </a:br>
            <a:r>
              <a:rPr lang="pl-PL" b="1" dirty="0"/>
              <a:t>Tomasz Tyrakowski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101825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p)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(p)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procedure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p: Pointer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EECFB25-D2BA-5BBF-8548-1B2064095F6C}"/>
              </a:ext>
            </a:extLst>
          </p:cNvPr>
          <p:cNvSpPr/>
          <p:nvPr/>
        </p:nvSpPr>
        <p:spPr>
          <a:xfrm>
            <a:off x="8965096" y="3034748"/>
            <a:ext cx="2143968" cy="7023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+ </a:t>
            </a:r>
            <a:r>
              <a:rPr lang="pl-PL" sz="2400" b="1" dirty="0" err="1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delayed</a:t>
            </a:r>
            <a:endParaRPr lang="pl-PL" sz="2400" b="1" dirty="0">
              <a:solidFill>
                <a:schemeClr val="bg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Runtime Delphi i obcy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0AD8ADD-FED5-5C45-94FA-4A46FF5D1494}"/>
              </a:ext>
            </a:extLst>
          </p:cNvPr>
          <p:cNvSpPr/>
          <p:nvPr/>
        </p:nvSpPr>
        <p:spPr>
          <a:xfrm>
            <a:off x="1464734" y="3079931"/>
            <a:ext cx="3039533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E2DB23EC-68EB-9E3A-9FB7-BDF40F2F303A}"/>
              </a:ext>
            </a:extLst>
          </p:cNvPr>
          <p:cNvSpPr/>
          <p:nvPr/>
        </p:nvSpPr>
        <p:spPr>
          <a:xfrm>
            <a:off x="1464734" y="2272756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7B225F1-5296-2662-23E0-09D728EDEB3A}"/>
              </a:ext>
            </a:extLst>
          </p:cNvPr>
          <p:cNvSpPr/>
          <p:nvPr/>
        </p:nvSpPr>
        <p:spPr>
          <a:xfrm>
            <a:off x="3666067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5BC9AF-D0BE-EFEA-B57E-F0595CB9409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883834" y="2666456"/>
            <a:ext cx="1100667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6954927-9A54-3FEF-6C70-37B97A8FE89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984501" y="2666456"/>
            <a:ext cx="1100666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77CF84B-D379-DBEB-1558-66E0B3EFAE74}"/>
              </a:ext>
            </a:extLst>
          </p:cNvPr>
          <p:cNvSpPr/>
          <p:nvPr/>
        </p:nvSpPr>
        <p:spPr>
          <a:xfrm>
            <a:off x="2565400" y="3174818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0446658-5894-CEF3-279E-E09378BE07C9}"/>
              </a:ext>
            </a:extLst>
          </p:cNvPr>
          <p:cNvSpPr/>
          <p:nvPr/>
        </p:nvSpPr>
        <p:spPr>
          <a:xfrm>
            <a:off x="1507067" y="3730624"/>
            <a:ext cx="1405467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42187B7E-165A-4E41-C194-FD5350A485F8}"/>
              </a:ext>
            </a:extLst>
          </p:cNvPr>
          <p:cNvSpPr/>
          <p:nvPr/>
        </p:nvSpPr>
        <p:spPr>
          <a:xfrm>
            <a:off x="3022600" y="3730624"/>
            <a:ext cx="1439333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obcy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D535A03F-E9AB-8563-71B4-CC9A74F6B51B}"/>
              </a:ext>
            </a:extLst>
          </p:cNvPr>
          <p:cNvSpPr/>
          <p:nvPr/>
        </p:nvSpPr>
        <p:spPr>
          <a:xfrm>
            <a:off x="1507067" y="4414926"/>
            <a:ext cx="2954866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BF05660-72B3-827C-35F4-0AF19F33D84C}"/>
              </a:ext>
            </a:extLst>
          </p:cNvPr>
          <p:cNvSpPr/>
          <p:nvPr/>
        </p:nvSpPr>
        <p:spPr>
          <a:xfrm>
            <a:off x="6735231" y="2278381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C59C41B-9429-851E-89E2-3E9BB833F9CB}"/>
              </a:ext>
            </a:extLst>
          </p:cNvPr>
          <p:cNvSpPr/>
          <p:nvPr/>
        </p:nvSpPr>
        <p:spPr>
          <a:xfrm>
            <a:off x="8923864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.xxx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214FE83D-0184-E13A-0CFB-9A2C8994CB8B}"/>
              </a:ext>
            </a:extLst>
          </p:cNvPr>
          <p:cNvSpPr/>
          <p:nvPr/>
        </p:nvSpPr>
        <p:spPr>
          <a:xfrm>
            <a:off x="6121400" y="3079931"/>
            <a:ext cx="4474634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84904177-3E62-109E-3092-179559D3DD84}"/>
              </a:ext>
            </a:extLst>
          </p:cNvPr>
          <p:cNvSpPr/>
          <p:nvPr/>
        </p:nvSpPr>
        <p:spPr>
          <a:xfrm>
            <a:off x="6735231" y="3281552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2858715B-B93B-CAB4-F33F-8819B57ECC26}"/>
              </a:ext>
            </a:extLst>
          </p:cNvPr>
          <p:cNvSpPr/>
          <p:nvPr/>
        </p:nvSpPr>
        <p:spPr>
          <a:xfrm>
            <a:off x="6167966" y="3899488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35AD317D-43AF-B8B9-9989-F6B493C7AB84}"/>
              </a:ext>
            </a:extLst>
          </p:cNvPr>
          <p:cNvSpPr/>
          <p:nvPr/>
        </p:nvSpPr>
        <p:spPr>
          <a:xfrm>
            <a:off x="6167966" y="4509813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grpSp>
        <p:nvGrpSpPr>
          <p:cNvPr id="54" name="Grupa 53">
            <a:extLst>
              <a:ext uri="{FF2B5EF4-FFF2-40B4-BE49-F238E27FC236}">
                <a16:creationId xmlns:a16="http://schemas.microsoft.com/office/drawing/2014/main" id="{F923BBF3-402B-3F86-F8BA-0A35D8C0607C}"/>
              </a:ext>
            </a:extLst>
          </p:cNvPr>
          <p:cNvGrpSpPr/>
          <p:nvPr/>
        </p:nvGrpSpPr>
        <p:grpSpPr>
          <a:xfrm>
            <a:off x="8316387" y="3434902"/>
            <a:ext cx="1972734" cy="1467213"/>
            <a:chOff x="8674099" y="3523887"/>
            <a:chExt cx="1972734" cy="1467213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194081B1-193A-AB93-8661-79B6BA496100}"/>
                </a:ext>
              </a:extLst>
            </p:cNvPr>
            <p:cNvSpPr/>
            <p:nvPr/>
          </p:nvSpPr>
          <p:spPr>
            <a:xfrm>
              <a:off x="8674099" y="3523887"/>
              <a:ext cx="1972734" cy="1467213"/>
            </a:xfrm>
            <a:prstGeom prst="roundRect">
              <a:avLst>
                <a:gd name="adj" fmla="val 732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5B737791-5E98-15D2-8006-E1055ADD6179}"/>
                </a:ext>
              </a:extLst>
            </p:cNvPr>
            <p:cNvSpPr/>
            <p:nvPr/>
          </p:nvSpPr>
          <p:spPr>
            <a:xfrm>
              <a:off x="9283697" y="3630621"/>
              <a:ext cx="838200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.</a:t>
              </a:r>
              <a:r>
                <a:rPr lang="pl-PL" b="1" dirty="0" err="1"/>
                <a:t>dll</a:t>
              </a:r>
              <a:endParaRPr lang="pl-PL" b="1" dirty="0"/>
            </a:p>
          </p:txBody>
        </p:sp>
        <p:sp>
          <p:nvSpPr>
            <p:cNvPr id="45" name="Prostokąt: zaokrąglone rogi 44">
              <a:extLst>
                <a:ext uri="{FF2B5EF4-FFF2-40B4-BE49-F238E27FC236}">
                  <a16:creationId xmlns:a16="http://schemas.microsoft.com/office/drawing/2014/main" id="{7986DDCB-E025-20CE-E30A-0BA4717C01B3}"/>
                </a:ext>
              </a:extLst>
            </p:cNvPr>
            <p:cNvSpPr/>
            <p:nvPr/>
          </p:nvSpPr>
          <p:spPr>
            <a:xfrm>
              <a:off x="8716432" y="4080569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kod obcy</a:t>
              </a:r>
            </a:p>
          </p:txBody>
        </p:sp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BF457043-56B8-3D08-D00C-C209AB01B40F}"/>
                </a:ext>
              </a:extLst>
            </p:cNvPr>
            <p:cNvSpPr/>
            <p:nvPr/>
          </p:nvSpPr>
          <p:spPr>
            <a:xfrm>
              <a:off x="8716432" y="4530517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err="1"/>
                <a:t>runtime</a:t>
              </a:r>
              <a:r>
                <a:rPr lang="pl-PL" b="1" dirty="0"/>
                <a:t> obcy</a:t>
              </a:r>
            </a:p>
          </p:txBody>
        </p:sp>
      </p:grp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3AC1B1F-31DF-3BCD-5E09-ADA5A82C1308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7154331" y="2672081"/>
            <a:ext cx="0" cy="60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11DEA33-0E12-0BEB-E309-C973CA25BAB4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9342964" y="2666456"/>
            <a:ext cx="2121" cy="87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0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b="1" dirty="0"/>
              <a:t>Nie można łączyć binarnego kodu</a:t>
            </a:r>
          </a:p>
          <a:p>
            <a:pPr marL="0" indent="0" algn="ctr">
              <a:buNone/>
            </a:pPr>
            <a:r>
              <a:rPr lang="pl-PL" b="1" dirty="0"/>
              <a:t>32-bitowego z 64-bitowym.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r>
              <a:rPr lang="pl-PL" b="1" dirty="0"/>
              <a:t>Nie można łączyć binarnego</a:t>
            </a:r>
          </a:p>
          <a:p>
            <a:pPr marL="0" indent="0" algn="ctr">
              <a:buNone/>
            </a:pPr>
            <a:r>
              <a:rPr lang="pl-PL" b="1" dirty="0"/>
              <a:t>kodu kompilowanego</a:t>
            </a:r>
          </a:p>
          <a:p>
            <a:pPr marL="0" indent="0" algn="ctr">
              <a:buNone/>
            </a:pPr>
            <a:r>
              <a:rPr lang="pl-PL" b="1" dirty="0"/>
              <a:t>dla różnych platform (CPU/OS).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Powiemy to tylko raz…</a:t>
            </a:r>
          </a:p>
        </p:txBody>
      </p:sp>
    </p:spTree>
    <p:extLst>
      <p:ext uri="{BB962C8B-B14F-4D97-AF65-F5344CB8AC3E}">
        <p14:creationId xmlns:p14="http://schemas.microsoft.com/office/powerpoint/2010/main" val="127251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150" y="1409350"/>
            <a:ext cx="8883649" cy="4767613"/>
          </a:xfrm>
          <a:effectLst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accent5"/>
                </a:solidFill>
              </a:rPr>
              <a:t>ABI – Application </a:t>
            </a:r>
            <a:r>
              <a:rPr lang="pl-PL" b="1" dirty="0" err="1">
                <a:solidFill>
                  <a:schemeClr val="accent5"/>
                </a:solidFill>
              </a:rPr>
              <a:t>Binary</a:t>
            </a:r>
            <a:r>
              <a:rPr lang="pl-PL" b="1" dirty="0">
                <a:solidFill>
                  <a:schemeClr val="accent5"/>
                </a:solidFill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Konwencja </a:t>
            </a:r>
            <a:r>
              <a:rPr lang="pl-PL" b="1" dirty="0" err="1"/>
              <a:t>wywołań</a:t>
            </a:r>
            <a:endParaRPr lang="pl-PL" b="1" dirty="0"/>
          </a:p>
          <a:p>
            <a:pPr lvl="1"/>
            <a:r>
              <a:rPr lang="pl-PL" b="1" dirty="0"/>
              <a:t>stos / rejestry</a:t>
            </a:r>
          </a:p>
          <a:p>
            <a:pPr lvl="1"/>
            <a:r>
              <a:rPr lang="pl-PL" b="1" dirty="0"/>
              <a:t>kolejność parametrów</a:t>
            </a:r>
          </a:p>
          <a:p>
            <a:pPr lvl="1"/>
            <a:r>
              <a:rPr lang="pl-PL" b="1" dirty="0"/>
              <a:t>przekazanie wyniku</a:t>
            </a:r>
          </a:p>
          <a:p>
            <a:pPr lvl="1"/>
            <a:r>
              <a:rPr lang="pl-PL" b="1" dirty="0"/>
              <a:t>sprzątanie stosu</a:t>
            </a:r>
          </a:p>
          <a:p>
            <a:pPr lvl="1"/>
            <a:r>
              <a:rPr lang="pl-PL" b="1" dirty="0"/>
              <a:t>przekształcenia nazw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Binarna reprezentacja danych</a:t>
            </a:r>
          </a:p>
          <a:p>
            <a:pPr lvl="1"/>
            <a:r>
              <a:rPr lang="pl-PL" b="1" dirty="0"/>
              <a:t>liczby</a:t>
            </a:r>
          </a:p>
          <a:p>
            <a:pPr lvl="1"/>
            <a:r>
              <a:rPr lang="pl-PL" b="1" dirty="0"/>
              <a:t>tekst</a:t>
            </a:r>
          </a:p>
          <a:p>
            <a:pPr lvl="1"/>
            <a:r>
              <a:rPr lang="pl-PL" b="1" dirty="0"/>
              <a:t>tablice, struktury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Zarządzanie pamięcią dynamiczną</a:t>
            </a:r>
          </a:p>
          <a:p>
            <a:pPr lvl="1"/>
            <a:r>
              <a:rPr lang="pl-PL" b="1" dirty="0"/>
              <a:t>zwalnianie pamięci alokowanej przez obcy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 czym problem? w ABI</a:t>
            </a:r>
          </a:p>
        </p:txBody>
      </p:sp>
    </p:spTree>
    <p:extLst>
      <p:ext uri="{BB962C8B-B14F-4D97-AF65-F5344CB8AC3E}">
        <p14:creationId xmlns:p14="http://schemas.microsoft.com/office/powerpoint/2010/main" val="8551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5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4097304-F23B-F69C-709F-01A07F248B5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3CA4EA9-ADC0-8EB2-04D1-F023CDA415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785154"/>
            <a:ext cx="2741599" cy="232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808315"/>
            <a:ext cx="4079846" cy="1918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D8079F9-C5AE-1746-A3CB-1D525FF8E162}"/>
              </a:ext>
            </a:extLst>
          </p:cNvPr>
          <p:cNvCxnSpPr>
            <a:cxnSpLocks/>
          </p:cNvCxnSpPr>
          <p:nvPr/>
        </p:nvCxnSpPr>
        <p:spPr>
          <a:xfrm flipH="1">
            <a:off x="6016652" y="2313928"/>
            <a:ext cx="1968801" cy="103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302502C3-7E22-950E-1B21-2D89D81C292B}"/>
              </a:ext>
            </a:extLst>
          </p:cNvPr>
          <p:cNvCxnSpPr>
            <a:cxnSpLocks/>
          </p:cNvCxnSpPr>
          <p:nvPr/>
        </p:nvCxnSpPr>
        <p:spPr>
          <a:xfrm flipH="1" flipV="1">
            <a:off x="1285987" y="3161749"/>
            <a:ext cx="3828931" cy="162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6C6B1384-FD53-5EB0-6D84-77D3AE016AF3}"/>
              </a:ext>
            </a:extLst>
          </p:cNvPr>
          <p:cNvSpPr/>
          <p:nvPr/>
        </p:nvSpPr>
        <p:spPr>
          <a:xfrm>
            <a:off x="4270171" y="2301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2FF6F20-77A5-0E8C-A057-A6A1B275B352}"/>
              </a:ext>
            </a:extLst>
          </p:cNvPr>
          <p:cNvCxnSpPr>
            <a:cxnSpLocks/>
          </p:cNvCxnSpPr>
          <p:nvPr/>
        </p:nvCxnSpPr>
        <p:spPr>
          <a:xfrm flipV="1">
            <a:off x="2190750" y="1661100"/>
            <a:ext cx="4914900" cy="1236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>
            <a:extLst>
              <a:ext uri="{FF2B5EF4-FFF2-40B4-BE49-F238E27FC236}">
                <a16:creationId xmlns:a16="http://schemas.microsoft.com/office/drawing/2014/main" id="{6F910300-22FD-3508-7F45-DB4C902C2276}"/>
              </a:ext>
            </a:extLst>
          </p:cNvPr>
          <p:cNvSpPr/>
          <p:nvPr/>
        </p:nvSpPr>
        <p:spPr>
          <a:xfrm>
            <a:off x="4270170" y="44531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3E917FE-1971-EE9D-3739-CC60B7D34F1F}"/>
              </a:ext>
            </a:extLst>
          </p:cNvPr>
          <p:cNvCxnSpPr>
            <a:cxnSpLocks/>
          </p:cNvCxnSpPr>
          <p:nvPr/>
        </p:nvCxnSpPr>
        <p:spPr>
          <a:xfrm flipH="1">
            <a:off x="6165542" y="2030525"/>
            <a:ext cx="2203758" cy="453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B22C82A8-EF73-4FDB-8228-3A923CC93B58}"/>
              </a:ext>
            </a:extLst>
          </p:cNvPr>
          <p:cNvCxnSpPr>
            <a:cxnSpLocks/>
          </p:cNvCxnSpPr>
          <p:nvPr/>
        </p:nvCxnSpPr>
        <p:spPr>
          <a:xfrm>
            <a:off x="1022350" y="3161749"/>
            <a:ext cx="3924300" cy="148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kolejność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6" y="1471047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817038"/>
            <a:ext cx="4092546" cy="2293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790025"/>
            <a:ext cx="2775163" cy="1936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20466CFC-4752-C4C3-976E-D035FF2C628F}"/>
              </a:ext>
            </a:extLst>
          </p:cNvPr>
          <p:cNvSpPr/>
          <p:nvPr/>
        </p:nvSpPr>
        <p:spPr>
          <a:xfrm>
            <a:off x="4270171" y="2293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?*#!^%@?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DF60D3E0-9C69-FA58-1B05-9CEACE062BEB}"/>
              </a:ext>
            </a:extLst>
          </p:cNvPr>
          <p:cNvSpPr/>
          <p:nvPr/>
        </p:nvSpPr>
        <p:spPr>
          <a:xfrm>
            <a:off x="4270171" y="4446844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?*#!^%@?</a:t>
            </a: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3DB46144-29FB-DC50-4D32-917D3870CBC1}"/>
              </a:ext>
            </a:extLst>
          </p:cNvPr>
          <p:cNvCxnSpPr>
            <a:cxnSpLocks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FEBC15B0-6919-C632-23AF-F46CFF47C4C9}"/>
              </a:ext>
            </a:extLst>
          </p:cNvPr>
          <p:cNvCxnSpPr>
            <a:cxnSpLocks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2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sprzątanie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50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pic>
        <p:nvPicPr>
          <p:cNvPr id="35" name="Obraz 34" descr="Jeszcze nie wiem kumplu">
            <a:extLst>
              <a:ext uri="{FF2B5EF4-FFF2-40B4-BE49-F238E27FC236}">
                <a16:creationId xmlns:a16="http://schemas.microsoft.com/office/drawing/2014/main" id="{00C9FBC2-3A89-FE1E-810E-EBB344458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24" y="982300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3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0B4C1E00-55B8-A3DC-957D-EC247D839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91935"/>
              </p:ext>
            </p:extLst>
          </p:nvPr>
        </p:nvGraphicFramePr>
        <p:xfrm>
          <a:off x="838203" y="1749425"/>
          <a:ext cx="1051559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25905557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64400242"/>
                    </a:ext>
                  </a:extLst>
                </a:gridCol>
                <a:gridCol w="5194297">
                  <a:extLst>
                    <a:ext uri="{9D8B030D-6E8A-4147-A177-3AD203B41FA5}">
                      <a16:colId xmlns:a16="http://schemas.microsoft.com/office/drawing/2014/main" val="194844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Konwencja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Sprząta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Kolejność parametrów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cdecl</a:t>
                      </a:r>
                      <a:endParaRPr lang="pl-PL" b="1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wywołujący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1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stdcall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4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fastcall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vectorcall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 (SSE2),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0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dodatkowo </a:t>
                      </a:r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</a:t>
                      </a:r>
                      <a:r>
                        <a:rPr lang="pl-PL" dirty="0"/>
                        <a:t> w rejestrze ECX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21072"/>
                  </a:ext>
                </a:extLst>
              </a:tr>
            </a:tbl>
          </a:graphicData>
        </a:graphic>
      </p:graphicFrame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Konwencje </a:t>
            </a:r>
            <a:r>
              <a:rPr lang="pl-PL" b="1" dirty="0" err="1"/>
              <a:t>wywołań</a:t>
            </a:r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E7DDEA-C6C9-3655-B6A8-29CFBB080B83}"/>
              </a:ext>
            </a:extLst>
          </p:cNvPr>
          <p:cNvSpPr txBox="1"/>
          <p:nvPr/>
        </p:nvSpPr>
        <p:spPr>
          <a:xfrm>
            <a:off x="1027144" y="4227354"/>
            <a:ext cx="1013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https://learn.microsoft.com/en-us/cpp/cpp/argument-passing-and-naming-conventions</a:t>
            </a:r>
            <a:endParaRPr lang="pl-PL" b="1" dirty="0"/>
          </a:p>
          <a:p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5193FD7-CAAF-CB75-8309-0EFD43C1E729}"/>
              </a:ext>
            </a:extLst>
          </p:cNvPr>
          <p:cNvSpPr txBox="1"/>
          <p:nvPr/>
        </p:nvSpPr>
        <p:spPr>
          <a:xfrm>
            <a:off x="4603443" y="5014853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Win32: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stdcall</a:t>
            </a:r>
            <a:br>
              <a:rPr lang="pl-PL" b="1" dirty="0"/>
            </a:b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Win64: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3795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Nazwy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F17230A-16BF-E4DE-BFA4-AEF29825BE8A}"/>
              </a:ext>
            </a:extLst>
          </p:cNvPr>
          <p:cNvSpPr txBox="1"/>
          <p:nvPr/>
        </p:nvSpPr>
        <p:spPr>
          <a:xfrm>
            <a:off x="1174750" y="1447800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sum(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*a,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size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</a:p>
        </p:txBody>
      </p:sp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F43A267A-A077-D220-0EE0-538A42A65CD1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1909468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BA8E43-EF35-50F7-7A38-73D2072408C8}"/>
              </a:ext>
            </a:extLst>
          </p:cNvPr>
          <p:cNvSpPr txBox="1"/>
          <p:nvPr/>
        </p:nvSpPr>
        <p:spPr>
          <a:xfrm>
            <a:off x="3886200" y="2277419"/>
            <a:ext cx="664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C++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	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?sum@@Y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NPANI@Z</a:t>
            </a:r>
          </a:p>
        </p:txBody>
      </p:sp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5DA959DE-08AB-04CE-50E4-4AFFA6B6CA79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2508254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A72D315-7AFA-1202-CF8E-E94579274C06}"/>
              </a:ext>
            </a:extLst>
          </p:cNvPr>
          <p:cNvSpPr txBox="1"/>
          <p:nvPr/>
        </p:nvSpPr>
        <p:spPr>
          <a:xfrm>
            <a:off x="3886200" y="2876205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stdcall</a:t>
            </a:r>
            <a:r>
              <a:rPr lang="pl-PL" sz="2400" b="1" dirty="0"/>
              <a:t>: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_sum@8</a:t>
            </a:r>
          </a:p>
        </p:txBody>
      </p:sp>
      <p:cxnSp>
        <p:nvCxnSpPr>
          <p:cNvPr id="23" name="Łącznik: łamany 22">
            <a:extLst>
              <a:ext uri="{FF2B5EF4-FFF2-40B4-BE49-F238E27FC236}">
                <a16:creationId xmlns:a16="http://schemas.microsoft.com/office/drawing/2014/main" id="{5F13DEF7-2835-7BE6-43E9-4D93DD736F7D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119315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5FD9BE8-26C1-3E52-FAB3-9533455CEC33}"/>
              </a:ext>
            </a:extLst>
          </p:cNvPr>
          <p:cNvSpPr txBox="1"/>
          <p:nvPr/>
        </p:nvSpPr>
        <p:spPr>
          <a:xfrm>
            <a:off x="3886200" y="3487266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</a:t>
            </a:r>
          </a:p>
        </p:txBody>
      </p: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0FAE2853-8F5B-FB6B-6064-0695734FAD48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758820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07BF3B5-A491-3A65-64BE-F111357417AC}"/>
              </a:ext>
            </a:extLst>
          </p:cNvPr>
          <p:cNvSpPr txBox="1"/>
          <p:nvPr/>
        </p:nvSpPr>
        <p:spPr>
          <a:xfrm>
            <a:off x="3886200" y="4126771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fastcall</a:t>
            </a:r>
            <a:r>
              <a:rPr lang="pl-PL" sz="2400" b="1" dirty="0"/>
              <a:t>:  	@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sum@8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F7871DCB-3B95-FF30-E19D-E74A1E68D20E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4357606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4369E477-0509-0672-6621-9BD4E2575D4C}"/>
              </a:ext>
            </a:extLst>
          </p:cNvPr>
          <p:cNvSpPr txBox="1"/>
          <p:nvPr/>
        </p:nvSpPr>
        <p:spPr>
          <a:xfrm>
            <a:off x="3886200" y="4725557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vectorcall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sum@@8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2E08F3C5-2944-F27B-79DC-12A9E25E1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57" y="1318632"/>
            <a:ext cx="720000" cy="72000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727DE1F-7A42-9735-E632-D46C83BFD0C3}"/>
              </a:ext>
            </a:extLst>
          </p:cNvPr>
          <p:cNvSpPr txBox="1"/>
          <p:nvPr/>
        </p:nvSpPr>
        <p:spPr>
          <a:xfrm>
            <a:off x="1456848" y="5510176"/>
            <a:ext cx="99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4">
                    <a:lumMod val="75000"/>
                  </a:schemeClr>
                </a:solidFill>
                <a:ea typeface="Red Hat Mono" panose="02010509040201060303" pitchFamily="49" charset="0"/>
                <a:cs typeface="Red Hat Mono" panose="02010509040201060303" pitchFamily="49" charset="0"/>
              </a:rPr>
              <a:t>Plik .DEF w czasie linkowania DLL rozwiązuje ten problem.</a:t>
            </a:r>
          </a:p>
        </p:txBody>
      </p:sp>
    </p:spTree>
    <p:extLst>
      <p:ext uri="{BB962C8B-B14F-4D97-AF65-F5344CB8AC3E}">
        <p14:creationId xmlns:p14="http://schemas.microsoft.com/office/powerpoint/2010/main" val="271992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0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liczby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CB38CBD-F62B-DB2D-3653-60FBA3CD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1170"/>
              </p:ext>
            </p:extLst>
          </p:nvPr>
        </p:nvGraphicFramePr>
        <p:xfrm>
          <a:off x="110490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Byte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Integer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, __int64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NativeUint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size_t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5EFB844-72D4-68A5-D6F0-39D9ECEC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9101"/>
              </p:ext>
            </p:extLst>
          </p:nvPr>
        </p:nvGraphicFramePr>
        <p:xfrm>
          <a:off x="671195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float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Real (=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Extended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solidFill>
                          <a:schemeClr val="bg1">
                            <a:lumMod val="65000"/>
                          </a:schemeClr>
                        </a:solidFill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void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PAnsiChar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B37E804-834B-B7A8-23F0-EDE68614A45F}"/>
              </a:ext>
            </a:extLst>
          </p:cNvPr>
          <p:cNvSpPr txBox="1"/>
          <p:nvPr/>
        </p:nvSpPr>
        <p:spPr>
          <a:xfrm>
            <a:off x="486131" y="5324947"/>
            <a:ext cx="1054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https://docwiki.embarcadero.com/RADStudio/Alexandria/en/Delphi_to_C++_types_mapping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365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Plan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430" y="1825625"/>
            <a:ext cx="7872369" cy="4351338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Po co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Co mamy na myśli?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Jak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 czym problem?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C++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Go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Wnioski, pytania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AD9F371-EE06-8F1F-F234-AB446E77B5A1}"/>
              </a:ext>
            </a:extLst>
          </p:cNvPr>
          <p:cNvSpPr txBox="1"/>
          <p:nvPr/>
        </p:nvSpPr>
        <p:spPr>
          <a:xfrm>
            <a:off x="1072450" y="17335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ShortString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05BB066-0A44-AE02-2474-89D9C862DCC3}"/>
              </a:ext>
            </a:extLst>
          </p:cNvPr>
          <p:cNvSpPr/>
          <p:nvPr/>
        </p:nvSpPr>
        <p:spPr>
          <a:xfrm>
            <a:off x="3733101" y="1733550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A134B10-D4FD-AE00-065D-49E222C6D6C2}"/>
              </a:ext>
            </a:extLst>
          </p:cNvPr>
          <p:cNvSpPr/>
          <p:nvPr/>
        </p:nvSpPr>
        <p:spPr>
          <a:xfrm>
            <a:off x="4792852" y="17335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r>
              <a:rPr lang="pl-PL" dirty="0"/>
              <a:t> (max 255)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FF28C0B-6A56-4514-1933-1B93144542B9}"/>
              </a:ext>
            </a:extLst>
          </p:cNvPr>
          <p:cNvSpPr txBox="1"/>
          <p:nvPr/>
        </p:nvSpPr>
        <p:spPr>
          <a:xfrm>
            <a:off x="990600" y="243840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UnicodeString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AnsiString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6899F2E-430D-ADD8-993C-4D9EECF1183C}"/>
              </a:ext>
            </a:extLst>
          </p:cNvPr>
          <p:cNvSpPr/>
          <p:nvPr/>
        </p:nvSpPr>
        <p:spPr>
          <a:xfrm>
            <a:off x="1072450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D64ED3F-6A1F-7DFA-5436-B97741AEC0CB}"/>
              </a:ext>
            </a:extLst>
          </p:cNvPr>
          <p:cNvSpPr/>
          <p:nvPr/>
        </p:nvSpPr>
        <p:spPr>
          <a:xfrm>
            <a:off x="2470149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elt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7ABBAF9-CF04-F18E-F45D-01C0A23156E6}"/>
              </a:ext>
            </a:extLst>
          </p:cNvPr>
          <p:cNvSpPr/>
          <p:nvPr/>
        </p:nvSpPr>
        <p:spPr>
          <a:xfrm>
            <a:off x="3867848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9D956F6-93EF-CD16-5CE6-CD5A78818FC3}"/>
              </a:ext>
            </a:extLst>
          </p:cNvPr>
          <p:cNvSpPr/>
          <p:nvPr/>
        </p:nvSpPr>
        <p:spPr>
          <a:xfrm>
            <a:off x="5265547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40BDE904-5C92-8C71-46DD-752737FC3218}"/>
              </a:ext>
            </a:extLst>
          </p:cNvPr>
          <p:cNvSpPr/>
          <p:nvPr/>
        </p:nvSpPr>
        <p:spPr>
          <a:xfrm>
            <a:off x="6663246" y="2964893"/>
            <a:ext cx="361105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6A4AB99-C7F3-241D-2B41-009E89F2E188}"/>
              </a:ext>
            </a:extLst>
          </p:cNvPr>
          <p:cNvSpPr/>
          <p:nvPr/>
        </p:nvSpPr>
        <p:spPr>
          <a:xfrm>
            <a:off x="10306050" y="296489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76565D0-E474-4628-3408-7FF633CE91BB}"/>
              </a:ext>
            </a:extLst>
          </p:cNvPr>
          <p:cNvSpPr txBox="1"/>
          <p:nvPr/>
        </p:nvSpPr>
        <p:spPr>
          <a:xfrm>
            <a:off x="1072450" y="36925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WideString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5E4A1617-0D49-5E65-412B-F815A3CBBFB9}"/>
              </a:ext>
            </a:extLst>
          </p:cNvPr>
          <p:cNvSpPr/>
          <p:nvPr/>
        </p:nvSpPr>
        <p:spPr>
          <a:xfrm>
            <a:off x="3733101" y="3696732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DF723E2F-0ACA-E68B-318C-8513E72C9F75}"/>
              </a:ext>
            </a:extLst>
          </p:cNvPr>
          <p:cNvSpPr/>
          <p:nvPr/>
        </p:nvSpPr>
        <p:spPr>
          <a:xfrm>
            <a:off x="4792852" y="3696732"/>
            <a:ext cx="54814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0E52632-F546-48D6-2C0A-A28AF13B4335}"/>
              </a:ext>
            </a:extLst>
          </p:cNvPr>
          <p:cNvSpPr/>
          <p:nvPr/>
        </p:nvSpPr>
        <p:spPr>
          <a:xfrm>
            <a:off x="10306050" y="369673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70AAA1CA-3BCE-9BB2-6871-409E88147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5248491"/>
            <a:ext cx="540000" cy="540000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0AE885D-3A43-589A-6A28-06C001F489EF}"/>
              </a:ext>
            </a:extLst>
          </p:cNvPr>
          <p:cNvSpPr txBox="1"/>
          <p:nvPr/>
        </p:nvSpPr>
        <p:spPr>
          <a:xfrm>
            <a:off x="902779" y="533593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+mj-lt"/>
                <a:ea typeface="Red Hat Mono" panose="02010509040201060303" pitchFamily="49" charset="0"/>
                <a:cs typeface="Red Hat Mono" panose="02010509040201060303" pitchFamily="49" charset="0"/>
              </a:rPr>
              <a:t>wskaźnik na pierwszy znak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615384BA-45C9-E0C4-699C-1A1FF1025D9D}"/>
              </a:ext>
            </a:extLst>
          </p:cNvPr>
          <p:cNvSpPr/>
          <p:nvPr/>
        </p:nvSpPr>
        <p:spPr>
          <a:xfrm>
            <a:off x="3726302" y="5335930"/>
            <a:ext cx="654799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35A8116B-AFE8-2101-B64D-88231DF95C14}"/>
              </a:ext>
            </a:extLst>
          </p:cNvPr>
          <p:cNvSpPr/>
          <p:nvPr/>
        </p:nvSpPr>
        <p:spPr>
          <a:xfrm>
            <a:off x="10306050" y="5335929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A4C3596-D09F-191C-003A-48470F791C72}"/>
              </a:ext>
            </a:extLst>
          </p:cNvPr>
          <p:cNvSpPr txBox="1"/>
          <p:nvPr/>
        </p:nvSpPr>
        <p:spPr>
          <a:xfrm>
            <a:off x="1072450" y="4280923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7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94705147-D236-42E2-2B1E-AB5968368268}"/>
              </a:ext>
            </a:extLst>
          </p:cNvPr>
          <p:cNvSpPr/>
          <p:nvPr/>
        </p:nvSpPr>
        <p:spPr>
          <a:xfrm>
            <a:off x="596900" y="1504950"/>
            <a:ext cx="475550" cy="2730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4028508B-91FF-97C5-B37E-0779B39B3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" y="26172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85174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s: string := ’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very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important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text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’;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PWideChar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UTF8Encode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		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RawByteString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8F80DCF-B0F0-9503-A953-87BE302D07E3}"/>
              </a:ext>
            </a:extLst>
          </p:cNvPr>
          <p:cNvSpPr/>
          <p:nvPr/>
        </p:nvSpPr>
        <p:spPr>
          <a:xfrm>
            <a:off x="6813550" y="2268162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82E745D-366E-751B-E85B-30E8240240C4}"/>
              </a:ext>
            </a:extLst>
          </p:cNvPr>
          <p:cNvSpPr/>
          <p:nvPr/>
        </p:nvSpPr>
        <p:spPr>
          <a:xfrm>
            <a:off x="6813550" y="3294924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4411F9C-19F9-67FF-4804-D9ADC0219FDF}"/>
              </a:ext>
            </a:extLst>
          </p:cNvPr>
          <p:cNvSpPr/>
          <p:nvPr/>
        </p:nvSpPr>
        <p:spPr>
          <a:xfrm>
            <a:off x="6813550" y="5088650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2E7F473-B1BE-86DA-6C4F-37F6B4CF3B35}"/>
              </a:ext>
            </a:extLst>
          </p:cNvPr>
          <p:cNvCxnSpPr/>
          <p:nvPr/>
        </p:nvCxnSpPr>
        <p:spPr>
          <a:xfrm flipH="1">
            <a:off x="5168900" y="4870450"/>
            <a:ext cx="1098550" cy="65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9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tablice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A23FFD-38BE-96D9-A5DF-21D52F15E3DF}"/>
              </a:ext>
            </a:extLst>
          </p:cNvPr>
          <p:cNvSpPr txBox="1"/>
          <p:nvPr/>
        </p:nvSpPr>
        <p:spPr>
          <a:xfrm>
            <a:off x="838200" y="178435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[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x..y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]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47A3EC1-AD85-5B01-F07D-A0E8DB3DF1D0}"/>
              </a:ext>
            </a:extLst>
          </p:cNvPr>
          <p:cNvSpPr/>
          <p:nvPr/>
        </p:nvSpPr>
        <p:spPr>
          <a:xfrm>
            <a:off x="4792852" y="17843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y-x+1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8C8AA08-1968-A3BF-70E2-AC9C2456353D}"/>
              </a:ext>
            </a:extLst>
          </p:cNvPr>
          <p:cNvSpPr txBox="1"/>
          <p:nvPr/>
        </p:nvSpPr>
        <p:spPr>
          <a:xfrm>
            <a:off x="838200" y="24835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1627F00-ADF0-C52C-3787-CC82A86E18C9}"/>
              </a:ext>
            </a:extLst>
          </p:cNvPr>
          <p:cNvSpPr/>
          <p:nvPr/>
        </p:nvSpPr>
        <p:spPr>
          <a:xfrm>
            <a:off x="7588250" y="2483575"/>
            <a:ext cx="37655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8413DEC-92B9-C2DA-DF59-71AB55BCFD0E}"/>
              </a:ext>
            </a:extLst>
          </p:cNvPr>
          <p:cNvSpPr/>
          <p:nvPr/>
        </p:nvSpPr>
        <p:spPr>
          <a:xfrm>
            <a:off x="4792852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0732AC74-7835-B335-97AA-ACED395D15FB}"/>
              </a:ext>
            </a:extLst>
          </p:cNvPr>
          <p:cNvSpPr/>
          <p:nvPr/>
        </p:nvSpPr>
        <p:spPr>
          <a:xfrm>
            <a:off x="6190551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00E738-609E-8930-8316-C1BBD40C5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3888345"/>
            <a:ext cx="540000" cy="540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945C92A-1278-A43C-F035-07C24392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2048629"/>
            <a:ext cx="540000" cy="54000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E420AA1-F63C-AE75-36A6-4F821E9D7584}"/>
              </a:ext>
            </a:extLst>
          </p:cNvPr>
          <p:cNvSpPr txBox="1"/>
          <p:nvPr/>
        </p:nvSpPr>
        <p:spPr>
          <a:xfrm>
            <a:off x="865214" y="3242014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8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F885B4D-3EA1-951A-1026-CE396CFC67B3}"/>
              </a:ext>
            </a:extLst>
          </p:cNvPr>
          <p:cNvSpPr txBox="1"/>
          <p:nvPr/>
        </p:nvSpPr>
        <p:spPr>
          <a:xfrm>
            <a:off x="838200" y="3956559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ea typeface="Red Hat Mono" panose="02010509040201060303" pitchFamily="49" charset="0"/>
                <a:cs typeface="Red Hat Mono" panose="02010509040201060303" pitchFamily="49" charset="0"/>
              </a:rPr>
              <a:t>// wskaźnik na pierwszy element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2FE318A2-0DBC-CF7A-7C45-56B89515025A}"/>
              </a:ext>
            </a:extLst>
          </p:cNvPr>
          <p:cNvSpPr/>
          <p:nvPr/>
        </p:nvSpPr>
        <p:spPr>
          <a:xfrm>
            <a:off x="4792852" y="3956559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FA5E92E-9B35-3576-2648-B685D542332A}"/>
              </a:ext>
            </a:extLst>
          </p:cNvPr>
          <p:cNvSpPr txBox="1"/>
          <p:nvPr/>
        </p:nvSpPr>
        <p:spPr>
          <a:xfrm>
            <a:off x="865214" y="4967878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…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@a[0]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Length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(a));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AC237D0-B570-7158-DB02-70CBDAB4375B}"/>
              </a:ext>
            </a:extLst>
          </p:cNvPr>
          <p:cNvSpPr/>
          <p:nvPr/>
        </p:nvSpPr>
        <p:spPr>
          <a:xfrm>
            <a:off x="4792852" y="5084187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a,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len)</a:t>
            </a:r>
          </a:p>
        </p:txBody>
      </p:sp>
    </p:spTree>
    <p:extLst>
      <p:ext uri="{BB962C8B-B14F-4D97-AF65-F5344CB8AC3E}">
        <p14:creationId xmlns:p14="http://schemas.microsoft.com/office/powerpoint/2010/main" val="34538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struktury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9F952E-11E2-6D57-2B46-CFB47E2AC09C}"/>
              </a:ext>
            </a:extLst>
          </p:cNvPr>
          <p:cNvSpPr txBox="1"/>
          <p:nvPr/>
        </p:nvSpPr>
        <p:spPr>
          <a:xfrm>
            <a:off x="1459855" y="1305691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A57134-FE2F-807D-66FA-DE4674FDF545}"/>
              </a:ext>
            </a:extLst>
          </p:cNvPr>
          <p:cNvSpPr txBox="1"/>
          <p:nvPr/>
        </p:nvSpPr>
        <p:spPr>
          <a:xfrm>
            <a:off x="540000" y="34753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{$A1}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6E5A4E7-DC97-0C6E-2227-28932E061038}"/>
              </a:ext>
            </a:extLst>
          </p:cNvPr>
          <p:cNvSpPr/>
          <p:nvPr/>
        </p:nvSpPr>
        <p:spPr>
          <a:xfrm>
            <a:off x="1494107" y="350009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EBE2906-70A5-4E8B-D1A0-748F2076B075}"/>
              </a:ext>
            </a:extLst>
          </p:cNvPr>
          <p:cNvSpPr/>
          <p:nvPr/>
        </p:nvSpPr>
        <p:spPr>
          <a:xfrm>
            <a:off x="1906158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7AD0318-1D66-F5C9-37BB-9C8FA786421E}"/>
              </a:ext>
            </a:extLst>
          </p:cNvPr>
          <p:cNvSpPr/>
          <p:nvPr/>
        </p:nvSpPr>
        <p:spPr>
          <a:xfrm>
            <a:off x="2318209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5171A0E-FD4D-B4D8-549A-9F2007BB6651}"/>
              </a:ext>
            </a:extLst>
          </p:cNvPr>
          <p:cNvSpPr/>
          <p:nvPr/>
        </p:nvSpPr>
        <p:spPr>
          <a:xfrm>
            <a:off x="2734291" y="350308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AFDFCB0-EC67-E781-E091-C49783548F64}"/>
              </a:ext>
            </a:extLst>
          </p:cNvPr>
          <p:cNvSpPr/>
          <p:nvPr/>
        </p:nvSpPr>
        <p:spPr>
          <a:xfrm>
            <a:off x="3146342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D054A95C-3FFB-ABA6-354A-7A8AAC80D4D5}"/>
              </a:ext>
            </a:extLst>
          </p:cNvPr>
          <p:cNvSpPr/>
          <p:nvPr/>
        </p:nvSpPr>
        <p:spPr>
          <a:xfrm>
            <a:off x="397447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B74FD4E-05E8-3AD8-7702-F17B733D08B9}"/>
              </a:ext>
            </a:extLst>
          </p:cNvPr>
          <p:cNvSpPr/>
          <p:nvPr/>
        </p:nvSpPr>
        <p:spPr>
          <a:xfrm>
            <a:off x="439055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F896CBB-2D03-620B-1023-6C06AC86EAD0}"/>
              </a:ext>
            </a:extLst>
          </p:cNvPr>
          <p:cNvSpPr/>
          <p:nvPr/>
        </p:nvSpPr>
        <p:spPr>
          <a:xfrm>
            <a:off x="4798577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2AFF6A0-7121-1705-73A7-3B5C2E466646}"/>
              </a:ext>
            </a:extLst>
          </p:cNvPr>
          <p:cNvSpPr/>
          <p:nvPr/>
        </p:nvSpPr>
        <p:spPr>
          <a:xfrm>
            <a:off x="5214659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C87BA060-E38A-5F0A-F19A-E4CB1DC231EF}"/>
              </a:ext>
            </a:extLst>
          </p:cNvPr>
          <p:cNvSpPr/>
          <p:nvPr/>
        </p:nvSpPr>
        <p:spPr>
          <a:xfrm>
            <a:off x="5632233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0E858EA1-56C9-AA6B-9A7D-38D8BF3145E7}"/>
              </a:ext>
            </a:extLst>
          </p:cNvPr>
          <p:cNvSpPr/>
          <p:nvPr/>
        </p:nvSpPr>
        <p:spPr>
          <a:xfrm>
            <a:off x="6048315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B763A0B-031C-7AF7-3003-B9959A6D524C}"/>
              </a:ext>
            </a:extLst>
          </p:cNvPr>
          <p:cNvSpPr/>
          <p:nvPr/>
        </p:nvSpPr>
        <p:spPr>
          <a:xfrm>
            <a:off x="645633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3D705A49-4895-8757-1665-3DD3627FD678}"/>
              </a:ext>
            </a:extLst>
          </p:cNvPr>
          <p:cNvSpPr/>
          <p:nvPr/>
        </p:nvSpPr>
        <p:spPr>
          <a:xfrm>
            <a:off x="687241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1BA3EAC-FFF2-C757-F4ED-912273A36221}"/>
              </a:ext>
            </a:extLst>
          </p:cNvPr>
          <p:cNvSpPr txBox="1"/>
          <p:nvPr/>
        </p:nvSpPr>
        <p:spPr>
          <a:xfrm>
            <a:off x="540000" y="41001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{$A4}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19A3234-5B2E-124E-02C0-CCA264717163}"/>
              </a:ext>
            </a:extLst>
          </p:cNvPr>
          <p:cNvSpPr/>
          <p:nvPr/>
        </p:nvSpPr>
        <p:spPr>
          <a:xfrm>
            <a:off x="1494107" y="412490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4BA276A-B0DC-9362-D4A4-F407706C1F14}"/>
              </a:ext>
            </a:extLst>
          </p:cNvPr>
          <p:cNvSpPr/>
          <p:nvPr/>
        </p:nvSpPr>
        <p:spPr>
          <a:xfrm>
            <a:off x="3146342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569B2EB-A65D-55D1-EEA7-7A34E31E404B}"/>
              </a:ext>
            </a:extLst>
          </p:cNvPr>
          <p:cNvSpPr/>
          <p:nvPr/>
        </p:nvSpPr>
        <p:spPr>
          <a:xfrm>
            <a:off x="3558393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24A0A1C8-C3BA-2F84-6EB3-18EE279BCB6A}"/>
              </a:ext>
            </a:extLst>
          </p:cNvPr>
          <p:cNvSpPr/>
          <p:nvPr/>
        </p:nvSpPr>
        <p:spPr>
          <a:xfrm>
            <a:off x="3974475" y="412490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83208A23-A4B5-6C7D-CA66-54DEEDE17AC5}"/>
              </a:ext>
            </a:extLst>
          </p:cNvPr>
          <p:cNvSpPr/>
          <p:nvPr/>
        </p:nvSpPr>
        <p:spPr>
          <a:xfrm>
            <a:off x="4386526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9BE5FA29-9CC8-5024-D7E2-B181430E1E53}"/>
              </a:ext>
            </a:extLst>
          </p:cNvPr>
          <p:cNvSpPr/>
          <p:nvPr/>
        </p:nvSpPr>
        <p:spPr>
          <a:xfrm>
            <a:off x="645053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D1F22D3B-7440-50F4-E5D3-503FC3D18064}"/>
              </a:ext>
            </a:extLst>
          </p:cNvPr>
          <p:cNvSpPr/>
          <p:nvPr/>
        </p:nvSpPr>
        <p:spPr>
          <a:xfrm>
            <a:off x="686661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231BC08-9600-9C57-AE72-6D10A8BBD48D}"/>
              </a:ext>
            </a:extLst>
          </p:cNvPr>
          <p:cNvSpPr/>
          <p:nvPr/>
        </p:nvSpPr>
        <p:spPr>
          <a:xfrm>
            <a:off x="7274639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C54D7A8E-F966-B4E2-E869-F0DDB0C6AEEC}"/>
              </a:ext>
            </a:extLst>
          </p:cNvPr>
          <p:cNvSpPr/>
          <p:nvPr/>
        </p:nvSpPr>
        <p:spPr>
          <a:xfrm>
            <a:off x="7690721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2C81C89D-456E-3CB1-4EFC-DF8D23152617}"/>
              </a:ext>
            </a:extLst>
          </p:cNvPr>
          <p:cNvSpPr/>
          <p:nvPr/>
        </p:nvSpPr>
        <p:spPr>
          <a:xfrm>
            <a:off x="8108295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06AF9D9F-D4BC-FD56-4A44-A0ACF10081C6}"/>
              </a:ext>
            </a:extLst>
          </p:cNvPr>
          <p:cNvSpPr/>
          <p:nvPr/>
        </p:nvSpPr>
        <p:spPr>
          <a:xfrm>
            <a:off x="8524377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88696855-0D44-6DA4-A709-F395268D4C9A}"/>
              </a:ext>
            </a:extLst>
          </p:cNvPr>
          <p:cNvSpPr/>
          <p:nvPr/>
        </p:nvSpPr>
        <p:spPr>
          <a:xfrm>
            <a:off x="893239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BF8887A3-4335-970B-028F-8C92AF3CAD4D}"/>
              </a:ext>
            </a:extLst>
          </p:cNvPr>
          <p:cNvSpPr/>
          <p:nvPr/>
        </p:nvSpPr>
        <p:spPr>
          <a:xfrm>
            <a:off x="934847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83CCE7B-4118-0DCB-41FB-4221A051DEC8}"/>
              </a:ext>
            </a:extLst>
          </p:cNvPr>
          <p:cNvSpPr/>
          <p:nvPr/>
        </p:nvSpPr>
        <p:spPr>
          <a:xfrm>
            <a:off x="1902127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EEDF60BA-3EFB-DC45-3969-B60159F42E4D}"/>
              </a:ext>
            </a:extLst>
          </p:cNvPr>
          <p:cNvSpPr/>
          <p:nvPr/>
        </p:nvSpPr>
        <p:spPr>
          <a:xfrm>
            <a:off x="2317462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A8D614DD-A47A-CE32-DBB3-9BD3DA4C5115}"/>
              </a:ext>
            </a:extLst>
          </p:cNvPr>
          <p:cNvSpPr/>
          <p:nvPr/>
        </p:nvSpPr>
        <p:spPr>
          <a:xfrm>
            <a:off x="2734290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6E9CC501-51CD-9671-E106-4120816E8066}"/>
              </a:ext>
            </a:extLst>
          </p:cNvPr>
          <p:cNvSpPr txBox="1"/>
          <p:nvPr/>
        </p:nvSpPr>
        <p:spPr>
          <a:xfrm>
            <a:off x="540000" y="47499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{$A8}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035E12D6-E3E7-A872-A8F1-C292E555EF2D}"/>
              </a:ext>
            </a:extLst>
          </p:cNvPr>
          <p:cNvSpPr/>
          <p:nvPr/>
        </p:nvSpPr>
        <p:spPr>
          <a:xfrm>
            <a:off x="1494107" y="4774699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7E5DEB54-E968-2F18-03FB-B2FB58F7E83B}"/>
              </a:ext>
            </a:extLst>
          </p:cNvPr>
          <p:cNvSpPr/>
          <p:nvPr/>
        </p:nvSpPr>
        <p:spPr>
          <a:xfrm>
            <a:off x="3145608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549C647-BD6A-AD45-6ED7-6641EE26D000}"/>
              </a:ext>
            </a:extLst>
          </p:cNvPr>
          <p:cNvSpPr/>
          <p:nvPr/>
        </p:nvSpPr>
        <p:spPr>
          <a:xfrm>
            <a:off x="3557659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65DC54BC-6C90-FA73-88BE-FECA44FED26C}"/>
              </a:ext>
            </a:extLst>
          </p:cNvPr>
          <p:cNvSpPr/>
          <p:nvPr/>
        </p:nvSpPr>
        <p:spPr>
          <a:xfrm>
            <a:off x="3973741" y="477565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FDE3EA46-0F95-D93F-8A36-3664E4E6C352}"/>
              </a:ext>
            </a:extLst>
          </p:cNvPr>
          <p:cNvSpPr/>
          <p:nvPr/>
        </p:nvSpPr>
        <p:spPr>
          <a:xfrm>
            <a:off x="4385792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1D7F90F-6BDF-1E71-35BD-10DAF38AAEA1}"/>
              </a:ext>
            </a:extLst>
          </p:cNvPr>
          <p:cNvSpPr/>
          <p:nvPr/>
        </p:nvSpPr>
        <p:spPr>
          <a:xfrm>
            <a:off x="8099186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17748EB7-BBF6-7E83-8125-60D19061A1E4}"/>
              </a:ext>
            </a:extLst>
          </p:cNvPr>
          <p:cNvSpPr/>
          <p:nvPr/>
        </p:nvSpPr>
        <p:spPr>
          <a:xfrm>
            <a:off x="8515268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3764042B-4F4F-2D39-107D-B0481E28DA9B}"/>
              </a:ext>
            </a:extLst>
          </p:cNvPr>
          <p:cNvSpPr/>
          <p:nvPr/>
        </p:nvSpPr>
        <p:spPr>
          <a:xfrm>
            <a:off x="8923288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86081D1E-9146-93DF-D366-105341A497F2}"/>
              </a:ext>
            </a:extLst>
          </p:cNvPr>
          <p:cNvSpPr/>
          <p:nvPr/>
        </p:nvSpPr>
        <p:spPr>
          <a:xfrm>
            <a:off x="9339370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DFA94C05-3B28-E076-E282-86096344F087}"/>
              </a:ext>
            </a:extLst>
          </p:cNvPr>
          <p:cNvSpPr/>
          <p:nvPr/>
        </p:nvSpPr>
        <p:spPr>
          <a:xfrm>
            <a:off x="9755452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8418A15C-92DB-17A0-2ED6-CD02289A8990}"/>
              </a:ext>
            </a:extLst>
          </p:cNvPr>
          <p:cNvSpPr/>
          <p:nvPr/>
        </p:nvSpPr>
        <p:spPr>
          <a:xfrm>
            <a:off x="10171534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AE33F89C-6FCA-1355-34D5-85EA0E3325F8}"/>
              </a:ext>
            </a:extLst>
          </p:cNvPr>
          <p:cNvSpPr/>
          <p:nvPr/>
        </p:nvSpPr>
        <p:spPr>
          <a:xfrm>
            <a:off x="10579554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F97B5DB4-B2C6-E727-44FA-5199C1F8A866}"/>
              </a:ext>
            </a:extLst>
          </p:cNvPr>
          <p:cNvSpPr/>
          <p:nvPr/>
        </p:nvSpPr>
        <p:spPr>
          <a:xfrm>
            <a:off x="10995636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2EA00C7D-CD42-6C08-B8E5-E09B68DAF73C}"/>
              </a:ext>
            </a:extLst>
          </p:cNvPr>
          <p:cNvSpPr/>
          <p:nvPr/>
        </p:nvSpPr>
        <p:spPr>
          <a:xfrm>
            <a:off x="1902127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F3FDEA2A-EC1F-26E9-3632-1447B9405805}"/>
              </a:ext>
            </a:extLst>
          </p:cNvPr>
          <p:cNvSpPr/>
          <p:nvPr/>
        </p:nvSpPr>
        <p:spPr>
          <a:xfrm>
            <a:off x="2317462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A47E76A-C518-6C0E-148F-9216E61149C1}"/>
              </a:ext>
            </a:extLst>
          </p:cNvPr>
          <p:cNvSpPr/>
          <p:nvPr/>
        </p:nvSpPr>
        <p:spPr>
          <a:xfrm>
            <a:off x="2734290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5F07AAD1-1375-1263-08DB-40D2326E823E}"/>
              </a:ext>
            </a:extLst>
          </p:cNvPr>
          <p:cNvSpPr/>
          <p:nvPr/>
        </p:nvSpPr>
        <p:spPr>
          <a:xfrm>
            <a:off x="6450537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6FFA8F0D-73E6-FB5C-EEB3-A7DC679B5341}"/>
              </a:ext>
            </a:extLst>
          </p:cNvPr>
          <p:cNvSpPr/>
          <p:nvPr/>
        </p:nvSpPr>
        <p:spPr>
          <a:xfrm>
            <a:off x="686587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BBA71191-F73D-35B6-E216-B16B41A402F8}"/>
              </a:ext>
            </a:extLst>
          </p:cNvPr>
          <p:cNvSpPr/>
          <p:nvPr/>
        </p:nvSpPr>
        <p:spPr>
          <a:xfrm>
            <a:off x="7282700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D5882E7C-1119-AEB4-AF49-6D6967111994}"/>
              </a:ext>
            </a:extLst>
          </p:cNvPr>
          <p:cNvSpPr/>
          <p:nvPr/>
        </p:nvSpPr>
        <p:spPr>
          <a:xfrm>
            <a:off x="769250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58FD6FA6-B4DF-FED6-2891-EC2CD74352D2}"/>
              </a:ext>
            </a:extLst>
          </p:cNvPr>
          <p:cNvSpPr txBox="1"/>
          <p:nvPr/>
        </p:nvSpPr>
        <p:spPr>
          <a:xfrm>
            <a:off x="7383326" y="34873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packed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9EC5A60-1506-AEB5-9A53-0B56768D5F53}"/>
              </a:ext>
            </a:extLst>
          </p:cNvPr>
          <p:cNvSpPr txBox="1"/>
          <p:nvPr/>
        </p:nvSpPr>
        <p:spPr>
          <a:xfrm>
            <a:off x="1554609" y="5419406"/>
            <a:ext cx="940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https://docwiki.embarcadero.com/RADStudio/Alexandria/en/Align_fields_(Delphi)</a:t>
            </a:r>
            <a:endParaRPr lang="pl-PL" b="1" dirty="0"/>
          </a:p>
          <a:p>
            <a:r>
              <a:rPr lang="pl-PL" b="1" dirty="0">
                <a:hlinkClick r:id="rId7"/>
              </a:rPr>
              <a:t>https://en.wikipedia.org/wiki/Data_structure_alignment</a:t>
            </a:r>
            <a:endParaRPr lang="pl-PL" b="1" dirty="0"/>
          </a:p>
          <a:p>
            <a:endParaRPr lang="pl-PL" b="1" dirty="0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1227E342-2F82-889D-D5E9-EEAAB32DA197}"/>
              </a:ext>
            </a:extLst>
          </p:cNvPr>
          <p:cNvSpPr/>
          <p:nvPr/>
        </p:nvSpPr>
        <p:spPr>
          <a:xfrm>
            <a:off x="3567947" y="349968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1DEC5069-4BA5-C9D1-2545-8356AB5545CF}"/>
              </a:ext>
            </a:extLst>
          </p:cNvPr>
          <p:cNvSpPr/>
          <p:nvPr/>
        </p:nvSpPr>
        <p:spPr>
          <a:xfrm>
            <a:off x="4793526" y="4124905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FE7F010C-F686-ABD8-64EC-EA4DD21F60C8}"/>
              </a:ext>
            </a:extLst>
          </p:cNvPr>
          <p:cNvSpPr/>
          <p:nvPr/>
        </p:nvSpPr>
        <p:spPr>
          <a:xfrm>
            <a:off x="5201546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A629EBC0-8D6B-AF4B-98D3-9F252AFFA8D6}"/>
              </a:ext>
            </a:extLst>
          </p:cNvPr>
          <p:cNvSpPr/>
          <p:nvPr/>
        </p:nvSpPr>
        <p:spPr>
          <a:xfrm>
            <a:off x="5616881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rostokąt 74">
            <a:extLst>
              <a:ext uri="{FF2B5EF4-FFF2-40B4-BE49-F238E27FC236}">
                <a16:creationId xmlns:a16="http://schemas.microsoft.com/office/drawing/2014/main" id="{D8C8A87F-AC8E-C16A-833C-A7FCB8BD1099}"/>
              </a:ext>
            </a:extLst>
          </p:cNvPr>
          <p:cNvSpPr/>
          <p:nvPr/>
        </p:nvSpPr>
        <p:spPr>
          <a:xfrm>
            <a:off x="6033709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83EA6D3C-38DA-D884-7300-9E9D5A819701}"/>
              </a:ext>
            </a:extLst>
          </p:cNvPr>
          <p:cNvSpPr/>
          <p:nvPr/>
        </p:nvSpPr>
        <p:spPr>
          <a:xfrm>
            <a:off x="4808566" y="477171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A1349710-5EED-F8A8-F4E9-D1804E10703A}"/>
              </a:ext>
            </a:extLst>
          </p:cNvPr>
          <p:cNvSpPr/>
          <p:nvPr/>
        </p:nvSpPr>
        <p:spPr>
          <a:xfrm>
            <a:off x="5216586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rostokąt 77">
            <a:extLst>
              <a:ext uri="{FF2B5EF4-FFF2-40B4-BE49-F238E27FC236}">
                <a16:creationId xmlns:a16="http://schemas.microsoft.com/office/drawing/2014/main" id="{171F5B1A-5133-1139-CBC9-7FB45C0781DE}"/>
              </a:ext>
            </a:extLst>
          </p:cNvPr>
          <p:cNvSpPr/>
          <p:nvPr/>
        </p:nvSpPr>
        <p:spPr>
          <a:xfrm>
            <a:off x="5631921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BE35523-B493-7E38-4A11-429B05E9F661}"/>
              </a:ext>
            </a:extLst>
          </p:cNvPr>
          <p:cNvSpPr/>
          <p:nvPr/>
        </p:nvSpPr>
        <p:spPr>
          <a:xfrm>
            <a:off x="6048749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798CC02A-01E1-D99C-7616-CF2749A75676}"/>
              </a:ext>
            </a:extLst>
          </p:cNvPr>
          <p:cNvSpPr txBox="1"/>
          <p:nvPr/>
        </p:nvSpPr>
        <p:spPr>
          <a:xfrm>
            <a:off x="6048315" y="1302558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typedef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{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 	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pic>
        <p:nvPicPr>
          <p:cNvPr id="81" name="Obraz 80">
            <a:extLst>
              <a:ext uri="{FF2B5EF4-FFF2-40B4-BE49-F238E27FC236}">
                <a16:creationId xmlns:a16="http://schemas.microsoft.com/office/drawing/2014/main" id="{0B56BC23-A469-6B8E-014B-42625F47B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4" y="1897474"/>
            <a:ext cx="540000" cy="540000"/>
          </a:xfrm>
          <a:prstGeom prst="rect">
            <a:avLst/>
          </a:prstGeom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D8332C2E-7EC1-881C-0A5C-945C44E1E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4" y="18974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6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9350"/>
            <a:ext cx="5562600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 {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a_field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B : A {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static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– klasy 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A3F8B1F1-567A-D74D-833E-731E9580B739}"/>
              </a:ext>
            </a:extLst>
          </p:cNvPr>
          <p:cNvSpPr/>
          <p:nvPr/>
        </p:nvSpPr>
        <p:spPr>
          <a:xfrm>
            <a:off x="7499349" y="1447075"/>
            <a:ext cx="3854450" cy="4729888"/>
          </a:xfrm>
          <a:prstGeom prst="roundRect">
            <a:avLst>
              <a:gd name="adj" fmla="val 5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44462B3-6A3A-4992-47BA-0E6C38E7885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733101" y="3812019"/>
            <a:ext cx="3766248" cy="131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>
            <a:extLst>
              <a:ext uri="{FF2B5EF4-FFF2-40B4-BE49-F238E27FC236}">
                <a16:creationId xmlns:a16="http://schemas.microsoft.com/office/drawing/2014/main" id="{A4FEE681-956F-E6FA-596F-FC152EF10D39}"/>
              </a:ext>
            </a:extLst>
          </p:cNvPr>
          <p:cNvSpPr/>
          <p:nvPr/>
        </p:nvSpPr>
        <p:spPr>
          <a:xfrm>
            <a:off x="7842250" y="16573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A::a_field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F4432C0-6541-1F26-C94F-F02764B59CF1}"/>
              </a:ext>
            </a:extLst>
          </p:cNvPr>
          <p:cNvSpPr/>
          <p:nvPr/>
        </p:nvSpPr>
        <p:spPr>
          <a:xfrm>
            <a:off x="7842250" y="21360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A::_vptr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8AE2DBA-36A4-1ECB-7423-396ABF3908F0}"/>
              </a:ext>
            </a:extLst>
          </p:cNvPr>
          <p:cNvSpPr/>
          <p:nvPr/>
        </p:nvSpPr>
        <p:spPr>
          <a:xfrm>
            <a:off x="7842250" y="26147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B::b_field2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B9A6565-33F2-6E7A-7DC4-F25C4042FA0A}"/>
              </a:ext>
            </a:extLst>
          </p:cNvPr>
          <p:cNvSpPr/>
          <p:nvPr/>
        </p:nvSpPr>
        <p:spPr>
          <a:xfrm>
            <a:off x="7842250" y="30934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B::_vptr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4874132E-A5C3-03A3-2565-4D502F894B6E}"/>
              </a:ext>
            </a:extLst>
          </p:cNvPr>
          <p:cNvSpPr/>
          <p:nvPr/>
        </p:nvSpPr>
        <p:spPr>
          <a:xfrm>
            <a:off x="7842250" y="3686982"/>
            <a:ext cx="320675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B::b_field_1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EC4E9F5D-E5AD-498B-01C8-C762F64E7C87}"/>
              </a:ext>
            </a:extLst>
          </p:cNvPr>
          <p:cNvSpPr/>
          <p:nvPr/>
        </p:nvSpPr>
        <p:spPr>
          <a:xfrm>
            <a:off x="7842250" y="4280514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A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FEE8779-CBCA-5C46-23A1-19615862922C}"/>
              </a:ext>
            </a:extLst>
          </p:cNvPr>
          <p:cNvSpPr/>
          <p:nvPr/>
        </p:nvSpPr>
        <p:spPr>
          <a:xfrm>
            <a:off x="7842250" y="4766045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B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656C7EF-5A81-C60F-8BA7-C6A684949879}"/>
              </a:ext>
            </a:extLst>
          </p:cNvPr>
          <p:cNvSpPr/>
          <p:nvPr/>
        </p:nvSpPr>
        <p:spPr>
          <a:xfrm>
            <a:off x="7842250" y="5471504"/>
            <a:ext cx="320675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RTTI ?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84382DA-B388-CE4C-1214-56EC3590F23B}"/>
              </a:ext>
            </a:extLst>
          </p:cNvPr>
          <p:cNvSpPr txBox="1"/>
          <p:nvPr/>
        </p:nvSpPr>
        <p:spPr>
          <a:xfrm>
            <a:off x="6262618" y="34174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 </a:t>
            </a:r>
            <a:r>
              <a:rPr lang="pl-PL" b="1" dirty="0" err="1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B04E6CE6-1783-9E82-F450-EDABBEB60F61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>
            <a:off x="11049000" y="2364650"/>
            <a:ext cx="12700" cy="214446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6A9495B-C57A-AFDE-45E3-F93789DD58EB}"/>
              </a:ext>
            </a:extLst>
          </p:cNvPr>
          <p:cNvCxnSpPr>
            <a:stCxn id="16" idx="1"/>
            <a:endCxn id="20" idx="1"/>
          </p:cNvCxnSpPr>
          <p:nvPr/>
        </p:nvCxnSpPr>
        <p:spPr>
          <a:xfrm rot="10800000" flipV="1">
            <a:off x="7842250" y="3322049"/>
            <a:ext cx="12700" cy="167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a 17" descr="Gniewna twarz z wypełnieniem z wypełnieniem pełnym">
            <a:extLst>
              <a:ext uri="{FF2B5EF4-FFF2-40B4-BE49-F238E27FC236}">
                <a16:creationId xmlns:a16="http://schemas.microsoft.com/office/drawing/2014/main" id="{8617AED9-F341-A151-78EC-76C3F971A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r>
              <a:rPr lang="pl-PL" b="1" dirty="0"/>
              <a:t>Reprezentacja obiektów w pamięci nie jest standaryzowana:</a:t>
            </a:r>
          </a:p>
          <a:p>
            <a:pPr lvl="1"/>
            <a:r>
              <a:rPr lang="pl-PL" b="1" dirty="0"/>
              <a:t>Różna w różnych językach</a:t>
            </a:r>
          </a:p>
          <a:p>
            <a:pPr lvl="1"/>
            <a:r>
              <a:rPr lang="pl-PL" b="1" dirty="0"/>
              <a:t>Różna w różnych kompilatorach tego samego języka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Konieczny kod pośredni, konwertujący reprezentację obiektową na kombinacje wskaźników i funkcji, </a:t>
            </a:r>
            <a:br>
              <a:rPr lang="pl-PL" b="1" dirty="0"/>
            </a:br>
            <a:r>
              <a:rPr lang="pl-PL" b="1" dirty="0"/>
              <a:t>czyli na ABI C (np.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qt4pas</a:t>
            </a:r>
            <a:r>
              <a:rPr lang="pl-PL" b="1" dirty="0"/>
              <a:t>)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Wyjątkiem jest C++ Builder:</a:t>
            </a:r>
            <a:br>
              <a:rPr lang="pl-PL" b="1" dirty="0"/>
            </a:br>
            <a:r>
              <a:rPr lang="pl-PL" b="1" dirty="0"/>
              <a:t>(</a:t>
            </a:r>
            <a:r>
              <a:rPr lang="pl-PL" b="1" dirty="0" err="1"/>
              <a:t>CPPCast</a:t>
            </a:r>
            <a:r>
              <a:rPr lang="pl-PL" b="1" dirty="0"/>
              <a:t> 16.04.2021, David </a:t>
            </a:r>
            <a:r>
              <a:rPr lang="pl-PL" b="1" dirty="0" err="1"/>
              <a:t>Millington</a:t>
            </a:r>
            <a:r>
              <a:rPr lang="pl-PL" b="1" dirty="0"/>
              <a:t>, </a:t>
            </a:r>
            <a:r>
              <a:rPr lang="pl-PL" b="1" dirty="0" err="1"/>
              <a:t>Embarcadero</a:t>
            </a:r>
            <a:r>
              <a:rPr lang="pl-PL" b="1" dirty="0"/>
              <a:t>)</a:t>
            </a:r>
            <a:br>
              <a:rPr lang="pl-PL" b="1" dirty="0"/>
            </a:br>
            <a:r>
              <a:rPr lang="pl-PL" b="1" dirty="0"/>
              <a:t>Specjalne modyfikacje w </a:t>
            </a:r>
            <a:r>
              <a:rPr lang="pl-PL" b="1" dirty="0" err="1"/>
              <a:t>CLang</a:t>
            </a:r>
            <a:r>
              <a:rPr lang="pl-PL" b="1" dirty="0"/>
              <a:t> / LLVM zapewniające kompatybilność klas z Delphi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pic>
        <p:nvPicPr>
          <p:cNvPr id="2" name="Grafika 1" descr="Gniewna twarz z wypełnieniem z wypełnieniem pełnym">
            <a:extLst>
              <a:ext uri="{FF2B5EF4-FFF2-40B4-BE49-F238E27FC236}">
                <a16:creationId xmlns:a16="http://schemas.microsoft.com/office/drawing/2014/main" id="{7E0C22AF-5F99-4464-85D8-8A8265CDE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5971570-8021-82D7-FF40-4DC0B6A3DD7C}"/>
              </a:ext>
            </a:extLst>
          </p:cNvPr>
          <p:cNvSpPr txBox="1"/>
          <p:nvPr/>
        </p:nvSpPr>
        <p:spPr>
          <a:xfrm>
            <a:off x="929326" y="2742039"/>
            <a:ext cx="1033334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extern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”C”__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declspec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dllexport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cdecl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 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= ((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)-&gt;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5136472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4767141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332918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306463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2695300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2DF3367-3C60-E36A-7AA9-8BF48559427D}"/>
              </a:ext>
            </a:extLst>
          </p:cNvPr>
          <p:cNvSpPr txBox="1"/>
          <p:nvPr/>
        </p:nvSpPr>
        <p:spPr>
          <a:xfrm>
            <a:off x="1039423" y="44880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Delphi: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CE94CC3-E92D-D78E-2BE1-138E4C43D8ED}"/>
              </a:ext>
            </a:extLst>
          </p:cNvPr>
          <p:cNvSpPr txBox="1"/>
          <p:nvPr/>
        </p:nvSpPr>
        <p:spPr>
          <a:xfrm>
            <a:off x="4859975" y="4118677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var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d: Pointer :=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17132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1EDD30C-B40F-74C0-0E4A-DC084B36A9EE}"/>
              </a:ext>
            </a:extLst>
          </p:cNvPr>
          <p:cNvCxnSpPr>
            <a:cxnSpLocks/>
          </p:cNvCxnSpPr>
          <p:nvPr/>
        </p:nvCxnSpPr>
        <p:spPr>
          <a:xfrm>
            <a:off x="4197350" y="3517900"/>
            <a:ext cx="2774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7883525" y="49974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21FD08BB-CC8E-3B01-6BFF-AA3A0B464C3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420100" y="3898900"/>
            <a:ext cx="422275" cy="109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30FA7C2D-AA7D-5225-FA1F-26A4960ABE4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1179B35D-EDAC-1896-1168-DA10BA42D3EA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4F40B66-99DB-259D-EE27-D4CC5B5E2BAC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8842375" y="2653938"/>
            <a:ext cx="958850" cy="234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420685" y="4953001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FreeMem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 // ???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Oh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no!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        //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wrong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heap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!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</p:cNvCxnSpPr>
          <p:nvPr/>
        </p:nvCxnSpPr>
        <p:spPr>
          <a:xfrm flipH="1">
            <a:off x="4356100" y="4083051"/>
            <a:ext cx="2844800" cy="247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21F8D3A-2CFA-6E42-89DE-D6F937CBB682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3651250"/>
            <a:ext cx="755650" cy="679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3B9C4327-014B-41FA-C2F7-A6339F466EE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2527E81-7F68-C3C0-4942-29B85C31B8F2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7CDA5DEB-8788-79AE-92F2-55D9C19F480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305175" y="2653938"/>
            <a:ext cx="987552" cy="134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4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449"/>
            <a:ext cx="10515599" cy="4735513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Zewnętrzna biblioteka zawiera potrzebną nam funkcjonalność (</a:t>
            </a:r>
            <a:r>
              <a:rPr lang="pl-PL" b="1" dirty="0" err="1"/>
              <a:t>reimplementacja</a:t>
            </a:r>
            <a:r>
              <a:rPr lang="pl-PL" b="1" dirty="0"/>
              <a:t> kosztowna / czasochłonna).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Chcemy użyć bezpośrednio funkcji systemu operacyjnego.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Integrujemy nasze oprogramowanie z innymi </a:t>
            </a:r>
            <a:r>
              <a:rPr lang="pl-PL" b="1"/>
              <a:t>systemami /</a:t>
            </a:r>
            <a:r>
              <a:rPr lang="pl-PL" b="1" dirty="0"/>
              <a:t> </a:t>
            </a:r>
            <a:r>
              <a:rPr lang="pl-PL" b="1"/>
              <a:t>implementujemy </a:t>
            </a:r>
            <a:r>
              <a:rPr lang="pl-PL" b="1" dirty="0"/>
              <a:t>fragment większego 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Inny język zawiera mechanizmy ekspresji lepiej nadające się do rozwiązania naszego problemu.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 mamy wystarczającej liczby programistów znających Delphi.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 co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51314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34736" y="4864100"/>
            <a:ext cx="3574066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0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8604250" y="51371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B0890BB-D857-3890-D61A-4B73C732B38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563100" y="2653938"/>
            <a:ext cx="238125" cy="248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DBDB0AB-A7B6-8131-D727-83B749DD855E}"/>
              </a:ext>
            </a:extLst>
          </p:cNvPr>
          <p:cNvCxnSpPr>
            <a:cxnSpLocks/>
          </p:cNvCxnSpPr>
          <p:nvPr/>
        </p:nvCxnSpPr>
        <p:spPr>
          <a:xfrm flipV="1">
            <a:off x="7639050" y="2653938"/>
            <a:ext cx="2162175" cy="2432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2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29A4F21D-73B5-4EB3-59D8-C3AD5CA606C4}"/>
              </a:ext>
            </a:extLst>
          </p:cNvPr>
          <p:cNvSpPr/>
          <p:nvPr/>
        </p:nvSpPr>
        <p:spPr>
          <a:xfrm>
            <a:off x="53149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3AC201C-B52E-234C-89B8-3F49524BE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62" y="1647824"/>
            <a:ext cx="609601" cy="609601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374050"/>
            <a:ext cx="6280150" cy="83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90" y="5521081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222025"/>
            <a:ext cx="6275314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B5C15057-87AE-B221-100E-4002FFFD3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89" y="4339499"/>
            <a:ext cx="609601" cy="609601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F03861C-38AE-A86A-E641-563106F4CDF1}"/>
              </a:ext>
            </a:extLst>
          </p:cNvPr>
          <p:cNvSpPr/>
          <p:nvPr/>
        </p:nvSpPr>
        <p:spPr>
          <a:xfrm>
            <a:off x="18351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4CDF2A-3383-1216-2034-0200EAC6F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75" y="1592624"/>
            <a:ext cx="720000" cy="720000"/>
          </a:xfrm>
          <a:prstGeom prst="rect">
            <a:avLst/>
          </a:prstGeom>
        </p:spPr>
      </p:pic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45DC1588-8309-CAAE-98BC-79F5DCD2171F}"/>
              </a:ext>
            </a:extLst>
          </p:cNvPr>
          <p:cNvSpPr/>
          <p:nvPr/>
        </p:nvSpPr>
        <p:spPr>
          <a:xfrm>
            <a:off x="18351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866D176A-EDE3-D2B5-A651-6A2F1D37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62" y="2758112"/>
            <a:ext cx="609601" cy="609601"/>
          </a:xfrm>
          <a:prstGeom prst="rect">
            <a:avLst/>
          </a:prstGeom>
        </p:spPr>
      </p:pic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35750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9C2A858-DCE2-C8A1-6002-27F313178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50" y="1729021"/>
            <a:ext cx="1080000" cy="447205"/>
          </a:xfrm>
          <a:prstGeom prst="rect">
            <a:avLst/>
          </a:prstGeom>
        </p:spPr>
      </p:pic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35750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1F506EFD-071F-EE8A-95F3-8DD74CEA3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62" y="2758112"/>
            <a:ext cx="609601" cy="609601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53EC063-F016-F5C8-7B30-7248787BF39E}"/>
              </a:ext>
            </a:extLst>
          </p:cNvPr>
          <p:cNvSpPr/>
          <p:nvPr/>
        </p:nvSpPr>
        <p:spPr>
          <a:xfrm>
            <a:off x="701040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F152D506-51C0-7021-5691-7A3730B8A7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0" y="1647822"/>
            <a:ext cx="612649" cy="609601"/>
          </a:xfrm>
          <a:prstGeom prst="rect">
            <a:avLst/>
          </a:prstGeom>
        </p:spPr>
      </p:pic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ED7F1BBB-ADB1-CDB7-7874-DAAA92F8D460}"/>
              </a:ext>
            </a:extLst>
          </p:cNvPr>
          <p:cNvSpPr/>
          <p:nvPr/>
        </p:nvSpPr>
        <p:spPr>
          <a:xfrm>
            <a:off x="701040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A1437F1B-FED6-5B41-74DF-71C3D1580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2" y="2758112"/>
            <a:ext cx="609601" cy="609601"/>
          </a:xfrm>
          <a:prstGeom prst="rect">
            <a:avLst/>
          </a:prstGeom>
        </p:spPr>
      </p:pic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F4DFD02-6434-AFCC-5916-31AE78D8B0AA}"/>
              </a:ext>
            </a:extLst>
          </p:cNvPr>
          <p:cNvSpPr/>
          <p:nvPr/>
        </p:nvSpPr>
        <p:spPr>
          <a:xfrm>
            <a:off x="87058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2F3AAF9D-C2D9-2DE5-FC3B-2131718D0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3375" y="1592624"/>
            <a:ext cx="720000" cy="720000"/>
          </a:xfrm>
          <a:prstGeom prst="rect">
            <a:avLst/>
          </a:prstGeom>
        </p:spPr>
      </p:pic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0B44070A-981D-968D-3148-D830E8DF6C1B}"/>
              </a:ext>
            </a:extLst>
          </p:cNvPr>
          <p:cNvSpPr/>
          <p:nvPr/>
        </p:nvSpPr>
        <p:spPr>
          <a:xfrm>
            <a:off x="87058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4E8979F7-9792-8321-863F-72408CB4B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2" y="2758112"/>
            <a:ext cx="609601" cy="609601"/>
          </a:xfrm>
          <a:prstGeom prst="rect">
            <a:avLst/>
          </a:prstGeom>
        </p:spPr>
      </p:pic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F00FB7A1-D469-6148-9C4C-7068E9384949}"/>
              </a:ext>
            </a:extLst>
          </p:cNvPr>
          <p:cNvCxnSpPr>
            <a:endCxn id="21" idx="0"/>
          </p:cNvCxnSpPr>
          <p:nvPr/>
        </p:nvCxnSpPr>
        <p:spPr>
          <a:xfrm>
            <a:off x="2349500" y="21762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833290" y="4949100"/>
            <a:ext cx="0" cy="57198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4076450" y="2176226"/>
            <a:ext cx="2031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2A64A39E-A7C0-9F97-E005-35089284E536}"/>
              </a:ext>
            </a:extLst>
          </p:cNvPr>
          <p:cNvCxnSpPr/>
          <p:nvPr/>
        </p:nvCxnSpPr>
        <p:spPr>
          <a:xfrm>
            <a:off x="7523737" y="22168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B4D4D992-AD45-D538-5B88-46499FE412E5}"/>
              </a:ext>
            </a:extLst>
          </p:cNvPr>
          <p:cNvCxnSpPr/>
          <p:nvPr/>
        </p:nvCxnSpPr>
        <p:spPr>
          <a:xfrm>
            <a:off x="9227562" y="2169918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CE39E1D6-D623-E3AB-0D29-60E42B851574}"/>
              </a:ext>
            </a:extLst>
          </p:cNvPr>
          <p:cNvSpPr/>
          <p:nvPr/>
        </p:nvSpPr>
        <p:spPr>
          <a:xfrm>
            <a:off x="1600200" y="1333500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3345747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A45197EA-E8C0-9392-98F1-2870E7FDB13D}"/>
              </a:ext>
            </a:extLst>
          </p:cNvPr>
          <p:cNvSpPr/>
          <p:nvPr/>
        </p:nvSpPr>
        <p:spPr>
          <a:xfrm>
            <a:off x="5105370" y="133324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96503A76-E21B-E6AA-987A-FFBFA7F3EF6E}"/>
              </a:ext>
            </a:extLst>
          </p:cNvPr>
          <p:cNvSpPr/>
          <p:nvPr/>
        </p:nvSpPr>
        <p:spPr>
          <a:xfrm>
            <a:off x="6792980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: zaokrąglone rogi 65">
            <a:extLst>
              <a:ext uri="{FF2B5EF4-FFF2-40B4-BE49-F238E27FC236}">
                <a16:creationId xmlns:a16="http://schemas.microsoft.com/office/drawing/2014/main" id="{60202908-B141-51DE-993E-A54EC4193822}"/>
              </a:ext>
            </a:extLst>
          </p:cNvPr>
          <p:cNvSpPr/>
          <p:nvPr/>
        </p:nvSpPr>
        <p:spPr>
          <a:xfrm>
            <a:off x="8496805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060606"/>
            <a:ext cx="6790175" cy="2295743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A336C996-8DF6-6B82-D38F-0762A064B4F5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>
            <a:off x="2356863" y="3367713"/>
            <a:ext cx="31716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>
            <a:off x="4096763" y="3367713"/>
            <a:ext cx="14317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06E20F12-D4BB-8F9B-0956-75D70ABF92F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833290" y="2257425"/>
            <a:ext cx="3373" cy="208207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24D6B847-C82F-7080-E147-A37DE7FD1F6F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>
            <a:off x="6138090" y="3367713"/>
            <a:ext cx="139402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C81BF628-FA74-E577-69D7-30FEA0A1710C}"/>
              </a:ext>
            </a:extLst>
          </p:cNvPr>
          <p:cNvCxnSpPr>
            <a:cxnSpLocks/>
            <a:stCxn id="32" idx="2"/>
            <a:endCxn id="18" idx="3"/>
          </p:cNvCxnSpPr>
          <p:nvPr/>
        </p:nvCxnSpPr>
        <p:spPr>
          <a:xfrm flipH="1">
            <a:off x="6138090" y="3367713"/>
            <a:ext cx="308947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1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759468"/>
            <a:ext cx="6280150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>
                <a:solidFill>
                  <a:schemeClr val="tx1"/>
                </a:solidFill>
              </a:rPr>
              <a:t>Logika </a:t>
            </a:r>
            <a:r>
              <a:rPr lang="pl-PL" b="1" dirty="0">
                <a:solidFill>
                  <a:schemeClr val="tx1"/>
                </a:solidFill>
              </a:rPr>
              <a:t>aplikacji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00" y="5110409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600355"/>
            <a:ext cx="6275314" cy="4662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Importy ABI 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2693215" y="1530350"/>
            <a:ext cx="6286695" cy="497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Implementacja funkcjonalności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2696488" y="2765922"/>
            <a:ext cx="6286695" cy="49764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Eksporty ABI C</a:t>
            </a: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</p:cNvCxnSpPr>
          <p:nvPr/>
        </p:nvCxnSpPr>
        <p:spPr>
          <a:xfrm>
            <a:off x="38681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</p:cNvCxnSpPr>
          <p:nvPr/>
        </p:nvCxnSpPr>
        <p:spPr>
          <a:xfrm>
            <a:off x="38681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2444749" y="1328619"/>
            <a:ext cx="6790175" cy="2100381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404470"/>
            <a:ext cx="6790175" cy="1951879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5835708" y="3263563"/>
            <a:ext cx="4128" cy="133679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87B4B12C-6F1B-D93D-BD73-D89DE8195424}"/>
              </a:ext>
            </a:extLst>
          </p:cNvPr>
          <p:cNvSpPr/>
          <p:nvPr/>
        </p:nvSpPr>
        <p:spPr>
          <a:xfrm>
            <a:off x="5981699" y="5182108"/>
            <a:ext cx="2998211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474BF96C-B8F8-43D6-3749-90EBC40C1499}"/>
              </a:ext>
            </a:extLst>
          </p:cNvPr>
          <p:cNvCxnSpPr>
            <a:cxnSpLocks/>
          </p:cNvCxnSpPr>
          <p:nvPr/>
        </p:nvCxnSpPr>
        <p:spPr>
          <a:xfrm>
            <a:off x="82689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F7A2100C-ABD9-73EF-1EFE-ED6EE5EC902D}"/>
              </a:ext>
            </a:extLst>
          </p:cNvPr>
          <p:cNvSpPr/>
          <p:nvPr/>
        </p:nvSpPr>
        <p:spPr>
          <a:xfrm>
            <a:off x="5981699" y="2171835"/>
            <a:ext cx="2998211" cy="4486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479205EA-32C0-F5AC-8928-8D1826533CAA}"/>
              </a:ext>
            </a:extLst>
          </p:cNvPr>
          <p:cNvCxnSpPr>
            <a:cxnSpLocks/>
          </p:cNvCxnSpPr>
          <p:nvPr/>
        </p:nvCxnSpPr>
        <p:spPr>
          <a:xfrm>
            <a:off x="82689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81D567A2-742E-12EE-DC59-326549590767}"/>
              </a:ext>
            </a:extLst>
          </p:cNvPr>
          <p:cNvSpPr/>
          <p:nvPr/>
        </p:nvSpPr>
        <p:spPr>
          <a:xfrm>
            <a:off x="9442200" y="2045922"/>
            <a:ext cx="884675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Inny</a:t>
            </a:r>
          </a:p>
          <a:p>
            <a:pPr algn="ctr"/>
            <a:r>
              <a:rPr lang="pl-PL" b="1" dirty="0">
                <a:solidFill>
                  <a:schemeClr val="tx1"/>
                </a:solidFill>
              </a:rPr>
              <a:t>język</a:t>
            </a:r>
          </a:p>
        </p:txBody>
      </p:sp>
    </p:spTree>
    <p:extLst>
      <p:ext uri="{BB962C8B-B14F-4D97-AF65-F5344CB8AC3E}">
        <p14:creationId xmlns:p14="http://schemas.microsoft.com/office/powerpoint/2010/main" val="61464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Zapisywanie grafiki w formacie </a:t>
            </a:r>
            <a:r>
              <a:rPr lang="pl-PL" b="1" dirty="0" err="1"/>
              <a:t>WebP</a:t>
            </a:r>
            <a:r>
              <a:rPr lang="pl-PL" b="1" dirty="0"/>
              <a:t>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2"/>
              </a:rPr>
              <a:t>https://developers.google.com/speed/webp/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3"/>
              </a:rPr>
              <a:t>https://github.com/webmproject/libwebp/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</a:t>
            </a:r>
          </a:p>
        </p:txBody>
      </p:sp>
    </p:spTree>
    <p:extLst>
      <p:ext uri="{BB962C8B-B14F-4D97-AF65-F5344CB8AC3E}">
        <p14:creationId xmlns:p14="http://schemas.microsoft.com/office/powerpoint/2010/main" val="31193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030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Usuwanie duplikatów z tablicy.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Algorytm: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Idiom w </a:t>
            </a:r>
            <a:r>
              <a:rPr lang="pl-PL" sz="2000" b="1" dirty="0" err="1"/>
              <a:t>Pythonie</a:t>
            </a:r>
            <a:r>
              <a:rPr lang="pl-PL" sz="2000" b="1" dirty="0"/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deduped_list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list(set(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list_with_duplicates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))</a:t>
            </a:r>
            <a:endParaRPr lang="pl-PL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C++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85B77F1A-6654-23E3-E5AE-5D159374DE6C}"/>
              </a:ext>
            </a:extLst>
          </p:cNvPr>
          <p:cNvSpPr/>
          <p:nvPr/>
        </p:nvSpPr>
        <p:spPr>
          <a:xfrm>
            <a:off x="15557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E320BF4-658F-5DA7-2C1E-5DC3006C0AE4}"/>
              </a:ext>
            </a:extLst>
          </p:cNvPr>
          <p:cNvSpPr/>
          <p:nvPr/>
        </p:nvSpPr>
        <p:spPr>
          <a:xfrm>
            <a:off x="487680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::set&lt;T&gt;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E5796902-8690-ACF9-421C-34FE07D46DFD}"/>
              </a:ext>
            </a:extLst>
          </p:cNvPr>
          <p:cNvSpPr/>
          <p:nvPr/>
        </p:nvSpPr>
        <p:spPr>
          <a:xfrm>
            <a:off x="81978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96C9AE2-F2A3-FD08-C334-D35E4D59B49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97510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C008915-5BF8-6DF9-0EB1-801EB6152B1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9615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3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Równoległe obliczenie sumy SHA-512 dla wszystkich plików w folderze.</a:t>
            </a:r>
          </a:p>
          <a:p>
            <a:r>
              <a:rPr lang="pl-PL" b="1" dirty="0"/>
              <a:t>równoległość: </a:t>
            </a:r>
            <a:r>
              <a:rPr lang="pl-PL" b="1" dirty="0" err="1"/>
              <a:t>goroutines</a:t>
            </a:r>
            <a:r>
              <a:rPr lang="pl-PL" b="1" dirty="0"/>
              <a:t>, </a:t>
            </a:r>
            <a:r>
              <a:rPr lang="pl-PL" b="1" dirty="0" err="1"/>
              <a:t>waitgroups</a:t>
            </a:r>
            <a:endParaRPr lang="pl-PL" b="1" dirty="0"/>
          </a:p>
          <a:p>
            <a:r>
              <a:rPr lang="pl-PL" b="1" dirty="0"/>
              <a:t>wyliczanie </a:t>
            </a:r>
            <a:r>
              <a:rPr lang="pl-PL" b="1" dirty="0" err="1"/>
              <a:t>hash’a</a:t>
            </a:r>
            <a:r>
              <a:rPr lang="pl-PL" b="1" dirty="0"/>
              <a:t>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crypto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/sha512</a:t>
            </a:r>
          </a:p>
          <a:p>
            <a:r>
              <a:rPr lang="pl-PL" b="1" dirty="0" err="1"/>
              <a:t>metapakiet</a:t>
            </a:r>
            <a:r>
              <a:rPr lang="pl-PL" b="1" dirty="0"/>
              <a:t> ”C”</a:t>
            </a:r>
          </a:p>
          <a:p>
            <a:r>
              <a:rPr lang="pl-PL" b="1" dirty="0"/>
              <a:t>komentarze eksportu funkcji: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//export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func_name</a:t>
            </a:r>
            <a:r>
              <a:rPr lang="pl-PL" b="1" dirty="0"/>
              <a:t> </a:t>
            </a:r>
          </a:p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go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–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buildmode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=c-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shared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automatycznie generowany plik nagłówkowy C</a:t>
            </a:r>
          </a:p>
          <a:p>
            <a:r>
              <a:rPr lang="pl-PL" b="1" dirty="0" err="1"/>
              <a:t>runtime</a:t>
            </a:r>
            <a:r>
              <a:rPr lang="pl-PL" b="1" dirty="0"/>
              <a:t>/</a:t>
            </a:r>
            <a:r>
              <a:rPr lang="pl-PL" b="1" dirty="0" err="1"/>
              <a:t>cgo</a:t>
            </a:r>
            <a:r>
              <a:rPr lang="pl-PL" b="1" dirty="0"/>
              <a:t>: handle, przekazywanie danych z/do Go</a:t>
            </a:r>
          </a:p>
          <a:p>
            <a:r>
              <a:rPr lang="pl-PL" b="1" dirty="0" err="1"/>
              <a:t>C.CString</a:t>
            </a:r>
            <a:r>
              <a:rPr lang="pl-PL" b="1" dirty="0"/>
              <a:t>, </a:t>
            </a:r>
            <a:r>
              <a:rPr lang="pl-PL" b="1" dirty="0" err="1"/>
              <a:t>GoSlice</a:t>
            </a:r>
            <a:r>
              <a:rPr lang="pl-PL" b="1" dirty="0"/>
              <a:t>, </a:t>
            </a:r>
            <a:r>
              <a:rPr lang="pl-PL" b="1" dirty="0" err="1"/>
              <a:t>GoString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Go</a:t>
            </a:r>
          </a:p>
        </p:txBody>
      </p:sp>
    </p:spTree>
    <p:extLst>
      <p:ext uri="{BB962C8B-B14F-4D97-AF65-F5344CB8AC3E}">
        <p14:creationId xmlns:p14="http://schemas.microsoft.com/office/powerpoint/2010/main" val="365642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Vladimir </a:t>
            </a:r>
            <a:r>
              <a:rPr lang="pl-PL" b="1" dirty="0" err="1"/>
              <a:t>Vivien</a:t>
            </a:r>
            <a:r>
              <a:rPr lang="pl-PL" b="1" dirty="0"/>
              <a:t>: </a:t>
            </a:r>
            <a:r>
              <a:rPr lang="en-US" b="1" dirty="0"/>
              <a:t>Calling Go Functions from Other Languages</a:t>
            </a:r>
            <a:br>
              <a:rPr lang="pl-PL" b="1" dirty="0"/>
            </a:br>
            <a:r>
              <a:rPr lang="pl-PL" b="1" dirty="0">
                <a:hlinkClick r:id="rId2"/>
              </a:rPr>
              <a:t>https://medium.com/learning-the-go-programming-language/calling-go-functions-from-other-languages-4c7d8bcc69bf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Go </a:t>
            </a:r>
            <a:r>
              <a:rPr lang="pl-PL" b="1" dirty="0" err="1"/>
              <a:t>build</a:t>
            </a:r>
            <a:r>
              <a:rPr lang="pl-PL" b="1" dirty="0"/>
              <a:t> </a:t>
            </a:r>
            <a:r>
              <a:rPr lang="pl-PL" b="1" dirty="0" err="1"/>
              <a:t>modes</a:t>
            </a:r>
            <a:br>
              <a:rPr lang="pl-PL" b="1" dirty="0"/>
            </a:br>
            <a:r>
              <a:rPr lang="pl-PL" b="1" dirty="0">
                <a:hlinkClick r:id="rId3"/>
              </a:rPr>
              <a:t>https://pkg.go.dev/cmd/go#hdr-Build_modes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Dokumentacja </a:t>
            </a:r>
            <a:r>
              <a:rPr lang="pl-PL" b="1" dirty="0" err="1"/>
              <a:t>CGo</a:t>
            </a:r>
            <a:r>
              <a:rPr lang="pl-PL" b="1" dirty="0"/>
              <a:t> (przekazywanie wskaźników C-Go)</a:t>
            </a:r>
            <a:br>
              <a:rPr lang="pl-PL" b="1" dirty="0"/>
            </a:br>
            <a:r>
              <a:rPr lang="pl-PL" b="1" dirty="0">
                <a:hlinkClick r:id="rId4"/>
              </a:rPr>
              <a:t>https://pkg.go.dev/cmd/cgo#hdr-C_references_to_Go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Go – więcej informacji</a:t>
            </a:r>
          </a:p>
        </p:txBody>
      </p:sp>
    </p:spTree>
    <p:extLst>
      <p:ext uri="{BB962C8B-B14F-4D97-AF65-F5344CB8AC3E}">
        <p14:creationId xmlns:p14="http://schemas.microsoft.com/office/powerpoint/2010/main" val="36258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Rozpoznawanie mowy: </a:t>
            </a:r>
            <a:r>
              <a:rPr lang="pl-PL" b="1" dirty="0">
                <a:hlinkClick r:id="rId2"/>
              </a:rPr>
              <a:t>https://github.com/openai/whisper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Importy bezpośrednio z python3.dll (ABI C)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Py_IncRef</a:t>
            </a:r>
            <a:r>
              <a:rPr lang="pl-PL" b="1" dirty="0"/>
              <a:t> / </a:t>
            </a:r>
            <a:r>
              <a:rPr lang="pl-PL" b="1" dirty="0" err="1"/>
              <a:t>Py_DecRef</a:t>
            </a:r>
            <a:r>
              <a:rPr lang="pl-PL" b="1" dirty="0"/>
              <a:t>: uwaga na pożyczone referencje (sprawdzać dokumentację </a:t>
            </a:r>
            <a:r>
              <a:rPr lang="pl-PL" b="1" dirty="0" err="1"/>
              <a:t>Python</a:t>
            </a:r>
            <a:r>
              <a:rPr lang="pl-PL" b="1" dirty="0"/>
              <a:t> C API)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Niektóre pakiety wymagają specjalnego przygotowania po stronie Delphi (np. </a:t>
            </a:r>
            <a:r>
              <a:rPr lang="pl-PL" b="1" dirty="0" err="1"/>
              <a:t>numpy</a:t>
            </a:r>
            <a:r>
              <a:rPr lang="pl-PL" b="1" dirty="0"/>
              <a:t>, </a:t>
            </a:r>
            <a:r>
              <a:rPr lang="pl-PL" b="1" dirty="0" err="1"/>
              <a:t>pytorch</a:t>
            </a:r>
            <a:r>
              <a:rPr lang="pl-PL" b="1" dirty="0"/>
              <a:t> – </a:t>
            </a:r>
            <a:r>
              <a:rPr lang="pl-PL" b="1" dirty="0" err="1"/>
              <a:t>Math.SetExceptionMask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Możliwe uruchamianie skryptów wprost (</a:t>
            </a:r>
            <a:r>
              <a:rPr lang="pl-PL" b="1" dirty="0" err="1"/>
              <a:t>PyRun_SimpleString</a:t>
            </a:r>
            <a:r>
              <a:rPr lang="pl-PL" b="1" dirty="0"/>
              <a:t>) lub interakcja niskopoziomowa (</a:t>
            </a:r>
            <a:r>
              <a:rPr lang="pl-PL" b="1" dirty="0" err="1"/>
              <a:t>PyImport_Import</a:t>
            </a:r>
            <a:r>
              <a:rPr lang="pl-PL" b="1" dirty="0"/>
              <a:t>, </a:t>
            </a:r>
            <a:r>
              <a:rPr lang="pl-PL" b="1" dirty="0" err="1"/>
              <a:t>PyObject_GetAttrString</a:t>
            </a:r>
            <a:r>
              <a:rPr lang="pl-PL" b="1" dirty="0"/>
              <a:t>, </a:t>
            </a:r>
            <a:r>
              <a:rPr lang="pl-PL" b="1" dirty="0" err="1"/>
              <a:t>PyObject_Call</a:t>
            </a:r>
            <a:r>
              <a:rPr lang="pl-PL" b="1" dirty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Python</a:t>
            </a:r>
            <a:r>
              <a:rPr lang="pl-PL" b="1" dirty="0"/>
              <a:t> Windows </a:t>
            </a:r>
            <a:r>
              <a:rPr lang="pl-PL" b="1" dirty="0" err="1"/>
              <a:t>embeddable</a:t>
            </a:r>
            <a:r>
              <a:rPr lang="pl-PL" b="1" dirty="0"/>
              <a:t> </a:t>
            </a:r>
            <a:r>
              <a:rPr lang="pl-PL" b="1" dirty="0" err="1"/>
              <a:t>package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hlinkClick r:id="rId3"/>
              </a:rPr>
              <a:t>https://docs.python.org/3/using/windows.html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72508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ABI C to lingua franca w łączeniu kodu.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Czasami zachodzi konieczność pisania </a:t>
            </a:r>
            <a:r>
              <a:rPr lang="pl-PL" b="1" dirty="0" err="1"/>
              <a:t>wrapperów</a:t>
            </a:r>
            <a:r>
              <a:rPr lang="pl-PL" b="1" dirty="0"/>
              <a:t> / adapterów po obu stronach kodu (Delphi i obcego).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Znajomość obcego języka i środowiska jest pomocna.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Łączenie w </a:t>
            </a:r>
            <a:r>
              <a:rPr lang="pl-PL" b="1" dirty="0" err="1"/>
              <a:t>runtime</a:t>
            </a:r>
            <a:r>
              <a:rPr lang="pl-PL" b="1" dirty="0"/>
              <a:t> (DLL) jest wygodniejszym rozwiązaniem.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Musimy zapewnić zgodność reprezentacji danych na poziomie binarnym.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Równolegle działające </a:t>
            </a:r>
            <a:r>
              <a:rPr lang="pl-PL" b="1" dirty="0" err="1"/>
              <a:t>runtime’y</a:t>
            </a:r>
            <a:r>
              <a:rPr lang="pl-PL" b="1" dirty="0"/>
              <a:t> powodują problemy z zarządzaniem pamięcią dynamiczną (zwalnia ten, kto alokuje).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 język „bardziej odległy” od C, tym więcej kodu pośredniego wymaga.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Twórcy języka X </a:t>
            </a:r>
            <a:r>
              <a:rPr lang="pl-PL" b="1"/>
              <a:t>zwykle ułatwiają </a:t>
            </a:r>
            <a:r>
              <a:rPr lang="pl-PL" b="1" dirty="0"/>
              <a:t>wywołania X </a:t>
            </a:r>
            <a:r>
              <a:rPr lang="pl-PL" b="1" dirty="0">
                <a:sym typeface="Wingdings" panose="05000000000000000000" pitchFamily="2" charset="2"/>
              </a:rPr>
              <a:t> C, wywołania C  </a:t>
            </a:r>
            <a:r>
              <a:rPr lang="pl-PL" b="1">
                <a:sym typeface="Wingdings" panose="05000000000000000000" pitchFamily="2" charset="2"/>
              </a:rPr>
              <a:t>X bywają </a:t>
            </a:r>
            <a:r>
              <a:rPr lang="pl-PL" b="1" dirty="0">
                <a:sym typeface="Wingdings" panose="05000000000000000000" pitchFamily="2" charset="2"/>
              </a:rPr>
              <a:t>bardziej skomplikowane.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271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/>
          <p:nvPr/>
        </p:nvGrpSpPr>
        <p:grpSpPr>
          <a:xfrm>
            <a:off x="3524025" y="2186846"/>
            <a:ext cx="4997450" cy="2074004"/>
            <a:chOff x="3524025" y="2186846"/>
            <a:chExt cx="4997450" cy="2074004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461538" y="2186846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Inne języki:</a:t>
            </a:r>
          </a:p>
          <a:p>
            <a:pPr lvl="1"/>
            <a:r>
              <a:rPr lang="pl-PL" b="1" dirty="0"/>
              <a:t>Java – JNI / JNA (ABI C, w obie strony, sporo ekstra kodu)</a:t>
            </a:r>
          </a:p>
          <a:p>
            <a:pPr lvl="1"/>
            <a:r>
              <a:rPr lang="pl-PL" b="1" dirty="0" err="1"/>
              <a:t>Rust</a:t>
            </a:r>
            <a:r>
              <a:rPr lang="pl-PL" b="1" dirty="0"/>
              <a:t> – ABI C (w obie strony)</a:t>
            </a:r>
          </a:p>
          <a:p>
            <a:pPr lvl="1"/>
            <a:r>
              <a:rPr lang="pl-PL" b="1" dirty="0"/>
              <a:t>.NET – (.NET </a:t>
            </a:r>
            <a:r>
              <a:rPr lang="pl-PL" b="1" dirty="0">
                <a:sym typeface="Wingdings" panose="05000000000000000000" pitchFamily="2" charset="2"/>
              </a:rPr>
              <a:t> C działa, C  .NET - ?)</a:t>
            </a:r>
            <a:endParaRPr lang="pl-PL" b="1" dirty="0"/>
          </a:p>
          <a:p>
            <a:pPr lvl="1"/>
            <a:r>
              <a:rPr lang="pl-PL" b="1" dirty="0" err="1"/>
              <a:t>Dart</a:t>
            </a:r>
            <a:r>
              <a:rPr lang="pl-PL" b="1" dirty="0"/>
              <a:t> – </a:t>
            </a:r>
            <a:r>
              <a:rPr lang="pl-PL" b="1" dirty="0" err="1"/>
              <a:t>dart:ffi</a:t>
            </a:r>
            <a:r>
              <a:rPr lang="pl-PL" b="1" dirty="0"/>
              <a:t> działa tylko w jedną stronę (</a:t>
            </a:r>
            <a:r>
              <a:rPr lang="pl-PL" b="1" dirty="0" err="1"/>
              <a:t>Dart</a:t>
            </a:r>
            <a:r>
              <a:rPr lang="pl-PL" b="1" dirty="0"/>
              <a:t> </a:t>
            </a:r>
            <a:r>
              <a:rPr lang="pl-PL" b="1" dirty="0">
                <a:sym typeface="Wingdings" panose="05000000000000000000" pitchFamily="2" charset="2"/>
              </a:rPr>
              <a:t></a:t>
            </a:r>
            <a:r>
              <a:rPr lang="pl-PL" b="1" dirty="0"/>
              <a:t> C)</a:t>
            </a:r>
          </a:p>
          <a:p>
            <a:pPr lvl="1"/>
            <a:r>
              <a:rPr lang="pl-PL" b="1" dirty="0"/>
              <a:t>Kotlin/Native - ABI C (w obie strony)</a:t>
            </a:r>
          </a:p>
          <a:p>
            <a:pPr lvl="1"/>
            <a:r>
              <a:rPr lang="pl-PL" b="1" dirty="0" err="1"/>
              <a:t>Lua</a:t>
            </a:r>
            <a:r>
              <a:rPr lang="pl-PL" b="1" dirty="0"/>
              <a:t> – podobnie jak </a:t>
            </a:r>
            <a:r>
              <a:rPr lang="pl-PL" b="1" dirty="0" err="1"/>
              <a:t>Python</a:t>
            </a:r>
            <a:r>
              <a:rPr lang="pl-PL" b="1" dirty="0"/>
              <a:t> (ABI C)</a:t>
            </a:r>
          </a:p>
          <a:p>
            <a:pPr lvl="1"/>
            <a:r>
              <a:rPr lang="pl-PL" b="1" dirty="0" err="1"/>
              <a:t>Ruby</a:t>
            </a:r>
            <a:r>
              <a:rPr lang="pl-PL" b="1" dirty="0"/>
              <a:t> – ?</a:t>
            </a:r>
          </a:p>
          <a:p>
            <a:pPr lvl="1"/>
            <a:r>
              <a:rPr lang="pl-PL" b="1" dirty="0"/>
              <a:t>Perl – ?</a:t>
            </a:r>
          </a:p>
          <a:p>
            <a:r>
              <a:rPr lang="pl-PL" b="1" dirty="0"/>
              <a:t>Źródła: </a:t>
            </a:r>
            <a:r>
              <a:rPr lang="pl-PL" b="1" dirty="0">
                <a:hlinkClick r:id="rId2"/>
              </a:rPr>
              <a:t>https://github.com/ttyrakow/zlot22</a:t>
            </a:r>
            <a:endParaRPr lang="pl-PL" b="1" dirty="0"/>
          </a:p>
          <a:p>
            <a:endParaRPr lang="pl-PL" b="1" dirty="0"/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Pytania</a:t>
            </a:r>
          </a:p>
        </p:txBody>
      </p:sp>
    </p:spTree>
    <p:extLst>
      <p:ext uri="{BB962C8B-B14F-4D97-AF65-F5344CB8AC3E}">
        <p14:creationId xmlns:p14="http://schemas.microsoft.com/office/powerpoint/2010/main" val="327958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3AEC913-5B10-E7C0-A691-4DE164F71C0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2315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5035286" y="5145271"/>
            <a:ext cx="2162748" cy="1034730"/>
            <a:chOff x="3524025" y="1869905"/>
            <a:chExt cx="4997450" cy="2390945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210418" y="1869905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66213D2-A73A-A84B-C5A1-892476A1C68F}"/>
              </a:ext>
            </a:extLst>
          </p:cNvPr>
          <p:cNvSpPr/>
          <p:nvPr/>
        </p:nvSpPr>
        <p:spPr>
          <a:xfrm>
            <a:off x="1812451" y="1498600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8278F03-75EE-0758-78B0-82734BB5A203}"/>
              </a:ext>
            </a:extLst>
          </p:cNvPr>
          <p:cNvSpPr/>
          <p:nvPr/>
        </p:nvSpPr>
        <p:spPr>
          <a:xfrm>
            <a:off x="1812451" y="2931395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1EF17AD-FE70-5B70-9DAA-F268C7C91C74}"/>
              </a:ext>
            </a:extLst>
          </p:cNvPr>
          <p:cNvSpPr/>
          <p:nvPr/>
        </p:nvSpPr>
        <p:spPr>
          <a:xfrm>
            <a:off x="3285651" y="1498600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08397B1-9DC5-FF30-4A7A-2BE720286B96}"/>
              </a:ext>
            </a:extLst>
          </p:cNvPr>
          <p:cNvSpPr/>
          <p:nvPr/>
        </p:nvSpPr>
        <p:spPr>
          <a:xfrm>
            <a:off x="3285651" y="2931395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1AEF2CC-71E9-3D88-5319-A10492BB8BD6}"/>
              </a:ext>
            </a:extLst>
          </p:cNvPr>
          <p:cNvSpPr/>
          <p:nvPr/>
        </p:nvSpPr>
        <p:spPr>
          <a:xfrm>
            <a:off x="2549051" y="4270843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19AD08BE-CC05-D9EC-029C-DBC9A30C4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1" y="2219843"/>
            <a:ext cx="360000" cy="3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BE45F1B-2795-6ABD-351C-7B866F5DE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51" y="3622014"/>
            <a:ext cx="360000" cy="360000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0EDC396F-518A-3FCF-BCED-0E52510F0A5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047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Obraz 41">
            <a:extLst>
              <a:ext uri="{FF2B5EF4-FFF2-40B4-BE49-F238E27FC236}">
                <a16:creationId xmlns:a16="http://schemas.microsoft.com/office/drawing/2014/main" id="{4710D1FF-2AB2-0B7F-8002-4D9EEC2F9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1" y="2219843"/>
            <a:ext cx="360000" cy="360000"/>
          </a:xfrm>
          <a:prstGeom prst="rect">
            <a:avLst/>
          </a:prstGeom>
        </p:spPr>
      </p:pic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C0DDD74F-D1DB-CFBF-3CE3-54EE4908DAC7}"/>
              </a:ext>
            </a:extLst>
          </p:cNvPr>
          <p:cNvCxnSpPr>
            <a:stCxn id="3" idx="2"/>
            <a:endCxn id="16" idx="1"/>
          </p:cNvCxnSpPr>
          <p:nvPr/>
        </p:nvCxnSpPr>
        <p:spPr>
          <a:xfrm>
            <a:off x="22315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EA91C418-4A98-F650-0D81-AD9449E0D95B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flipH="1">
            <a:off x="31481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69FB2D56-E173-E627-2EDF-1E2815FE3B6E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2968151" y="3982014"/>
            <a:ext cx="0" cy="2888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2968151" y="4664543"/>
            <a:ext cx="2067135" cy="1155458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a 20" descr="Znaczek — znacznik wyboru 1 z wypełnieniem pełnym">
            <a:extLst>
              <a:ext uri="{FF2B5EF4-FFF2-40B4-BE49-F238E27FC236}">
                <a16:creationId xmlns:a16="http://schemas.microsoft.com/office/drawing/2014/main" id="{4A08EE97-FACF-E14F-6D8F-3450BF454E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49051" y="5327396"/>
            <a:ext cx="914400" cy="914400"/>
          </a:xfrm>
          <a:prstGeom prst="rect">
            <a:avLst/>
          </a:prstGeom>
        </p:spPr>
      </p:pic>
      <p:pic>
        <p:nvPicPr>
          <p:cNvPr id="22" name="Grafika 21" descr="Znaczek — znacznik wyboru 1 z wypełnieniem pełnym">
            <a:extLst>
              <a:ext uri="{FF2B5EF4-FFF2-40B4-BE49-F238E27FC236}">
                <a16:creationId xmlns:a16="http://schemas.microsoft.com/office/drawing/2014/main" id="{C5DC83A0-C185-9B67-2B80-5BA5756C3B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6069" y="5360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Czego nie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4993966" y="5430534"/>
            <a:ext cx="2204068" cy="749467"/>
            <a:chOff x="3428547" y="2529061"/>
            <a:chExt cx="5092928" cy="1731789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3428547" y="2529061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>
            <a:off x="3704750" y="4652885"/>
            <a:ext cx="13305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61AA537-9D6E-8760-98F5-F520626501CC}"/>
              </a:ext>
            </a:extLst>
          </p:cNvPr>
          <p:cNvSpPr/>
          <p:nvPr/>
        </p:nvSpPr>
        <p:spPr>
          <a:xfrm>
            <a:off x="1812450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34FE61A-1EBD-07D5-CF85-AD91F59C413B}"/>
              </a:ext>
            </a:extLst>
          </p:cNvPr>
          <p:cNvSpPr/>
          <p:nvPr/>
        </p:nvSpPr>
        <p:spPr>
          <a:xfrm>
            <a:off x="1812450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6B8A2E79-7816-2CCC-C191-3378B99BF465}"/>
              </a:ext>
            </a:extLst>
          </p:cNvPr>
          <p:cNvSpPr/>
          <p:nvPr/>
        </p:nvSpPr>
        <p:spPr>
          <a:xfrm>
            <a:off x="3285650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97B13225-C2B4-5E52-6E2C-D302FFE8A825}"/>
              </a:ext>
            </a:extLst>
          </p:cNvPr>
          <p:cNvSpPr/>
          <p:nvPr/>
        </p:nvSpPr>
        <p:spPr>
          <a:xfrm>
            <a:off x="3285650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8AD65C8-23B1-FCDC-51A9-6132D5095D14}"/>
              </a:ext>
            </a:extLst>
          </p:cNvPr>
          <p:cNvSpPr/>
          <p:nvPr/>
        </p:nvSpPr>
        <p:spPr>
          <a:xfrm>
            <a:off x="18124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E685767-2446-E87E-8725-8CD4AB432B9B}"/>
              </a:ext>
            </a:extLst>
          </p:cNvPr>
          <p:cNvSpPr/>
          <p:nvPr/>
        </p:nvSpPr>
        <p:spPr>
          <a:xfrm>
            <a:off x="32856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AE9A66A2-7D64-3301-0AD3-9C8CC66487E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2315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CD03FC99-95BA-549A-63AB-1398B92D159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7047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3B80FDE0-E011-2AB3-F3CC-ED8EDDFDE55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2315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EE1AEA9C-5630-6EC3-3016-0C291594EF1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7047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braz 52">
            <a:extLst>
              <a:ext uri="{FF2B5EF4-FFF2-40B4-BE49-F238E27FC236}">
                <a16:creationId xmlns:a16="http://schemas.microsoft.com/office/drawing/2014/main" id="{F8CF62AC-7CA1-ABCC-C287-77A36933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2212442"/>
            <a:ext cx="360000" cy="360000"/>
          </a:xfrm>
          <a:prstGeom prst="rect">
            <a:avLst/>
          </a:prstGeom>
        </p:spPr>
      </p:pic>
      <p:pic>
        <p:nvPicPr>
          <p:cNvPr id="54" name="Obraz 53">
            <a:extLst>
              <a:ext uri="{FF2B5EF4-FFF2-40B4-BE49-F238E27FC236}">
                <a16:creationId xmlns:a16="http://schemas.microsoft.com/office/drawing/2014/main" id="{A2AF541F-7D68-2F0F-6E79-6D4BD01BC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3610356"/>
            <a:ext cx="360000" cy="360000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35F8B686-8854-4BD0-9929-C05F7FDB5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2208185"/>
            <a:ext cx="360000" cy="360000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0B9AB154-5468-E979-2847-F0D87B033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3604340"/>
            <a:ext cx="360000" cy="360000"/>
          </a:xfrm>
          <a:prstGeom prst="rect">
            <a:avLst/>
          </a:prstGeom>
        </p:spPr>
      </p:pic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CE0007DB-407F-8987-B821-18997B3523C9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>
            <a:off x="2231550" y="4652885"/>
            <a:ext cx="28037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a 1" descr="Znaczek — krzyżyk z wypełnieniem pełnym">
            <a:extLst>
              <a:ext uri="{FF2B5EF4-FFF2-40B4-BE49-F238E27FC236}">
                <a16:creationId xmlns:a16="http://schemas.microsoft.com/office/drawing/2014/main" id="{944AADE2-F427-5DAF-9D59-539264E8A0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0800" y="5374637"/>
            <a:ext cx="914400" cy="914400"/>
          </a:xfrm>
          <a:prstGeom prst="rect">
            <a:avLst/>
          </a:prstGeom>
        </p:spPr>
      </p:pic>
      <p:pic>
        <p:nvPicPr>
          <p:cNvPr id="3" name="Grafika 2" descr="Znaczek — krzyżyk z wypełnieniem pełnym">
            <a:extLst>
              <a:ext uri="{FF2B5EF4-FFF2-40B4-BE49-F238E27FC236}">
                <a16:creationId xmlns:a16="http://schemas.microsoft.com/office/drawing/2014/main" id="{379276C4-402B-7633-9F51-20464C17B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6370" y="532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515599" cy="4834724"/>
          </a:xfrm>
          <a:effectLst/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Aplikacja w Delphi, obcy kod dostarcza bibliotekę użytecznych funkcji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OBJ linkowanych z kodem w Delphi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DLL ładowanych w </a:t>
            </a:r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runtime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 przez kod w Delphi</a:t>
            </a:r>
            <a:br>
              <a:rPr lang="pl-PL" b="1" dirty="0">
                <a:solidFill>
                  <a:schemeClr val="accent1">
                    <a:lumMod val="75000"/>
                  </a:schemeClr>
                </a:solidFill>
              </a:rPr>
            </a:b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Aplikacja w innym języku, Delphi dostarcza bibliotekę funkcji</a:t>
            </a:r>
            <a:br>
              <a:rPr lang="pl-PL" b="1" dirty="0">
                <a:solidFill>
                  <a:schemeClr val="accent2">
                    <a:lumMod val="75000"/>
                  </a:schemeClr>
                </a:solidFill>
              </a:rPr>
            </a:br>
            <a:endParaRPr lang="pl-PL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Kod Delphi i obcy jako odrębne procesy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IPC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sieć</a:t>
            </a:r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pic>
        <p:nvPicPr>
          <p:cNvPr id="6" name="Grafika 5" descr="Znaczek — krzyżyk z wypełnieniem pełnym">
            <a:extLst>
              <a:ext uri="{FF2B5EF4-FFF2-40B4-BE49-F238E27FC236}">
                <a16:creationId xmlns:a16="http://schemas.microsoft.com/office/drawing/2014/main" id="{0CAF97A7-EC8F-5915-48A9-29976D0CC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3367882"/>
            <a:ext cx="914400" cy="914400"/>
          </a:xfrm>
          <a:prstGeom prst="rect">
            <a:avLst/>
          </a:prstGeom>
        </p:spPr>
      </p:pic>
      <p:pic>
        <p:nvPicPr>
          <p:cNvPr id="12" name="Grafika 11" descr="Znaczek — znacznik wyboru 1 z wypełnieniem pełnym">
            <a:extLst>
              <a:ext uri="{FF2B5EF4-FFF2-40B4-BE49-F238E27FC236}">
                <a16:creationId xmlns:a16="http://schemas.microsoft.com/office/drawing/2014/main" id="{DABF50A4-1425-1ECA-C128-D4FA2E2A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2243" y="1710169"/>
            <a:ext cx="914400" cy="914400"/>
          </a:xfrm>
          <a:prstGeom prst="rect">
            <a:avLst/>
          </a:prstGeom>
        </p:spPr>
      </p:pic>
      <p:pic>
        <p:nvPicPr>
          <p:cNvPr id="13" name="Grafika 12" descr="Znaczek — krzyżyk z wypełnieniem pełnym">
            <a:extLst>
              <a:ext uri="{FF2B5EF4-FFF2-40B4-BE49-F238E27FC236}">
                <a16:creationId xmlns:a16="http://schemas.microsoft.com/office/drawing/2014/main" id="{60A0BCB6-E003-4727-B0FA-A06A26585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477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Na etapie kompilacji:</a:t>
            </a:r>
          </a:p>
          <a:p>
            <a:pPr lvl="1"/>
            <a:r>
              <a:rPr lang="pl-PL" b="1" dirty="0"/>
              <a:t>Kompilacja obcego kodu do postaci pośredniej (.</a:t>
            </a:r>
            <a:r>
              <a:rPr lang="pl-PL" b="1" dirty="0" err="1"/>
              <a:t>obj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lvl="1"/>
            <a:r>
              <a:rPr lang="pl-PL" b="1" dirty="0"/>
              <a:t>Konsolidacja do wynikowego pliku wykonywalnego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*.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lvl="1"/>
            <a:r>
              <a:rPr lang="pl-PL" b="1" dirty="0"/>
              <a:t>.</a:t>
            </a:r>
            <a:r>
              <a:rPr lang="pl-PL" b="1" dirty="0" err="1"/>
              <a:t>obj</a:t>
            </a:r>
            <a:r>
              <a:rPr lang="pl-PL" b="1" dirty="0"/>
              <a:t> w formacie OMF lub COFF (MSVC/</a:t>
            </a:r>
            <a:r>
              <a:rPr lang="pl-PL" b="1" dirty="0" err="1"/>
              <a:t>Clang</a:t>
            </a:r>
            <a:r>
              <a:rPr lang="pl-PL" b="1"/>
              <a:t>/GCC)</a:t>
            </a:r>
            <a:endParaRPr lang="pl-PL" b="1" dirty="0"/>
          </a:p>
          <a:p>
            <a:pPr lvl="1"/>
            <a:r>
              <a:rPr lang="pl-PL" b="1" dirty="0"/>
              <a:t>Problem: brak obcego </a:t>
            </a:r>
            <a:r>
              <a:rPr lang="pl-PL" b="1" dirty="0" err="1"/>
              <a:t>runtime</a:t>
            </a:r>
            <a:br>
              <a:rPr lang="pl-PL" b="1" dirty="0"/>
            </a:br>
            <a:r>
              <a:rPr lang="pl-PL" b="1" dirty="0"/>
              <a:t>Rozwiązanie (częściowe) dla C (MSVCRT):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W </a:t>
            </a:r>
            <a:r>
              <a:rPr lang="pl-PL" b="1" dirty="0" err="1"/>
              <a:t>runtime</a:t>
            </a:r>
            <a:r>
              <a:rPr lang="pl-PL" b="1" dirty="0"/>
              <a:t>:</a:t>
            </a:r>
          </a:p>
          <a:p>
            <a:pPr lvl="1"/>
            <a:r>
              <a:rPr lang="pl-PL" b="1" dirty="0"/>
              <a:t>Kompilacja obcego kodu do postaci DLL (własny </a:t>
            </a:r>
            <a:r>
              <a:rPr lang="pl-PL" b="1" dirty="0" err="1"/>
              <a:t>runtime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’libxx.dll’</a:t>
            </a:r>
          </a:p>
          <a:p>
            <a:pPr lvl="1"/>
            <a:r>
              <a:rPr lang="pl-PL" b="1" dirty="0"/>
              <a:t>Alternatywnie: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LoadLibrary</a:t>
            </a:r>
            <a:r>
              <a:rPr lang="pl-PL" b="1" dirty="0"/>
              <a:t>,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GetProcAddress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Jak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15009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czasie kompilacji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987962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uses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'_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’c_code.obj’}</a:t>
            </a: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1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Niestandardowy 1">
      <a:majorFont>
        <a:latin typeface="Red Hat Display"/>
        <a:ea typeface=""/>
        <a:cs typeface=""/>
      </a:majorFont>
      <a:minorFont>
        <a:latin typeface="Red Hat Display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3137</Words>
  <Application>Microsoft Office PowerPoint</Application>
  <PresentationFormat>Panoramiczny</PresentationFormat>
  <Paragraphs>596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7" baseType="lpstr">
      <vt:lpstr>Red Hat Display</vt:lpstr>
      <vt:lpstr>Calibri</vt:lpstr>
      <vt:lpstr>Red Hat Mono Medium</vt:lpstr>
      <vt:lpstr>Red Hat Display Medium</vt:lpstr>
      <vt:lpstr>Arial</vt:lpstr>
      <vt:lpstr>Red Hat Mono</vt:lpstr>
      <vt:lpstr>Motyw pakietu Office</vt:lpstr>
      <vt:lpstr>Delphi+  czyli łączenie kodu</vt:lpstr>
      <vt:lpstr>Plan</vt:lpstr>
      <vt:lpstr>Po co łączyć kod?</vt:lpstr>
      <vt:lpstr>Co mamy na myśli?</vt:lpstr>
      <vt:lpstr>Co mamy na myśli?</vt:lpstr>
      <vt:lpstr>Czego nie mamy na myśli?</vt:lpstr>
      <vt:lpstr>Co mamy na myśli?</vt:lpstr>
      <vt:lpstr>Jak łączyć kod?</vt:lpstr>
      <vt:lpstr>Łączenie w czasie kompilacji</vt:lpstr>
      <vt:lpstr>Łączenie w runtime</vt:lpstr>
      <vt:lpstr>Runtime Delphi i obcy</vt:lpstr>
      <vt:lpstr>Powiemy to tylko raz…</vt:lpstr>
      <vt:lpstr>W czym problem? w ABI</vt:lpstr>
      <vt:lpstr>Wywołanie funkcji</vt:lpstr>
      <vt:lpstr>Wywołanie funkcji – kolejność</vt:lpstr>
      <vt:lpstr>Wywołanie funkcji – sprzątanie</vt:lpstr>
      <vt:lpstr>Konwencje wywołań</vt:lpstr>
      <vt:lpstr>Nazwy funkcji (name mangling)</vt:lpstr>
      <vt:lpstr>Reprezentacja danych - liczby</vt:lpstr>
      <vt:lpstr>Reprezentacja danych - tekst</vt:lpstr>
      <vt:lpstr>Reprezentacja danych - tekst</vt:lpstr>
      <vt:lpstr>Reprezentacja danych - tablice</vt:lpstr>
      <vt:lpstr>Reprezentacja danych - struktury</vt:lpstr>
      <vt:lpstr>Reprezentacja danych – klasy </vt:lpstr>
      <vt:lpstr>Reprezentacja danych - klasy</vt:lpstr>
      <vt:lpstr>Reprezentacja danych - klasy</vt:lpstr>
      <vt:lpstr>Reprezentacja danych - klasy</vt:lpstr>
      <vt:lpstr>Zarządzanie pamięcią</vt:lpstr>
      <vt:lpstr>Zarządzanie pamięcią</vt:lpstr>
      <vt:lpstr>Zarządzanie pamięcią</vt:lpstr>
      <vt:lpstr>Zarządzanie pamięcią</vt:lpstr>
      <vt:lpstr>ABI C jako lingua franca</vt:lpstr>
      <vt:lpstr>ABI C jako lingua franca</vt:lpstr>
      <vt:lpstr>Przykład: C</vt:lpstr>
      <vt:lpstr>Przykład: C++</vt:lpstr>
      <vt:lpstr>Przykład: Go</vt:lpstr>
      <vt:lpstr>Go – więcej informacji</vt:lpstr>
      <vt:lpstr>Przykład: Python</vt:lpstr>
      <vt:lpstr>Wnioski</vt:lpstr>
      <vt:lpstr>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Tyrakowski</dc:creator>
  <cp:lastModifiedBy>Tomasz Tyrakowski</cp:lastModifiedBy>
  <cp:revision>210</cp:revision>
  <dcterms:created xsi:type="dcterms:W3CDTF">2022-09-23T10:04:17Z</dcterms:created>
  <dcterms:modified xsi:type="dcterms:W3CDTF">2022-10-05T17:21:54Z</dcterms:modified>
</cp:coreProperties>
</file>