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21388388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6pPr>
    <a:lvl7pPr marL="1845076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7pPr>
    <a:lvl8pPr marL="2152589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8pPr>
    <a:lvl9pPr marL="2460102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D22B"/>
    <a:srgbClr val="A9FF35"/>
    <a:srgbClr val="869ED5"/>
    <a:srgbClr val="06BF8C"/>
    <a:srgbClr val="06906A"/>
    <a:srgbClr val="0CFFBC"/>
    <a:srgbClr val="866904"/>
    <a:srgbClr val="9E7B06"/>
    <a:srgbClr val="0BEEA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585" autoAdjust="0"/>
    <p:restoredTop sz="93898" autoAdjust="0"/>
  </p:normalViewPr>
  <p:slideViewPr>
    <p:cSldViewPr>
      <p:cViewPr>
        <p:scale>
          <a:sx n="50" d="100"/>
          <a:sy n="50" d="100"/>
        </p:scale>
        <p:origin x="582" y="1680"/>
      </p:cViewPr>
      <p:guideLst>
        <p:guide orient="horz" pos="6737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9663" y="720725"/>
            <a:ext cx="50958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A7C16142-1807-4514-9581-90A6D31CABA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601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45076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52589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60102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79" y="6644676"/>
            <a:ext cx="25733055" cy="45838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064" y="12119674"/>
            <a:ext cx="21193087" cy="5466747"/>
          </a:xfrm>
        </p:spPr>
        <p:txBody>
          <a:bodyPr/>
          <a:lstStyle>
            <a:lvl1pPr marL="0" indent="0" algn="ctr">
              <a:buNone/>
              <a:defRPr/>
            </a:lvl1pPr>
            <a:lvl2pPr marL="307513" indent="0" algn="ctr">
              <a:buNone/>
              <a:defRPr/>
            </a:lvl2pPr>
            <a:lvl3pPr marL="615025" indent="0" algn="ctr">
              <a:buNone/>
              <a:defRPr/>
            </a:lvl3pPr>
            <a:lvl4pPr marL="922538" indent="0" algn="ctr">
              <a:buNone/>
              <a:defRPr/>
            </a:lvl4pPr>
            <a:lvl5pPr marL="1230051" indent="0" algn="ctr">
              <a:buNone/>
              <a:defRPr/>
            </a:lvl5pPr>
            <a:lvl6pPr marL="1537564" indent="0" algn="ctr">
              <a:buNone/>
              <a:defRPr/>
            </a:lvl6pPr>
            <a:lvl7pPr marL="1845076" indent="0" algn="ctr">
              <a:buNone/>
              <a:defRPr/>
            </a:lvl7pPr>
            <a:lvl8pPr marL="2152589" indent="0" algn="ctr">
              <a:buNone/>
              <a:defRPr/>
            </a:lvl8pPr>
            <a:lvl9pPr marL="246010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FEEBC-03A8-43C5-A5EF-674A6A25F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0DC54-B002-4515-8731-5470DBE10DC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871" y="1900985"/>
            <a:ext cx="6433263" cy="171109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079" y="1900985"/>
            <a:ext cx="19194669" cy="171109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B843B-14AD-493A-9675-83D070CC50B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BF56C-EB2F-47E4-93CF-C7AD209454B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2" y="13744227"/>
            <a:ext cx="25734150" cy="4247559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2" y="9065516"/>
            <a:ext cx="25734150" cy="467871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7513" indent="0">
              <a:buNone/>
              <a:defRPr sz="1200"/>
            </a:lvl2pPr>
            <a:lvl3pPr marL="615025" indent="0">
              <a:buNone/>
              <a:defRPr sz="1100"/>
            </a:lvl3pPr>
            <a:lvl4pPr marL="922538" indent="0">
              <a:buNone/>
              <a:defRPr sz="900"/>
            </a:lvl4pPr>
            <a:lvl5pPr marL="1230051" indent="0">
              <a:buNone/>
              <a:defRPr sz="900"/>
            </a:lvl5pPr>
            <a:lvl6pPr marL="1537564" indent="0">
              <a:buNone/>
              <a:defRPr sz="900"/>
            </a:lvl6pPr>
            <a:lvl7pPr marL="1845076" indent="0">
              <a:buNone/>
              <a:defRPr sz="900"/>
            </a:lvl7pPr>
            <a:lvl8pPr marL="2152589" indent="0">
              <a:buNone/>
              <a:defRPr sz="900"/>
            </a:lvl8pPr>
            <a:lvl9pPr marL="246010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46228-08DB-430B-B910-4A7EB15AB5F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080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168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674FD-80A5-417E-8D63-F0609541304B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6113"/>
            <a:ext cx="27248568" cy="35647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22" y="4788045"/>
            <a:ext cx="13376809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22" y="6782892"/>
            <a:ext cx="13376809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608" y="4788045"/>
            <a:ext cx="13382283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608" y="6782892"/>
            <a:ext cx="13382283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70748-BCF8-4AF5-8D0E-2EBD7D4B687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830EE-D442-44A8-B087-F4F097515CD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4506A-F34B-45BE-9FFA-3B0C58E75F6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1987"/>
            <a:ext cx="9960335" cy="36235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205" y="851988"/>
            <a:ext cx="16924685" cy="1825377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23" y="4475512"/>
            <a:ext cx="9960335" cy="14630252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007D-75C5-4718-863D-C530F41D7CE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934" y="14971666"/>
            <a:ext cx="18165346" cy="17679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3934" y="1911299"/>
            <a:ext cx="18165346" cy="12832414"/>
          </a:xfrm>
        </p:spPr>
        <p:txBody>
          <a:bodyPr/>
          <a:lstStyle>
            <a:lvl1pPr marL="0" indent="0">
              <a:buNone/>
              <a:defRPr sz="2200"/>
            </a:lvl1pPr>
            <a:lvl2pPr marL="307513" indent="0">
              <a:buNone/>
              <a:defRPr sz="1900"/>
            </a:lvl2pPr>
            <a:lvl3pPr marL="615025" indent="0">
              <a:buNone/>
              <a:defRPr sz="1600"/>
            </a:lvl3pPr>
            <a:lvl4pPr marL="922538" indent="0">
              <a:buNone/>
              <a:defRPr sz="1300"/>
            </a:lvl4pPr>
            <a:lvl5pPr marL="1230051" indent="0">
              <a:buNone/>
              <a:defRPr sz="1300"/>
            </a:lvl5pPr>
            <a:lvl6pPr marL="1537564" indent="0">
              <a:buNone/>
              <a:defRPr sz="1300"/>
            </a:lvl6pPr>
            <a:lvl7pPr marL="1845076" indent="0">
              <a:buNone/>
              <a:defRPr sz="1300"/>
            </a:lvl7pPr>
            <a:lvl8pPr marL="2152589" indent="0">
              <a:buNone/>
              <a:defRPr sz="1300"/>
            </a:lvl8pPr>
            <a:lvl9pPr marL="2460102" indent="0">
              <a:buNone/>
              <a:defRPr sz="1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934" y="16739591"/>
            <a:ext cx="18165346" cy="2509546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A502B-98AE-4DCE-BC3C-71B7B497D988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1079" y="1900984"/>
            <a:ext cx="25733055" cy="356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1079" y="6178456"/>
            <a:ext cx="25733055" cy="1283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1079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l"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593" y="19487405"/>
            <a:ext cx="9588027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798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r" defTabSz="2952336">
              <a:defRPr sz="4500" baseline="0">
                <a:ea typeface="宋体" pitchFamily="2" charset="-122"/>
              </a:defRPr>
            </a:lvl1pPr>
          </a:lstStyle>
          <a:p>
            <a:fld id="{75B0215D-1EC8-465D-8E4A-DA4A8F0FC7E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2pPr>
      <a:lvl3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3pPr>
      <a:lvl4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4pPr>
      <a:lvl5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5pPr>
      <a:lvl6pPr marL="307513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6pPr>
      <a:lvl7pPr marL="615025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7pPr>
      <a:lvl8pPr marL="922538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8pPr>
      <a:lvl9pPr marL="1230051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9pPr>
    </p:titleStyle>
    <p:bodyStyle>
      <a:lvl1pPr marL="1107260" indent="-1107260" algn="l" defTabSz="2952336" rtl="0" fontAlgn="base">
        <a:spcBef>
          <a:spcPct val="20000"/>
        </a:spcBef>
        <a:spcAft>
          <a:spcPct val="0"/>
        </a:spcAft>
        <a:buChar char="•"/>
        <a:defRPr sz="10400">
          <a:solidFill>
            <a:schemeClr val="tx1"/>
          </a:solidFill>
          <a:latin typeface="+mn-lt"/>
          <a:ea typeface="+mn-ea"/>
          <a:cs typeface="+mn-cs"/>
        </a:defRPr>
      </a:lvl1pPr>
      <a:lvl2pPr marL="2398172" indent="-922538" algn="l" defTabSz="2952336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90153" indent="-737817" algn="l" defTabSz="2952336" rtl="0" fontAlgn="base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5787" indent="-737817" algn="l" defTabSz="2952336" rtl="0" fontAlgn="base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142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48933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56446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563959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787147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513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5025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2538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0051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7564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5076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589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0102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AutoShape 542"/>
          <p:cNvSpPr>
            <a:spLocks noChangeArrowheads="1"/>
          </p:cNvSpPr>
          <p:nvPr/>
        </p:nvSpPr>
        <p:spPr bwMode="auto">
          <a:xfrm>
            <a:off x="10091738" y="3317182"/>
            <a:ext cx="11142960" cy="6557862"/>
          </a:xfrm>
          <a:prstGeom prst="roundRect">
            <a:avLst>
              <a:gd name="adj" fmla="val 3856"/>
            </a:avLst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pic>
        <p:nvPicPr>
          <p:cNvPr id="151" name="Picture 150" descr="back.jpg"/>
          <p:cNvPicPr>
            <a:picLocks noChangeAspect="1"/>
          </p:cNvPicPr>
          <p:nvPr/>
        </p:nvPicPr>
        <p:blipFill>
          <a:blip r:embed="rId2" cstate="print"/>
          <a:srcRect l="33574"/>
          <a:stretch>
            <a:fillRect/>
          </a:stretch>
        </p:blipFill>
        <p:spPr>
          <a:xfrm>
            <a:off x="0" y="-37133"/>
            <a:ext cx="30275213" cy="3156273"/>
          </a:xfrm>
          <a:prstGeom prst="rect">
            <a:avLst/>
          </a:prstGeom>
        </p:spPr>
      </p:pic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4940746" y="247551"/>
            <a:ext cx="23110474" cy="106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3807" tIns="26904" rIns="53807" bIns="26904">
            <a:spAutoFit/>
          </a:bodyPr>
          <a:lstStyle/>
          <a:p>
            <a:pPr defTabSz="538147" eaLnBrk="1" hangingPunct="1">
              <a:spcBef>
                <a:spcPct val="50000"/>
              </a:spcBef>
            </a:pPr>
            <a:r>
              <a:rPr lang="en-US" sz="66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DOM-based XSS Filter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315367" y="15963016"/>
            <a:ext cx="9566126" cy="50181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just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Goal</a:t>
            </a:r>
          </a:p>
          <a:p>
            <a:pPr algn="just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Intercept and handle potential vulnerability with minimal impact on user experience.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GB" altLang="zh-CN" sz="3000" b="1" baseline="0" dirty="0" smtClean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Efficiency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No significant overhead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Flexibility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Ease to maintain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00B050"/>
                </a:solidFill>
                <a:latin typeface="Arial" charset="0"/>
                <a:ea typeface="宋体" pitchFamily="2" charset="-122"/>
              </a:rPr>
              <a:t>Compatibility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Compatible with most websites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Effectiveness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Protection from DOM-based XSS</a:t>
            </a: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just" defTabSz="53814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just" defTabSz="538147">
              <a:spcBef>
                <a:spcPct val="50000"/>
              </a:spcBef>
            </a:pPr>
            <a:endParaRPr lang="en-AU" altLang="zh-CN" sz="2200" b="1" i="1" baseline="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21462204" y="8384184"/>
            <a:ext cx="8409781" cy="64248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84022" indent="-284022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Result</a:t>
            </a:r>
          </a:p>
        </p:txBody>
      </p:sp>
      <p:sp>
        <p:nvSpPr>
          <p:cNvPr id="2212" name="Text Box 164"/>
          <p:cNvSpPr txBox="1">
            <a:spLocks noChangeArrowheads="1"/>
          </p:cNvSpPr>
          <p:nvPr/>
        </p:nvSpPr>
        <p:spPr bwMode="auto">
          <a:xfrm>
            <a:off x="5536406" y="1662503"/>
            <a:ext cx="22054870" cy="11068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3773" tIns="26885" rIns="53773" bIns="26885">
            <a:spAutoFit/>
          </a:bodyPr>
          <a:lstStyle/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Heryandi,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Lu Fangjian,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Yang Yuhang,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Yang Zhaoyu</a:t>
            </a:r>
          </a:p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School of Computing, National University of Singapore</a:t>
            </a:r>
          </a:p>
        </p:txBody>
      </p:sp>
      <p:sp>
        <p:nvSpPr>
          <p:cNvPr id="2330" name="Text Box 282"/>
          <p:cNvSpPr txBox="1">
            <a:spLocks noChangeArrowheads="1"/>
          </p:cNvSpPr>
          <p:nvPr/>
        </p:nvSpPr>
        <p:spPr bwMode="auto">
          <a:xfrm>
            <a:off x="315367" y="9709845"/>
            <a:ext cx="9566126" cy="60897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l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DOM-based XSS is </a:t>
            </a: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different 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from </a:t>
            </a: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l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           stored XSS and reflected XSS</a:t>
            </a: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/>
            </a:r>
            <a:b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</a:br>
            <a:endParaRPr lang="en-AU" altLang="zh-CN" sz="3000" b="1" baseline="0" dirty="0" smtClean="0">
              <a:solidFill>
                <a:srgbClr val="FFC000"/>
              </a:solidFill>
              <a:latin typeface="Arial" charset="0"/>
              <a:ea typeface="宋体" pitchFamily="2" charset="-122"/>
            </a:endParaRPr>
          </a:p>
          <a:p>
            <a:pPr algn="just" defTabSz="538147">
              <a:spcBef>
                <a:spcPct val="50000"/>
              </a:spcBef>
            </a:pPr>
            <a:endParaRPr lang="en-US" altLang="zh-CN" sz="3000" b="1" baseline="0" dirty="0" smtClean="0">
              <a:solidFill>
                <a:srgbClr val="FFC000"/>
              </a:solidFill>
              <a:latin typeface="Arial" charset="0"/>
              <a:ea typeface="宋体" pitchFamily="2" charset="-122"/>
            </a:endParaRPr>
          </a:p>
          <a:p>
            <a:pPr algn="just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Attack is executed </a:t>
            </a:r>
            <a: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entirely </a:t>
            </a:r>
            <a:r>
              <a:rPr lang="en-US" altLang="zh-CN" sz="3000" b="1" baseline="0" dirty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within the browser!</a:t>
            </a:r>
            <a:endParaRPr lang="en-AU" altLang="zh-CN" sz="3000" b="1" baseline="0" dirty="0">
              <a:solidFill>
                <a:srgbClr val="FFC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                        Page makes use of </a:t>
            </a: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unsafe input!</a:t>
            </a:r>
          </a:p>
        </p:txBody>
      </p:sp>
      <p:sp>
        <p:nvSpPr>
          <p:cNvPr id="2422" name="Text Box 374"/>
          <p:cNvSpPr txBox="1">
            <a:spLocks noChangeArrowheads="1"/>
          </p:cNvSpPr>
          <p:nvPr/>
        </p:nvSpPr>
        <p:spPr bwMode="auto">
          <a:xfrm>
            <a:off x="21462205" y="14971663"/>
            <a:ext cx="8409781" cy="6016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Evaluation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Efficiency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1.5 page of un-minified code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Flexibility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Plain JavaScript &amp; Chrome API</a:t>
            </a: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B050"/>
                </a:solidFill>
                <a:latin typeface="Arial" charset="0"/>
                <a:ea typeface="宋体" pitchFamily="2" charset="-122"/>
              </a:rPr>
              <a:t>Compatibility</a:t>
            </a:r>
            <a:r>
              <a:rPr lang="en-GB" altLang="zh-CN" sz="28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Tested with 10 websites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endParaRPr lang="en-GB" altLang="zh-CN" sz="3000" b="1" baseline="0" dirty="0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endParaRPr lang="en-GB" altLang="zh-CN" sz="3000" b="1" baseline="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endParaRPr lang="en-GB" altLang="zh-CN" sz="3000" b="1" baseline="0" dirty="0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Effectiveness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See Result</a:t>
            </a: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354806" y="3302794"/>
            <a:ext cx="9566126" cy="6207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Web Apps Attack Trends</a:t>
            </a:r>
          </a:p>
        </p:txBody>
      </p:sp>
      <p:sp>
        <p:nvSpPr>
          <p:cNvPr id="68" name="Text Box 541"/>
          <p:cNvSpPr txBox="1">
            <a:spLocks noChangeArrowheads="1"/>
          </p:cNvSpPr>
          <p:nvPr/>
        </p:nvSpPr>
        <p:spPr bwMode="auto">
          <a:xfrm>
            <a:off x="21497504" y="3317181"/>
            <a:ext cx="8409781" cy="4862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l" defTabSz="60007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Implementation</a:t>
            </a: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Browser</a:t>
            </a:r>
          </a:p>
          <a:p>
            <a:pPr marL="584061" lvl="1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Google 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26.0.1410.43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m </a:t>
            </a:r>
            <a:r>
              <a:rPr lang="en-SG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&amp; 27.0.1453.9 m</a:t>
            </a: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endParaRPr lang="en-SG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JavaScript</a:t>
            </a:r>
            <a:endParaRPr lang="en-US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</a:t>
            </a:r>
            <a:r>
              <a:rPr lang="en-US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Extension API</a:t>
            </a: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84061" lvl="1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chrome.webRequest</a:t>
            </a:r>
          </a:p>
          <a:p>
            <a:pPr marL="584061" lvl="1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Content Script</a:t>
            </a:r>
            <a:endParaRPr lang="en-US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algn="just" defTabSz="600077">
              <a:spcBef>
                <a:spcPct val="50000"/>
              </a:spcBef>
            </a:pP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algn="just" defTabSz="60007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1028" name="Picture 4" descr="C:\Users\xdong\Desktop\NUS logo - Against Orange 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9510"/>
            <a:ext cx="5540128" cy="3168650"/>
          </a:xfrm>
          <a:prstGeom prst="rect">
            <a:avLst/>
          </a:prstGeom>
          <a:noFill/>
        </p:spPr>
      </p:pic>
      <p:pic>
        <p:nvPicPr>
          <p:cNvPr id="3" name="Picture 3" descr="D:\NUS Course\System Security\Final Assignment\poster\5265_xtaie-imag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7831" y="4293394"/>
            <a:ext cx="4379812" cy="3124200"/>
          </a:xfrm>
          <a:prstGeom prst="rect">
            <a:avLst/>
          </a:prstGeom>
          <a:noFill/>
        </p:spPr>
      </p:pic>
      <p:pic>
        <p:nvPicPr>
          <p:cNvPr id="4" name="Picture 4" descr="D:\NUS Course\System Security\Final Assignment\poster\untitl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06" y="9875044"/>
            <a:ext cx="2247900" cy="20383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138606" y="8484394"/>
            <a:ext cx="379001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11532394"/>
            <a:ext cx="72009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542"/>
          <p:cNvSpPr>
            <a:spLocks noChangeArrowheads="1"/>
          </p:cNvSpPr>
          <p:nvPr/>
        </p:nvSpPr>
        <p:spPr bwMode="auto">
          <a:xfrm>
            <a:off x="10091738" y="10084594"/>
            <a:ext cx="11142960" cy="10896600"/>
          </a:xfrm>
          <a:prstGeom prst="roundRect">
            <a:avLst>
              <a:gd name="adj" fmla="val 3856"/>
            </a:avLst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27" name="Text Box 541"/>
          <p:cNvSpPr txBox="1">
            <a:spLocks noChangeArrowheads="1"/>
          </p:cNvSpPr>
          <p:nvPr/>
        </p:nvSpPr>
        <p:spPr bwMode="auto">
          <a:xfrm>
            <a:off x="10337006" y="10297171"/>
            <a:ext cx="10744200" cy="10429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just" defTabSz="60007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Our Solution: </a:t>
            </a:r>
            <a:r>
              <a:rPr lang="en-GB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Protect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access to unsafe inputs!</a:t>
            </a: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Remove </a:t>
            </a:r>
            <a:r>
              <a:rPr lang="en-GB" altLang="zh-CN" sz="24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Referer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from HTTP header</a:t>
            </a:r>
          </a:p>
          <a:p>
            <a:pPr marL="650413" lvl="1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Intercept and remove by chrome.webRequest API</a:t>
            </a: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Protect access to unsafe inputs: encode the return value.</a:t>
            </a: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650413" lvl="1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Content Script</a:t>
            </a:r>
          </a:p>
          <a:p>
            <a:pPr marL="957925" lvl="2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Before DOM objects are constructed, inject small amount of JavaScript to…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document.URL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document.URLUnencoded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Protect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</a:t>
            </a:r>
          </a:p>
          <a:p>
            <a:pPr marL="1572951" lvl="4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document.location.search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already encoded</a:t>
            </a:r>
          </a:p>
          <a:p>
            <a:pPr marL="1572951" lvl="4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verride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document.location.hash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window.name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Force encode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window.location.hash</a:t>
            </a:r>
            <a:endParaRPr lang="en-GB" altLang="zh-CN" sz="2400" b="1" baseline="0" dirty="0" smtClean="0">
              <a:solidFill>
                <a:srgbClr val="006699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870406" y="12656344"/>
            <a:ext cx="91059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3993" y="4386313"/>
            <a:ext cx="104584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22"/>
          <p:cNvSpPr txBox="1">
            <a:spLocks noChangeArrowheads="1"/>
          </p:cNvSpPr>
          <p:nvPr/>
        </p:nvSpPr>
        <p:spPr bwMode="auto">
          <a:xfrm>
            <a:off x="10407799" y="3455194"/>
            <a:ext cx="4888185" cy="706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4811" tIns="22404" rIns="44811" bIns="22404">
            <a:spAutoFit/>
          </a:bodyPr>
          <a:lstStyle/>
          <a:p>
            <a:pPr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Approach </a:t>
            </a: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Overview</a:t>
            </a:r>
            <a:endParaRPr lang="en-GB" sz="3000" b="1" baseline="0" dirty="0">
              <a:solidFill>
                <a:srgbClr val="006699"/>
              </a:solidFill>
              <a:latin typeface="Arial" charset="0"/>
            </a:endParaRPr>
          </a:p>
          <a:p>
            <a:pPr defTabSz="538147">
              <a:spcBef>
                <a:spcPct val="50000"/>
              </a:spcBef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5606" y="17856994"/>
            <a:ext cx="6858000" cy="189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5606" y="10529888"/>
            <a:ext cx="670718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451" y="11803857"/>
            <a:ext cx="67452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206" y="13118307"/>
            <a:ext cx="67262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8119" y="9298781"/>
            <a:ext cx="67706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C:\Users\Heryandi\Desktop\images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5006" y="9398794"/>
            <a:ext cx="746753" cy="8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Heryandi\Desktop\images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502" y="10538887"/>
            <a:ext cx="746753" cy="8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Heryandi\Desktop\images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160" y="12046219"/>
            <a:ext cx="746753" cy="8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Heryandi\Desktop\images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351" y="13622606"/>
            <a:ext cx="746753" cy="8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NUS Course\System Security\Final Assignment\poster\5340_xtaie-image1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4806" y="4979194"/>
            <a:ext cx="6110796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15487</TotalTime>
  <Words>188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HSC Communications Production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creator>HSC Communications Production</dc:creator>
  <cp:lastModifiedBy>Heryandi Dai</cp:lastModifiedBy>
  <cp:revision>678</cp:revision>
  <cp:lastPrinted>2004-01-30T19:50:21Z</cp:lastPrinted>
  <dcterms:created xsi:type="dcterms:W3CDTF">2011-07-26T10:49:18Z</dcterms:created>
  <dcterms:modified xsi:type="dcterms:W3CDTF">2013-04-10T08:38:29Z</dcterms:modified>
</cp:coreProperties>
</file>