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85" r:id="rId8"/>
    <p:sldId id="288" r:id="rId9"/>
    <p:sldId id="287" r:id="rId10"/>
    <p:sldId id="263" r:id="rId11"/>
    <p:sldId id="268" r:id="rId12"/>
    <p:sldId id="279" r:id="rId13"/>
    <p:sldId id="280"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80C0A16-0259-47F8-9593-418EB23853D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29C571-CC98-407B-9284-28AFD26ECFE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C0A16-0259-47F8-9593-418EB23853D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9C571-CC98-407B-9284-28AFD26ECFE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microsoft.com/office/2007/relationships/hdphoto" Target="../media/image6.wdp"/><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656330" y="2330449"/>
            <a:ext cx="3710302" cy="2266459"/>
            <a:chOff x="3931596" y="2603861"/>
            <a:chExt cx="2495256" cy="2266476"/>
          </a:xfrm>
        </p:grpSpPr>
        <p:sp>
          <p:nvSpPr>
            <p:cNvPr id="3" name="矩形 2"/>
            <p:cNvSpPr/>
            <p:nvPr/>
          </p:nvSpPr>
          <p:spPr>
            <a:xfrm>
              <a:off x="3931596" y="2603861"/>
              <a:ext cx="2439314" cy="1055378"/>
            </a:xfrm>
            <a:prstGeom prst="rect">
              <a:avLst/>
            </a:prstGeom>
          </p:spPr>
          <p:txBody>
            <a:bodyPr wrap="square">
              <a:spAutoFit/>
            </a:bodyPr>
            <a:lstStyle/>
            <a:p>
              <a:pPr algn="dist">
                <a:lnSpc>
                  <a:spcPts val="7520"/>
                </a:lnSpc>
              </a:pPr>
              <a:r>
                <a:rPr lang="en-US" altLang="zh-CN" sz="9600" dirty="0">
                  <a:solidFill>
                    <a:srgbClr val="FF3F3F"/>
                  </a:solidFill>
                  <a:latin typeface="MV Boli" panose="02000500030200090000" charset="0"/>
                  <a:ea typeface="微软雅黑" panose="020B0503020204020204" pitchFamily="34" charset="-122"/>
                  <a:cs typeface="MV Boli" panose="02000500030200090000" charset="0"/>
                  <a:sym typeface="Impact" panose="020B0806030902050204" pitchFamily="34" charset="0"/>
                </a:rPr>
                <a:t>YGoal</a:t>
              </a:r>
              <a:r>
                <a:rPr lang="zh-CN" altLang="en-US" sz="9600" i="1" dirty="0">
                  <a:solidFill>
                    <a:srgbClr val="FF3F3F"/>
                  </a:solidFill>
                  <a:latin typeface="MV Boli" panose="02000500030200090000" charset="0"/>
                  <a:ea typeface="微软雅黑" panose="020B0503020204020204" pitchFamily="34" charset="-122"/>
                  <a:cs typeface="MV Boli" panose="02000500030200090000" charset="0"/>
                  <a:sym typeface="Impact" panose="020B0806030902050204" pitchFamily="34" charset="0"/>
                </a:rPr>
                <a:t>！</a:t>
              </a:r>
              <a:endParaRPr lang="zh-CN" altLang="en-US" sz="9600" i="1" dirty="0">
                <a:solidFill>
                  <a:srgbClr val="FF3F3F"/>
                </a:solidFill>
                <a:latin typeface="MV Boli" panose="02000500030200090000" charset="0"/>
                <a:ea typeface="微软雅黑" panose="020B0503020204020204" pitchFamily="34" charset="-122"/>
                <a:cs typeface="MV Boli" panose="02000500030200090000" charset="0"/>
                <a:sym typeface="Impact" panose="020B0806030902050204" pitchFamily="34" charset="0"/>
              </a:endParaRPr>
            </a:p>
          </p:txBody>
        </p:sp>
        <p:sp>
          <p:nvSpPr>
            <p:cNvPr id="7" name="矩形 6"/>
            <p:cNvSpPr/>
            <p:nvPr/>
          </p:nvSpPr>
          <p:spPr>
            <a:xfrm>
              <a:off x="4392384" y="3814959"/>
              <a:ext cx="2034468" cy="1055378"/>
            </a:xfrm>
            <a:prstGeom prst="rect">
              <a:avLst/>
            </a:prstGeom>
          </p:spPr>
          <p:txBody>
            <a:bodyPr wrap="square">
              <a:spAutoFit/>
            </a:bodyPr>
            <a:lstStyle/>
            <a:p>
              <a:pPr algn="dist">
                <a:lnSpc>
                  <a:spcPts val="7520"/>
                </a:lnSpc>
              </a:pPr>
              <a:r>
                <a:rPr lang="zh-CN" sz="6600" i="1" dirty="0">
                  <a:latin typeface="Gill Sans MT Ext Condensed Bold" panose="020B0902020104020203" pitchFamily="34" charset="0"/>
                  <a:ea typeface="微软雅黑 Light" panose="020B0502040204020203" pitchFamily="34" charset="-122"/>
                  <a:sym typeface="Impact" panose="020B0806030902050204" pitchFamily="34" charset="0"/>
                </a:rPr>
                <a:t>小目标</a:t>
              </a:r>
              <a:endParaRPr lang="zh-CN" sz="6600" i="1" dirty="0">
                <a:latin typeface="Gill Sans MT Ext Condensed Bold" panose="020B0902020104020203" pitchFamily="34" charset="0"/>
                <a:ea typeface="微软雅黑 Light" panose="020B0502040204020203" pitchFamily="34" charset="-122"/>
                <a:sym typeface="Impact" panose="020B0806030902050204" pitchFamily="34" charset="0"/>
              </a:endParaRPr>
            </a:p>
          </p:txBody>
        </p:sp>
      </p:grpSp>
      <p:sp>
        <p:nvSpPr>
          <p:cNvPr id="9" name="椭圆 8"/>
          <p:cNvSpPr/>
          <p:nvPr/>
        </p:nvSpPr>
        <p:spPr>
          <a:xfrm>
            <a:off x="3280501" y="915761"/>
            <a:ext cx="5026479" cy="5026479"/>
          </a:xfrm>
          <a:prstGeom prst="ellipse">
            <a:avLst/>
          </a:prstGeom>
          <a:noFill/>
          <a:ln w="304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7283737" y="852744"/>
            <a:ext cx="1376363" cy="1376363"/>
            <a:chOff x="7657704" y="561976"/>
            <a:chExt cx="1376363" cy="1376363"/>
          </a:xfrm>
        </p:grpSpPr>
        <p:sp>
          <p:nvSpPr>
            <p:cNvPr id="11" name="椭圆 10"/>
            <p:cNvSpPr/>
            <p:nvPr/>
          </p:nvSpPr>
          <p:spPr>
            <a:xfrm>
              <a:off x="7657704" y="561976"/>
              <a:ext cx="1376363" cy="13763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7857798" y="794433"/>
              <a:ext cx="976174" cy="911448"/>
            </a:xfrm>
            <a:prstGeom prst="rect">
              <a:avLst/>
            </a:prstGeom>
          </p:spPr>
        </p:pic>
      </p:grpSp>
      <p:sp>
        <p:nvSpPr>
          <p:cNvPr id="26" name="椭圆 25"/>
          <p:cNvSpPr/>
          <p:nvPr/>
        </p:nvSpPr>
        <p:spPr>
          <a:xfrm>
            <a:off x="1844266" y="3138267"/>
            <a:ext cx="1194595" cy="119459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02050" y="350055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075369" y="303923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033572" y="2986693"/>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70393" y="3636528"/>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3344882" y="4134792"/>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102256" y="2061148"/>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894666" y="2689684"/>
            <a:ext cx="1674415" cy="167441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868131" y="3197225"/>
            <a:ext cx="773344" cy="77334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274057" y="4364099"/>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026882" y="3322927"/>
            <a:ext cx="470011" cy="47001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955830" y="3385827"/>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744068" y="2586900"/>
            <a:ext cx="198070" cy="1980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746058" y="924785"/>
            <a:ext cx="3051175" cy="1471677"/>
            <a:chOff x="1919748" y="2727894"/>
            <a:chExt cx="3051175" cy="1471677"/>
          </a:xfrm>
        </p:grpSpPr>
        <p:grpSp>
          <p:nvGrpSpPr>
            <p:cNvPr id="15" name="组合 14"/>
            <p:cNvGrpSpPr/>
            <p:nvPr/>
          </p:nvGrpSpPr>
          <p:grpSpPr>
            <a:xfrm rot="16200000">
              <a:off x="2709497" y="1938145"/>
              <a:ext cx="1471677" cy="3051175"/>
              <a:chOff x="3727785" y="1618357"/>
              <a:chExt cx="1471677" cy="3051175"/>
            </a:xfrm>
          </p:grpSpPr>
          <p:sp>
            <p:nvSpPr>
              <p:cNvPr id="17" name="矩形 16"/>
              <p:cNvSpPr/>
              <p:nvPr/>
            </p:nvSpPr>
            <p:spPr>
              <a:xfrm>
                <a:off x="3727785" y="1618357"/>
                <a:ext cx="1106170" cy="3051175"/>
              </a:xfrm>
              <a:prstGeom prst="rect">
                <a:avLst/>
              </a:prstGeom>
            </p:spPr>
            <p:txBody>
              <a:bodyPr vert="eaVert" wrap="square" anchor="ctr">
                <a:spAutoFit/>
              </a:bodyPr>
              <a:lstStyle/>
              <a:p>
                <a:pPr algn="dist">
                  <a:lnSpc>
                    <a:spcPct val="150000"/>
                  </a:lnSpc>
                </a:pPr>
                <a:r>
                  <a:rPr lang="en-US" altLang="zh-CN"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We say……</a:t>
                </a:r>
                <a:endParaRPr lang="zh-CN" altLang="en-US"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4460798" y="1618357"/>
                <a:ext cx="738664" cy="2697939"/>
              </a:xfrm>
              <a:prstGeom prst="rect">
                <a:avLst/>
              </a:prstGeom>
            </p:spPr>
            <p:txBody>
              <a:bodyPr vert="eaVert" wrap="square">
                <a:spAutoFit/>
              </a:bodyPr>
              <a:lstStyle/>
              <a:p>
                <a:r>
                  <a:rPr lang="en-US" altLang="zh-CN" sz="3600" kern="100" dirty="0">
                    <a:latin typeface="微软雅黑 Light" panose="020B0502040204020203" pitchFamily="34" charset="-122"/>
                    <a:ea typeface="微软雅黑 Light" panose="020B0502040204020203" pitchFamily="34" charset="-122"/>
                    <a:cs typeface="Times New Roman" panose="02020603050405020304" pitchFamily="18" charset="0"/>
                  </a:rPr>
                  <a:t>introduction</a:t>
                </a:r>
                <a:endParaRPr lang="zh-CN" altLang="en-US" sz="3600" dirty="0">
                  <a:latin typeface="微软雅黑 Light" panose="020B0502040204020203" pitchFamily="34" charset="-122"/>
                  <a:ea typeface="微软雅黑 Light" panose="020B0502040204020203" pitchFamily="34" charset="-122"/>
                </a:endParaRPr>
              </a:p>
            </p:txBody>
          </p:sp>
        </p:grpSp>
        <p:cxnSp>
          <p:nvCxnSpPr>
            <p:cNvPr id="16" name="直接连接符 15"/>
            <p:cNvCxnSpPr/>
            <p:nvPr/>
          </p:nvCxnSpPr>
          <p:spPr>
            <a:xfrm>
              <a:off x="2028825" y="4079875"/>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0" y="1118950"/>
            <a:ext cx="1054100" cy="744733"/>
            <a:chOff x="11137900" y="860547"/>
            <a:chExt cx="1054100" cy="744733"/>
          </a:xfrm>
          <a:solidFill>
            <a:schemeClr val="tx1"/>
          </a:solidFill>
        </p:grpSpPr>
        <p:sp>
          <p:nvSpPr>
            <p:cNvPr id="22" name="矩形 2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矩形 2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矩形 2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5" name="矩形 2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6" name="正文"/>
          <p:cNvSpPr/>
          <p:nvPr/>
        </p:nvSpPr>
        <p:spPr>
          <a:xfrm>
            <a:off x="4855277" y="2717079"/>
            <a:ext cx="6067058" cy="2306955"/>
          </a:xfrm>
          <a:prstGeom prst="rect">
            <a:avLst/>
          </a:prstGeom>
        </p:spPr>
        <p:txBody>
          <a:bodyPr wrap="square">
            <a:spAutoFit/>
          </a:bodyPr>
          <a:lstStyle/>
          <a:p>
            <a:pPr>
              <a:lnSpc>
                <a:spcPct val="150000"/>
              </a:lnSpc>
            </a:pPr>
            <a:r>
              <a:rPr lang="zh-CN" altLang="en-GB"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兔佬太强了太强了太强了</a:t>
            </a:r>
            <a:endParaRPr lang="zh-CN" altLang="en-GB" sz="16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GB"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随意发挥</a:t>
            </a:r>
            <a:r>
              <a:rPr lang="en-US" altLang="zh-CN"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a:t>
            </a:r>
            <a:endParaRPr lang="zh-CN" altLang="en-GB" sz="16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GB"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作为整个团队的</a:t>
            </a:r>
            <a:r>
              <a:rPr lang="en-US" altLang="zh-CN"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CTO</a:t>
            </a:r>
            <a:endParaRPr lang="en-US" altLang="zh-CN" sz="16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兔子表示：</a:t>
            </a:r>
            <a:endParaRPr lang="zh-CN" altLang="en-US" sz="16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1600" kern="0" dirty="0">
                <a:solidFill>
                  <a:schemeClr val="tx1">
                    <a:lumMod val="50000"/>
                    <a:lumOff val="50000"/>
                  </a:schemeClr>
                </a:solidFill>
                <a:latin typeface="微软雅黑 Light" panose="020B0502040204020203" pitchFamily="34" charset="-122"/>
                <a:ea typeface="微软雅黑 Light" panose="020B0502040204020203" pitchFamily="34" charset="-122"/>
              </a:rPr>
              <a:t>       这个项目呢，有点过于简单，写着有点无聊，摸鱼间隙抽空写了写，勉勉强强还可吧</a:t>
            </a:r>
            <a:endParaRPr lang="zh-CN" altLang="en-US" sz="16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1"/>
          <a:stretch>
            <a:fillRect/>
          </a:stretch>
        </p:blipFill>
        <p:spPr>
          <a:xfrm>
            <a:off x="1259205" y="752475"/>
            <a:ext cx="3048000" cy="3048000"/>
          </a:xfrm>
          <a:prstGeom prst="rect">
            <a:avLst/>
          </a:prstGeom>
        </p:spPr>
      </p:pic>
      <p:sp>
        <p:nvSpPr>
          <p:cNvPr id="3" name="文本框 2"/>
          <p:cNvSpPr txBox="1"/>
          <p:nvPr/>
        </p:nvSpPr>
        <p:spPr>
          <a:xfrm>
            <a:off x="1446530" y="4210685"/>
            <a:ext cx="3830955" cy="768350"/>
          </a:xfrm>
          <a:prstGeom prst="rect">
            <a:avLst/>
          </a:prstGeom>
          <a:noFill/>
        </p:spPr>
        <p:txBody>
          <a:bodyPr wrap="square" rtlCol="0">
            <a:spAutoFit/>
          </a:bodyPr>
          <a:p>
            <a:r>
              <a:rPr lang="en-US" altLang="zh-CN" sz="4400"/>
              <a:t>Rabbit</a:t>
            </a:r>
            <a:endParaRPr lang="en-US" altLang="zh-CN" sz="4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746058" y="924785"/>
            <a:ext cx="3051175" cy="1471677"/>
            <a:chOff x="1919748" y="2727894"/>
            <a:chExt cx="3051175" cy="1471677"/>
          </a:xfrm>
        </p:grpSpPr>
        <p:grpSp>
          <p:nvGrpSpPr>
            <p:cNvPr id="15" name="组合 14"/>
            <p:cNvGrpSpPr/>
            <p:nvPr/>
          </p:nvGrpSpPr>
          <p:grpSpPr>
            <a:xfrm rot="16200000">
              <a:off x="2709497" y="1938145"/>
              <a:ext cx="1471677" cy="3051175"/>
              <a:chOff x="3727785" y="1618357"/>
              <a:chExt cx="1471677" cy="3051175"/>
            </a:xfrm>
          </p:grpSpPr>
          <p:sp>
            <p:nvSpPr>
              <p:cNvPr id="17" name="矩形 16"/>
              <p:cNvSpPr/>
              <p:nvPr/>
            </p:nvSpPr>
            <p:spPr>
              <a:xfrm>
                <a:off x="3727785" y="1618357"/>
                <a:ext cx="1106170" cy="3051175"/>
              </a:xfrm>
              <a:prstGeom prst="rect">
                <a:avLst/>
              </a:prstGeom>
            </p:spPr>
            <p:txBody>
              <a:bodyPr vert="eaVert" wrap="square" anchor="ctr">
                <a:spAutoFit/>
              </a:bodyPr>
              <a:lstStyle/>
              <a:p>
                <a:pPr algn="dist">
                  <a:lnSpc>
                    <a:spcPct val="150000"/>
                  </a:lnSpc>
                </a:pPr>
                <a:r>
                  <a:rPr lang="en-US" altLang="zh-CN"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We say……</a:t>
                </a:r>
                <a:endParaRPr lang="zh-CN" altLang="en-US"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4460798" y="1618357"/>
                <a:ext cx="738664" cy="2697939"/>
              </a:xfrm>
              <a:prstGeom prst="rect">
                <a:avLst/>
              </a:prstGeom>
            </p:spPr>
            <p:txBody>
              <a:bodyPr vert="eaVert" wrap="square">
                <a:spAutoFit/>
              </a:bodyPr>
              <a:lstStyle/>
              <a:p>
                <a:r>
                  <a:rPr lang="en-US" altLang="zh-CN" sz="3600" kern="100" dirty="0">
                    <a:latin typeface="微软雅黑 Light" panose="020B0502040204020203" pitchFamily="34" charset="-122"/>
                    <a:ea typeface="微软雅黑 Light" panose="020B0502040204020203" pitchFamily="34" charset="-122"/>
                    <a:cs typeface="Times New Roman" panose="02020603050405020304" pitchFamily="18" charset="0"/>
                  </a:rPr>
                  <a:t>introduction</a:t>
                </a:r>
                <a:endParaRPr lang="zh-CN" altLang="en-US" sz="3600" dirty="0">
                  <a:latin typeface="微软雅黑 Light" panose="020B0502040204020203" pitchFamily="34" charset="-122"/>
                  <a:ea typeface="微软雅黑 Light" panose="020B0502040204020203" pitchFamily="34" charset="-122"/>
                </a:endParaRPr>
              </a:p>
            </p:txBody>
          </p:sp>
        </p:grpSp>
        <p:cxnSp>
          <p:nvCxnSpPr>
            <p:cNvPr id="16" name="直接连接符 15"/>
            <p:cNvCxnSpPr/>
            <p:nvPr/>
          </p:nvCxnSpPr>
          <p:spPr>
            <a:xfrm>
              <a:off x="2028825" y="4079875"/>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0" y="1118950"/>
            <a:ext cx="1054100" cy="744733"/>
            <a:chOff x="11137900" y="860547"/>
            <a:chExt cx="1054100" cy="744733"/>
          </a:xfrm>
          <a:solidFill>
            <a:schemeClr val="tx1"/>
          </a:solidFill>
        </p:grpSpPr>
        <p:sp>
          <p:nvSpPr>
            <p:cNvPr id="22" name="矩形 2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矩形 2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矩形 2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5" name="矩形 2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6" name="正文"/>
          <p:cNvSpPr/>
          <p:nvPr/>
        </p:nvSpPr>
        <p:spPr>
          <a:xfrm>
            <a:off x="4746057" y="2637069"/>
            <a:ext cx="6067058" cy="2584450"/>
          </a:xfrm>
          <a:prstGeom prst="rect">
            <a:avLst/>
          </a:prstGeom>
        </p:spPr>
        <p:txBody>
          <a:bodyPr wrap="square">
            <a:spAutoFit/>
          </a:bodyPr>
          <a:lstStyle/>
          <a:p>
            <a:pPr>
              <a:lnSpc>
                <a:spcPct val="150000"/>
              </a:lnSpc>
            </a:pPr>
            <a:r>
              <a:rPr lang="zh-CN" altLang="en-GB" kern="0" dirty="0">
                <a:solidFill>
                  <a:schemeClr val="tx1">
                    <a:lumMod val="50000"/>
                    <a:lumOff val="50000"/>
                  </a:schemeClr>
                </a:solidFill>
                <a:latin typeface="微软雅黑 Light" panose="020B0502040204020203" pitchFamily="34" charset="-122"/>
                <a:ea typeface="微软雅黑 Light" panose="020B0502040204020203" pitchFamily="34" charset="-122"/>
              </a:rPr>
              <a:t>此次实训，给我的收获很多。最为重要的便是对一个项目开发过程的大体了解以及团队合作的重要性。当然，同时通过此次也发现了自身不足的一些地方，感觉自己自身技术层面上与其他同学相差较多，在代码层面对团队的贡献比较少，我会尽力在以后的生活中加以改正，努力学习专业知识，提高自身技术</a:t>
            </a:r>
            <a:endParaRPr lang="zh-CN" altLang="en-GB"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1247140" y="4626610"/>
            <a:ext cx="3830955" cy="768350"/>
          </a:xfrm>
          <a:prstGeom prst="rect">
            <a:avLst/>
          </a:prstGeom>
          <a:noFill/>
        </p:spPr>
        <p:txBody>
          <a:bodyPr wrap="square" rtlCol="0">
            <a:spAutoFit/>
          </a:bodyPr>
          <a:p>
            <a:r>
              <a:rPr lang="en-US" altLang="zh-CN" sz="4400"/>
              <a:t>Heya30</a:t>
            </a:r>
            <a:endParaRPr lang="en-US" altLang="zh-CN" sz="4400"/>
          </a:p>
        </p:txBody>
      </p:sp>
      <p:pic>
        <p:nvPicPr>
          <p:cNvPr id="4" name="图片 3"/>
          <p:cNvPicPr>
            <a:picLocks noChangeAspect="1"/>
          </p:cNvPicPr>
          <p:nvPr/>
        </p:nvPicPr>
        <p:blipFill>
          <a:blip r:embed="rId1"/>
          <a:stretch>
            <a:fillRect/>
          </a:stretch>
        </p:blipFill>
        <p:spPr>
          <a:xfrm>
            <a:off x="1054100" y="1438275"/>
            <a:ext cx="2795905" cy="27959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746058" y="924785"/>
            <a:ext cx="3051175" cy="1471677"/>
            <a:chOff x="1919748" y="2727894"/>
            <a:chExt cx="3051175" cy="1471677"/>
          </a:xfrm>
        </p:grpSpPr>
        <p:grpSp>
          <p:nvGrpSpPr>
            <p:cNvPr id="15" name="组合 14"/>
            <p:cNvGrpSpPr/>
            <p:nvPr/>
          </p:nvGrpSpPr>
          <p:grpSpPr>
            <a:xfrm rot="16200000">
              <a:off x="2709497" y="1938145"/>
              <a:ext cx="1471677" cy="3051175"/>
              <a:chOff x="3727785" y="1618357"/>
              <a:chExt cx="1471677" cy="3051175"/>
            </a:xfrm>
          </p:grpSpPr>
          <p:sp>
            <p:nvSpPr>
              <p:cNvPr id="17" name="矩形 16"/>
              <p:cNvSpPr/>
              <p:nvPr/>
            </p:nvSpPr>
            <p:spPr>
              <a:xfrm>
                <a:off x="3727785" y="1618357"/>
                <a:ext cx="1106170" cy="3051175"/>
              </a:xfrm>
              <a:prstGeom prst="rect">
                <a:avLst/>
              </a:prstGeom>
            </p:spPr>
            <p:txBody>
              <a:bodyPr vert="eaVert" wrap="square" anchor="ctr">
                <a:spAutoFit/>
              </a:bodyPr>
              <a:lstStyle/>
              <a:p>
                <a:pPr algn="dist">
                  <a:lnSpc>
                    <a:spcPct val="150000"/>
                  </a:lnSpc>
                </a:pPr>
                <a:r>
                  <a:rPr lang="en-US" altLang="zh-CN"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We say……</a:t>
                </a:r>
                <a:endParaRPr lang="zh-CN" altLang="en-US" sz="40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4460798" y="1618357"/>
                <a:ext cx="738664" cy="2697939"/>
              </a:xfrm>
              <a:prstGeom prst="rect">
                <a:avLst/>
              </a:prstGeom>
            </p:spPr>
            <p:txBody>
              <a:bodyPr vert="eaVert" wrap="square">
                <a:spAutoFit/>
              </a:bodyPr>
              <a:lstStyle/>
              <a:p>
                <a:r>
                  <a:rPr lang="en-US" altLang="zh-CN" sz="3600" kern="100" dirty="0">
                    <a:latin typeface="微软雅黑 Light" panose="020B0502040204020203" pitchFamily="34" charset="-122"/>
                    <a:ea typeface="微软雅黑 Light" panose="020B0502040204020203" pitchFamily="34" charset="-122"/>
                    <a:cs typeface="Times New Roman" panose="02020603050405020304" pitchFamily="18" charset="0"/>
                  </a:rPr>
                  <a:t>introduction</a:t>
                </a:r>
                <a:endParaRPr lang="zh-CN" altLang="en-US" sz="3600" dirty="0">
                  <a:latin typeface="微软雅黑 Light" panose="020B0502040204020203" pitchFamily="34" charset="-122"/>
                  <a:ea typeface="微软雅黑 Light" panose="020B0502040204020203" pitchFamily="34" charset="-122"/>
                </a:endParaRPr>
              </a:p>
            </p:txBody>
          </p:sp>
        </p:grpSp>
        <p:cxnSp>
          <p:nvCxnSpPr>
            <p:cNvPr id="16" name="直接连接符 15"/>
            <p:cNvCxnSpPr/>
            <p:nvPr/>
          </p:nvCxnSpPr>
          <p:spPr>
            <a:xfrm>
              <a:off x="2028825" y="4079875"/>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0" y="1118950"/>
            <a:ext cx="1054100" cy="744733"/>
            <a:chOff x="11137900" y="860547"/>
            <a:chExt cx="1054100" cy="744733"/>
          </a:xfrm>
          <a:solidFill>
            <a:schemeClr val="tx1"/>
          </a:solidFill>
        </p:grpSpPr>
        <p:sp>
          <p:nvSpPr>
            <p:cNvPr id="22" name="矩形 2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3" name="矩形 2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4" name="矩形 2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5" name="矩形 2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26" name="正文"/>
          <p:cNvSpPr/>
          <p:nvPr/>
        </p:nvSpPr>
        <p:spPr>
          <a:xfrm>
            <a:off x="4855210" y="2717165"/>
            <a:ext cx="6385560" cy="2999740"/>
          </a:xfrm>
          <a:prstGeom prst="rect">
            <a:avLst/>
          </a:prstGeom>
        </p:spPr>
        <p:txBody>
          <a:bodyPr wrap="square">
            <a:spAutoFit/>
          </a:bodyPr>
          <a:lstStyle/>
          <a:p>
            <a:pPr>
              <a:lnSpc>
                <a:spcPct val="150000"/>
              </a:lnSpc>
            </a:pPr>
            <a:r>
              <a:rPr lang="en-GB" altLang="zh-CN" kern="0">
                <a:solidFill>
                  <a:schemeClr val="tx1">
                    <a:lumMod val="50000"/>
                    <a:lumOff val="50000"/>
                  </a:schemeClr>
                </a:solidFill>
                <a:latin typeface="微软雅黑 Light" panose="020B0502040204020203" pitchFamily="34" charset="-122"/>
                <a:ea typeface="微软雅黑 Light" panose="020B0502040204020203" pitchFamily="34" charset="-122"/>
              </a:rPr>
              <a:t>这次的工程实训项目对我来说是一此不可多得的宝贵机会和经历。在这段时间内，我不仅进入了一个我从未涉足的领域，更重要的是我掌握了快速学习的能力，和把学习内容快速变现的能力，这对我以后无论是学习还是参加工作而言都是一个重要的能力。与此同时，我也体会到了团队合作的重要性和快乐，也学会了作为一个小组组长应该担起的责任。这让我更加期待明年此时的工程实训项目，我相信我一定会比今年完成的更好。</a:t>
            </a:r>
            <a:endParaRPr lang="en-GB" altLang="zh-CN" kern="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1446530" y="4210685"/>
            <a:ext cx="3830955" cy="768350"/>
          </a:xfrm>
          <a:prstGeom prst="rect">
            <a:avLst/>
          </a:prstGeom>
          <a:noFill/>
        </p:spPr>
        <p:txBody>
          <a:bodyPr wrap="square" rtlCol="0">
            <a:spAutoFit/>
          </a:bodyPr>
          <a:p>
            <a:r>
              <a:rPr lang="en-US" altLang="zh-CN" sz="4400"/>
              <a:t>wwwwwyx</a:t>
            </a:r>
            <a:endParaRPr lang="en-US" altLang="zh-CN" sz="4400"/>
          </a:p>
        </p:txBody>
      </p:sp>
      <p:pic>
        <p:nvPicPr>
          <p:cNvPr id="4" name="图片 3"/>
          <p:cNvPicPr>
            <a:picLocks noChangeAspect="1"/>
          </p:cNvPicPr>
          <p:nvPr/>
        </p:nvPicPr>
        <p:blipFill>
          <a:blip r:embed="rId1"/>
          <a:stretch>
            <a:fillRect/>
          </a:stretch>
        </p:blipFill>
        <p:spPr>
          <a:xfrm>
            <a:off x="1287145" y="924560"/>
            <a:ext cx="3048000" cy="304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3440430" y="1782445"/>
            <a:ext cx="6202045" cy="2683533"/>
            <a:chOff x="2991689" y="1915502"/>
            <a:chExt cx="6202273" cy="2683487"/>
          </a:xfrm>
        </p:grpSpPr>
        <p:sp>
          <p:nvSpPr>
            <p:cNvPr id="3" name="任意多边形 10"/>
            <p:cNvSpPr>
              <a:spLocks noChangeArrowheads="1"/>
            </p:cNvSpPr>
            <p:nvPr/>
          </p:nvSpPr>
          <p:spPr bwMode="auto">
            <a:xfrm rot="5400000">
              <a:off x="7800930"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tx1"/>
            </a:solidFill>
            <a:ln w="76200">
              <a:solidFill>
                <a:schemeClr val="tx1"/>
              </a:solidFill>
            </a:ln>
          </p:spPr>
          <p:txBody>
            <a:bodyPr anchor="ctr"/>
            <a:lstStyle/>
            <a:p>
              <a:endParaRPr lang="zh-CN" altLang="en-US"/>
            </a:p>
          </p:txBody>
        </p:sp>
        <p:sp>
          <p:nvSpPr>
            <p:cNvPr id="4" name="任意多边形 11"/>
            <p:cNvSpPr>
              <a:spLocks noChangeArrowheads="1"/>
            </p:cNvSpPr>
            <p:nvPr/>
          </p:nvSpPr>
          <p:spPr bwMode="auto">
            <a:xfrm rot="16200000" flipH="1">
              <a:off x="2044745" y="3205957"/>
              <a:ext cx="2339975" cy="446088"/>
            </a:xfrm>
            <a:custGeom>
              <a:avLst/>
              <a:gdLst>
                <a:gd name="T0" fmla="*/ 0 w 2409826"/>
                <a:gd name="T1" fmla="*/ 446088 h 396002"/>
                <a:gd name="T2" fmla="*/ 0 w 2409826"/>
                <a:gd name="T3" fmla="*/ 1 h 396002"/>
                <a:gd name="T4" fmla="*/ 1 w 2409826"/>
                <a:gd name="T5" fmla="*/ 1 h 396002"/>
                <a:gd name="T6" fmla="*/ 1 w 2409826"/>
                <a:gd name="T7" fmla="*/ 0 h 396002"/>
                <a:gd name="T8" fmla="*/ 2339975 w 2409826"/>
                <a:gd name="T9" fmla="*/ 0 h 396002"/>
                <a:gd name="T10" fmla="*/ 2339975 w 2409826"/>
                <a:gd name="T11" fmla="*/ 1 h 396002"/>
                <a:gd name="T12" fmla="*/ 2339975 w 2409826"/>
                <a:gd name="T13" fmla="*/ 1 h 396002"/>
                <a:gd name="T14" fmla="*/ 2339975 w 2409826"/>
                <a:gd name="T15" fmla="*/ 446088 h 396002"/>
                <a:gd name="T16" fmla="*/ 2219739 w 2409826"/>
                <a:gd name="T17" fmla="*/ 446088 h 396002"/>
                <a:gd name="T18" fmla="*/ 2219739 w 2409826"/>
                <a:gd name="T19" fmla="*/ 139487 h 396002"/>
                <a:gd name="T20" fmla="*/ 120236 w 2409826"/>
                <a:gd name="T21" fmla="*/ 139487 h 396002"/>
                <a:gd name="T22" fmla="*/ 120236 w 2409826"/>
                <a:gd name="T23" fmla="*/ 446088 h 3960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09826"/>
                <a:gd name="T37" fmla="*/ 0 h 396002"/>
                <a:gd name="T38" fmla="*/ 2409826 w 2409826"/>
                <a:gd name="T39" fmla="*/ 396002 h 3960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09826" h="396002">
                  <a:moveTo>
                    <a:pt x="0" y="396002"/>
                  </a:moveTo>
                  <a:lnTo>
                    <a:pt x="0" y="1"/>
                  </a:lnTo>
                  <a:lnTo>
                    <a:pt x="1" y="1"/>
                  </a:lnTo>
                  <a:lnTo>
                    <a:pt x="1" y="0"/>
                  </a:lnTo>
                  <a:lnTo>
                    <a:pt x="2409826" y="0"/>
                  </a:lnTo>
                  <a:lnTo>
                    <a:pt x="2409826" y="1"/>
                  </a:lnTo>
                  <a:lnTo>
                    <a:pt x="2409826" y="396002"/>
                  </a:lnTo>
                  <a:lnTo>
                    <a:pt x="2286001" y="396002"/>
                  </a:lnTo>
                  <a:lnTo>
                    <a:pt x="2286001" y="123826"/>
                  </a:lnTo>
                  <a:lnTo>
                    <a:pt x="123825" y="123826"/>
                  </a:lnTo>
                  <a:lnTo>
                    <a:pt x="123825" y="396002"/>
                  </a:lnTo>
                  <a:lnTo>
                    <a:pt x="0" y="396002"/>
                  </a:lnTo>
                  <a:close/>
                </a:path>
              </a:pathLst>
            </a:custGeom>
            <a:solidFill>
              <a:schemeClr val="tx1"/>
            </a:solidFill>
            <a:ln w="76200">
              <a:solidFill>
                <a:schemeClr val="tx1"/>
              </a:solidFill>
            </a:ln>
          </p:spPr>
          <p:txBody>
            <a:bodyPr anchor="ctr"/>
            <a:lstStyle/>
            <a:p>
              <a:endParaRPr lang="zh-CN" altLang="en-US" dirty="0"/>
            </a:p>
          </p:txBody>
        </p:sp>
        <p:grpSp>
          <p:nvGrpSpPr>
            <p:cNvPr id="5" name="组合 4"/>
            <p:cNvGrpSpPr/>
            <p:nvPr/>
          </p:nvGrpSpPr>
          <p:grpSpPr>
            <a:xfrm>
              <a:off x="3376683" y="1915502"/>
              <a:ext cx="5292285" cy="2244052"/>
              <a:chOff x="3375889" y="981075"/>
              <a:chExt cx="5292285" cy="2244052"/>
            </a:xfrm>
          </p:grpSpPr>
          <p:sp>
            <p:nvSpPr>
              <p:cNvPr id="6" name="文本框 6"/>
              <p:cNvSpPr>
                <a:spLocks noChangeArrowheads="1"/>
              </p:cNvSpPr>
              <p:nvPr/>
            </p:nvSpPr>
            <p:spPr bwMode="auto">
              <a:xfrm>
                <a:off x="3710546" y="981075"/>
                <a:ext cx="4762971" cy="1862048"/>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1500" dirty="0">
                    <a:latin typeface="Impact" panose="020B0806030902050204" pitchFamily="34" charset="0"/>
                    <a:sym typeface="Impact" panose="020B0806030902050204" pitchFamily="34" charset="0"/>
                  </a:rPr>
                  <a:t>THANKS</a:t>
                </a:r>
                <a:endParaRPr lang="zh-CN" altLang="en-US" sz="11500" dirty="0">
                  <a:latin typeface="Impact" panose="020B0806030902050204" pitchFamily="34" charset="0"/>
                  <a:sym typeface="Impact" panose="020B0806030902050204" pitchFamily="34" charset="0"/>
                </a:endParaRPr>
              </a:p>
            </p:txBody>
          </p:sp>
          <p:sp>
            <p:nvSpPr>
              <p:cNvPr id="7" name="文本框 9"/>
              <p:cNvSpPr>
                <a:spLocks noChangeArrowheads="1"/>
              </p:cNvSpPr>
              <p:nvPr/>
            </p:nvSpPr>
            <p:spPr bwMode="auto">
              <a:xfrm>
                <a:off x="3375889" y="2703166"/>
                <a:ext cx="5292285" cy="521961"/>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eaLnBrk="1" hangingPunct="1"/>
                <a:r>
                  <a:rPr lang="zh-CN" altLang="en-US" sz="2800" dirty="0">
                    <a:latin typeface="微软雅黑 Light" panose="020B0502040204020203" pitchFamily="34" charset="-122"/>
                    <a:ea typeface="微软雅黑 Light" panose="020B0502040204020203" pitchFamily="34" charset="-122"/>
                    <a:sym typeface="宋体" panose="02010600030101010101" pitchFamily="2" charset="-122"/>
                  </a:rPr>
                  <a:t>软件工程  王怡贤 杨子越 </a:t>
                </a:r>
                <a:r>
                  <a:rPr lang="zh-CN" altLang="en-US" sz="2800" dirty="0">
                    <a:latin typeface="微软雅黑 Light" panose="020B0502040204020203" pitchFamily="34" charset="-122"/>
                    <a:ea typeface="微软雅黑 Light" panose="020B0502040204020203" pitchFamily="34" charset="-122"/>
                    <a:sym typeface="宋体" panose="02010600030101010101" pitchFamily="2" charset="-122"/>
                  </a:rPr>
                  <a:t>何雅</a:t>
                </a:r>
                <a:endParaRPr lang="zh-CN" altLang="en-US" sz="2800" dirty="0">
                  <a:latin typeface="微软雅黑 Light" panose="020B0502040204020203" pitchFamily="34" charset="-122"/>
                  <a:ea typeface="微软雅黑 Light" panose="020B0502040204020203" pitchFamily="34" charset="-122"/>
                  <a:sym typeface="宋体" panose="02010600030101010101" pitchFamily="2" charset="-122"/>
                </a:endParaRPr>
              </a:p>
            </p:txBody>
          </p:sp>
          <p:cxnSp>
            <p:nvCxnSpPr>
              <p:cNvPr id="9" name="直接连接符 8"/>
              <p:cNvCxnSpPr/>
              <p:nvPr/>
            </p:nvCxnSpPr>
            <p:spPr>
              <a:xfrm>
                <a:off x="3811587" y="3180051"/>
                <a:ext cx="4560889"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6941452" cy="2215991"/>
          </a:xfrm>
          <a:prstGeom prst="rect">
            <a:avLst/>
          </a:prstGeom>
          <a:noFill/>
        </p:spPr>
        <p:txBody>
          <a:bodyPr vert="horz" wrap="none" rtlCol="0">
            <a:spAutoFit/>
          </a:bodyPr>
          <a:lstStyle/>
          <a:p>
            <a:r>
              <a:rPr lang="en-US" altLang="zh-CN" sz="13800" dirty="0">
                <a:solidFill>
                  <a:srgbClr val="E5E9EF"/>
                </a:solidFill>
                <a:latin typeface="微软雅黑 Light" panose="020B0502040204020203" pitchFamily="34" charset="-122"/>
                <a:ea typeface="微软雅黑 Light" panose="020B0502040204020203" pitchFamily="34" charset="-122"/>
              </a:rPr>
              <a:t>Part one</a:t>
            </a:r>
            <a:endParaRPr lang="zh-CN" altLang="en-US" sz="13800" dirty="0">
              <a:solidFill>
                <a:srgbClr val="E5E9EF"/>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1373505" y="3629025"/>
            <a:ext cx="8636000" cy="2553335"/>
          </a:xfrm>
          <a:prstGeom prst="rect">
            <a:avLst/>
          </a:prstGeom>
          <a:solidFill>
            <a:schemeClr val="bg1">
              <a:lumMod val="95000"/>
            </a:schemeClr>
          </a:solidFill>
        </p:spPr>
        <p:txBody>
          <a:bodyPr wrap="square">
            <a:spAutoFit/>
          </a:bodyPr>
          <a:lstStyle/>
          <a:p>
            <a:endParaRPr lang="en-US" sz="3200" b="1" kern="0" dirty="0">
              <a:solidFill>
                <a:srgbClr val="FF0000"/>
              </a:solidFill>
              <a:latin typeface="MV Boli" panose="02000500030200090000" charset="0"/>
              <a:ea typeface="微软雅黑 Light" panose="020B0502040204020203" pitchFamily="34" charset="-122"/>
              <a:cs typeface="MV Boli" panose="02000500030200090000" charset="0"/>
            </a:endParaRPr>
          </a:p>
          <a:p>
            <a:r>
              <a:rPr lang="en-US" sz="3200" b="1" kern="0" dirty="0">
                <a:solidFill>
                  <a:srgbClr val="FF0000"/>
                </a:solidFill>
                <a:latin typeface="MV Boli" panose="02000500030200090000" charset="0"/>
                <a:ea typeface="微软雅黑 Light" panose="020B0502040204020203" pitchFamily="34" charset="-122"/>
                <a:cs typeface="MV Boli" panose="02000500030200090000" charset="0"/>
              </a:rPr>
              <a:t>YGoa</a:t>
            </a:r>
            <a:r>
              <a:rPr lang="en-US" sz="3200" kern="0" dirty="0">
                <a:solidFill>
                  <a:srgbClr val="FF0000"/>
                </a:solidFill>
                <a:latin typeface="MV Boli" panose="02000500030200090000" charset="0"/>
                <a:ea typeface="微软雅黑 Light" panose="020B0502040204020203" pitchFamily="34" charset="-122"/>
                <a:cs typeface="MV Boli" panose="02000500030200090000" charset="0"/>
              </a:rPr>
              <a:t>l </a:t>
            </a:r>
            <a:r>
              <a:rPr sz="3200" kern="0" dirty="0">
                <a:latin typeface="微软雅黑 Light" panose="020B0502040204020203" pitchFamily="34" charset="-122"/>
                <a:ea typeface="微软雅黑 Light" panose="020B0502040204020203" pitchFamily="34" charset="-122"/>
                <a:cs typeface="Arial Unicode MS" pitchFamily="34" charset="-122"/>
              </a:rPr>
              <a:t>帮你把要做的事情列出来</a:t>
            </a:r>
            <a:endParaRPr sz="3200" kern="0" dirty="0">
              <a:latin typeface="微软雅黑 Light" panose="020B0502040204020203" pitchFamily="34" charset="-122"/>
              <a:ea typeface="微软雅黑 Light" panose="020B0502040204020203" pitchFamily="34" charset="-122"/>
              <a:cs typeface="Arial Unicode MS" pitchFamily="34" charset="-122"/>
            </a:endParaRPr>
          </a:p>
          <a:p>
            <a:r>
              <a:rPr lang="zh-CN" sz="3200" kern="0" dirty="0">
                <a:latin typeface="微软雅黑 Light" panose="020B0502040204020203" pitchFamily="34" charset="-122"/>
                <a:ea typeface="微软雅黑 Light" panose="020B0502040204020203" pitchFamily="34" charset="-122"/>
                <a:cs typeface="Arial Unicode MS" pitchFamily="34" charset="-122"/>
              </a:rPr>
              <a:t>使用户能够</a:t>
            </a:r>
            <a:r>
              <a:rPr sz="3200" kern="0" dirty="0">
                <a:latin typeface="微软雅黑 Light" panose="020B0502040204020203" pitchFamily="34" charset="-122"/>
                <a:ea typeface="微软雅黑 Light" panose="020B0502040204020203" pitchFamily="34" charset="-122"/>
                <a:cs typeface="Arial Unicode MS" pitchFamily="34" charset="-122"/>
              </a:rPr>
              <a:t>整理出任务的每个部分，理顺后按部就班的完成，提高效率。</a:t>
            </a:r>
            <a:endParaRPr sz="3200" kern="0" dirty="0">
              <a:latin typeface="微软雅黑 Light" panose="020B0502040204020203" pitchFamily="34" charset="-122"/>
              <a:ea typeface="微软雅黑 Light" panose="020B0502040204020203" pitchFamily="34" charset="-122"/>
              <a:cs typeface="Arial Unicode MS" pitchFamily="34" charset="-122"/>
            </a:endParaRPr>
          </a:p>
          <a:p>
            <a:endParaRPr sz="32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 name="任意多边形: 形状 3"/>
          <p:cNvSpPr/>
          <p:nvPr/>
        </p:nvSpPr>
        <p:spPr>
          <a:xfrm>
            <a:off x="958758" y="560486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1</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5628" y="1445743"/>
            <a:ext cx="9207132" cy="4523105"/>
          </a:xfrm>
          <a:prstGeom prst="rect">
            <a:avLst/>
          </a:prstGeom>
        </p:spPr>
        <p:txBody>
          <a:bodyPr wrap="square">
            <a:spAutoFit/>
          </a:bodyPr>
          <a:lstStyle/>
          <a:p>
            <a:endParaRPr lang="en-US" altLang="zh-CN" sz="7200" kern="0" dirty="0">
              <a:latin typeface="微软雅黑 Light" panose="020B0502040204020203" pitchFamily="34" charset="-122"/>
              <a:ea typeface="微软雅黑 Light" panose="020B0502040204020203" pitchFamily="34" charset="-122"/>
              <a:cs typeface="Arial Unicode MS" pitchFamily="34" charset="-122"/>
            </a:endParaRPr>
          </a:p>
          <a:p>
            <a:r>
              <a:rPr lang="en-US" altLang="zh-CN" sz="7200" kern="0" dirty="0">
                <a:latin typeface="微软雅黑 Light" panose="020B0502040204020203" pitchFamily="34" charset="-122"/>
                <a:ea typeface="微软雅黑 Light" panose="020B0502040204020203" pitchFamily="34" charset="-122"/>
                <a:cs typeface="Arial Unicode MS" pitchFamily="34" charset="-122"/>
              </a:rPr>
              <a:t>Help you </a:t>
            </a:r>
            <a:endParaRPr lang="en-US" altLang="zh-CN" sz="7200" kern="0" dirty="0">
              <a:latin typeface="微软雅黑 Light" panose="020B0502040204020203" pitchFamily="34" charset="-122"/>
              <a:ea typeface="微软雅黑 Light" panose="020B0502040204020203" pitchFamily="34" charset="-122"/>
              <a:cs typeface="Arial Unicode MS" pitchFamily="34" charset="-122"/>
            </a:endParaRPr>
          </a:p>
          <a:p>
            <a:r>
              <a:rPr lang="en-US" altLang="zh-CN" sz="7200" kern="0" dirty="0">
                <a:solidFill>
                  <a:srgbClr val="FF0000"/>
                </a:solidFill>
                <a:latin typeface="微软雅黑 Light" panose="020B0502040204020203" pitchFamily="34" charset="-122"/>
                <a:ea typeface="微软雅黑 Light" panose="020B0502040204020203" pitchFamily="34" charset="-122"/>
                <a:cs typeface="Arial Unicode MS" pitchFamily="34" charset="-122"/>
              </a:rPr>
              <a:t>manage</a:t>
            </a:r>
            <a:r>
              <a:rPr lang="en-US" altLang="zh-CN" sz="7200" kern="0" dirty="0">
                <a:latin typeface="微软雅黑 Light" panose="020B0502040204020203" pitchFamily="34" charset="-122"/>
                <a:ea typeface="微软雅黑 Light" panose="020B0502040204020203" pitchFamily="34" charset="-122"/>
                <a:cs typeface="Arial Unicode MS" pitchFamily="34" charset="-122"/>
              </a:rPr>
              <a:t> your goals clearly</a:t>
            </a:r>
            <a:endParaRPr lang="en-US" altLang="zh-CN" sz="7200" kern="0" dirty="0">
              <a:latin typeface="微软雅黑 Light" panose="020B0502040204020203" pitchFamily="34" charset="-122"/>
              <a:ea typeface="微软雅黑 Light" panose="020B0502040204020203" pitchFamily="34" charset="-122"/>
              <a:cs typeface="Arial Unicode MS" pitchFamily="34" charset="-122"/>
            </a:endParaRPr>
          </a:p>
        </p:txBody>
      </p:sp>
      <p:grpSp>
        <p:nvGrpSpPr>
          <p:cNvPr id="24" name="组合 23"/>
          <p:cNvGrpSpPr/>
          <p:nvPr/>
        </p:nvGrpSpPr>
        <p:grpSpPr>
          <a:xfrm>
            <a:off x="947788" y="576847"/>
            <a:ext cx="4778506" cy="1947247"/>
            <a:chOff x="1530493" y="2618039"/>
            <a:chExt cx="4778506" cy="1947247"/>
          </a:xfrm>
        </p:grpSpPr>
        <p:grpSp>
          <p:nvGrpSpPr>
            <p:cNvPr id="25" name="组合 24"/>
            <p:cNvGrpSpPr/>
            <p:nvPr/>
          </p:nvGrpSpPr>
          <p:grpSpPr>
            <a:xfrm rot="16200000">
              <a:off x="2946123" y="1202410"/>
              <a:ext cx="1947247" cy="4778506"/>
              <a:chOff x="3362070" y="1229102"/>
              <a:chExt cx="1947247" cy="4778506"/>
            </a:xfrm>
          </p:grpSpPr>
          <p:sp>
            <p:nvSpPr>
              <p:cNvPr id="27" name="矩形 26"/>
              <p:cNvSpPr/>
              <p:nvPr/>
            </p:nvSpPr>
            <p:spPr>
              <a:xfrm>
                <a:off x="3635399" y="1618358"/>
                <a:ext cx="1290320" cy="4389250"/>
              </a:xfrm>
              <a:prstGeom prst="rect">
                <a:avLst/>
              </a:prstGeom>
            </p:spPr>
            <p:txBody>
              <a:bodyPr vert="eaVert" wrap="square" anchor="ctr">
                <a:spAutoFit/>
              </a:bodyPr>
              <a:lstStyle/>
              <a:p>
                <a:pPr algn="l">
                  <a:lnSpc>
                    <a:spcPct val="150000"/>
                  </a:lnSpc>
                </a:pPr>
                <a:r>
                  <a:rPr lang="en-US" altLang="zh-CN" sz="48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The List</a:t>
                </a:r>
                <a:r>
                  <a:rPr lang="zh-CN" altLang="en-US" sz="48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4800" b="1" kern="100" dirty="0">
                  <a:solidFill>
                    <a:srgbClr val="FF3F3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矩形 27"/>
              <p:cNvSpPr/>
              <p:nvPr/>
            </p:nvSpPr>
            <p:spPr>
              <a:xfrm>
                <a:off x="3362070" y="1657683"/>
                <a:ext cx="459740" cy="2541702"/>
              </a:xfrm>
              <a:prstGeom prst="rect">
                <a:avLst/>
              </a:prstGeom>
            </p:spPr>
            <p:txBody>
              <a:bodyPr vert="eaVert" wrap="square">
                <a:spAutoFit/>
              </a:bodyPr>
              <a:lstStyle/>
              <a:p>
                <a:pPr algn="dist"/>
                <a:endParaRPr lang="zh-CN" altLang="en-US" b="1" dirty="0">
                  <a:latin typeface="微软雅黑 Light" panose="020B0502040204020203" pitchFamily="34" charset="-122"/>
                  <a:ea typeface="微软雅黑 Light" panose="020B0502040204020203" pitchFamily="34" charset="-122"/>
                </a:endParaRPr>
              </a:p>
            </p:txBody>
          </p:sp>
          <p:sp>
            <p:nvSpPr>
              <p:cNvPr id="29" name="矩形 28"/>
              <p:cNvSpPr/>
              <p:nvPr/>
            </p:nvSpPr>
            <p:spPr>
              <a:xfrm>
                <a:off x="4570653" y="1229102"/>
                <a:ext cx="738664" cy="2697939"/>
              </a:xfrm>
              <a:prstGeom prst="rect">
                <a:avLst/>
              </a:prstGeom>
            </p:spPr>
            <p:txBody>
              <a:bodyPr vert="eaVert" wrap="square">
                <a:spAutoFit/>
              </a:bodyPr>
              <a:lstStyle/>
              <a:p>
                <a:r>
                  <a:rPr lang="en-US" altLang="zh-CN" sz="3600" kern="100" dirty="0">
                    <a:latin typeface="微软雅黑 Light" panose="020B0502040204020203" pitchFamily="34" charset="-122"/>
                    <a:ea typeface="微软雅黑 Light" panose="020B0502040204020203" pitchFamily="34" charset="-122"/>
                    <a:cs typeface="Times New Roman" panose="02020603050405020304" pitchFamily="18" charset="0"/>
                  </a:rPr>
                  <a:t>introduction</a:t>
                </a:r>
                <a:endParaRPr lang="zh-CN" altLang="en-US" sz="3600" dirty="0">
                  <a:latin typeface="微软雅黑 Light" panose="020B0502040204020203" pitchFamily="34" charset="-122"/>
                  <a:ea typeface="微软雅黑 Light" panose="020B0502040204020203" pitchFamily="34" charset="-122"/>
                </a:endParaRPr>
              </a:p>
            </p:txBody>
          </p:sp>
        </p:grpSp>
        <p:cxnSp>
          <p:nvCxnSpPr>
            <p:cNvPr id="26" name="直接连接符 25"/>
            <p:cNvCxnSpPr/>
            <p:nvPr/>
          </p:nvCxnSpPr>
          <p:spPr>
            <a:xfrm>
              <a:off x="2028825" y="4079875"/>
              <a:ext cx="24326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0" y="3081558"/>
            <a:ext cx="1054100" cy="744733"/>
            <a:chOff x="11137900" y="860547"/>
            <a:chExt cx="1054100" cy="744733"/>
          </a:xfrm>
          <a:solidFill>
            <a:schemeClr val="tx1"/>
          </a:solidFill>
        </p:grpSpPr>
        <p:sp>
          <p:nvSpPr>
            <p:cNvPr id="32" name="矩形 31"/>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3" name="矩形 32"/>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4" name="矩形 33"/>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5" name="矩形 34"/>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215390" y="3034665"/>
            <a:ext cx="3957320" cy="1076325"/>
          </a:xfrm>
          <a:prstGeom prst="rect">
            <a:avLst/>
          </a:prstGeom>
          <a:noFill/>
        </p:spPr>
        <p:txBody>
          <a:bodyPr wrap="square" rtlCol="0">
            <a:spAutoFit/>
          </a:bodyPr>
          <a:lstStyle/>
          <a:p>
            <a:r>
              <a:rPr lang="en-US" altLang="zh-CN" sz="3200" i="1" dirty="0">
                <a:latin typeface="华文细黑" panose="02010600040101010101" pitchFamily="2" charset="-122"/>
                <a:ea typeface="华文细黑" panose="02010600040101010101" pitchFamily="2" charset="-122"/>
              </a:rPr>
              <a:t>Manage your goal</a:t>
            </a:r>
            <a:endParaRPr lang="en-US" altLang="zh-CN" sz="3200" i="1" dirty="0">
              <a:latin typeface="华文细黑" panose="02010600040101010101" pitchFamily="2" charset="-122"/>
              <a:ea typeface="华文细黑" panose="02010600040101010101" pitchFamily="2" charset="-122"/>
            </a:endParaRPr>
          </a:p>
          <a:p>
            <a:r>
              <a:rPr lang="en-US" altLang="zh-CN" sz="3200" i="1" dirty="0">
                <a:latin typeface="华文细黑" panose="02010600040101010101" pitchFamily="2" charset="-122"/>
                <a:ea typeface="华文细黑" panose="02010600040101010101" pitchFamily="2" charset="-122"/>
              </a:rPr>
              <a:t>freely</a:t>
            </a:r>
            <a:endParaRPr lang="en-US" altLang="zh-CN" sz="3200" i="1" dirty="0">
              <a:latin typeface="华文细黑" panose="02010600040101010101" pitchFamily="2" charset="-122"/>
              <a:ea typeface="华文细黑" panose="02010600040101010101" pitchFamily="2" charset="-122"/>
            </a:endParaRPr>
          </a:p>
        </p:txBody>
      </p:sp>
      <p:sp>
        <p:nvSpPr>
          <p:cNvPr id="17" name="正文"/>
          <p:cNvSpPr/>
          <p:nvPr/>
        </p:nvSpPr>
        <p:spPr>
          <a:xfrm>
            <a:off x="964253" y="4349661"/>
            <a:ext cx="9647232" cy="1753235"/>
          </a:xfrm>
          <a:prstGeom prst="rect">
            <a:avLst/>
          </a:prstGeom>
        </p:spPr>
        <p:txBody>
          <a:bodyPr wrap="square">
            <a:spAutoFit/>
          </a:bodyPr>
          <a:lstStyle/>
          <a:p>
            <a:pPr>
              <a:lnSpc>
                <a:spcPct val="150000"/>
              </a:lnSpc>
            </a:pPr>
            <a:r>
              <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rPr>
              <a:t>你可以自定义表单，分类管理你的目标</a:t>
            </a:r>
            <a:endPar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rPr>
              <a:t>并在添加任务时可以为目标设立重要程度和截止日期。</a:t>
            </a:r>
            <a:endPar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a:p>
            <a:pPr>
              <a:lnSpc>
                <a:spcPct val="150000"/>
              </a:lnSpc>
            </a:pPr>
            <a:r>
              <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rPr>
              <a:t>需要完成的任务？一目了然！</a:t>
            </a:r>
            <a:endParaRPr lang="zh-CN" altLang="en-US" sz="2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grpSp>
        <p:nvGrpSpPr>
          <p:cNvPr id="27" name="组合 26"/>
          <p:cNvGrpSpPr/>
          <p:nvPr/>
        </p:nvGrpSpPr>
        <p:grpSpPr>
          <a:xfrm>
            <a:off x="0" y="3200982"/>
            <a:ext cx="1054100" cy="744733"/>
            <a:chOff x="11137900" y="860547"/>
            <a:chExt cx="1054100" cy="744733"/>
          </a:xfrm>
          <a:solidFill>
            <a:schemeClr val="tx1"/>
          </a:solidFill>
        </p:grpSpPr>
        <p:sp>
          <p:nvSpPr>
            <p:cNvPr id="28" name="矩形 27"/>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9" name="矩形 28"/>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0" name="矩形 29"/>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31" name="矩形 30"/>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grpSp>
      <p:sp>
        <p:nvSpPr>
          <p:cNvPr id="32" name="矩形 31"/>
          <p:cNvSpPr/>
          <p:nvPr/>
        </p:nvSpPr>
        <p:spPr>
          <a:xfrm>
            <a:off x="5334000" y="3254284"/>
            <a:ext cx="5429250" cy="2660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334000" y="3679703"/>
            <a:ext cx="3352800" cy="2660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0065629" y="720290"/>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0281529" y="959682"/>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2147482611"/>
          <p:cNvPicPr>
            <a:picLocks noChangeAspect="1"/>
          </p:cNvPicPr>
          <p:nvPr/>
        </p:nvPicPr>
        <p:blipFill>
          <a:blip r:embed="rId1"/>
          <a:srcRect l="24365" t="20130" r="24576" b="46094"/>
          <a:stretch>
            <a:fillRect/>
          </a:stretch>
        </p:blipFill>
        <p:spPr>
          <a:xfrm>
            <a:off x="410210" y="210820"/>
            <a:ext cx="5450840" cy="2028190"/>
          </a:xfrm>
          <a:prstGeom prst="rect">
            <a:avLst/>
          </a:prstGeom>
          <a:noFill/>
          <a:ln w="9525">
            <a:noFill/>
          </a:ln>
        </p:spPr>
      </p:pic>
      <p:pic>
        <p:nvPicPr>
          <p:cNvPr id="3" name="图片 -2147482612"/>
          <p:cNvPicPr>
            <a:picLocks noChangeAspect="1"/>
          </p:cNvPicPr>
          <p:nvPr/>
        </p:nvPicPr>
        <p:blipFill>
          <a:blip r:embed="rId2"/>
          <a:srcRect l="35735" t="25628" r="27985" b="39011"/>
          <a:stretch>
            <a:fillRect/>
          </a:stretch>
        </p:blipFill>
        <p:spPr>
          <a:xfrm>
            <a:off x="5574030" y="321310"/>
            <a:ext cx="4948555" cy="271335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6814814" cy="2215991"/>
          </a:xfrm>
          <a:prstGeom prst="rect">
            <a:avLst/>
          </a:prstGeom>
          <a:noFill/>
        </p:spPr>
        <p:txBody>
          <a:bodyPr vert="horz" wrap="none" rtlCol="0">
            <a:spAutoFit/>
          </a:bodyPr>
          <a:lstStyle/>
          <a:p>
            <a:r>
              <a:rPr lang="en-US" altLang="zh-CN" sz="13800" dirty="0">
                <a:solidFill>
                  <a:srgbClr val="E5E9EF"/>
                </a:solidFill>
                <a:latin typeface="微软雅黑 Light" panose="020B0502040204020203" pitchFamily="34" charset="-122"/>
                <a:ea typeface="微软雅黑 Light" panose="020B0502040204020203" pitchFamily="34" charset="-122"/>
              </a:rPr>
              <a:t>Part two</a:t>
            </a:r>
            <a:endParaRPr lang="zh-CN" altLang="en-US" sz="13800" dirty="0">
              <a:solidFill>
                <a:srgbClr val="E5E9EF"/>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1373413" y="4076987"/>
            <a:ext cx="5763116" cy="768350"/>
          </a:xfrm>
          <a:prstGeom prst="rect">
            <a:avLst/>
          </a:prstGeom>
          <a:solidFill>
            <a:schemeClr val="bg1">
              <a:lumMod val="95000"/>
            </a:schemeClr>
          </a:solidFill>
        </p:spPr>
        <p:txBody>
          <a:bodyPr wrap="square">
            <a:spAutoFit/>
          </a:bodyPr>
          <a:lstStyle/>
          <a:p>
            <a:r>
              <a:rPr lang="en-US" sz="4400" kern="0" dirty="0">
                <a:latin typeface="微软雅黑 Light" panose="020B0502040204020203" pitchFamily="34" charset="-122"/>
                <a:ea typeface="微软雅黑 Light" panose="020B0502040204020203" pitchFamily="34" charset="-122"/>
                <a:cs typeface="Arial Unicode MS" pitchFamily="34" charset="-122"/>
              </a:rPr>
              <a:t>Other function……</a:t>
            </a:r>
            <a:endParaRPr lang="en-US" sz="44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2</a:t>
              </a:r>
              <a:endParaRPr lang="zh-CN" altLang="en-US" sz="4000" dirty="0">
                <a:solidFill>
                  <a:srgbClr val="FF3F3F"/>
                </a:solidFill>
              </a:endParaRPr>
            </a:p>
          </p:txBody>
        </p:sp>
      </p:grpSp>
      <p:sp>
        <p:nvSpPr>
          <p:cNvPr id="77" name="椭圆 76"/>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分点上正文"/>
          <p:cNvSpPr/>
          <p:nvPr/>
        </p:nvSpPr>
        <p:spPr>
          <a:xfrm>
            <a:off x="4963952" y="4680288"/>
            <a:ext cx="5042423" cy="1383665"/>
          </a:xfrm>
          <a:prstGeom prst="rect">
            <a:avLst/>
          </a:prstGeom>
        </p:spPr>
        <p:txBody>
          <a:bodyPr wrap="square">
            <a:spAutoFit/>
          </a:bodyPr>
          <a:lstStyle/>
          <a:p>
            <a:pPr>
              <a:lnSpc>
                <a:spcPct val="150000"/>
              </a:lnSpc>
            </a:pPr>
            <a:r>
              <a:rPr lang="en-GB" altLang="zh-CN" sz="1400" kern="0">
                <a:solidFill>
                  <a:schemeClr val="tx1">
                    <a:lumMod val="50000"/>
                    <a:lumOff val="50000"/>
                  </a:schemeClr>
                </a:solidFill>
                <a:latin typeface="微软雅黑 Light" panose="020B0502040204020203" pitchFamily="34" charset="-122"/>
                <a:ea typeface="微软雅黑 Light" panose="020B0502040204020203" pitchFamily="34" charset="-122"/>
              </a:rPr>
              <a:t>番茄工作法（英语：Pomodoro Technique）是一种时间管理法，在1980年代由Francesco Cirillo创立。[1] 该方法使用一个定时器来分割出一个一般为25分钟的工作时间和5分钟的休息时间，而那些时间段被称为pomodoros，</a:t>
            </a:r>
            <a:endParaRPr lang="en-GB" altLang="zh-CN" sz="1400" kern="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39" name="矩形 38"/>
          <p:cNvSpPr/>
          <p:nvPr/>
        </p:nvSpPr>
        <p:spPr>
          <a:xfrm>
            <a:off x="4963795" y="1223010"/>
            <a:ext cx="6686550" cy="2338070"/>
          </a:xfrm>
          <a:prstGeom prst="rect">
            <a:avLst/>
          </a:prstGeom>
        </p:spPr>
        <p:txBody>
          <a:bodyPr wrap="square">
            <a:spAutoFit/>
          </a:bodyPr>
          <a:lstStyle/>
          <a:p>
            <a:r>
              <a:rPr lang="en-US" altLang="zh-CN" sz="6600" b="1" i="1" kern="0" dirty="0">
                <a:solidFill>
                  <a:srgbClr val="FF0000"/>
                </a:solidFill>
                <a:latin typeface="微软雅黑 Light" panose="020B0502040204020203" pitchFamily="34" charset="-122"/>
                <a:ea typeface="微软雅黑 Light" panose="020B0502040204020203" pitchFamily="34" charset="-122"/>
                <a:cs typeface="Arial Unicode MS" pitchFamily="34" charset="-122"/>
              </a:rPr>
              <a:t>25 minutes</a:t>
            </a:r>
            <a:endParaRPr lang="en-US" altLang="zh-CN" sz="4000" kern="0" dirty="0">
              <a:latin typeface="微软雅黑 Light" panose="020B0502040204020203" pitchFamily="34" charset="-122"/>
              <a:ea typeface="微软雅黑 Light" panose="020B0502040204020203" pitchFamily="34" charset="-122"/>
              <a:cs typeface="Arial Unicode MS" pitchFamily="34" charset="-122"/>
            </a:endParaRPr>
          </a:p>
          <a:p>
            <a:endParaRPr lang="en-US" altLang="zh-CN" sz="4000" kern="0" dirty="0">
              <a:latin typeface="微软雅黑 Light" panose="020B0502040204020203" pitchFamily="34" charset="-122"/>
              <a:ea typeface="微软雅黑 Light" panose="020B0502040204020203" pitchFamily="34" charset="-122"/>
              <a:cs typeface="Arial Unicode MS" pitchFamily="34" charset="-122"/>
            </a:endParaRPr>
          </a:p>
          <a:p>
            <a:r>
              <a:rPr lang="en-US" altLang="zh-CN" sz="4000" kern="0" dirty="0">
                <a:latin typeface="微软雅黑 Light" panose="020B0502040204020203" pitchFamily="34" charset="-122"/>
                <a:ea typeface="微软雅黑 Light" panose="020B0502040204020203" pitchFamily="34" charset="-122"/>
                <a:cs typeface="Arial Unicode MS" pitchFamily="34" charset="-122"/>
              </a:rPr>
              <a:t>Unlock your productivity</a:t>
            </a:r>
            <a:endParaRPr lang="en-US" altLang="zh-CN" sz="40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6" name="任意多边形: 形状 45"/>
          <p:cNvSpPr/>
          <p:nvPr/>
        </p:nvSpPr>
        <p:spPr>
          <a:xfrm>
            <a:off x="4963952" y="490120"/>
            <a:ext cx="457594" cy="50771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p:cNvSpPr/>
          <p:nvPr/>
        </p:nvSpPr>
        <p:spPr>
          <a:xfrm rot="10800000">
            <a:off x="10637676" y="5664778"/>
            <a:ext cx="457594" cy="50771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47482612" name="图片 -2147482613"/>
          <p:cNvPicPr>
            <a:picLocks noChangeAspect="1"/>
          </p:cNvPicPr>
          <p:nvPr/>
        </p:nvPicPr>
        <p:blipFill>
          <a:blip r:embed="rId1"/>
          <a:srcRect l="40488" t="16481" r="40166" b="18947"/>
          <a:stretch>
            <a:fillRect/>
          </a:stretch>
        </p:blipFill>
        <p:spPr>
          <a:xfrm>
            <a:off x="800735" y="292100"/>
            <a:ext cx="2959100" cy="5554980"/>
          </a:xfrm>
          <a:prstGeom prst="rect">
            <a:avLst/>
          </a:prstGeom>
          <a:noFill/>
          <a:ln w="9525">
            <a:noFill/>
          </a:ln>
        </p:spPr>
      </p:pic>
      <p:grpSp>
        <p:nvGrpSpPr>
          <p:cNvPr id="50" name="组合 49"/>
          <p:cNvGrpSpPr/>
          <p:nvPr/>
        </p:nvGrpSpPr>
        <p:grpSpPr>
          <a:xfrm>
            <a:off x="3161140" y="5447281"/>
            <a:ext cx="942714" cy="942714"/>
            <a:chOff x="-2177143" y="2481943"/>
            <a:chExt cx="2409372" cy="2409372"/>
          </a:xfrm>
        </p:grpSpPr>
        <p:grpSp>
          <p:nvGrpSpPr>
            <p:cNvPr id="51" name="组合 50"/>
            <p:cNvGrpSpPr/>
            <p:nvPr/>
          </p:nvGrpSpPr>
          <p:grpSpPr>
            <a:xfrm>
              <a:off x="-1797957" y="3108779"/>
              <a:ext cx="1651000" cy="1155700"/>
              <a:chOff x="2755900" y="4096931"/>
              <a:chExt cx="1651000" cy="1155700"/>
            </a:xfrm>
            <a:solidFill>
              <a:schemeClr val="bg1">
                <a:lumMod val="95000"/>
              </a:schemeClr>
            </a:solidFill>
          </p:grpSpPr>
          <p:sp>
            <p:nvSpPr>
              <p:cNvPr id="53" name="矩形 52"/>
              <p:cNvSpPr/>
              <p:nvPr/>
            </p:nvSpPr>
            <p:spPr>
              <a:xfrm>
                <a:off x="2755900" y="4491679"/>
                <a:ext cx="1150046" cy="366204"/>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V 形 53"/>
              <p:cNvSpPr/>
              <p:nvPr/>
            </p:nvSpPr>
            <p:spPr>
              <a:xfrm>
                <a:off x="3251200" y="4096931"/>
                <a:ext cx="1155700" cy="1155700"/>
              </a:xfrm>
              <a:prstGeom prst="chevron">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2" name="椭圆 51"/>
            <p:cNvSpPr/>
            <p:nvPr/>
          </p:nvSpPr>
          <p:spPr>
            <a:xfrm>
              <a:off x="-2177143" y="2481943"/>
              <a:ext cx="2409372" cy="2409372"/>
            </a:xfrm>
            <a:prstGeom prst="ellipse">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6368" y="534647"/>
            <a:ext cx="3676661" cy="1077218"/>
          </a:xfrm>
          <a:prstGeom prst="rect">
            <a:avLst/>
          </a:prstGeom>
          <a:noFill/>
        </p:spPr>
        <p:txBody>
          <a:bodyPr wrap="square" rtlCol="0">
            <a:spAutoFit/>
          </a:bodyPr>
          <a:lstStyle/>
          <a:p>
            <a:r>
              <a:rPr lang="en-US" altLang="zh-CN" sz="3200" i="1" dirty="0">
                <a:latin typeface="华文细黑" panose="02010600040101010101" pitchFamily="2" charset="-122"/>
                <a:ea typeface="华文细黑" panose="02010600040101010101" pitchFamily="2" charset="-122"/>
              </a:rPr>
              <a:t>Add </a:t>
            </a:r>
            <a:r>
              <a:rPr lang="en-US" altLang="zh-CN" sz="3200" i="1" dirty="0" err="1">
                <a:latin typeface="华文细黑" panose="02010600040101010101" pitchFamily="2" charset="-122"/>
                <a:ea typeface="华文细黑" panose="02010600040101010101" pitchFamily="2" charset="-122"/>
              </a:rPr>
              <a:t>sth</a:t>
            </a:r>
            <a:r>
              <a:rPr lang="en-US" altLang="zh-CN" sz="3200" i="1" dirty="0">
                <a:latin typeface="华文细黑" panose="02010600040101010101" pitchFamily="2" charset="-122"/>
                <a:ea typeface="华文细黑" panose="02010600040101010101" pitchFamily="2" charset="-122"/>
              </a:rPr>
              <a:t> here and </a:t>
            </a:r>
            <a:r>
              <a:rPr lang="en-US" altLang="zh-CN" sz="3200" b="1" i="1" dirty="0">
                <a:solidFill>
                  <a:srgbClr val="FF3F3F"/>
                </a:solidFill>
                <a:latin typeface="微软雅黑" panose="020B0503020204020204" pitchFamily="34" charset="-122"/>
                <a:ea typeface="微软雅黑" panose="020B0503020204020204" pitchFamily="34" charset="-122"/>
              </a:rPr>
              <a:t>make it </a:t>
            </a:r>
            <a:r>
              <a:rPr lang="en-US" altLang="zh-CN" sz="3200" i="1" dirty="0">
                <a:latin typeface="华文细黑" panose="02010600040101010101" pitchFamily="2" charset="-122"/>
                <a:ea typeface="华文细黑" panose="02010600040101010101" pitchFamily="2" charset="-122"/>
              </a:rPr>
              <a:t>like this</a:t>
            </a:r>
            <a:endParaRPr lang="en-US" altLang="zh-CN" sz="3200" i="1" dirty="0">
              <a:latin typeface="华文细黑" panose="02010600040101010101" pitchFamily="2" charset="-122"/>
              <a:ea typeface="华文细黑" panose="02010600040101010101" pitchFamily="2" charset="-122"/>
            </a:endParaRPr>
          </a:p>
        </p:txBody>
      </p:sp>
      <p:grpSp>
        <p:nvGrpSpPr>
          <p:cNvPr id="3" name="组合 2"/>
          <p:cNvGrpSpPr/>
          <p:nvPr/>
        </p:nvGrpSpPr>
        <p:grpSpPr>
          <a:xfrm>
            <a:off x="0" y="700890"/>
            <a:ext cx="1054100" cy="744733"/>
            <a:chOff x="11137900" y="860547"/>
            <a:chExt cx="1054100" cy="744733"/>
          </a:xfrm>
          <a:solidFill>
            <a:schemeClr val="tx1"/>
          </a:solidFill>
        </p:grpSpPr>
        <p:sp>
          <p:nvSpPr>
            <p:cNvPr id="4" name="矩形 3"/>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矩形 6"/>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7" name="直接连接符 16"/>
          <p:cNvCxnSpPr/>
          <p:nvPr/>
        </p:nvCxnSpPr>
        <p:spPr>
          <a:xfrm>
            <a:off x="1486079" y="3799114"/>
            <a:ext cx="4209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577622" y="3657600"/>
            <a:ext cx="1117600" cy="1415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376368" y="3113881"/>
            <a:ext cx="3310966" cy="645160"/>
          </a:xfrm>
          <a:prstGeom prst="rect">
            <a:avLst/>
          </a:prstGeom>
        </p:spPr>
        <p:txBody>
          <a:bodyPr wrap="square">
            <a:spAutoFit/>
          </a:bodyPr>
          <a:lstStyle/>
          <a:p>
            <a:r>
              <a:rPr lang="zh-CN" altLang="en-US" sz="3600" kern="0" dirty="0">
                <a:latin typeface="微软雅黑 Light" panose="020B0502040204020203" pitchFamily="34" charset="-122"/>
                <a:ea typeface="微软雅黑 Light" panose="020B0502040204020203" pitchFamily="34" charset="-122"/>
                <a:cs typeface="Arial Unicode MS" pitchFamily="34" charset="-122"/>
              </a:rPr>
              <a:t>桌面便签</a:t>
            </a:r>
            <a:endParaRPr lang="zh-CN" altLang="en-US" sz="36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20" name="正文"/>
          <p:cNvSpPr/>
          <p:nvPr/>
        </p:nvSpPr>
        <p:spPr>
          <a:xfrm>
            <a:off x="1396644" y="4083725"/>
            <a:ext cx="4388011" cy="1994713"/>
          </a:xfrm>
          <a:prstGeom prst="rect">
            <a:avLst/>
          </a:prstGeom>
        </p:spPr>
        <p:txBody>
          <a:bodyPr wrap="square">
            <a:spAutoFit/>
          </a:bodyPr>
          <a:lstStyle/>
          <a:p>
            <a:pPr>
              <a:lnSpc>
                <a:spcPct val="150000"/>
              </a:lnSpc>
            </a:pP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Lorem ipsum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dolor</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sit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amet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consectetuer</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adipiscing</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elit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sed</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diam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nonummy</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nibh</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euismod</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tincidunt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laoreet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dolore</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magna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aliquam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erat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volutpat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wisi</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enim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ad minim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veniam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quis</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nostrud</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exerci</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tation</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ullamcorper</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suscipit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lobortis</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nisl</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aliquip</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ex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ea</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commodo</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consequat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endPar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cxnSp>
        <p:nvCxnSpPr>
          <p:cNvPr id="21" name="直接连接符 20"/>
          <p:cNvCxnSpPr/>
          <p:nvPr/>
        </p:nvCxnSpPr>
        <p:spPr>
          <a:xfrm>
            <a:off x="6616879" y="3799114"/>
            <a:ext cx="4209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708422" y="3657600"/>
            <a:ext cx="1117600" cy="14151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507168" y="3113881"/>
            <a:ext cx="3310966" cy="645160"/>
          </a:xfrm>
          <a:prstGeom prst="rect">
            <a:avLst/>
          </a:prstGeom>
        </p:spPr>
        <p:txBody>
          <a:bodyPr wrap="square">
            <a:spAutoFit/>
          </a:bodyPr>
          <a:lstStyle/>
          <a:p>
            <a:r>
              <a:rPr lang="zh-CN" sz="3600" kern="0" dirty="0">
                <a:latin typeface="微软雅黑 Light" panose="020B0502040204020203" pitchFamily="34" charset="-122"/>
                <a:ea typeface="微软雅黑 Light" panose="020B0502040204020203" pitchFamily="34" charset="-122"/>
                <a:cs typeface="Arial Unicode MS" pitchFamily="34" charset="-122"/>
              </a:rPr>
              <a:t>倒计时</a:t>
            </a:r>
            <a:endParaRPr lang="zh-CN" sz="3600" dirty="0">
              <a:latin typeface="微软雅黑 Light" panose="020B0502040204020203" pitchFamily="34" charset="-122"/>
              <a:ea typeface="微软雅黑 Light" panose="020B0502040204020203" pitchFamily="34" charset="-122"/>
            </a:endParaRPr>
          </a:p>
        </p:txBody>
      </p:sp>
      <p:sp>
        <p:nvSpPr>
          <p:cNvPr id="24" name="正文"/>
          <p:cNvSpPr/>
          <p:nvPr/>
        </p:nvSpPr>
        <p:spPr>
          <a:xfrm>
            <a:off x="6527444" y="4083725"/>
            <a:ext cx="4388011" cy="2031325"/>
          </a:xfrm>
          <a:prstGeom prst="rect">
            <a:avLst/>
          </a:prstGeom>
        </p:spPr>
        <p:txBody>
          <a:bodyPr wrap="square">
            <a:spAutoFit/>
          </a:bodyPr>
          <a:lstStyle/>
          <a:p>
            <a:pPr>
              <a:lnSpc>
                <a:spcPct val="150000"/>
              </a:lnSpc>
            </a:pP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Lorem ipsum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dolor</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sit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amet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consectetuer</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adipiscing</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elit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sed</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diam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nonummy</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nibh</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euismod</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tincidunt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laoreet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dolore</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magna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aliquam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erat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volutpat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wisi</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enim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ad minim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veniam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quis</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nostrud</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exerci</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tation</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ullamcorper</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suscipit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lobortis</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nisl</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aliquip</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ex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ea</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commodo</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consequat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endPar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25" name="任意多边形: 形状 24"/>
          <p:cNvSpPr/>
          <p:nvPr/>
        </p:nvSpPr>
        <p:spPr>
          <a:xfrm>
            <a:off x="6616879" y="2237954"/>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26" name="任意多边形: 形状 25"/>
          <p:cNvSpPr/>
          <p:nvPr/>
        </p:nvSpPr>
        <p:spPr>
          <a:xfrm>
            <a:off x="1486079" y="2237954"/>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963952" y="3017799"/>
            <a:ext cx="3676661" cy="1077218"/>
          </a:xfrm>
          <a:prstGeom prst="rect">
            <a:avLst/>
          </a:prstGeom>
          <a:noFill/>
        </p:spPr>
        <p:txBody>
          <a:bodyPr wrap="square" rtlCol="0">
            <a:spAutoFit/>
          </a:bodyPr>
          <a:lstStyle/>
          <a:p>
            <a:r>
              <a:rPr lang="en-US" altLang="zh-CN" sz="3200" i="1" dirty="0">
                <a:latin typeface="微软雅黑 Light" panose="020B0502040204020203" pitchFamily="34" charset="-122"/>
                <a:ea typeface="微软雅黑 Light" panose="020B0502040204020203" pitchFamily="34" charset="-122"/>
              </a:rPr>
              <a:t>Add </a:t>
            </a:r>
            <a:r>
              <a:rPr lang="en-US" altLang="zh-CN" sz="3200" i="1" dirty="0" err="1">
                <a:latin typeface="微软雅黑 Light" panose="020B0502040204020203" pitchFamily="34" charset="-122"/>
                <a:ea typeface="微软雅黑 Light" panose="020B0502040204020203" pitchFamily="34" charset="-122"/>
              </a:rPr>
              <a:t>sth</a:t>
            </a:r>
            <a:r>
              <a:rPr lang="en-US" altLang="zh-CN" sz="3200" i="1" dirty="0">
                <a:latin typeface="微软雅黑 Light" panose="020B0502040204020203" pitchFamily="34" charset="-122"/>
                <a:ea typeface="微软雅黑 Light" panose="020B0502040204020203" pitchFamily="34" charset="-122"/>
              </a:rPr>
              <a:t> here and </a:t>
            </a:r>
            <a:r>
              <a:rPr lang="en-US" altLang="zh-CN" sz="3200" b="1" i="1" dirty="0">
                <a:solidFill>
                  <a:srgbClr val="FF3F3F"/>
                </a:solidFill>
                <a:latin typeface="微软雅黑 Light" panose="020B0502040204020203" pitchFamily="34" charset="-122"/>
                <a:ea typeface="微软雅黑 Light" panose="020B0502040204020203" pitchFamily="34" charset="-122"/>
              </a:rPr>
              <a:t>make it </a:t>
            </a:r>
            <a:r>
              <a:rPr lang="en-US" altLang="zh-CN" sz="3200" i="1" dirty="0">
                <a:latin typeface="微软雅黑 Light" panose="020B0502040204020203" pitchFamily="34" charset="-122"/>
                <a:ea typeface="微软雅黑 Light" panose="020B0502040204020203" pitchFamily="34" charset="-122"/>
              </a:rPr>
              <a:t>like this</a:t>
            </a:r>
            <a:endParaRPr lang="en-US" altLang="zh-CN" sz="3200" i="1" dirty="0">
              <a:latin typeface="微软雅黑 Light" panose="020B0502040204020203" pitchFamily="34" charset="-122"/>
              <a:ea typeface="微软雅黑 Light" panose="020B0502040204020203" pitchFamily="34" charset="-122"/>
            </a:endParaRPr>
          </a:p>
        </p:txBody>
      </p:sp>
      <p:sp>
        <p:nvSpPr>
          <p:cNvPr id="22" name="分点上正文"/>
          <p:cNvSpPr/>
          <p:nvPr/>
        </p:nvSpPr>
        <p:spPr>
          <a:xfrm>
            <a:off x="4963952" y="4680288"/>
            <a:ext cx="5042423" cy="1708160"/>
          </a:xfrm>
          <a:prstGeom prst="rect">
            <a:avLst/>
          </a:prstGeom>
        </p:spPr>
        <p:txBody>
          <a:bodyPr wrap="square">
            <a:spAutoFit/>
          </a:bodyPr>
          <a:lstStyle/>
          <a:p>
            <a:pPr>
              <a:lnSpc>
                <a:spcPct val="150000"/>
              </a:lnSpc>
            </a:pP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Lorem ipsum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dolor</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sit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amet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consectetuer</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adipiscing</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elit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sed</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diam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nonummy</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nibh</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euismod</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tincidunt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laoreet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dolore</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magna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aliquam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erat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volutpat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wisi</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enim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ad minim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veniam</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quis</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nostrud</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exerci</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tation</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ullamcorper</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suscipit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lobortis</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nisl</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ut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aliquip</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ex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ea</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commodo</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r>
              <a:rPr lang="en-GB" altLang="zh-CN" sz="1400" kern="0" dirty="0" err="1">
                <a:solidFill>
                  <a:schemeClr val="tx1">
                    <a:lumMod val="50000"/>
                    <a:lumOff val="50000"/>
                  </a:schemeClr>
                </a:solidFill>
                <a:latin typeface="微软雅黑 Light" panose="020B0502040204020203" pitchFamily="34" charset="-122"/>
                <a:ea typeface="微软雅黑 Light" panose="020B0502040204020203" pitchFamily="34" charset="-122"/>
              </a:rPr>
              <a:t>consequat</a:t>
            </a:r>
            <a:r>
              <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rPr>
              <a:t>. </a:t>
            </a:r>
            <a:endParaRPr lang="en-GB" altLang="zh-CN" sz="1400" kern="0" dirty="0">
              <a:solidFill>
                <a:schemeClr val="tx1">
                  <a:lumMod val="50000"/>
                  <a:lumOff val="50000"/>
                </a:schemeClr>
              </a:solidFill>
              <a:latin typeface="微软雅黑 Light" panose="020B0502040204020203" pitchFamily="34" charset="-122"/>
              <a:ea typeface="微软雅黑 Light" panose="020B0502040204020203" pitchFamily="34" charset="-122"/>
            </a:endParaRPr>
          </a:p>
        </p:txBody>
      </p:sp>
      <p:sp>
        <p:nvSpPr>
          <p:cNvPr id="39" name="矩形 38"/>
          <p:cNvSpPr/>
          <p:nvPr/>
        </p:nvSpPr>
        <p:spPr>
          <a:xfrm>
            <a:off x="4963952" y="1222989"/>
            <a:ext cx="5042423" cy="2061210"/>
          </a:xfrm>
          <a:prstGeom prst="rect">
            <a:avLst/>
          </a:prstGeom>
        </p:spPr>
        <p:txBody>
          <a:bodyPr wrap="square">
            <a:spAutoFit/>
          </a:bodyPr>
          <a:lstStyle/>
          <a:p>
            <a:r>
              <a:rPr lang="zh-CN" altLang="en-US" sz="3200" b="1" kern="0" dirty="0">
                <a:latin typeface="微软雅黑 Light" panose="020B0502040204020203" pitchFamily="34" charset="-122"/>
                <a:ea typeface="微软雅黑 Light" panose="020B0502040204020203" pitchFamily="34" charset="-122"/>
                <a:cs typeface="Arial Unicode MS" pitchFamily="34" charset="-122"/>
              </a:rPr>
              <a:t>定时提醒</a:t>
            </a:r>
            <a:endParaRPr lang="en-US" altLang="zh-CN" sz="3200" kern="0" dirty="0">
              <a:latin typeface="微软雅黑 Light" panose="020B0502040204020203" pitchFamily="34" charset="-122"/>
              <a:ea typeface="微软雅黑 Light" panose="020B0502040204020203" pitchFamily="34" charset="-122"/>
              <a:cs typeface="Arial Unicode MS" pitchFamily="34" charset="-122"/>
            </a:endParaRPr>
          </a:p>
          <a:p>
            <a:r>
              <a:rPr lang="en-US" altLang="zh-CN" sz="3200" kern="0" dirty="0">
                <a:latin typeface="微软雅黑 Light" panose="020B0502040204020203" pitchFamily="34" charset="-122"/>
                <a:ea typeface="微软雅黑 Light" panose="020B0502040204020203" pitchFamily="34" charset="-122"/>
                <a:cs typeface="Arial Unicode MS" pitchFamily="34" charset="-122"/>
              </a:rPr>
              <a:t>Say</a:t>
            </a:r>
            <a:r>
              <a:rPr lang="en-US" altLang="zh-CN" sz="3200" kern="0" dirty="0">
                <a:solidFill>
                  <a:srgbClr val="FF3F3F"/>
                </a:solidFill>
                <a:latin typeface="微软雅黑 Light" panose="020B0502040204020203" pitchFamily="34" charset="-122"/>
                <a:ea typeface="微软雅黑 Light" panose="020B0502040204020203" pitchFamily="34" charset="-122"/>
                <a:cs typeface="Arial Unicode MS" pitchFamily="34" charset="-122"/>
              </a:rPr>
              <a:t> Something</a:t>
            </a:r>
            <a:endParaRPr lang="en-US" altLang="zh-CN" sz="3200" kern="0" dirty="0">
              <a:solidFill>
                <a:srgbClr val="FF3F3F"/>
              </a:solidFill>
              <a:latin typeface="微软雅黑 Light" panose="020B0502040204020203" pitchFamily="34" charset="-122"/>
              <a:ea typeface="微软雅黑 Light" panose="020B0502040204020203" pitchFamily="34" charset="-122"/>
              <a:cs typeface="Arial Unicode MS" pitchFamily="34" charset="-122"/>
            </a:endParaRPr>
          </a:p>
          <a:p>
            <a:r>
              <a:rPr lang="en-US" altLang="zh-CN" sz="3200" kern="0" dirty="0">
                <a:latin typeface="微软雅黑 Light" panose="020B0502040204020203" pitchFamily="34" charset="-122"/>
                <a:ea typeface="微软雅黑 Light" panose="020B0502040204020203" pitchFamily="34" charset="-122"/>
                <a:cs typeface="Arial Unicode MS" pitchFamily="34" charset="-122"/>
              </a:rPr>
              <a:t>here to</a:t>
            </a:r>
            <a:endParaRPr lang="en-US" altLang="zh-CN" sz="3200" kern="0" dirty="0">
              <a:latin typeface="微软雅黑 Light" panose="020B0502040204020203" pitchFamily="34" charset="-122"/>
              <a:ea typeface="微软雅黑 Light" panose="020B0502040204020203" pitchFamily="34" charset="-122"/>
              <a:cs typeface="Arial Unicode MS" pitchFamily="34" charset="-122"/>
            </a:endParaRPr>
          </a:p>
          <a:p>
            <a:r>
              <a:rPr lang="en-US" altLang="zh-CN" sz="3200" kern="0" dirty="0">
                <a:latin typeface="微软雅黑 Light" panose="020B0502040204020203" pitchFamily="34" charset="-122"/>
                <a:ea typeface="微软雅黑 Light" panose="020B0502040204020203" pitchFamily="34" charset="-122"/>
                <a:cs typeface="Arial Unicode MS" pitchFamily="34" charset="-122"/>
              </a:rPr>
              <a:t>describe your idea</a:t>
            </a:r>
            <a:r>
              <a:rPr lang="zh-CN" altLang="en-US" sz="3200" kern="0" dirty="0">
                <a:latin typeface="微软雅黑 Light" panose="020B0502040204020203" pitchFamily="34" charset="-122"/>
                <a:ea typeface="微软雅黑 Light" panose="020B0502040204020203" pitchFamily="34" charset="-122"/>
                <a:cs typeface="Arial Unicode MS" pitchFamily="34" charset="-122"/>
              </a:rPr>
              <a:t>。</a:t>
            </a:r>
            <a:endParaRPr lang="zh-CN" altLang="en-US" sz="3200" dirty="0">
              <a:latin typeface="微软雅黑 Light" panose="020B0502040204020203" pitchFamily="34" charset="-122"/>
              <a:ea typeface="微软雅黑 Light" panose="020B0502040204020203" pitchFamily="34" charset="-122"/>
            </a:endParaRPr>
          </a:p>
        </p:txBody>
      </p:sp>
      <p:sp>
        <p:nvSpPr>
          <p:cNvPr id="46" name="任意多边形: 形状 45"/>
          <p:cNvSpPr/>
          <p:nvPr/>
        </p:nvSpPr>
        <p:spPr>
          <a:xfrm>
            <a:off x="4963952" y="490120"/>
            <a:ext cx="457594" cy="50771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8" name="图片 1"/>
          <p:cNvPicPr>
            <a:picLocks noChangeAspect="1"/>
          </p:cNvPicPr>
          <p:nvPr/>
        </p:nvPicPr>
        <p:blipFill rotWithShape="1">
          <a:blip r:embed="rId1" cstate="email">
            <a:grayscl/>
            <a:extLst>
              <a:ext uri="{BEBA8EAE-BF5A-486C-A8C5-ECC9F3942E4B}">
                <a14:imgProps xmlns:a14="http://schemas.microsoft.com/office/drawing/2010/main">
                  <a14:imgLayer r:embed="rId2">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49743" y="0"/>
            <a:ext cx="2754111" cy="5172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任意多边形: 形状 48"/>
          <p:cNvSpPr/>
          <p:nvPr/>
        </p:nvSpPr>
        <p:spPr>
          <a:xfrm rot="10800000">
            <a:off x="10637676" y="5664778"/>
            <a:ext cx="457594" cy="507719"/>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3161140" y="5447281"/>
            <a:ext cx="942714" cy="942714"/>
            <a:chOff x="-2177143" y="2481943"/>
            <a:chExt cx="2409372" cy="2409372"/>
          </a:xfrm>
        </p:grpSpPr>
        <p:grpSp>
          <p:nvGrpSpPr>
            <p:cNvPr id="51" name="组合 50"/>
            <p:cNvGrpSpPr/>
            <p:nvPr/>
          </p:nvGrpSpPr>
          <p:grpSpPr>
            <a:xfrm>
              <a:off x="-1797957" y="3108779"/>
              <a:ext cx="1651000" cy="1155700"/>
              <a:chOff x="2755900" y="4096931"/>
              <a:chExt cx="1651000" cy="1155700"/>
            </a:xfrm>
            <a:solidFill>
              <a:schemeClr val="bg1">
                <a:lumMod val="95000"/>
              </a:schemeClr>
            </a:solidFill>
          </p:grpSpPr>
          <p:sp>
            <p:nvSpPr>
              <p:cNvPr id="53" name="矩形 52"/>
              <p:cNvSpPr/>
              <p:nvPr/>
            </p:nvSpPr>
            <p:spPr>
              <a:xfrm>
                <a:off x="2755900" y="4491679"/>
                <a:ext cx="1150046" cy="366204"/>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V 形 53"/>
              <p:cNvSpPr/>
              <p:nvPr/>
            </p:nvSpPr>
            <p:spPr>
              <a:xfrm>
                <a:off x="3251200" y="4096931"/>
                <a:ext cx="1155700" cy="1155700"/>
              </a:xfrm>
              <a:prstGeom prst="chevron">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2" name="椭圆 51"/>
            <p:cNvSpPr/>
            <p:nvPr/>
          </p:nvSpPr>
          <p:spPr>
            <a:xfrm>
              <a:off x="-2177143" y="2481943"/>
              <a:ext cx="2409372" cy="2409372"/>
            </a:xfrm>
            <a:prstGeom prst="ellipse">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8414" y="1762125"/>
            <a:ext cx="7995074" cy="2215991"/>
          </a:xfrm>
          <a:prstGeom prst="rect">
            <a:avLst/>
          </a:prstGeom>
          <a:noFill/>
        </p:spPr>
        <p:txBody>
          <a:bodyPr vert="horz" wrap="none" rtlCol="0">
            <a:spAutoFit/>
          </a:bodyPr>
          <a:lstStyle/>
          <a:p>
            <a:r>
              <a:rPr lang="en-US" altLang="zh-CN" sz="13800" dirty="0">
                <a:solidFill>
                  <a:srgbClr val="E5E9EF"/>
                </a:solidFill>
                <a:latin typeface="微软雅黑 Light" panose="020B0502040204020203" pitchFamily="34" charset="-122"/>
                <a:ea typeface="微软雅黑 Light" panose="020B0502040204020203" pitchFamily="34" charset="-122"/>
              </a:rPr>
              <a:t>Part three</a:t>
            </a:r>
            <a:endParaRPr lang="zh-CN" altLang="en-US" sz="13800" dirty="0">
              <a:solidFill>
                <a:srgbClr val="E5E9EF"/>
              </a:solidFill>
              <a:latin typeface="微软雅黑 Light" panose="020B0502040204020203" pitchFamily="34" charset="-122"/>
              <a:ea typeface="微软雅黑 Light" panose="020B0502040204020203" pitchFamily="34" charset="-122"/>
            </a:endParaRPr>
          </a:p>
        </p:txBody>
      </p:sp>
      <p:sp>
        <p:nvSpPr>
          <p:cNvPr id="3" name="矩形 2"/>
          <p:cNvSpPr/>
          <p:nvPr/>
        </p:nvSpPr>
        <p:spPr>
          <a:xfrm>
            <a:off x="1373413" y="3852832"/>
            <a:ext cx="5763116" cy="1568450"/>
          </a:xfrm>
          <a:prstGeom prst="rect">
            <a:avLst/>
          </a:prstGeom>
          <a:solidFill>
            <a:schemeClr val="bg1">
              <a:lumMod val="95000"/>
            </a:schemeClr>
          </a:solidFill>
        </p:spPr>
        <p:txBody>
          <a:bodyPr wrap="square">
            <a:spAutoFit/>
          </a:bodyPr>
          <a:lstStyle/>
          <a:p>
            <a:r>
              <a:rPr lang="en-US" sz="4800" kern="0" dirty="0">
                <a:latin typeface="微软雅黑 Light" panose="020B0502040204020203" pitchFamily="34" charset="-122"/>
                <a:ea typeface="微软雅黑 Light" panose="020B0502040204020203" pitchFamily="34" charset="-122"/>
                <a:cs typeface="Arial Unicode MS" pitchFamily="34" charset="-122"/>
              </a:rPr>
              <a:t>About US</a:t>
            </a:r>
            <a:endParaRPr lang="en-US" sz="4800" kern="0" dirty="0">
              <a:latin typeface="微软雅黑 Light" panose="020B0502040204020203" pitchFamily="34" charset="-122"/>
              <a:ea typeface="微软雅黑 Light" panose="020B0502040204020203" pitchFamily="34" charset="-122"/>
              <a:cs typeface="Arial Unicode MS" pitchFamily="34" charset="-122"/>
            </a:endParaRPr>
          </a:p>
          <a:p>
            <a:r>
              <a:rPr lang="zh-CN" altLang="en-US" sz="4800" b="1" kern="0" dirty="0">
                <a:solidFill>
                  <a:srgbClr val="FF0000"/>
                </a:solidFill>
                <a:latin typeface="微软雅黑 Light" panose="020B0502040204020203" pitchFamily="34" charset="-122"/>
                <a:ea typeface="微软雅黑 Light" panose="020B0502040204020203" pitchFamily="34" charset="-122"/>
                <a:cs typeface="Arial Unicode MS" pitchFamily="34" charset="-122"/>
              </a:rPr>
              <a:t>＆</a:t>
            </a:r>
            <a:r>
              <a:rPr lang="en-US" altLang="zh-CN" sz="4800" kern="0" dirty="0">
                <a:latin typeface="微软雅黑 Light" panose="020B0502040204020203" pitchFamily="34" charset="-122"/>
                <a:ea typeface="微软雅黑 Light" panose="020B0502040204020203" pitchFamily="34" charset="-122"/>
                <a:cs typeface="Arial Unicode MS" pitchFamily="34" charset="-122"/>
              </a:rPr>
              <a:t>What w</a:t>
            </a:r>
            <a:r>
              <a:rPr lang="en-US" sz="4800" kern="0" dirty="0">
                <a:latin typeface="微软雅黑 Light" panose="020B0502040204020203" pitchFamily="34" charset="-122"/>
                <a:ea typeface="微软雅黑 Light" panose="020B0502040204020203" pitchFamily="34" charset="-122"/>
                <a:cs typeface="Arial Unicode MS" pitchFamily="34" charset="-122"/>
              </a:rPr>
              <a:t>e  say……</a:t>
            </a:r>
            <a:endParaRPr lang="en-US" altLang="en-US" sz="4800" kern="0" dirty="0">
              <a:latin typeface="微软雅黑 Light" panose="020B0502040204020203" pitchFamily="34" charset="-122"/>
              <a:ea typeface="微软雅黑 Light" panose="020B0502040204020203" pitchFamily="34" charset="-122"/>
              <a:cs typeface="Arial Unicode MS" pitchFamily="34" charset="-122"/>
            </a:endParaRPr>
          </a:p>
        </p:txBody>
      </p:sp>
      <p:sp>
        <p:nvSpPr>
          <p:cNvPr id="4" name="任意多边形: 形状 3"/>
          <p:cNvSpPr/>
          <p:nvPr/>
        </p:nvSpPr>
        <p:spPr>
          <a:xfrm>
            <a:off x="1373413" y="5545176"/>
            <a:ext cx="714327" cy="792575"/>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Light" panose="020B0502040204020203" pitchFamily="34" charset="-122"/>
              <a:ea typeface="微软雅黑 Light" panose="020B0502040204020203" pitchFamily="34" charset="-122"/>
            </a:endParaRPr>
          </a:p>
        </p:txBody>
      </p:sp>
      <p:sp>
        <p:nvSpPr>
          <p:cNvPr id="6" name="矩形 5"/>
          <p:cNvSpPr/>
          <p:nvPr/>
        </p:nvSpPr>
        <p:spPr>
          <a:xfrm>
            <a:off x="1373413" y="0"/>
            <a:ext cx="1055462" cy="1829895"/>
          </a:xfrm>
          <a:prstGeom prst="rect">
            <a:avLst/>
          </a:prstGeom>
          <a:solidFill>
            <a:srgbClr val="F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520144" y="953047"/>
            <a:ext cx="762000" cy="762000"/>
            <a:chOff x="2895600" y="953047"/>
            <a:chExt cx="762000" cy="762000"/>
          </a:xfrm>
        </p:grpSpPr>
        <p:sp>
          <p:nvSpPr>
            <p:cNvPr id="9" name="椭圆 8"/>
            <p:cNvSpPr/>
            <p:nvPr/>
          </p:nvSpPr>
          <p:spPr>
            <a:xfrm>
              <a:off x="2895600" y="953047"/>
              <a:ext cx="7620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048813" y="980104"/>
              <a:ext cx="455574" cy="707886"/>
            </a:xfrm>
            <a:prstGeom prst="rect">
              <a:avLst/>
            </a:prstGeom>
            <a:noFill/>
          </p:spPr>
          <p:txBody>
            <a:bodyPr wrap="none" rtlCol="0">
              <a:spAutoFit/>
            </a:bodyPr>
            <a:lstStyle/>
            <a:p>
              <a:r>
                <a:rPr lang="en-US" altLang="zh-CN" sz="4000" dirty="0">
                  <a:solidFill>
                    <a:srgbClr val="FF3F3F"/>
                  </a:solidFill>
                </a:rPr>
                <a:t>3</a:t>
              </a:r>
              <a:endParaRPr lang="zh-CN" altLang="en-US" sz="4000" dirty="0">
                <a:solidFill>
                  <a:srgbClr val="FF3F3F"/>
                </a:solidFill>
              </a:endParaRPr>
            </a:p>
          </p:txBody>
        </p:sp>
      </p:grpSp>
      <p:sp>
        <p:nvSpPr>
          <p:cNvPr id="12" name="椭圆 11"/>
          <p:cNvSpPr/>
          <p:nvPr/>
        </p:nvSpPr>
        <p:spPr>
          <a:xfrm>
            <a:off x="2524920" y="1318904"/>
            <a:ext cx="546100" cy="5461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07168" y="5420763"/>
            <a:ext cx="1041400" cy="104140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740820" y="1558296"/>
            <a:ext cx="963442" cy="963442"/>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1862</Words>
  <Application>WPS 演示</Application>
  <PresentationFormat>宽屏</PresentationFormat>
  <Paragraphs>96</Paragraphs>
  <Slides>13</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vt:i4>
      </vt:variant>
    </vt:vector>
  </HeadingPairs>
  <TitlesOfParts>
    <vt:vector size="32" baseType="lpstr">
      <vt:lpstr>Arial</vt:lpstr>
      <vt:lpstr>宋体</vt:lpstr>
      <vt:lpstr>Wingdings</vt:lpstr>
      <vt:lpstr>MV Boli</vt:lpstr>
      <vt:lpstr>微软雅黑</vt:lpstr>
      <vt:lpstr>Impact</vt:lpstr>
      <vt:lpstr>Gill Sans MT Ext Condensed Bold</vt:lpstr>
      <vt:lpstr>Yu Gothic UI Semibold</vt:lpstr>
      <vt:lpstr>微软雅黑 Light</vt:lpstr>
      <vt:lpstr>Arial Unicode MS</vt:lpstr>
      <vt:lpstr>Times New Roman</vt:lpstr>
      <vt:lpstr>华文细黑</vt:lpstr>
      <vt:lpstr>Calibri</vt:lpstr>
      <vt:lpstr>等线</vt:lpstr>
      <vt:lpstr>Arial Unicode MS</vt:lpstr>
      <vt:lpstr>等线 Light</vt:lpstr>
      <vt:lpstr>Calibri</vt:lpstr>
      <vt:lpstr>华文细黑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李益达</dc:creator>
  <cp:lastModifiedBy>云是天空最美的装饰品</cp:lastModifiedBy>
  <cp:revision>4</cp:revision>
  <dcterms:created xsi:type="dcterms:W3CDTF">2017-06-15T09:31:00Z</dcterms:created>
  <dcterms:modified xsi:type="dcterms:W3CDTF">2019-07-08T08:01:31Z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