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5" r:id="rId4"/>
    <p:sldId id="266" r:id="rId5"/>
    <p:sldId id="1036" r:id="rId6"/>
    <p:sldId id="1035" r:id="rId7"/>
    <p:sldId id="1037" r:id="rId8"/>
  </p:sldIdLst>
  <p:sldSz cx="12192000" cy="6858000"/>
  <p:notesSz cx="6858000" cy="9144000"/>
  <p:embeddedFontLst>
    <p:embeddedFont>
      <p:font typeface="SamsungOne 600C" panose="020B0706030303020204" pitchFamily="34" charset="0"/>
      <p:bold r:id="rId10"/>
    </p:embeddedFont>
    <p:embeddedFont>
      <p:font typeface="SamsungOne-700" panose="020B0803030303020204" pitchFamily="34" charset="0"/>
      <p:bold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나눔바른고딕 Light" panose="020B0603020101020101" pitchFamily="50" charset="-127"/>
      <p:regular r:id="rId14"/>
    </p:embeddedFont>
    <p:embeddedFont>
      <p:font typeface="나눔스퀘어" panose="020B0600000101010101" pitchFamily="50" charset="-127"/>
      <p:regular r:id="rId15"/>
    </p:embeddedFon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2:38:25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53,'1528'0,"-1486"-2,47-8,40-3,-92 13,0-2,55-9,-52 5,-1 3,75 2,-73 1,-21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4CB47-387C-4BC2-B681-9D7FAF54F87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8B60D-0FF2-47F2-90FB-CA1A8880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2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F056C-5338-4C48-9E39-2596836312F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6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DC9F9-B8CE-6E25-950E-D3EE797B5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4DC38-6DCE-5986-FEFD-B098D57C2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9A473-F07C-7775-400B-2AB23282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88F7F-364C-DC57-FACB-567B8ADF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312F4-7143-0FCD-B796-D5361AD0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2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FD8A-40B6-A853-0874-EF456147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8EF7B-F193-40C2-A150-9EBD37F8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EE154-3A05-F2AE-8DFC-71ABF613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0EE96-F4A6-24C9-3095-01415FCB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49972-0054-FBFC-7268-E3ED3ACC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7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B90569-6ACC-D044-418F-C026B46F5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3095C6-5CBE-4E31-77E7-953307EA0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2751E-F337-1F34-9E87-7A43AD2C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B33D9-9156-E8C1-61AE-BF7CA8A9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74C38-B08B-74AD-9D08-0368F34B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보고서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771" y="68628"/>
            <a:ext cx="11521500" cy="48005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26771" y="596755"/>
            <a:ext cx="11521500" cy="624000"/>
          </a:xfrm>
          <a:prstGeom prst="rect">
            <a:avLst/>
          </a:prstGeom>
        </p:spPr>
        <p:txBody>
          <a:bodyPr vert="horz" lIns="89910" tIns="44956" rIns="89910" bIns="44956" rtlCol="0" anchor="t">
            <a:noAutofit/>
          </a:bodyPr>
          <a:lstStyle>
            <a:lvl1pPr>
              <a:defRPr lang="ko-KR" altLang="en-US" sz="1300" b="0" dirty="0" smtClean="0"/>
            </a:lvl1pPr>
          </a:lstStyle>
          <a:p>
            <a:pPr marL="329698" marR="0" lvl="0" indent="-329698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dirty="0"/>
              <a:t>마스터 텍스트 스타일을 편집합니다 마스터 텍스트 스타일을 편집합니다</a:t>
            </a:r>
          </a:p>
          <a:p>
            <a:pPr marL="329698" marR="0" lvl="0" indent="-329698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25555" y="548680"/>
            <a:ext cx="1152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0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8152-FE21-0A78-1375-87A9C62A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79"/>
            <a:ext cx="10515600" cy="805922"/>
          </a:xfrm>
          <a:noFill/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52FD3-A981-8015-D5BD-0140AF273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AB45A-DD71-6769-5808-37EE20F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013CC-28B4-F980-4E03-8ED320A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C5C5F-7430-B683-7A49-CF3AA073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DE5F2D-BA0D-9E7A-50A2-F3DE02B2C8A7}"/>
              </a:ext>
            </a:extLst>
          </p:cNvPr>
          <p:cNvSpPr/>
          <p:nvPr userDrawn="1"/>
        </p:nvSpPr>
        <p:spPr>
          <a:xfrm>
            <a:off x="838200" y="1041401"/>
            <a:ext cx="57023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537B0-BD84-28A6-9DCF-E7B7C367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F662-92E1-D2EB-4B7B-B59D06C0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A2498-E028-1AF1-379A-839F6A7D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D40AE-6D30-6D77-3066-A5EB5513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F625A-3663-EBD9-3DFF-8BB765E7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5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B0486-DBD4-183E-6D91-D5BF41C1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CDAC2-5CBA-0CD9-90F2-7B794746F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48D52-5E5E-B49C-2A84-352B70DB9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F3F5A-FFEE-12D1-983A-879561E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0C587-2FE7-3B0D-4525-8A6F813F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7CCE0-37BD-7B18-8717-A06A597B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66E71-5865-9BB8-CC02-4D53E5A4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17C77-4E53-298E-39F7-2A475C76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A3066-DE9C-B6F1-C051-585D332B8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1A36FF-67AA-0450-1A58-90572B0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5ECBB4-BF47-37E8-0BF1-AA523F72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2ACE5-05FD-FF45-2186-9C7447B1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8F67C-A534-EDD4-1E7A-68E1C822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067117-8571-56C9-41DA-CFC072C7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BA8F1-EDD4-3335-9D2E-7613215C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6782BA-2CE7-79C2-B33B-23A2000D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7C1D6-D763-66BB-3AC3-AA7E134E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127420-7CED-AD83-F365-13226523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2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1D6E18-7931-5278-28A6-E0E675A4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600E6A-C8E9-68CE-9052-89258CF5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7E535-8DAE-F806-8BFA-5127A72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0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2C4A4-E19C-7EE1-A31B-9967B640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1C5C9-5869-1107-9C39-3B010231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9356-7B8A-7C83-36FD-FA0B2738F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5A859-6FB3-A34B-AE15-0EDA86D5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7A0F5-6976-B2F8-F4A7-08C48CC8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17BEF-4072-D6A7-B5F6-E8CA7EA9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8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17BD8-9FEF-AEE3-1C9B-61536B6C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5054C8-C382-FCC3-AFD9-A107D8127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72AFA-43F6-5209-765C-A43F3748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A2F61-37DE-3B7D-00D2-D21ED597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912B6-9DCB-AC7E-9F0F-03D9BAB4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A52B1-FB71-2770-FAC7-11975949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8AD187-5DB3-B066-6690-AFBD161B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5D4527-807F-2EBF-EDB1-61C8D89E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E12D7-5E5D-1B64-8E69-D49090326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B06A-7F75-42D6-8241-BD6692D43ED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F58D7-23F7-4C92-EF68-60F638378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59F8E-09BA-D950-3FA9-B18845F19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829B-9DA7-481A-89CA-A68D2181B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skim01/pen/PoaobBd" TargetMode="External"/><Relationship Id="rId2" Type="http://schemas.openxmlformats.org/officeDocument/2006/relationships/hyperlink" Target="https://caniuse.com/?search=input%20d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skim01/pen/PoaobB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hyperlink" Target="https://www.tpgi.com/required-attribute-requirement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gi.com/required-attribute-requirements/" TargetMode="External"/><Relationship Id="rId2" Type="http://schemas.openxmlformats.org/officeDocument/2006/relationships/hyperlink" Target="https://codepen.io/eskim01/pen/PoaobB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08A7-44A6-E0E8-01D6-F0D5C5A0A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868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input </a:t>
            </a:r>
            <a:r>
              <a:rPr lang="ko-KR" altLang="en-US" sz="4000" b="1" dirty="0"/>
              <a:t>요소와 접근성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A976A-3BB3-E016-311B-6352179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1774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속성과 </a:t>
            </a:r>
            <a:r>
              <a:rPr lang="en-US" altLang="ko-KR" dirty="0"/>
              <a:t>aria 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306751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CD366-B8FC-F92D-109A-03AE2F1C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SamsungOne 600C" panose="020B0706030303020204" pitchFamily="34" charset="0"/>
              </a:rPr>
              <a:t>input </a:t>
            </a:r>
            <a:r>
              <a:rPr lang="ko-KR" altLang="en-US" dirty="0">
                <a:latin typeface="SamsungOne 600C" panose="020B0706030303020204" pitchFamily="34" charset="0"/>
              </a:rPr>
              <a:t>요소</a:t>
            </a:r>
            <a:r>
              <a:rPr lang="en-US" altLang="ko-KR" dirty="0">
                <a:latin typeface="SamsungOne 600C" panose="020B0706030303020204" pitchFamily="34" charset="0"/>
              </a:rPr>
              <a:t>?</a:t>
            </a:r>
            <a:endParaRPr lang="ko-KR" altLang="en-US" dirty="0">
              <a:latin typeface="SamsungOne 600C" panose="020B070603030302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E6D85F-DBC9-F6D3-20A3-C53E1C0A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사용자가 데이터를 입력할 수 있는 입력 필드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텍스트박스</a:t>
            </a:r>
            <a:r>
              <a:rPr lang="en-US" altLang="ko-KR" sz="2000" dirty="0"/>
              <a:t>, </a:t>
            </a:r>
            <a:r>
              <a:rPr lang="ko-KR" altLang="en-US" sz="2000" dirty="0"/>
              <a:t>체크박스</a:t>
            </a:r>
            <a:r>
              <a:rPr lang="en-US" altLang="ko-KR" sz="2000" dirty="0"/>
              <a:t>, </a:t>
            </a:r>
            <a:r>
              <a:rPr lang="ko-KR" altLang="en-US" sz="2000" dirty="0"/>
              <a:t>라디오 버튼</a:t>
            </a:r>
            <a:r>
              <a:rPr lang="en-US" altLang="ko-KR" sz="2000" dirty="0"/>
              <a:t>, </a:t>
            </a:r>
            <a:r>
              <a:rPr lang="ko-KR" altLang="en-US" sz="2000" dirty="0"/>
              <a:t>날짜</a:t>
            </a:r>
            <a:r>
              <a:rPr lang="en-US" altLang="ko-KR" sz="2000" dirty="0"/>
              <a:t>/</a:t>
            </a:r>
            <a:r>
              <a:rPr lang="ko-KR" altLang="en-US" sz="2000" dirty="0"/>
              <a:t>시간</a:t>
            </a:r>
            <a:r>
              <a:rPr lang="en-US" altLang="ko-KR" sz="2000" dirty="0"/>
              <a:t>/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/</a:t>
            </a:r>
            <a:r>
              <a:rPr lang="ko-KR" altLang="en-US" sz="2000" dirty="0"/>
              <a:t>이메일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입력창</a:t>
            </a:r>
            <a:r>
              <a:rPr lang="en-US" altLang="ko-KR" sz="2000" dirty="0"/>
              <a:t>, </a:t>
            </a:r>
            <a:r>
              <a:rPr lang="ko-KR" altLang="en-US" sz="2000" dirty="0"/>
              <a:t>제출 버튼 등등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1800" dirty="0"/>
          </a:p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 마크업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&lt;input&gt;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&lt;form&gt; </a:t>
            </a:r>
            <a:r>
              <a:rPr lang="ko-KR" altLang="en-US" dirty="0"/>
              <a:t>태그 내부에서 사용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매우 다양한 타입과 속성</a:t>
            </a:r>
            <a:r>
              <a:rPr lang="en-US" altLang="ko-KR" dirty="0"/>
              <a:t>(attribute)(</a:t>
            </a:r>
            <a:r>
              <a:rPr lang="ko-KR" altLang="en-US" dirty="0"/>
              <a:t>기본값</a:t>
            </a:r>
            <a:r>
              <a:rPr lang="en-US" altLang="ko-KR" dirty="0"/>
              <a:t>: type=“text”)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강력한 확장성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sz="1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다른 태그 사용 후 </a:t>
            </a:r>
            <a:r>
              <a:rPr lang="en-US" altLang="ko-KR" dirty="0"/>
              <a:t>role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role=“textbox”, “radio”, “checkbox” </a:t>
            </a:r>
            <a:r>
              <a:rPr lang="ko-KR" altLang="en-US" dirty="0"/>
              <a:t>등을 부여하여 </a:t>
            </a:r>
            <a:r>
              <a:rPr lang="en-US" altLang="ko-KR" dirty="0"/>
              <a:t>&lt;input&gt; </a:t>
            </a:r>
            <a:r>
              <a:rPr lang="ko-KR" altLang="en-US" dirty="0"/>
              <a:t>과 같은 역할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&lt;input&gt;</a:t>
            </a:r>
            <a:r>
              <a:rPr lang="ko-KR" altLang="en-US" dirty="0"/>
              <a:t>에서 사용되는 속성들은 </a:t>
            </a:r>
            <a:r>
              <a:rPr lang="en-US" altLang="ko-KR" dirty="0"/>
              <a:t>aria </a:t>
            </a:r>
            <a:r>
              <a:rPr lang="ko-KR" altLang="en-US" dirty="0"/>
              <a:t>속성 등으로 대체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sz="1800" dirty="0"/>
              <a:t>Ex) &lt;label&gt; for - id </a:t>
            </a:r>
            <a:r>
              <a:rPr lang="en-US" altLang="ko-KR" sz="1800" dirty="0">
                <a:sym typeface="Wingdings" panose="05000000000000000000" pitchFamily="2" charset="2"/>
              </a:rPr>
              <a:t> aria-</a:t>
            </a:r>
            <a:r>
              <a:rPr lang="en-US" altLang="ko-KR" sz="1800" dirty="0" err="1">
                <a:sym typeface="Wingdings" panose="05000000000000000000" pitchFamily="2" charset="2"/>
              </a:rPr>
              <a:t>labelledby</a:t>
            </a:r>
            <a:r>
              <a:rPr lang="en-US" altLang="ko-KR" sz="1800" dirty="0">
                <a:sym typeface="Wingdings" panose="05000000000000000000" pitchFamily="2" charset="2"/>
              </a:rPr>
              <a:t> / </a:t>
            </a:r>
            <a:r>
              <a:rPr lang="en-US" altLang="ko-KR" sz="1800" dirty="0"/>
              <a:t>(aria-) placeholder, required, disabled, </a:t>
            </a:r>
            <a:r>
              <a:rPr lang="en-US" altLang="ko-KR" sz="1800" dirty="0" err="1"/>
              <a:t>readonly</a:t>
            </a:r>
            <a:r>
              <a:rPr lang="en-US" altLang="ko-K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71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CD366-B8FC-F92D-109A-03AE2F1C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SamsungOne 600C" panose="020B0706030303020204" pitchFamily="34" charset="0"/>
              </a:rPr>
              <a:t>&lt;input&gt;</a:t>
            </a:r>
            <a:r>
              <a:rPr lang="ko-KR" altLang="en-US" dirty="0">
                <a:latin typeface="SamsungOne 600C" panose="020B0706030303020204" pitchFamily="34" charset="0"/>
              </a:rPr>
              <a:t>의 소소한</a:t>
            </a:r>
            <a:r>
              <a:rPr lang="en-US" altLang="ko-KR" dirty="0">
                <a:latin typeface="SamsungOne 600C" panose="020B0706030303020204" pitchFamily="34" charset="0"/>
              </a:rPr>
              <a:t>? </a:t>
            </a:r>
            <a:r>
              <a:rPr lang="ko-KR" altLang="en-US" dirty="0">
                <a:latin typeface="SamsungOne 600C" panose="020B0706030303020204" pitchFamily="34" charset="0"/>
              </a:rPr>
              <a:t>문제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E6D85F-DBC9-F6D3-20A3-C53E1C0A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브라우저 호환성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일부 </a:t>
            </a:r>
            <a:r>
              <a:rPr lang="en-US" altLang="ko-KR" sz="2000" dirty="0"/>
              <a:t>type, </a:t>
            </a:r>
            <a:r>
              <a:rPr lang="ko-KR" altLang="en-US" sz="2000" dirty="0"/>
              <a:t>속성 호환되지 않는 브라우저 존재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확인 필요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 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시간과 관련된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 type</a:t>
            </a:r>
          </a:p>
          <a:p>
            <a:pPr marL="457200" lvl="1" indent="0">
              <a:buNone/>
            </a:pPr>
            <a:r>
              <a:rPr lang="en-US" altLang="ko-KR" dirty="0"/>
              <a:t>- Mac</a:t>
            </a:r>
            <a:r>
              <a:rPr lang="ko-KR" altLang="en-US" dirty="0"/>
              <a:t>용 </a:t>
            </a:r>
            <a:r>
              <a:rPr lang="en-US" altLang="ko-KR" dirty="0"/>
              <a:t>Safari </a:t>
            </a:r>
            <a:r>
              <a:rPr lang="ko-KR" altLang="en-US" dirty="0"/>
              <a:t>브라우저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2021.04 </a:t>
            </a:r>
            <a:r>
              <a:rPr lang="ko-KR" altLang="en-US" dirty="0"/>
              <a:t>배포된 </a:t>
            </a:r>
            <a:r>
              <a:rPr lang="en-US" altLang="ko-KR" dirty="0"/>
              <a:t>14.1 </a:t>
            </a:r>
            <a:r>
              <a:rPr lang="ko-KR" altLang="en-US" dirty="0"/>
              <a:t>버전 이전까지 날짜</a:t>
            </a:r>
            <a:r>
              <a:rPr lang="en-US" altLang="ko-KR" dirty="0"/>
              <a:t>, </a:t>
            </a:r>
            <a:r>
              <a:rPr lang="ko-KR" altLang="en-US" dirty="0"/>
              <a:t>시간 관련 </a:t>
            </a:r>
            <a:r>
              <a:rPr lang="en-US" altLang="ko-KR" dirty="0"/>
              <a:t>input type</a:t>
            </a:r>
            <a:r>
              <a:rPr lang="ko-KR" altLang="en-US" dirty="0"/>
              <a:t> 미지원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현재까지도 </a:t>
            </a:r>
            <a:r>
              <a:rPr lang="en-US" altLang="ko-KR" dirty="0"/>
              <a:t>type=“week”, “month” </a:t>
            </a:r>
            <a:r>
              <a:rPr lang="ko-KR" altLang="en-US" dirty="0"/>
              <a:t>미지원 중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>
                <a:hlinkClick r:id="rId2"/>
              </a:rPr>
              <a:t>https://caniuse.com/?search=input%20date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>
                <a:hlinkClick r:id="rId3"/>
              </a:rPr>
              <a:t>https://codepen.io/eskim01/pen/PoaobBd</a:t>
            </a:r>
            <a:r>
              <a:rPr lang="en-US" altLang="ko-KR" dirty="0"/>
              <a:t> </a:t>
            </a:r>
          </a:p>
          <a:p>
            <a:pPr marL="914400" lvl="2" indent="0">
              <a:buNone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Ex 2)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Readonly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lvl="2">
              <a:buFontTx/>
              <a:buChar char="-"/>
            </a:pPr>
            <a:r>
              <a:rPr lang="en-US" altLang="ko-KR" dirty="0"/>
              <a:t>&lt;input&gt; </a:t>
            </a:r>
            <a:r>
              <a:rPr lang="ko-KR" altLang="en-US" dirty="0"/>
              <a:t>사용 시 </a:t>
            </a:r>
            <a:r>
              <a:rPr lang="en-US" altLang="ko-KR" dirty="0"/>
              <a:t>IE</a:t>
            </a:r>
            <a:r>
              <a:rPr lang="ko-KR" altLang="en-US" dirty="0"/>
              <a:t>에서 속성이 의도한대로 적용되지 않음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strike="sngStrike" dirty="0"/>
              <a:t>읽기 전용인데 커서 진입 가능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백스페이스 실행 시 </a:t>
            </a:r>
            <a:r>
              <a:rPr lang="ko-KR" altLang="en-US" strike="sngStrike" dirty="0" err="1"/>
              <a:t>뒤로가기</a:t>
            </a:r>
            <a:r>
              <a:rPr lang="ko-KR" altLang="en-US" strike="sngStrike" dirty="0"/>
              <a:t> 동작</a:t>
            </a:r>
            <a:endParaRPr lang="en-US" altLang="ko-KR" strike="sngStrike" dirty="0"/>
          </a:p>
          <a:p>
            <a:pPr lvl="2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원래 커서 진입은 가능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뒤로가기는</a:t>
            </a:r>
            <a:r>
              <a:rPr lang="ko-KR" altLang="en-US">
                <a:sym typeface="Wingdings" panose="05000000000000000000" pitchFamily="2" charset="2"/>
              </a:rPr>
              <a:t> 다른 브라우저와 다른 특이 동작 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>
                <a:hlinkClick r:id="rId3"/>
              </a:rPr>
              <a:t>https://codepen.io/eskim01/pen/PoaobBd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47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CD366-B8FC-F92D-109A-03AE2F1C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SamsungOne 600C" panose="020B0706030303020204" pitchFamily="34" charset="0"/>
              </a:rPr>
              <a:t>html </a:t>
            </a:r>
            <a:r>
              <a:rPr lang="ko-KR" altLang="en-US" dirty="0">
                <a:latin typeface="SamsungOne 600C" panose="020B0706030303020204" pitchFamily="34" charset="0"/>
              </a:rPr>
              <a:t>자체 속성과 </a:t>
            </a:r>
            <a:r>
              <a:rPr lang="en-US" altLang="ko-KR" dirty="0">
                <a:latin typeface="SamsungOne 600C" panose="020B0706030303020204" pitchFamily="34" charset="0"/>
              </a:rPr>
              <a:t>aria </a:t>
            </a:r>
            <a:r>
              <a:rPr lang="ko-KR" altLang="en-US" dirty="0">
                <a:latin typeface="SamsungOne 600C" panose="020B0706030303020204" pitchFamily="34" charset="0"/>
              </a:rPr>
              <a:t>속성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E6D85F-DBC9-F6D3-20A3-C53E1C0A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Html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속성과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사용 시 주의사항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동일한 기능을 하는 속성은 한가지만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Ex) required, aria-required </a:t>
            </a:r>
            <a:r>
              <a:rPr lang="ko-KR" altLang="en-US" dirty="0"/>
              <a:t>속성 동시에 사용 </a:t>
            </a:r>
            <a:r>
              <a:rPr lang="en-US" altLang="ko-KR" dirty="0"/>
              <a:t>X</a:t>
            </a:r>
          </a:p>
          <a:p>
            <a:pPr lvl="3">
              <a:buFontTx/>
              <a:buChar char="-"/>
            </a:pPr>
            <a:r>
              <a:rPr lang="ko-KR" altLang="en-US" dirty="0"/>
              <a:t>동일 기능 속성 중복 사용 시 </a:t>
            </a:r>
            <a:r>
              <a:rPr lang="en-US" altLang="ko-KR" dirty="0"/>
              <a:t>aria </a:t>
            </a:r>
            <a:r>
              <a:rPr lang="ko-KR" altLang="en-US" dirty="0"/>
              <a:t>속성은 무시됨</a:t>
            </a:r>
            <a:endParaRPr lang="en-US" altLang="ko-KR" dirty="0"/>
          </a:p>
          <a:p>
            <a:pPr lvl="3">
              <a:buFontTx/>
              <a:buChar char="-"/>
            </a:pPr>
            <a:r>
              <a:rPr lang="en-US" altLang="ko-KR" dirty="0"/>
              <a:t>&lt; input ... </a:t>
            </a:r>
            <a:r>
              <a:rPr lang="en-US" altLang="ko-KR" dirty="0">
                <a:solidFill>
                  <a:srgbClr val="FF0000"/>
                </a:solidFill>
              </a:rPr>
              <a:t>required</a:t>
            </a:r>
            <a:r>
              <a:rPr lang="ko-KR" altLang="en-US" dirty="0"/>
              <a:t> </a:t>
            </a:r>
            <a:r>
              <a:rPr lang="en-US" altLang="ko-KR" dirty="0"/>
              <a:t>aria-required=</a:t>
            </a:r>
            <a:r>
              <a:rPr lang="en-US" altLang="ko-KR" dirty="0">
                <a:solidFill>
                  <a:srgbClr val="FF0000"/>
                </a:solidFill>
              </a:rPr>
              <a:t>“false”</a:t>
            </a:r>
            <a:r>
              <a:rPr lang="en-US" altLang="ko-KR" dirty="0"/>
              <a:t>&gt;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sz="1400" dirty="0"/>
          </a:p>
          <a:p>
            <a:pPr marL="971550" lvl="1" indent="-514350">
              <a:buFont typeface="+mj-lt"/>
              <a:buAutoNum type="arabicPeriod"/>
            </a:pPr>
            <a:endParaRPr lang="en-US" altLang="ko-KR" sz="1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동적으로 변하는 속성은 값 확인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값이 동적으로 변하는 속성들은 사용자의 입력 값에 따라 </a:t>
            </a:r>
            <a:br>
              <a:rPr lang="en-US" altLang="ko-KR" dirty="0"/>
            </a:br>
            <a:r>
              <a:rPr lang="ko-KR" altLang="en-US" dirty="0"/>
              <a:t>정상적으로 변하는지 확인 필요</a:t>
            </a:r>
            <a:r>
              <a:rPr lang="en-US" altLang="ko-KR" dirty="0"/>
              <a:t>(</a:t>
            </a:r>
            <a:r>
              <a:rPr lang="ko-KR" altLang="en-US" dirty="0"/>
              <a:t>스크립트 제어</a:t>
            </a:r>
            <a:r>
              <a:rPr lang="en-US" altLang="ko-KR" dirty="0"/>
              <a:t>)</a:t>
            </a:r>
          </a:p>
          <a:p>
            <a:pPr lvl="2">
              <a:buFontTx/>
              <a:buChar char="-"/>
            </a:pPr>
            <a:r>
              <a:rPr lang="en-US" altLang="ko-KR" dirty="0"/>
              <a:t>aria-disabled, aria-checked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154397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439CF5E-0747-115A-EECA-B37732D6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78" y="4488789"/>
            <a:ext cx="4497005" cy="1206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1CD366-B8FC-F92D-109A-03AE2F1C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SamsungOne 600C" panose="020B0706030303020204" pitchFamily="34" charset="0"/>
              </a:rPr>
              <a:t>html </a:t>
            </a:r>
            <a:r>
              <a:rPr lang="ko-KR" altLang="en-US" dirty="0">
                <a:latin typeface="SamsungOne 600C" panose="020B0706030303020204" pitchFamily="34" charset="0"/>
              </a:rPr>
              <a:t>자체 속성과 </a:t>
            </a:r>
            <a:r>
              <a:rPr lang="en-US" altLang="ko-KR" dirty="0">
                <a:latin typeface="SamsungOne 600C" panose="020B0706030303020204" pitchFamily="34" charset="0"/>
              </a:rPr>
              <a:t>aria </a:t>
            </a:r>
            <a:r>
              <a:rPr lang="ko-KR" altLang="en-US" dirty="0">
                <a:latin typeface="SamsungOne 600C" panose="020B0706030303020204" pitchFamily="34" charset="0"/>
              </a:rPr>
              <a:t>속성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E6D85F-DBC9-F6D3-20A3-C53E1C0A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Html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속성과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사용 시 주의사항 </a:t>
            </a:r>
            <a:endParaRPr lang="en-US" altLang="ko-KR" dirty="0"/>
          </a:p>
          <a:p>
            <a:pPr marL="971550" lvl="1" indent="-514350">
              <a:buFont typeface="+mj-lt"/>
              <a:buAutoNum type="arabicPeriod" startAt="3"/>
            </a:pPr>
            <a:endParaRPr lang="en-US" altLang="ko-KR" sz="1600" dirty="0"/>
          </a:p>
          <a:p>
            <a:pPr marL="971550" lvl="1" indent="-514350">
              <a:buFont typeface="+mj-lt"/>
              <a:buAutoNum type="arabicPeriod" startAt="3"/>
            </a:pPr>
            <a:r>
              <a:rPr lang="ko-KR" altLang="en-US" dirty="0"/>
              <a:t>스크린리더 확인 </a:t>
            </a:r>
            <a:r>
              <a:rPr lang="en-US" altLang="ko-KR" dirty="0"/>
              <a:t>! ! (1)</a:t>
            </a:r>
          </a:p>
          <a:p>
            <a:pPr lvl="2">
              <a:buFontTx/>
              <a:buChar char="-"/>
            </a:pPr>
            <a:r>
              <a:rPr lang="en-US" altLang="ko-KR" sz="2000" dirty="0"/>
              <a:t>PD12_Product Finder (2021.09 / B2B </a:t>
            </a:r>
            <a:r>
              <a:rPr lang="ko-KR" altLang="en-US" sz="2000" dirty="0"/>
              <a:t>컴포넌트</a:t>
            </a:r>
            <a:r>
              <a:rPr lang="en-US" altLang="ko-KR" sz="2000" dirty="0"/>
              <a:t>) </a:t>
            </a:r>
            <a:r>
              <a:rPr lang="ko-KR" altLang="en-US" sz="2000" dirty="0"/>
              <a:t>검수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Checkbox</a:t>
            </a:r>
            <a:r>
              <a:rPr lang="ko-KR" altLang="en-US" dirty="0"/>
              <a:t>에서 </a:t>
            </a:r>
            <a:r>
              <a:rPr lang="en-US" altLang="ko-KR" dirty="0"/>
              <a:t>required </a:t>
            </a:r>
            <a:r>
              <a:rPr lang="ko-KR" altLang="en-US" dirty="0"/>
              <a:t>사용 시 </a:t>
            </a:r>
            <a:r>
              <a:rPr lang="en-US" altLang="ko-KR" dirty="0"/>
              <a:t>JAWS</a:t>
            </a:r>
            <a:r>
              <a:rPr lang="ko-KR" altLang="en-US" dirty="0"/>
              <a:t>에서 부적절한 문구</a:t>
            </a:r>
            <a:r>
              <a:rPr lang="en-US" altLang="ko-KR" dirty="0"/>
              <a:t>(invalid</a:t>
            </a:r>
            <a:r>
              <a:rPr lang="ko-KR" altLang="en-US" dirty="0"/>
              <a:t> </a:t>
            </a:r>
            <a:r>
              <a:rPr lang="en-US" altLang="ko-KR" dirty="0"/>
              <a:t>entry)</a:t>
            </a:r>
            <a:r>
              <a:rPr lang="ko-KR" altLang="en-US" dirty="0"/>
              <a:t> </a:t>
            </a:r>
            <a:r>
              <a:rPr lang="ko-KR" altLang="en-US" dirty="0" err="1"/>
              <a:t>읽어줌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해결방안 </a:t>
            </a:r>
            <a:r>
              <a:rPr lang="en-US" altLang="ko-KR" dirty="0"/>
              <a:t>1) required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>
                <a:solidFill>
                  <a:srgbClr val="FF0000"/>
                </a:solidFill>
              </a:rPr>
              <a:t>aria-invalid=“false”</a:t>
            </a:r>
          </a:p>
          <a:p>
            <a:pPr lvl="2">
              <a:buFontTx/>
              <a:buChar char="-"/>
            </a:pPr>
            <a:r>
              <a:rPr lang="ko-KR" altLang="en-US" dirty="0"/>
              <a:t>해결방안 </a:t>
            </a:r>
            <a:r>
              <a:rPr lang="en-US" altLang="ko-KR" dirty="0"/>
              <a:t>2) required</a:t>
            </a:r>
            <a:r>
              <a:rPr lang="ko-KR" altLang="en-US" dirty="0"/>
              <a:t> 대신 </a:t>
            </a:r>
            <a:r>
              <a:rPr lang="en-US" altLang="ko-KR" dirty="0"/>
              <a:t>aria-required=“false”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가이드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>
                <a:hlinkClick r:id="rId3"/>
              </a:rPr>
              <a:t>https://codepen.io/eskim01/pen/PoaobBd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sz="1800" dirty="0">
                <a:hlinkClick r:id="rId4"/>
              </a:rPr>
              <a:t>https://www.tpgi.com/required-attribute-requirements/</a:t>
            </a:r>
            <a:r>
              <a:rPr lang="en-US" altLang="ko-KR" sz="18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E63BD-0B8D-45BE-C0CC-1690B12A9EF4}"/>
              </a:ext>
            </a:extLst>
          </p:cNvPr>
          <p:cNvSpPr/>
          <p:nvPr/>
        </p:nvSpPr>
        <p:spPr>
          <a:xfrm>
            <a:off x="5228912" y="4488789"/>
            <a:ext cx="829155" cy="2159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76AD1-358A-DA89-B048-2F70F8169992}"/>
              </a:ext>
            </a:extLst>
          </p:cNvPr>
          <p:cNvSpPr/>
          <p:nvPr/>
        </p:nvSpPr>
        <p:spPr>
          <a:xfrm>
            <a:off x="2066778" y="4494743"/>
            <a:ext cx="1075797" cy="215900"/>
          </a:xfrm>
          <a:prstGeom prst="rect">
            <a:avLst/>
          </a:prstGeom>
          <a:noFill/>
          <a:ln w="19050">
            <a:solidFill>
              <a:srgbClr val="FF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81656F-014E-15BC-347D-CA1CC1C25AE2}"/>
              </a:ext>
            </a:extLst>
          </p:cNvPr>
          <p:cNvSpPr/>
          <p:nvPr/>
        </p:nvSpPr>
        <p:spPr>
          <a:xfrm>
            <a:off x="2066777" y="4886590"/>
            <a:ext cx="2371197" cy="215900"/>
          </a:xfrm>
          <a:prstGeom prst="rect">
            <a:avLst/>
          </a:prstGeom>
          <a:noFill/>
          <a:ln w="19050">
            <a:solidFill>
              <a:srgbClr val="FF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C620332-DFB7-A881-4C98-4D6672FAB08E}"/>
                  </a:ext>
                </a:extLst>
              </p14:cNvPr>
              <p14:cNvContentPartPr/>
              <p14:nvPr/>
            </p14:nvContentPartPr>
            <p14:xfrm>
              <a:off x="5262827" y="4588670"/>
              <a:ext cx="795240" cy="176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C620332-DFB7-A881-4C98-4D6672FAB0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8827" y="4480670"/>
                <a:ext cx="902880" cy="2332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7DFD5C-BA79-3575-DCF2-788C7D876D46}"/>
              </a:ext>
            </a:extLst>
          </p:cNvPr>
          <p:cNvSpPr/>
          <p:nvPr/>
        </p:nvSpPr>
        <p:spPr>
          <a:xfrm>
            <a:off x="2066778" y="5292725"/>
            <a:ext cx="875772" cy="186533"/>
          </a:xfrm>
          <a:prstGeom prst="rect">
            <a:avLst/>
          </a:prstGeom>
          <a:noFill/>
          <a:ln w="19050">
            <a:solidFill>
              <a:srgbClr val="FF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8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0A6C85-007E-4AD2-B070-D16B44DE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81" y="4359224"/>
            <a:ext cx="4896605" cy="185968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874419-C0D1-4C86-B56E-AEA00C27E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825" y="1171152"/>
            <a:ext cx="2629518" cy="3032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4A42925-11C1-BD48-A93A-1432CAF533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rtl="0"/>
            <a:r>
              <a:rPr lang="en-US" altLang="ko-KR" dirty="0">
                <a:latin typeface="+mj-ea"/>
              </a:rPr>
              <a:t>Ⅲ. </a:t>
            </a:r>
            <a:r>
              <a:rPr lang="ko-KR" altLang="en-US" dirty="0">
                <a:latin typeface="+mj-ea"/>
              </a:rPr>
              <a:t>컴포넌트 수정 사항 </a:t>
            </a:r>
            <a:r>
              <a:rPr lang="en-US" altLang="ko-KR" dirty="0">
                <a:latin typeface="+mj-ea"/>
              </a:rPr>
              <a:t>: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solidFill>
                  <a:srgbClr val="1428A0"/>
                </a:solidFill>
                <a:latin typeface="+mj-ea"/>
              </a:rPr>
              <a:t>Keyboard Accessibility</a:t>
            </a:r>
            <a:endParaRPr kumimoji="1" lang="ko-KR" altLang="en-US" dirty="0">
              <a:solidFill>
                <a:srgbClr val="1428A0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CB2171-50AC-6A4F-84AD-96091DA0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771" y="639090"/>
            <a:ext cx="11521500" cy="292244"/>
          </a:xfrm>
        </p:spPr>
        <p:txBody>
          <a:bodyPr/>
          <a:lstStyle/>
          <a:p>
            <a:pPr algn="l"/>
            <a:r>
              <a:rPr kumimoji="1" lang="en-US" altLang="ko-KR" sz="1400" b="1" dirty="0">
                <a:solidFill>
                  <a:srgbClr val="1428A0"/>
                </a:solidFill>
                <a:latin typeface="+mj-lt"/>
              </a:rPr>
              <a:t>Issue :</a:t>
            </a:r>
            <a:r>
              <a:rPr kumimoji="1" lang="ko-KR" altLang="en-US" sz="1400" b="1" dirty="0">
                <a:solidFill>
                  <a:srgbClr val="1428A0"/>
                </a:solidFill>
                <a:latin typeface="+mj-lt"/>
              </a:rPr>
              <a:t> </a:t>
            </a:r>
            <a:r>
              <a:rPr kumimoji="1" lang="ko-KR" altLang="en-US" sz="1400" b="1" dirty="0">
                <a:solidFill>
                  <a:schemeClr val="tx1"/>
                </a:solidFill>
                <a:latin typeface="+mj-lt"/>
              </a:rPr>
              <a:t>스크린리더가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One-700" panose="020B0803030303020204" pitchFamily="34" charset="0"/>
                <a:ea typeface="SamsungOne-700" panose="020B0803030303020204" pitchFamily="34" charset="0"/>
              </a:rPr>
              <a:t>필수 입력 정보를 인지할 수 없음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msungOne-700" panose="020B0803030303020204" pitchFamily="34" charset="0"/>
                <a:ea typeface="SamsungOne-700" panose="020B0803030303020204" pitchFamily="34" charset="0"/>
              </a:rPr>
              <a:t>.</a:t>
            </a:r>
            <a:endParaRPr kumimoji="1"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2F212D-4304-DA44-9F00-448C21A2FA7C}"/>
              </a:ext>
            </a:extLst>
          </p:cNvPr>
          <p:cNvGraphicFramePr>
            <a:graphicFrameLocks noGrp="1"/>
          </p:cNvGraphicFramePr>
          <p:nvPr/>
        </p:nvGraphicFramePr>
        <p:xfrm>
          <a:off x="6997609" y="1015931"/>
          <a:ext cx="4850662" cy="6709659"/>
        </p:xfrm>
        <a:graphic>
          <a:graphicData uri="http://schemas.openxmlformats.org/drawingml/2006/table">
            <a:tbl>
              <a:tblPr/>
              <a:tblGrid>
                <a:gridCol w="179776">
                  <a:extLst>
                    <a:ext uri="{9D8B030D-6E8A-4147-A177-3AD203B41FA5}">
                      <a16:colId xmlns:a16="http://schemas.microsoft.com/office/drawing/2014/main" val="840206245"/>
                    </a:ext>
                  </a:extLst>
                </a:gridCol>
                <a:gridCol w="3829283">
                  <a:extLst>
                    <a:ext uri="{9D8B030D-6E8A-4147-A177-3AD203B41FA5}">
                      <a16:colId xmlns:a16="http://schemas.microsoft.com/office/drawing/2014/main" val="805511284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val="1751862670"/>
                    </a:ext>
                  </a:extLst>
                </a:gridCol>
              </a:tblGrid>
              <a:tr h="301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amsungOne-700" panose="020B0803030303020204"/>
                          <a:ea typeface="맑은 고딕" pitchFamily="50" charset="-127"/>
                        </a:rPr>
                        <a:t>Comment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80381" marR="80381" marT="20834" marB="2083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80381" marR="80381" marT="20834" marB="2083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amsungOne-700" panose="020B0803030303020204"/>
                          <a:ea typeface="맑은 고딕" pitchFamily="50" charset="-127"/>
                        </a:rPr>
                        <a:t>WDC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amsungOne-700" panose="020B0803030303020204"/>
                          <a:ea typeface="맑은 고딕" pitchFamily="50" charset="-127"/>
                        </a:rPr>
                        <a:t>확인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80381" marR="80381" marT="20834" marB="2083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28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06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/>
                          <a:ea typeface="맑은 고딕" pitchFamily="50" charset="-127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[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이슈 내용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]​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스크린리더 탐색 시 사용자가 필수 입력 정보를 충분히 인지할 수 없음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 pitchFamily="34" charset="0"/>
                        <a:ea typeface="SamsungOne-700" panose="020B0803030303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대상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: Get stock alerts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팝업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 pitchFamily="34" charset="0"/>
                        <a:ea typeface="SamsungOne-700" panose="020B0803030303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 pitchFamily="34" charset="0"/>
                        <a:ea typeface="SamsungOne-700" panose="020B0803030303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[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조치 사항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각 필수 입력란 영역에 필수 입력 정보를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&lt;input&gt;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 태그 내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aria-required=“true”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속성을 통해 제공하고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눈에 보이는 필수 입력 정보에는 스크린리더가 접근할 수 없도록 수정하여 스크린리더 사용자가 각 항목에 대한 필수 입력 정보를 인지할 수 있도록 해야함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 pitchFamily="34" charset="0"/>
                        <a:ea typeface="SamsungOne-700" panose="020B0803030303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&lt;div … 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&lt;input …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aria-required=“true”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&lt;/div&gt;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&lt;div class="pd-get-stock-alert-</a:t>
                      </a:r>
                      <a:r>
                        <a:rPr kumimoji="0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popup__checkbox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-desc is-required“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aria-hidden=“true”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 pitchFamily="34" charset="0"/>
                          <a:ea typeface="SamsungOne-700" panose="020B0803030303020204" pitchFamily="34" charset="0"/>
                        </a:rPr>
                        <a:t> … &gt; * Required field &lt;/div&gt;</a:t>
                      </a: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99716"/>
                  </a:ext>
                </a:extLst>
              </a:tr>
              <a:tr h="3982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975973"/>
                  </a:ext>
                </a:extLst>
              </a:tr>
              <a:tr h="8540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  <a:cs typeface="+mn-cs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 pitchFamily="34" charset="0"/>
                        <a:ea typeface="SamsungOne-700" panose="020B0803030303020204" pitchFamily="34" charset="0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  <a:cs typeface="+mn-cs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2027"/>
                  </a:ext>
                </a:extLst>
              </a:tr>
              <a:tr h="85372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128201"/>
                  </a:ext>
                </a:extLst>
              </a:tr>
              <a:tr h="8799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amsungOne-700" panose="020B0803030303020204"/>
                          <a:ea typeface="맑은 고딕" pitchFamily="50" charset="-127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117578"/>
                  </a:ext>
                </a:extLst>
              </a:tr>
              <a:tr h="77581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-700" panose="020B0803030303020204"/>
                        <a:ea typeface="맑은 고딕" pitchFamily="50" charset="-127"/>
                      </a:endParaRPr>
                    </a:p>
                  </a:txBody>
                  <a:tcPr marL="77188" marR="77188" marT="20006" marB="2000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9728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402C24-59F2-4C4D-A303-675D29A5D4D3}"/>
              </a:ext>
            </a:extLst>
          </p:cNvPr>
          <p:cNvSpPr/>
          <p:nvPr/>
        </p:nvSpPr>
        <p:spPr>
          <a:xfrm>
            <a:off x="326770" y="1015931"/>
            <a:ext cx="6429629" cy="53086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AED079-1CC1-448B-B44E-6C3C6D373216}"/>
              </a:ext>
            </a:extLst>
          </p:cNvPr>
          <p:cNvSpPr/>
          <p:nvPr/>
        </p:nvSpPr>
        <p:spPr>
          <a:xfrm>
            <a:off x="2261930" y="2816920"/>
            <a:ext cx="116145" cy="412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6F836D-343B-4D52-AECE-D5136D2A5EB6}"/>
              </a:ext>
            </a:extLst>
          </p:cNvPr>
          <p:cNvSpPr/>
          <p:nvPr/>
        </p:nvSpPr>
        <p:spPr>
          <a:xfrm>
            <a:off x="2534979" y="3228975"/>
            <a:ext cx="478095" cy="1301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6C2D03-1D50-4FB9-B8B5-66962E0E43FC}"/>
              </a:ext>
            </a:extLst>
          </p:cNvPr>
          <p:cNvSpPr/>
          <p:nvPr/>
        </p:nvSpPr>
        <p:spPr>
          <a:xfrm flipH="1" flipV="1">
            <a:off x="1300294" y="4671252"/>
            <a:ext cx="4689591" cy="269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B3BC4F-DEBA-EE3B-141E-2DF92387E011}"/>
              </a:ext>
            </a:extLst>
          </p:cNvPr>
          <p:cNvSpPr/>
          <p:nvPr/>
        </p:nvSpPr>
        <p:spPr>
          <a:xfrm>
            <a:off x="8805333" y="0"/>
            <a:ext cx="3386667" cy="93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PD12_Product Finder (2021/09)</a:t>
            </a:r>
            <a:endParaRPr lang="ko-KR" altLang="en-US" dirty="0">
              <a:latin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7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CD366-B8FC-F92D-109A-03AE2F1C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SamsungOne 600C" panose="020B0706030303020204" pitchFamily="34" charset="0"/>
              </a:rPr>
              <a:t>html </a:t>
            </a:r>
            <a:r>
              <a:rPr lang="ko-KR" altLang="en-US" dirty="0">
                <a:latin typeface="SamsungOne 600C" panose="020B0706030303020204" pitchFamily="34" charset="0"/>
              </a:rPr>
              <a:t>자체 속성과 </a:t>
            </a:r>
            <a:r>
              <a:rPr lang="en-US" altLang="ko-KR" dirty="0">
                <a:latin typeface="SamsungOne 600C" panose="020B0706030303020204" pitchFamily="34" charset="0"/>
              </a:rPr>
              <a:t>aria </a:t>
            </a:r>
            <a:r>
              <a:rPr lang="ko-KR" altLang="en-US" dirty="0">
                <a:latin typeface="SamsungOne 600C" panose="020B0706030303020204" pitchFamily="34" charset="0"/>
              </a:rPr>
              <a:t>속성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E6D85F-DBC9-F6D3-20A3-C53E1C0A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Html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속성과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사용 시 주의사항 </a:t>
            </a:r>
            <a:endParaRPr lang="en-US" altLang="ko-KR" dirty="0"/>
          </a:p>
          <a:p>
            <a:pPr marL="971550" lvl="1" indent="-514350">
              <a:buFont typeface="+mj-lt"/>
              <a:buAutoNum type="arabicPeriod" startAt="3"/>
            </a:pPr>
            <a:endParaRPr lang="en-US" altLang="ko-KR" sz="1600" dirty="0"/>
          </a:p>
          <a:p>
            <a:pPr marL="971550" lvl="1" indent="-514350">
              <a:buFont typeface="+mj-lt"/>
              <a:buAutoNum type="arabicPeriod" startAt="3"/>
            </a:pPr>
            <a:r>
              <a:rPr lang="ko-KR" altLang="en-US" dirty="0"/>
              <a:t>스크린리더 확인 </a:t>
            </a:r>
            <a:r>
              <a:rPr lang="en-US" altLang="ko-KR" dirty="0"/>
              <a:t>! ! (2)</a:t>
            </a:r>
          </a:p>
          <a:p>
            <a:pPr lvl="2">
              <a:buFontTx/>
              <a:buChar char="-"/>
            </a:pPr>
            <a:r>
              <a:rPr lang="en-US" altLang="ko-KR" sz="2000" dirty="0"/>
              <a:t>Android Talkback</a:t>
            </a:r>
            <a:r>
              <a:rPr lang="ko-KR" altLang="en-US" sz="2000" dirty="0"/>
              <a:t>에서 </a:t>
            </a:r>
            <a:r>
              <a:rPr lang="en-US" altLang="ko-KR" dirty="0"/>
              <a:t>required, aria-required </a:t>
            </a:r>
            <a:r>
              <a:rPr lang="ko-KR" altLang="en-US" dirty="0"/>
              <a:t>속성 모두 읽어주지 않음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sz="1800" dirty="0"/>
              <a:t>2019</a:t>
            </a:r>
            <a:r>
              <a:rPr lang="ko-KR" altLang="en-US" sz="1800" dirty="0"/>
              <a:t>년에도 동일했던 자료 확인</a:t>
            </a:r>
            <a:endParaRPr lang="en-US" altLang="ko-KR" sz="1800" dirty="0"/>
          </a:p>
          <a:p>
            <a:pPr lvl="2">
              <a:buFontTx/>
              <a:buChar char="-"/>
            </a:pPr>
            <a:r>
              <a:rPr lang="en-US" altLang="ko-KR" sz="1800" dirty="0"/>
              <a:t>Talkback </a:t>
            </a:r>
            <a:r>
              <a:rPr lang="ko-KR" altLang="en-US" sz="1800" dirty="0"/>
              <a:t>버그 추정 </a:t>
            </a:r>
            <a:endParaRPr lang="en-US" altLang="ko-KR" sz="1800" dirty="0"/>
          </a:p>
          <a:p>
            <a:pPr lvl="2">
              <a:buFontTx/>
              <a:buChar char="-"/>
            </a:pPr>
            <a:r>
              <a:rPr lang="en-US" altLang="ko-KR" sz="1800" dirty="0">
                <a:hlinkClick r:id="rId2"/>
              </a:rPr>
              <a:t>https://codepen.io/eskim01/pen/PoaobBd</a:t>
            </a:r>
            <a:r>
              <a:rPr lang="en-US" altLang="ko-KR" sz="1800" dirty="0"/>
              <a:t> </a:t>
            </a:r>
          </a:p>
          <a:p>
            <a:pPr lvl="2">
              <a:buFontTx/>
              <a:buChar char="-"/>
            </a:pPr>
            <a:r>
              <a:rPr lang="en-US" altLang="ko-KR" sz="1800" dirty="0">
                <a:hlinkClick r:id="rId3"/>
              </a:rPr>
              <a:t>https://www.tpgi.com/required-attribute-requirements/</a:t>
            </a:r>
            <a:r>
              <a:rPr lang="en-US" altLang="ko-K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76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618</Words>
  <Application>Microsoft Office PowerPoint</Application>
  <PresentationFormat>와이드스크린</PresentationFormat>
  <Paragraphs>89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나눔스퀘어 ExtraBold</vt:lpstr>
      <vt:lpstr>맑은 고딕</vt:lpstr>
      <vt:lpstr>나눔바른고딕</vt:lpstr>
      <vt:lpstr>나눔바른고딕 Light</vt:lpstr>
      <vt:lpstr>SamsungOne-700</vt:lpstr>
      <vt:lpstr>Wingdings</vt:lpstr>
      <vt:lpstr>Arial</vt:lpstr>
      <vt:lpstr>SamsungOne 600C</vt:lpstr>
      <vt:lpstr>나눔스퀘어</vt:lpstr>
      <vt:lpstr>Office 테마</vt:lpstr>
      <vt:lpstr>input 요소와 접근성</vt:lpstr>
      <vt:lpstr>input 요소?</vt:lpstr>
      <vt:lpstr>&lt;input&gt;의 소소한? 문제</vt:lpstr>
      <vt:lpstr>html 자체 속성과 aria 속성</vt:lpstr>
      <vt:lpstr>html 자체 속성과 aria 속성</vt:lpstr>
      <vt:lpstr>Ⅲ. 컴포넌트 수정 사항 : Keyboard Accessibility</vt:lpstr>
      <vt:lpstr>html 자체 속성과 aria 속성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접근성을 준수하는 테이블 마크업</dc:title>
  <dc:creator>김은수</dc:creator>
  <cp:lastModifiedBy>김은수</cp:lastModifiedBy>
  <cp:revision>110</cp:revision>
  <dcterms:created xsi:type="dcterms:W3CDTF">2022-10-18T06:53:31Z</dcterms:created>
  <dcterms:modified xsi:type="dcterms:W3CDTF">2022-10-28T04:25:59Z</dcterms:modified>
</cp:coreProperties>
</file>