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4" r:id="rId7"/>
    <p:sldId id="265" r:id="rId8"/>
    <p:sldId id="269" r:id="rId9"/>
    <p:sldId id="266" r:id="rId10"/>
    <p:sldId id="270" r:id="rId11"/>
    <p:sldId id="272" r:id="rId12"/>
    <p:sldId id="274" r:id="rId13"/>
    <p:sldId id="277" r:id="rId14"/>
    <p:sldId id="275" r:id="rId15"/>
    <p:sldId id="276" r:id="rId16"/>
    <p:sldId id="263" r:id="rId17"/>
    <p:sldId id="271" r:id="rId18"/>
    <p:sldId id="261"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8" autoAdjust="0"/>
    <p:restoredTop sz="94660"/>
  </p:normalViewPr>
  <p:slideViewPr>
    <p:cSldViewPr>
      <p:cViewPr>
        <p:scale>
          <a:sx n="70" d="100"/>
          <a:sy n="70"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44661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48016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78756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42655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30335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84202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97059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05556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94906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2156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A253A67-0C81-408F-AD19-8F3F5F5E6B46}" type="datetimeFigureOut">
              <a:rPr lang="zh-TW" altLang="en-US" smtClean="0"/>
              <a:t>2016/6/17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10852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53A67-0C81-408F-AD19-8F3F5F5E6B46}" type="datetimeFigureOut">
              <a:rPr lang="zh-TW" altLang="en-US" smtClean="0"/>
              <a:t>2016/6/17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3F96-B3A2-4FED-937F-DD27AA709FB4}" type="slidenum">
              <a:rPr lang="zh-TW" altLang="en-US" smtClean="0"/>
              <a:t>‹#›</a:t>
            </a:fld>
            <a:endParaRPr lang="zh-TW" altLang="en-US"/>
          </a:p>
        </p:txBody>
      </p:sp>
    </p:spTree>
    <p:extLst>
      <p:ext uri="{BB962C8B-B14F-4D97-AF65-F5344CB8AC3E}">
        <p14:creationId xmlns:p14="http://schemas.microsoft.com/office/powerpoint/2010/main" val="362485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tu564541.github.io/Welcome.html"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794759" y="1700808"/>
            <a:ext cx="7486711" cy="1323439"/>
          </a:xfrm>
          <a:prstGeom prst="rect">
            <a:avLst/>
          </a:prstGeom>
          <a:noFill/>
        </p:spPr>
        <p:txBody>
          <a:bodyPr wrap="square" rtlCol="0">
            <a:spAutoFit/>
          </a:bodyPr>
          <a:lstStyle/>
          <a:p>
            <a:r>
              <a:rPr lang="zh-TW" altLang="en-US" sz="4000" b="1" dirty="0" smtClean="0">
                <a:latin typeface="微軟正黑體" panose="020B0604030504040204" pitchFamily="34" charset="-120"/>
                <a:ea typeface="微軟正黑體" panose="020B0604030504040204" pitchFamily="34" charset="-120"/>
              </a:rPr>
              <a:t>第</a:t>
            </a:r>
            <a:r>
              <a:rPr lang="en-US" altLang="zh-TW" sz="4000" b="1" dirty="0" smtClean="0">
                <a:latin typeface="微軟正黑體" panose="020B0604030504040204" pitchFamily="34" charset="-120"/>
                <a:ea typeface="微軟正黑體" panose="020B0604030504040204" pitchFamily="34" charset="-120"/>
              </a:rPr>
              <a:t>17</a:t>
            </a:r>
            <a:r>
              <a:rPr lang="zh-TW" altLang="en-US" sz="4000" b="1" dirty="0" smtClean="0">
                <a:latin typeface="微軟正黑體" panose="020B0604030504040204" pitchFamily="34" charset="-120"/>
                <a:ea typeface="微軟正黑體" panose="020B0604030504040204" pitchFamily="34" charset="-120"/>
              </a:rPr>
              <a:t>組 </a:t>
            </a:r>
            <a:r>
              <a:rPr lang="en-US" altLang="zh-TW" sz="4000" b="1" dirty="0" smtClean="0">
                <a:latin typeface="微軟正黑體" panose="020B0604030504040204" pitchFamily="34" charset="-120"/>
                <a:ea typeface="微軟正黑體" panose="020B0604030504040204" pitchFamily="34" charset="-120"/>
              </a:rPr>
              <a:t>-</a:t>
            </a:r>
            <a:r>
              <a:rPr lang="zh-TW" altLang="en-US" sz="4000" b="1" dirty="0" smtClean="0">
                <a:latin typeface="微軟正黑體" panose="020B0604030504040204" pitchFamily="34" charset="-120"/>
                <a:ea typeface="微軟正黑體" panose="020B0604030504040204" pitchFamily="34" charset="-120"/>
              </a:rPr>
              <a:t> </a:t>
            </a:r>
            <a:r>
              <a:rPr lang="zh-TW" altLang="zh-TW" sz="4000" b="1" dirty="0" smtClean="0">
                <a:latin typeface="微軟正黑體" panose="020B0604030504040204" pitchFamily="34" charset="-120"/>
                <a:ea typeface="微軟正黑體" panose="020B0604030504040204" pitchFamily="34" charset="-120"/>
              </a:rPr>
              <a:t>網路</a:t>
            </a:r>
            <a:r>
              <a:rPr lang="zh-TW" altLang="zh-TW" sz="4000" b="1" dirty="0">
                <a:latin typeface="微軟正黑體" panose="020B0604030504040204" pitchFamily="34" charset="-120"/>
                <a:ea typeface="微軟正黑體" panose="020B0604030504040204" pitchFamily="34" charset="-120"/>
              </a:rPr>
              <a:t>程式設計期末</a:t>
            </a:r>
            <a:r>
              <a:rPr lang="zh-TW" altLang="zh-TW" sz="4000" b="1" dirty="0" smtClean="0">
                <a:latin typeface="微軟正黑體" panose="020B0604030504040204" pitchFamily="34" charset="-120"/>
                <a:ea typeface="微軟正黑體" panose="020B0604030504040204" pitchFamily="34" charset="-120"/>
              </a:rPr>
              <a:t>專案</a:t>
            </a:r>
            <a:endParaRPr lang="en-US" altLang="zh-TW" sz="4000" b="1" dirty="0" smtClean="0">
              <a:latin typeface="微軟正黑體" panose="020B0604030504040204" pitchFamily="34" charset="-120"/>
              <a:ea typeface="微軟正黑體" panose="020B0604030504040204" pitchFamily="34" charset="-120"/>
            </a:endParaRPr>
          </a:p>
          <a:p>
            <a:r>
              <a:rPr lang="en-US" altLang="zh-TW" sz="4000" b="1" dirty="0">
                <a:latin typeface="微軟正黑體" panose="020B0604030504040204" pitchFamily="34" charset="-120"/>
                <a:ea typeface="微軟正黑體" panose="020B0604030504040204" pitchFamily="34" charset="-120"/>
              </a:rPr>
              <a:t>	</a:t>
            </a:r>
            <a:r>
              <a:rPr lang="en-US" altLang="zh-TW" sz="4000" b="1" dirty="0" smtClean="0">
                <a:latin typeface="微軟正黑體" panose="020B0604030504040204" pitchFamily="34" charset="-120"/>
                <a:ea typeface="微軟正黑體" panose="020B0604030504040204" pitchFamily="34" charset="-120"/>
              </a:rPr>
              <a:t>			     </a:t>
            </a:r>
            <a:r>
              <a:rPr lang="zh-TW" altLang="en-US" sz="4000" b="1" dirty="0" smtClean="0">
                <a:latin typeface="微軟正黑體" panose="020B0604030504040204" pitchFamily="34" charset="-120"/>
                <a:ea typeface="微軟正黑體" panose="020B0604030504040204" pitchFamily="34" charset="-120"/>
              </a:rPr>
              <a:t>      說明文件</a:t>
            </a:r>
            <a:endParaRPr lang="zh-TW" altLang="zh-TW" sz="4000" b="1"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2679069" y="4581128"/>
            <a:ext cx="3718092" cy="954107"/>
          </a:xfrm>
          <a:prstGeom prst="rect">
            <a:avLst/>
          </a:prstGeom>
          <a:noFill/>
        </p:spPr>
        <p:txBody>
          <a:bodyPr wrap="square" rtlCol="0">
            <a:spAutoFit/>
          </a:bodyPr>
          <a:lstStyle/>
          <a:p>
            <a:r>
              <a:rPr lang="zh-TW" altLang="en-US" sz="2800" dirty="0" smtClean="0"/>
              <a:t>組員</a:t>
            </a:r>
            <a:r>
              <a:rPr lang="en-US" altLang="zh-TW" sz="2800" dirty="0" smtClean="0"/>
              <a:t>:</a:t>
            </a:r>
            <a:r>
              <a:rPr lang="zh-TW" altLang="en-US" sz="2800" dirty="0" smtClean="0"/>
              <a:t> </a:t>
            </a:r>
            <a:r>
              <a:rPr lang="en-US" altLang="zh-TW" sz="2800" dirty="0" smtClean="0"/>
              <a:t>00357108-</a:t>
            </a:r>
            <a:r>
              <a:rPr lang="zh-TW" altLang="en-US" sz="2800" dirty="0" smtClean="0"/>
              <a:t>涂道純 </a:t>
            </a:r>
            <a:endParaRPr lang="en-US" altLang="zh-TW" sz="2800" dirty="0" smtClean="0"/>
          </a:p>
          <a:p>
            <a:r>
              <a:rPr lang="en-US" altLang="zh-TW" sz="2800" dirty="0" smtClean="0"/>
              <a:t>          </a:t>
            </a:r>
            <a:r>
              <a:rPr lang="zh-TW" altLang="en-US" sz="2800" dirty="0" smtClean="0"/>
              <a:t> </a:t>
            </a:r>
            <a:r>
              <a:rPr lang="en-US" altLang="zh-TW" sz="2800" dirty="0" smtClean="0"/>
              <a:t>00357139-</a:t>
            </a:r>
            <a:r>
              <a:rPr lang="zh-TW" altLang="en-US" sz="2800" dirty="0" smtClean="0"/>
              <a:t>陳思妮</a:t>
            </a:r>
            <a:endParaRPr lang="zh-TW" altLang="en-US" sz="2800" dirty="0"/>
          </a:p>
        </p:txBody>
      </p:sp>
    </p:spTree>
    <p:extLst>
      <p:ext uri="{BB962C8B-B14F-4D97-AF65-F5344CB8AC3E}">
        <p14:creationId xmlns:p14="http://schemas.microsoft.com/office/powerpoint/2010/main" val="2024371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七</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05673" y="3428499"/>
            <a:ext cx="1000973" cy="141515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中間</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291323"/>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右邊</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左邊</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606646" y="4136078"/>
            <a:ext cx="563630" cy="50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606646" y="2374149"/>
            <a:ext cx="563630" cy="1761929"/>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606646" y="4136078"/>
            <a:ext cx="563630" cy="1755410"/>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垃圾</a:t>
            </a:r>
            <a:endParaRPr lang="zh-TW" altLang="en-US" sz="36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嚇人</a:t>
            </a:r>
            <a:endParaRPr lang="zh-TW" altLang="en-US" sz="36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4807818" y="3428499"/>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4601368" y="3501008"/>
            <a:ext cx="1914848" cy="523220"/>
          </a:xfrm>
          <a:prstGeom prst="rect">
            <a:avLst/>
          </a:prstGeom>
          <a:noFill/>
        </p:spPr>
        <p:txBody>
          <a:bodyPr wrap="square" rtlCol="0">
            <a:spAutoFit/>
          </a:bodyPr>
          <a:lstStyle/>
          <a:p>
            <a:pPr algn="ctr"/>
            <a:r>
              <a:rPr lang="zh-TW" altLang="en-US" sz="2800" dirty="0" smtClean="0">
                <a:latin typeface="微軟正黑體" panose="020B0604030504040204" pitchFamily="34" charset="-120"/>
                <a:ea typeface="微軟正黑體" panose="020B0604030504040204" pitchFamily="34" charset="-120"/>
              </a:rPr>
              <a:t>箱子</a:t>
            </a:r>
            <a:r>
              <a:rPr lang="en-US" altLang="zh-TW" sz="2800" dirty="0" smtClean="0">
                <a:latin typeface="微軟正黑體" panose="020B0604030504040204" pitchFamily="34" charset="-120"/>
                <a:ea typeface="微軟正黑體" panose="020B0604030504040204" pitchFamily="34" charset="-120"/>
              </a:rPr>
              <a:t>(</a:t>
            </a:r>
            <a:r>
              <a:rPr lang="zh-TW" altLang="en-US" sz="2800" dirty="0" smtClean="0">
                <a:latin typeface="微軟正黑體" panose="020B0604030504040204" pitchFamily="34" charset="-120"/>
                <a:ea typeface="微軟正黑體" panose="020B0604030504040204" pitchFamily="34" charset="-120"/>
              </a:rPr>
              <a:t>關</a:t>
            </a:r>
            <a:r>
              <a:rPr lang="en-US" altLang="zh-TW"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sp>
        <p:nvSpPr>
          <p:cNvPr id="74" name="矩形 73"/>
          <p:cNvSpPr/>
          <p:nvPr/>
        </p:nvSpPr>
        <p:spPr>
          <a:xfrm>
            <a:off x="4807818" y="425844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4831328" y="428966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箱子</a:t>
            </a:r>
            <a:endParaRPr lang="zh-TW" altLang="en-US" sz="3600" dirty="0">
              <a:latin typeface="微軟正黑體" panose="020B0604030504040204" pitchFamily="34" charset="-120"/>
              <a:ea typeface="微軟正黑體" panose="020B0604030504040204" pitchFamily="34" charset="-120"/>
            </a:endParaRPr>
          </a:p>
        </p:txBody>
      </p:sp>
      <p:cxnSp>
        <p:nvCxnSpPr>
          <p:cNvPr id="76" name="肘形接點 75"/>
          <p:cNvCxnSpPr>
            <a:stCxn id="30" idx="3"/>
            <a:endCxn id="72" idx="1"/>
          </p:cNvCxnSpPr>
          <p:nvPr/>
        </p:nvCxnSpPr>
        <p:spPr>
          <a:xfrm flipV="1">
            <a:off x="3171249" y="3782880"/>
            <a:ext cx="1636569" cy="358263"/>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stCxn id="30" idx="3"/>
            <a:endCxn id="74" idx="1"/>
          </p:cNvCxnSpPr>
          <p:nvPr/>
        </p:nvCxnSpPr>
        <p:spPr>
          <a:xfrm>
            <a:off x="3171249" y="4141143"/>
            <a:ext cx="1636569" cy="47168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3635896" y="321297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3707904" y="455509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垃圾</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6865269" y="249533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6583498" y="2557327"/>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嚇人</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endCxn id="82" idx="1"/>
          </p:cNvCxnSpPr>
          <p:nvPr/>
        </p:nvCxnSpPr>
        <p:spPr>
          <a:xfrm>
            <a:off x="3183772" y="2374149"/>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48743" y="20008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5376611" y="2791981"/>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48" name="矩形 47"/>
          <p:cNvSpPr/>
          <p:nvPr/>
        </p:nvSpPr>
        <p:spPr>
          <a:xfrm>
            <a:off x="6876256" y="425844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6882517" y="4381991"/>
            <a:ext cx="1592365"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密碼之一</a:t>
            </a:r>
            <a:endParaRPr lang="zh-TW" altLang="en-US" sz="2400" dirty="0">
              <a:latin typeface="微軟正黑體" panose="020B0604030504040204" pitchFamily="34" charset="-120"/>
              <a:ea typeface="微軟正黑體" panose="020B0604030504040204" pitchFamily="34" charset="-120"/>
            </a:endParaRPr>
          </a:p>
        </p:txBody>
      </p:sp>
      <p:cxnSp>
        <p:nvCxnSpPr>
          <p:cNvPr id="16" name="直線單箭頭接點 15"/>
          <p:cNvCxnSpPr>
            <a:stCxn id="74" idx="3"/>
            <a:endCxn id="49" idx="1"/>
          </p:cNvCxnSpPr>
          <p:nvPr/>
        </p:nvCxnSpPr>
        <p:spPr>
          <a:xfrm flipV="1">
            <a:off x="6247978" y="4612824"/>
            <a:ext cx="634539" cy="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6247978" y="4396298"/>
            <a:ext cx="498198" cy="70788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 開</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7371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一</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5324535"/>
          </a:xfrm>
          <a:prstGeom prst="rect">
            <a:avLst/>
          </a:prstGeom>
          <a:noFill/>
        </p:spPr>
        <p:txBody>
          <a:bodyPr wrap="square" rtlCol="0">
            <a:spAutoFit/>
          </a:bodyPr>
          <a:lstStyle/>
          <a:p>
            <a:r>
              <a:rPr lang="zh-TW" altLang="en-US" sz="2800" b="1" dirty="0" smtClean="0">
                <a:latin typeface="微軟正黑體" panose="020B0604030504040204" pitchFamily="34" charset="-120"/>
                <a:ea typeface="微軟正黑體" panose="020B0604030504040204" pitchFamily="34" charset="-120"/>
              </a:rPr>
              <a:t>進場頁面 </a:t>
            </a:r>
            <a:r>
              <a:rPr lang="en-US" altLang="zh-TW" sz="2800" b="1" dirty="0" smtClean="0">
                <a:latin typeface="微軟正黑體" panose="020B0604030504040204" pitchFamily="34" charset="-120"/>
                <a:ea typeface="微軟正黑體" panose="020B0604030504040204" pitchFamily="34" charset="-120"/>
              </a:rPr>
              <a:t> </a:t>
            </a:r>
          </a:p>
          <a:p>
            <a:r>
              <a:rPr lang="en-US" altLang="zh-TW" sz="2800" b="1" dirty="0" smtClean="0">
                <a:latin typeface="微軟正黑體" panose="020B0604030504040204" pitchFamily="34" charset="-120"/>
                <a:ea typeface="微軟正黑體" panose="020B0604030504040204" pitchFamily="34" charset="-120"/>
              </a:rPr>
              <a:t>CSS:</a:t>
            </a:r>
            <a:r>
              <a:rPr lang="zh-TW" altLang="en-US" sz="2800" b="1" dirty="0" smtClean="0">
                <a:latin typeface="微軟正黑體" panose="020B0604030504040204" pitchFamily="34" charset="-120"/>
                <a:ea typeface="微軟正黑體" panose="020B0604030504040204" pitchFamily="34" charset="-120"/>
              </a:rPr>
              <a:t> </a:t>
            </a:r>
            <a:r>
              <a:rPr lang="zh-TW" altLang="en-US" sz="2800" b="1"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name{} (</a:t>
            </a:r>
            <a:r>
              <a:rPr lang="zh-TW" altLang="en-US" sz="2400" dirty="0" smtClean="0">
                <a:latin typeface="微軟正黑體" panose="020B0604030504040204" pitchFamily="34" charset="-120"/>
                <a:ea typeface="微軟正黑體" panose="020B0604030504040204" pitchFamily="34" charset="-120"/>
              </a:rPr>
              <a:t>寫此</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CSS)</a:t>
            </a:r>
          </a:p>
          <a:p>
            <a:r>
              <a:rPr lang="en-US" altLang="zh-TW" sz="2400"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name:hover</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滑鼠移到此</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CSS)</a:t>
            </a:r>
            <a:endParaRPr lang="en-US" altLang="zh-TW" sz="2400" dirty="0">
              <a:latin typeface="微軟正黑體" panose="020B0604030504040204" pitchFamily="34" charset="-120"/>
              <a:ea typeface="微軟正黑體" panose="020B0604030504040204" pitchFamily="34" charset="-120"/>
            </a:endParaRPr>
          </a:p>
          <a:p>
            <a:r>
              <a:rPr lang="en-US" altLang="zh-TW" sz="28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cursor:pointer</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滑鼠</a:t>
            </a:r>
            <a:r>
              <a:rPr lang="zh-TW" altLang="en-US" sz="2400" dirty="0" smtClean="0">
                <a:latin typeface="微軟正黑體" panose="020B0604030504040204" pitchFamily="34" charset="-120"/>
                <a:ea typeface="微軟正黑體" panose="020B0604030504040204" pitchFamily="34" charset="-120"/>
              </a:rPr>
              <a:t>游標變手掌</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position:absolute</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絕對位置</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box-shadow: </a:t>
            </a:r>
            <a:r>
              <a:rPr lang="en-US" altLang="zh-TW" sz="2400" dirty="0" err="1" smtClean="0">
                <a:latin typeface="微軟正黑體" panose="020B0604030504040204" pitchFamily="34" charset="-120"/>
                <a:ea typeface="微軟正黑體" panose="020B0604030504040204" pitchFamily="34" charset="-120"/>
              </a:rPr>
              <a:t>xxxxx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圖片增加陰影</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text-shadow</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xxxx</a:t>
            </a:r>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文字加陰影</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letter-spacing:</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x </a:t>
            </a:r>
            <a:r>
              <a:rPr lang="en-US" altLang="zh-TW" sz="2400" dirty="0" err="1" smtClean="0">
                <a:latin typeface="微軟正黑體" panose="020B0604030504040204" pitchFamily="34" charset="-120"/>
                <a:ea typeface="微軟正黑體" panose="020B0604030504040204" pitchFamily="34" charset="-120"/>
              </a:rPr>
              <a:t>px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改變字體間距</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JAVASCRIPT:</a:t>
            </a:r>
            <a:r>
              <a:rPr lang="zh-TW" altLang="en-US" sz="2800" b="1"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localStorage.clear</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清除</a:t>
            </a:r>
            <a:r>
              <a:rPr lang="en-US" altLang="zh-TW" sz="2400" dirty="0" err="1" smtClean="0">
                <a:latin typeface="微軟正黑體" panose="020B0604030504040204" pitchFamily="34" charset="-120"/>
                <a:ea typeface="微軟正黑體" panose="020B0604030504040204" pitchFamily="34" charset="-120"/>
              </a:rPr>
              <a:t>localStorage</a:t>
            </a:r>
            <a:r>
              <a:rPr lang="en-US" altLang="zh-TW" sz="2400" dirty="0" smtClean="0">
                <a:latin typeface="微軟正黑體" panose="020B0604030504040204" pitchFamily="34" charset="-120"/>
                <a:ea typeface="微軟正黑體" panose="020B0604030504040204" pitchFamily="34" charset="-120"/>
              </a:rPr>
              <a:t>)</a:t>
            </a:r>
          </a:p>
          <a:p>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HTML:</a:t>
            </a:r>
            <a:r>
              <a:rPr lang="zh-TW" altLang="en-US" sz="2800" b="1"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onclick</a:t>
            </a:r>
            <a:r>
              <a:rPr lang="en-US" altLang="zh-TW" sz="2400" dirty="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javascript:location.href</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xxxxxxx</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endParaRPr lang="en-US" altLang="zh-TW" sz="2400" dirty="0" smtClean="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滑鼠按一下</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開啟連結</a:t>
            </a:r>
            <a:r>
              <a:rPr lang="en-US" altLang="zh-TW" sz="2400" dirty="0" err="1" smtClean="0">
                <a:latin typeface="微軟正黑體" panose="020B0604030504040204" pitchFamily="34" charset="-120"/>
                <a:ea typeface="微軟正黑體" panose="020B0604030504040204" pitchFamily="34" charset="-120"/>
              </a:rPr>
              <a:t>xxxxxxx</a:t>
            </a:r>
            <a:r>
              <a:rPr lang="en-US" altLang="zh-TW" sz="2400" dirty="0" smtClean="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188082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12776"/>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二</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5139869"/>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製作</a:t>
            </a:r>
            <a:r>
              <a:rPr lang="zh-TW" altLang="en-US" sz="2800" b="1" dirty="0" smtClean="0">
                <a:latin typeface="微軟正黑體" panose="020B0604030504040204" pitchFamily="34" charset="-120"/>
                <a:ea typeface="微軟正黑體" panose="020B0604030504040204" pitchFamily="34" charset="-120"/>
              </a:rPr>
              <a:t>團隊</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smtClean="0">
                <a:latin typeface="微軟正黑體" panose="020B0604030504040204" pitchFamily="34" charset="-120"/>
                <a:ea typeface="微軟正黑體" panose="020B0604030504040204" pitchFamily="34" charset="-120"/>
              </a:rPr>
              <a:t>討論</a:t>
            </a:r>
            <a:r>
              <a:rPr lang="zh-TW" altLang="en-US" sz="2800" b="1" dirty="0">
                <a:latin typeface="微軟正黑體" panose="020B0604030504040204" pitchFamily="34" charset="-120"/>
                <a:ea typeface="微軟正黑體" panose="020B0604030504040204" pitchFamily="34" charset="-120"/>
              </a:rPr>
              <a:t>頁面 </a:t>
            </a:r>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CSS</a:t>
            </a:r>
            <a:r>
              <a:rPr lang="en-US" altLang="zh-TW" sz="2800" b="1" dirty="0" smtClean="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a:solidFill>
                  <a:prstClr val="black"/>
                </a:solidFill>
                <a:latin typeface="微軟正黑體" panose="020B0604030504040204" pitchFamily="34" charset="-120"/>
                <a:ea typeface="微軟正黑體" panose="020B0604030504040204" pitchFamily="34" charset="-120"/>
              </a:rPr>
              <a:t>name{}, </a:t>
            </a:r>
            <a:r>
              <a:rPr lang="en-US" altLang="zh-TW" sz="2400" dirty="0" err="1">
                <a:solidFill>
                  <a:prstClr val="black"/>
                </a:solidFill>
                <a:latin typeface="微軟正黑體" panose="020B0604030504040204" pitchFamily="34" charset="-120"/>
                <a:ea typeface="微軟正黑體" panose="020B0604030504040204" pitchFamily="34" charset="-120"/>
              </a:rPr>
              <a:t>cursor:pointer</a:t>
            </a:r>
            <a:r>
              <a:rPr lang="en-US" altLang="zh-TW" sz="2400" dirty="0">
                <a:solidFill>
                  <a:prstClr val="black"/>
                </a:solidFill>
                <a:latin typeface="微軟正黑體" panose="020B0604030504040204" pitchFamily="34" charset="-120"/>
                <a:ea typeface="微軟正黑體" panose="020B0604030504040204" pitchFamily="34" charset="-120"/>
              </a:rPr>
              <a:t>, </a:t>
            </a:r>
            <a:r>
              <a:rPr lang="en-US" altLang="zh-TW" sz="2400" dirty="0" err="1">
                <a:solidFill>
                  <a:prstClr val="black"/>
                </a:solidFill>
                <a:latin typeface="微軟正黑體" panose="020B0604030504040204" pitchFamily="34" charset="-120"/>
                <a:ea typeface="微軟正黑體" panose="020B0604030504040204" pitchFamily="34" charset="-120"/>
              </a:rPr>
              <a:t>position:absolute</a:t>
            </a:r>
            <a:r>
              <a:rPr lang="zh-TW" altLang="en-US" sz="2400" dirty="0">
                <a:solidFill>
                  <a:prstClr val="black"/>
                </a:solidFill>
                <a:latin typeface="微軟正黑體" panose="020B0604030504040204" pitchFamily="34" charset="-120"/>
                <a:ea typeface="微軟正黑體" panose="020B0604030504040204" pitchFamily="34" charset="-120"/>
              </a:rPr>
              <a:t> </a:t>
            </a:r>
            <a:r>
              <a:rPr lang="en-US" altLang="zh-TW" sz="2400" dirty="0">
                <a:solidFill>
                  <a:prstClr val="black"/>
                </a:solidFill>
                <a:latin typeface="微軟正黑體" panose="020B0604030504040204" pitchFamily="34" charset="-120"/>
                <a:ea typeface="微軟正黑體" panose="020B0604030504040204" pitchFamily="34" charset="-120"/>
              </a:rPr>
              <a:t>(</a:t>
            </a:r>
            <a:r>
              <a:rPr lang="zh-TW" altLang="en-US" sz="2400" dirty="0">
                <a:solidFill>
                  <a:prstClr val="black"/>
                </a:solidFill>
                <a:latin typeface="微軟正黑體" panose="020B0604030504040204" pitchFamily="34" charset="-120"/>
                <a:ea typeface="微軟正黑體" panose="020B0604030504040204" pitchFamily="34" charset="-120"/>
              </a:rPr>
              <a:t>同上</a:t>
            </a:r>
            <a:r>
              <a:rPr lang="en-US" altLang="zh-TW" sz="2400" dirty="0">
                <a:solidFill>
                  <a:prstClr val="black"/>
                </a:solidFill>
                <a:latin typeface="微軟正黑體" panose="020B0604030504040204" pitchFamily="34" charset="-120"/>
                <a:ea typeface="微軟正黑體" panose="020B0604030504040204" pitchFamily="34" charset="-120"/>
              </a:rPr>
              <a:t>)</a:t>
            </a:r>
            <a:r>
              <a:rPr lang="en-US" altLang="zh-TW" sz="2800" dirty="0">
                <a:solidFill>
                  <a:prstClr val="black"/>
                </a:solidFill>
                <a:latin typeface="微軟正黑體" panose="020B0604030504040204" pitchFamily="34" charset="-120"/>
                <a:ea typeface="微軟正黑體" panose="020B0604030504040204" pitchFamily="34" charset="-120"/>
              </a:rPr>
              <a:t> </a:t>
            </a:r>
            <a:endParaRPr lang="en-US" altLang="zh-TW" sz="2800" dirty="0" smtClean="0">
              <a:solidFill>
                <a:prstClr val="black"/>
              </a:solidFill>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HTML:</a:t>
            </a:r>
            <a:r>
              <a:rPr lang="zh-TW" altLang="en-US" sz="2800" b="1" dirty="0">
                <a:latin typeface="微軟正黑體" panose="020B0604030504040204" pitchFamily="34" charset="-120"/>
                <a:ea typeface="微軟正黑體" panose="020B0604030504040204" pitchFamily="34" charset="-120"/>
              </a:rPr>
              <a:t> </a:t>
            </a:r>
            <a:r>
              <a:rPr lang="en-US" altLang="zh-TW" sz="2400" dirty="0" err="1">
                <a:solidFill>
                  <a:prstClr val="black"/>
                </a:solidFill>
                <a:latin typeface="微軟正黑體" panose="020B0604030504040204" pitchFamily="34" charset="-120"/>
                <a:ea typeface="微軟正黑體" panose="020B0604030504040204" pitchFamily="34" charset="-120"/>
              </a:rPr>
              <a:t>onclick</a:t>
            </a:r>
            <a:r>
              <a:rPr lang="en-US" altLang="zh-TW" sz="2400" dirty="0">
                <a:solidFill>
                  <a:prstClr val="black"/>
                </a:solidFill>
                <a:latin typeface="微軟正黑體" panose="020B0604030504040204" pitchFamily="34" charset="-120"/>
                <a:ea typeface="微軟正黑體" panose="020B0604030504040204" pitchFamily="34" charset="-120"/>
              </a:rPr>
              <a:t>="</a:t>
            </a:r>
            <a:r>
              <a:rPr lang="en-US" altLang="zh-TW" sz="2400" dirty="0" err="1">
                <a:solidFill>
                  <a:prstClr val="black"/>
                </a:solidFill>
                <a:latin typeface="微軟正黑體" panose="020B0604030504040204" pitchFamily="34" charset="-120"/>
                <a:ea typeface="微軟正黑體" panose="020B0604030504040204" pitchFamily="34" charset="-120"/>
              </a:rPr>
              <a:t>javascript:location.href</a:t>
            </a:r>
            <a:r>
              <a:rPr lang="en-US" altLang="zh-TW" sz="2400" dirty="0">
                <a:solidFill>
                  <a:prstClr val="black"/>
                </a:solidFill>
                <a:latin typeface="微軟正黑體" panose="020B0604030504040204" pitchFamily="34" charset="-120"/>
                <a:ea typeface="微軟正黑體" panose="020B0604030504040204" pitchFamily="34" charset="-120"/>
              </a:rPr>
              <a:t>='xxx'" (</a:t>
            </a:r>
            <a:r>
              <a:rPr lang="zh-TW" altLang="en-US" sz="2400" dirty="0">
                <a:solidFill>
                  <a:prstClr val="black"/>
                </a:solidFill>
                <a:latin typeface="微軟正黑體" panose="020B0604030504040204" pitchFamily="34" charset="-120"/>
                <a:ea typeface="微軟正黑體" panose="020B0604030504040204" pitchFamily="34" charset="-120"/>
              </a:rPr>
              <a:t>同上</a:t>
            </a:r>
            <a:r>
              <a:rPr lang="en-US" altLang="zh-TW" sz="2400" dirty="0" smtClean="0">
                <a:solidFill>
                  <a:prstClr val="black"/>
                </a:solidFill>
                <a:latin typeface="微軟正黑體" panose="020B0604030504040204" pitchFamily="34" charset="-120"/>
                <a:ea typeface="微軟正黑體" panose="020B0604030504040204" pitchFamily="34" charset="-120"/>
              </a:rPr>
              <a:t>) </a:t>
            </a:r>
          </a:p>
          <a:p>
            <a:r>
              <a:rPr lang="en-US" altLang="zh-TW" sz="2800" b="1" dirty="0" smtClean="0">
                <a:latin typeface="微軟正黑體" panose="020B0604030504040204" pitchFamily="34" charset="-120"/>
                <a:ea typeface="微軟正黑體" panose="020B0604030504040204" pitchFamily="34" charset="-120"/>
              </a:rPr>
              <a:t>FACEBOOK(JAVASCRIPT</a:t>
            </a:r>
            <a:r>
              <a:rPr lang="zh-TW" altLang="en-US" sz="2800" b="1" dirty="0" smtClean="0">
                <a:latin typeface="微軟正黑體" panose="020B0604030504040204" pitchFamily="34" charset="-120"/>
                <a:ea typeface="微軟正黑體" panose="020B0604030504040204" pitchFamily="34" charset="-120"/>
              </a:rPr>
              <a:t> </a:t>
            </a:r>
            <a:r>
              <a:rPr lang="en-US" altLang="zh-TW" sz="2800" b="1" dirty="0" smtClean="0">
                <a:latin typeface="微軟正黑體" panose="020B0604030504040204" pitchFamily="34" charset="-120"/>
                <a:ea typeface="微軟正黑體" panose="020B0604030504040204" pitchFamily="34" charset="-120"/>
              </a:rPr>
              <a:t>&amp;</a:t>
            </a:r>
            <a:r>
              <a:rPr lang="zh-TW" altLang="en-US" sz="2800" b="1" dirty="0" smtClean="0">
                <a:latin typeface="微軟正黑體" panose="020B0604030504040204" pitchFamily="34" charset="-120"/>
                <a:ea typeface="微軟正黑體" panose="020B0604030504040204" pitchFamily="34" charset="-120"/>
              </a:rPr>
              <a:t> </a:t>
            </a:r>
            <a:r>
              <a:rPr lang="en-US" altLang="zh-TW" sz="2800" b="1" dirty="0" smtClean="0">
                <a:latin typeface="微軟正黑體" panose="020B0604030504040204" pitchFamily="34" charset="-120"/>
                <a:ea typeface="微軟正黑體" panose="020B0604030504040204" pitchFamily="34" charset="-120"/>
              </a:rPr>
              <a:t>HTML):</a:t>
            </a:r>
          </a:p>
          <a:p>
            <a:r>
              <a:rPr lang="en-US" altLang="zh-TW" sz="2400" dirty="0" err="1" smtClean="0">
                <a:latin typeface="微軟正黑體" panose="020B0604030504040204" pitchFamily="34" charset="-120"/>
                <a:ea typeface="微軟正黑體" panose="020B0604030504040204" pitchFamily="34" charset="-120"/>
              </a:rPr>
              <a:t>Javascript</a:t>
            </a:r>
            <a:r>
              <a:rPr lang="en-US" altLang="zh-TW" sz="2400" dirty="0" smtClean="0">
                <a:latin typeface="微軟正黑體" panose="020B0604030504040204" pitchFamily="34" charset="-120"/>
                <a:ea typeface="微軟正黑體" panose="020B0604030504040204" pitchFamily="34" charset="-120"/>
              </a:rPr>
              <a:t>:</a:t>
            </a:r>
          </a:p>
          <a:p>
            <a:pPr lvl="1"/>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function(d, s, id) {</a:t>
            </a:r>
          </a:p>
          <a:p>
            <a:pPr lvl="2"/>
            <a:r>
              <a:rPr lang="en-US" altLang="zh-TW" sz="2400" dirty="0" err="1" smtClean="0">
                <a:latin typeface="微軟正黑體" panose="020B0604030504040204" pitchFamily="34" charset="-120"/>
                <a:ea typeface="微軟正黑體" panose="020B0604030504040204" pitchFamily="34" charset="-120"/>
              </a:rPr>
              <a:t>var</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js</a:t>
            </a:r>
            <a:r>
              <a:rPr lang="en-US" altLang="zh-TW" sz="2400" dirty="0">
                <a:latin typeface="微軟正黑體" panose="020B0604030504040204" pitchFamily="34" charset="-120"/>
                <a:ea typeface="微軟正黑體" panose="020B0604030504040204" pitchFamily="34" charset="-120"/>
              </a:rPr>
              <a:t>, fjs = </a:t>
            </a:r>
            <a:r>
              <a:rPr lang="en-US" altLang="zh-TW" sz="2400" dirty="0" err="1">
                <a:latin typeface="微軟正黑體" panose="020B0604030504040204" pitchFamily="34" charset="-120"/>
                <a:ea typeface="微軟正黑體" panose="020B0604030504040204" pitchFamily="34" charset="-120"/>
              </a:rPr>
              <a:t>d.getElementsByTagName</a:t>
            </a:r>
            <a:r>
              <a:rPr lang="en-US" altLang="zh-TW" sz="2400" dirty="0">
                <a:latin typeface="微軟正黑體" panose="020B0604030504040204" pitchFamily="34" charset="-120"/>
                <a:ea typeface="微軟正黑體" panose="020B0604030504040204" pitchFamily="34" charset="-120"/>
              </a:rPr>
              <a:t>(s)[0];</a:t>
            </a:r>
          </a:p>
          <a:p>
            <a:pPr lvl="2"/>
            <a:r>
              <a:rPr lang="en-US" altLang="zh-TW" sz="2400" dirty="0" smtClean="0">
                <a:latin typeface="微軟正黑體" panose="020B0604030504040204" pitchFamily="34" charset="-120"/>
                <a:ea typeface="微軟正黑體" panose="020B0604030504040204" pitchFamily="34" charset="-120"/>
              </a:rPr>
              <a:t>if </a:t>
            </a:r>
            <a:r>
              <a:rPr lang="en-US" altLang="zh-TW" sz="2400" dirty="0">
                <a:latin typeface="微軟正黑體" panose="020B0604030504040204" pitchFamily="34" charset="-120"/>
                <a:ea typeface="微軟正黑體" panose="020B0604030504040204" pitchFamily="34" charset="-120"/>
              </a:rPr>
              <a:t>(</a:t>
            </a:r>
            <a:r>
              <a:rPr lang="en-US" altLang="zh-TW" sz="2400" dirty="0" err="1">
                <a:latin typeface="微軟正黑體" panose="020B0604030504040204" pitchFamily="34" charset="-120"/>
                <a:ea typeface="微軟正黑體" panose="020B0604030504040204" pitchFamily="34" charset="-120"/>
              </a:rPr>
              <a:t>d.getElementById</a:t>
            </a:r>
            <a:r>
              <a:rPr lang="en-US" altLang="zh-TW" sz="2400" dirty="0">
                <a:latin typeface="微軟正黑體" panose="020B0604030504040204" pitchFamily="34" charset="-120"/>
                <a:ea typeface="微軟正黑體" panose="020B0604030504040204" pitchFamily="34" charset="-120"/>
              </a:rPr>
              <a:t>(id)) return;</a:t>
            </a:r>
          </a:p>
          <a:p>
            <a:pPr lvl="2"/>
            <a:r>
              <a:rPr lang="en-US" altLang="zh-TW" sz="2400" dirty="0" err="1" smtClean="0">
                <a:latin typeface="微軟正黑體" panose="020B0604030504040204" pitchFamily="34" charset="-120"/>
                <a:ea typeface="微軟正黑體" panose="020B0604030504040204" pitchFamily="34" charset="-120"/>
              </a:rPr>
              <a:t>js</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d.createElement</a:t>
            </a:r>
            <a:r>
              <a:rPr lang="en-US" altLang="zh-TW" sz="2400" dirty="0">
                <a:latin typeface="微軟正黑體" panose="020B0604030504040204" pitchFamily="34" charset="-120"/>
                <a:ea typeface="微軟正黑體" panose="020B0604030504040204" pitchFamily="34" charset="-120"/>
              </a:rPr>
              <a:t>(s); js.id = id;</a:t>
            </a:r>
          </a:p>
          <a:p>
            <a:pPr lvl="2"/>
            <a:r>
              <a:rPr lang="en-US" altLang="zh-TW" sz="2400" dirty="0" err="1" smtClean="0">
                <a:latin typeface="微軟正黑體" panose="020B0604030504040204" pitchFamily="34" charset="-120"/>
                <a:ea typeface="微軟正黑體" panose="020B0604030504040204" pitchFamily="34" charset="-120"/>
              </a:rPr>
              <a:t>js.src</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connect.facebook.net/</a:t>
            </a:r>
            <a:r>
              <a:rPr lang="en-US" altLang="zh-TW" sz="2400" dirty="0" err="1">
                <a:latin typeface="微軟正黑體" panose="020B0604030504040204" pitchFamily="34" charset="-120"/>
                <a:ea typeface="微軟正黑體" panose="020B0604030504040204" pitchFamily="34" charset="-120"/>
              </a:rPr>
              <a:t>zh_TW</a:t>
            </a:r>
            <a:r>
              <a:rPr lang="en-US" altLang="zh-TW" sz="2400" dirty="0">
                <a:latin typeface="微軟正黑體" panose="020B0604030504040204" pitchFamily="34" charset="-120"/>
                <a:ea typeface="微軟正黑體" panose="020B0604030504040204" pitchFamily="34" charset="-120"/>
              </a:rPr>
              <a:t>/</a:t>
            </a:r>
            <a:r>
              <a:rPr lang="en-US" altLang="zh-TW" sz="2400" dirty="0" err="1">
                <a:latin typeface="微軟正黑體" panose="020B0604030504040204" pitchFamily="34" charset="-120"/>
                <a:ea typeface="微軟正黑體" panose="020B0604030504040204" pitchFamily="34" charset="-120"/>
              </a:rPr>
              <a:t>sdk.js#xfbml</a:t>
            </a:r>
            <a:r>
              <a:rPr lang="en-US" altLang="zh-TW" sz="2400" dirty="0">
                <a:latin typeface="微軟正黑體" panose="020B0604030504040204" pitchFamily="34" charset="-120"/>
                <a:ea typeface="微軟正黑體" panose="020B0604030504040204" pitchFamily="34" charset="-120"/>
              </a:rPr>
              <a:t>=1&amp;version=v2.6";</a:t>
            </a:r>
          </a:p>
          <a:p>
            <a:pPr lvl="2"/>
            <a:r>
              <a:rPr lang="en-US" altLang="zh-TW" sz="2400" dirty="0" err="1" smtClean="0">
                <a:latin typeface="微軟正黑體" panose="020B0604030504040204" pitchFamily="34" charset="-120"/>
                <a:ea typeface="微軟正黑體" panose="020B0604030504040204" pitchFamily="34" charset="-120"/>
              </a:rPr>
              <a:t>fjs.parentNode.insertBefore</a:t>
            </a: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js</a:t>
            </a:r>
            <a:r>
              <a:rPr lang="en-US" altLang="zh-TW" sz="2400" dirty="0">
                <a:latin typeface="微軟正黑體" panose="020B0604030504040204" pitchFamily="34" charset="-120"/>
                <a:ea typeface="微軟正黑體" panose="020B0604030504040204" pitchFamily="34" charset="-120"/>
              </a:rPr>
              <a:t>, fjs);</a:t>
            </a:r>
          </a:p>
          <a:p>
            <a:pPr lvl="1"/>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document, 'script', '</a:t>
            </a:r>
            <a:r>
              <a:rPr lang="en-US" altLang="zh-TW" sz="2400" dirty="0" err="1">
                <a:latin typeface="微軟正黑體" panose="020B0604030504040204" pitchFamily="34" charset="-120"/>
                <a:ea typeface="微軟正黑體" panose="020B0604030504040204" pitchFamily="34" charset="-120"/>
              </a:rPr>
              <a:t>facebook-jssdk</a:t>
            </a:r>
            <a:r>
              <a:rPr lang="en-US" altLang="zh-TW" sz="24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75911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12776"/>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二</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8589"/>
            <a:ext cx="7771729" cy="2739211"/>
          </a:xfrm>
          <a:prstGeom prst="rect">
            <a:avLst/>
          </a:prstGeom>
          <a:noFill/>
        </p:spPr>
        <p:txBody>
          <a:bodyPr wrap="square" rtlCol="0">
            <a:spAutoFit/>
          </a:bodyPr>
          <a:lstStyle/>
          <a:p>
            <a:r>
              <a:rPr lang="en-US" altLang="zh-TW" sz="2800" b="1" dirty="0" smtClean="0">
                <a:latin typeface="微軟正黑體" panose="020B0604030504040204" pitchFamily="34" charset="-120"/>
                <a:ea typeface="微軟正黑體" panose="020B0604030504040204" pitchFamily="34" charset="-120"/>
              </a:rPr>
              <a:t>FACEBOOK(JAVASCRIPT</a:t>
            </a:r>
            <a:r>
              <a:rPr lang="zh-TW" altLang="en-US" sz="2800" b="1" dirty="0" smtClean="0">
                <a:latin typeface="微軟正黑體" panose="020B0604030504040204" pitchFamily="34" charset="-120"/>
                <a:ea typeface="微軟正黑體" panose="020B0604030504040204" pitchFamily="34" charset="-120"/>
              </a:rPr>
              <a:t> </a:t>
            </a:r>
            <a:r>
              <a:rPr lang="en-US" altLang="zh-TW" sz="2800" b="1" dirty="0" smtClean="0">
                <a:latin typeface="微軟正黑體" panose="020B0604030504040204" pitchFamily="34" charset="-120"/>
                <a:ea typeface="微軟正黑體" panose="020B0604030504040204" pitchFamily="34" charset="-120"/>
              </a:rPr>
              <a:t>&amp;</a:t>
            </a:r>
            <a:r>
              <a:rPr lang="zh-TW" altLang="en-US" sz="2800" b="1" dirty="0" smtClean="0">
                <a:latin typeface="微軟正黑體" panose="020B0604030504040204" pitchFamily="34" charset="-120"/>
                <a:ea typeface="微軟正黑體" panose="020B0604030504040204" pitchFamily="34" charset="-120"/>
              </a:rPr>
              <a:t> </a:t>
            </a:r>
            <a:r>
              <a:rPr lang="en-US" altLang="zh-TW" sz="2800" b="1" dirty="0" smtClean="0">
                <a:latin typeface="微軟正黑體" panose="020B0604030504040204" pitchFamily="34" charset="-120"/>
                <a:ea typeface="微軟正黑體" panose="020B0604030504040204" pitchFamily="34" charset="-120"/>
              </a:rPr>
              <a:t>HTML):</a:t>
            </a:r>
          </a:p>
          <a:p>
            <a:r>
              <a:rPr lang="en-US" altLang="zh-TW" sz="2400" dirty="0" smtClean="0">
                <a:latin typeface="微軟正黑體" panose="020B0604030504040204" pitchFamily="34" charset="-120"/>
                <a:ea typeface="微軟正黑體" panose="020B0604030504040204" pitchFamily="34" charset="-120"/>
              </a:rPr>
              <a:t>HTML:</a:t>
            </a:r>
          </a:p>
          <a:p>
            <a:pPr lvl="1"/>
            <a:r>
              <a:rPr lang="en-US" altLang="zh-TW" sz="2400" dirty="0" smtClean="0">
                <a:latin typeface="微軟正黑體" panose="020B0604030504040204" pitchFamily="34" charset="-120"/>
                <a:ea typeface="微軟正黑體" panose="020B0604030504040204" pitchFamily="34" charset="-120"/>
              </a:rPr>
              <a:t>&lt;</a:t>
            </a:r>
            <a:r>
              <a:rPr lang="en-US" altLang="zh-TW" sz="2400" dirty="0">
                <a:latin typeface="微軟正黑體" panose="020B0604030504040204" pitchFamily="34" charset="-120"/>
                <a:ea typeface="微軟正黑體" panose="020B0604030504040204" pitchFamily="34" charset="-120"/>
              </a:rPr>
              <a:t>div class="fb-comments" </a:t>
            </a:r>
            <a:r>
              <a:rPr lang="en-US" altLang="zh-TW" sz="2400" dirty="0" smtClean="0">
                <a:latin typeface="微軟正黑體" panose="020B0604030504040204" pitchFamily="34" charset="-120"/>
                <a:ea typeface="微軟正黑體" panose="020B0604030504040204" pitchFamily="34" charset="-120"/>
              </a:rPr>
              <a:t>data-</a:t>
            </a:r>
            <a:r>
              <a:rPr lang="en-US" altLang="zh-TW" sz="2400" dirty="0" err="1" smtClean="0">
                <a:latin typeface="微軟正黑體" panose="020B0604030504040204" pitchFamily="34" charset="-120"/>
                <a:ea typeface="微軟正黑體" panose="020B0604030504040204" pitchFamily="34" charset="-120"/>
              </a:rPr>
              <a:t>href</a:t>
            </a:r>
            <a:r>
              <a:rPr lang="en-US" altLang="zh-TW" sz="2400" dirty="0">
                <a:latin typeface="微軟正黑體" panose="020B0604030504040204" pitchFamily="34" charset="-120"/>
                <a:ea typeface="微軟正黑體" panose="020B0604030504040204" pitchFamily="34" charset="-120"/>
              </a:rPr>
              <a:t>="https://tu564541.github.io/author.html" data-width="800" data-</a:t>
            </a:r>
            <a:r>
              <a:rPr lang="en-US" altLang="zh-TW" sz="2400" dirty="0" err="1">
                <a:latin typeface="微軟正黑體" panose="020B0604030504040204" pitchFamily="34" charset="-120"/>
                <a:ea typeface="微軟正黑體" panose="020B0604030504040204" pitchFamily="34" charset="-120"/>
              </a:rPr>
              <a:t>numposts</a:t>
            </a:r>
            <a:r>
              <a:rPr lang="en-US" altLang="zh-TW" sz="2400" dirty="0">
                <a:latin typeface="微軟正黑體" panose="020B0604030504040204" pitchFamily="34" charset="-120"/>
                <a:ea typeface="微軟正黑體" panose="020B0604030504040204" pitchFamily="34" charset="-120"/>
              </a:rPr>
              <a:t>="5"&gt;</a:t>
            </a:r>
          </a:p>
          <a:p>
            <a:pPr lvl="1"/>
            <a:r>
              <a:rPr lang="en-US" altLang="zh-TW" sz="2400" dirty="0" smtClean="0">
                <a:latin typeface="微軟正黑體" panose="020B0604030504040204" pitchFamily="34" charset="-120"/>
                <a:ea typeface="微軟正黑體" panose="020B0604030504040204" pitchFamily="34" charset="-120"/>
              </a:rPr>
              <a:t>&lt;/</a:t>
            </a:r>
            <a:r>
              <a:rPr lang="en-US" altLang="zh-TW" sz="2400" dirty="0">
                <a:latin typeface="微軟正黑體" panose="020B0604030504040204" pitchFamily="34" charset="-120"/>
                <a:ea typeface="微軟正黑體" panose="020B0604030504040204" pitchFamily="34" charset="-120"/>
              </a:rPr>
              <a:t>div&gt;</a:t>
            </a:r>
          </a:p>
          <a:p>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0272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12776"/>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683568" y="1386636"/>
            <a:ext cx="7771729" cy="5570756"/>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遊戲頁</a:t>
            </a:r>
            <a:r>
              <a:rPr lang="zh-TW" altLang="en-US" sz="2800" b="1" dirty="0" smtClean="0">
                <a:latin typeface="微軟正黑體" panose="020B0604030504040204" pitchFamily="34" charset="-120"/>
                <a:ea typeface="微軟正黑體" panose="020B0604030504040204" pitchFamily="34" charset="-120"/>
              </a:rPr>
              <a:t>面</a:t>
            </a:r>
            <a:endParaRPr lang="en-US" altLang="zh-TW" sz="2800" b="1" dirty="0" smtClean="0">
              <a:latin typeface="微軟正黑體" panose="020B0604030504040204" pitchFamily="34" charset="-120"/>
              <a:ea typeface="微軟正黑體" panose="020B0604030504040204" pitchFamily="34" charset="-120"/>
            </a:endParaRPr>
          </a:p>
          <a:p>
            <a:pPr lvl="0"/>
            <a:r>
              <a:rPr lang="en-US" altLang="zh-TW" sz="2800" b="1" dirty="0" smtClean="0">
                <a:latin typeface="微軟正黑體" panose="020B0604030504040204" pitchFamily="34" charset="-120"/>
                <a:ea typeface="微軟正黑體" panose="020B0604030504040204" pitchFamily="34" charset="-120"/>
              </a:rPr>
              <a:t>CSS:</a:t>
            </a:r>
            <a:r>
              <a:rPr lang="zh-TW" altLang="en-US" sz="2800" b="1" dirty="0" smtClean="0">
                <a:latin typeface="微軟正黑體" panose="020B0604030504040204" pitchFamily="34" charset="-120"/>
                <a:ea typeface="微軟正黑體" panose="020B0604030504040204" pitchFamily="34" charset="-120"/>
              </a:rPr>
              <a:t> </a:t>
            </a:r>
            <a:r>
              <a:rPr lang="en-US" altLang="zh-TW" sz="2400" b="1" dirty="0" smtClean="0">
                <a:latin typeface="微軟正黑體" panose="020B0604030504040204" pitchFamily="34" charset="-120"/>
                <a:ea typeface="微軟正黑體" panose="020B0604030504040204" pitchFamily="34" charset="-120"/>
              </a:rPr>
              <a:t>.</a:t>
            </a:r>
            <a:r>
              <a:rPr lang="en-US" altLang="zh-TW" sz="2400" dirty="0">
                <a:solidFill>
                  <a:prstClr val="black"/>
                </a:solidFill>
                <a:latin typeface="微軟正黑體" panose="020B0604030504040204" pitchFamily="34" charset="-120"/>
                <a:ea typeface="微軟正黑體" panose="020B0604030504040204" pitchFamily="34" charset="-120"/>
              </a:rPr>
              <a:t>name</a:t>
            </a:r>
            <a:r>
              <a:rPr lang="en-US" altLang="zh-TW"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err="1" smtClean="0">
                <a:solidFill>
                  <a:prstClr val="black"/>
                </a:solidFill>
                <a:latin typeface="微軟正黑體" panose="020B0604030504040204" pitchFamily="34" charset="-120"/>
                <a:ea typeface="微軟正黑體" panose="020B0604030504040204" pitchFamily="34" charset="-120"/>
              </a:rPr>
              <a:t>cursor:pointer</a:t>
            </a:r>
            <a:r>
              <a:rPr lang="en-US" altLang="zh-TW"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err="1" smtClean="0">
                <a:solidFill>
                  <a:prstClr val="black"/>
                </a:solidFill>
                <a:latin typeface="微軟正黑體" panose="020B0604030504040204" pitchFamily="34" charset="-120"/>
                <a:ea typeface="微軟正黑體" panose="020B0604030504040204" pitchFamily="34" charset="-120"/>
              </a:rPr>
              <a:t>position:absolute</a:t>
            </a:r>
            <a:r>
              <a:rPr lang="zh-TW" altLang="en-US" sz="2400" dirty="0" smtClean="0">
                <a:solidFill>
                  <a:prstClr val="black"/>
                </a:solidFill>
                <a:latin typeface="微軟正黑體" panose="020B0604030504040204" pitchFamily="34" charset="-120"/>
                <a:ea typeface="微軟正黑體" panose="020B0604030504040204" pitchFamily="34" charset="-120"/>
              </a:rPr>
              <a:t> </a:t>
            </a:r>
            <a:r>
              <a:rPr lang="en-US" altLang="zh-TW" sz="2400" dirty="0" smtClean="0">
                <a:solidFill>
                  <a:prstClr val="black"/>
                </a:solidFill>
                <a:latin typeface="微軟正黑體" panose="020B0604030504040204" pitchFamily="34" charset="-120"/>
                <a:ea typeface="微軟正黑體" panose="020B0604030504040204" pitchFamily="34" charset="-120"/>
              </a:rPr>
              <a:t>(</a:t>
            </a:r>
            <a:r>
              <a:rPr lang="zh-TW" altLang="en-US" sz="2400" dirty="0" smtClean="0">
                <a:solidFill>
                  <a:prstClr val="black"/>
                </a:solidFill>
                <a:latin typeface="微軟正黑體" panose="020B0604030504040204" pitchFamily="34" charset="-120"/>
                <a:ea typeface="微軟正黑體" panose="020B0604030504040204" pitchFamily="34" charset="-120"/>
              </a:rPr>
              <a:t>同上</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800" b="1" dirty="0">
              <a:solidFill>
                <a:prstClr val="black"/>
              </a:solidFill>
              <a:latin typeface="微軟正黑體" panose="020B0604030504040204" pitchFamily="34" charset="-120"/>
              <a:ea typeface="微軟正黑體" panose="020B0604030504040204" pitchFamily="34" charset="-120"/>
            </a:endParaRPr>
          </a:p>
          <a:p>
            <a:pPr lvl="0"/>
            <a:r>
              <a:rPr lang="en-US" altLang="zh-TW" sz="2800" b="1" dirty="0">
                <a:solidFill>
                  <a:prstClr val="black"/>
                </a:solidFill>
                <a:latin typeface="微軟正黑體" panose="020B0604030504040204" pitchFamily="34" charset="-120"/>
                <a:ea typeface="微軟正黑體" panose="020B0604030504040204" pitchFamily="34" charset="-120"/>
              </a:rPr>
              <a:t>	</a:t>
            </a:r>
            <a:r>
              <a:rPr lang="en-US" altLang="zh-TW" sz="2400" dirty="0" err="1">
                <a:solidFill>
                  <a:prstClr val="black"/>
                </a:solidFill>
                <a:latin typeface="微軟正黑體" panose="020B0604030504040204" pitchFamily="34" charset="-120"/>
                <a:ea typeface="微軟正黑體" panose="020B0604030504040204" pitchFamily="34" charset="-120"/>
              </a:rPr>
              <a:t>visibility:hidden</a:t>
            </a:r>
            <a:r>
              <a:rPr lang="en-US" altLang="zh-TW" sz="2800" b="1" dirty="0">
                <a:solidFill>
                  <a:prstClr val="black"/>
                </a:solidFill>
                <a:latin typeface="微軟正黑體" panose="020B0604030504040204" pitchFamily="34" charset="-120"/>
                <a:ea typeface="微軟正黑體" panose="020B0604030504040204" pitchFamily="34" charset="-120"/>
              </a:rPr>
              <a:t> </a:t>
            </a:r>
            <a:r>
              <a:rPr lang="en-US" altLang="zh-TW" sz="2400" dirty="0">
                <a:solidFill>
                  <a:prstClr val="black"/>
                </a:solidFill>
                <a:latin typeface="微軟正黑體" panose="020B0604030504040204" pitchFamily="34" charset="-120"/>
                <a:ea typeface="微軟正黑體" panose="020B0604030504040204" pitchFamily="34" charset="-120"/>
              </a:rPr>
              <a:t>(</a:t>
            </a:r>
            <a:r>
              <a:rPr lang="zh-TW" altLang="en-US" sz="2400" dirty="0">
                <a:solidFill>
                  <a:prstClr val="black"/>
                </a:solidFill>
                <a:latin typeface="微軟正黑體" panose="020B0604030504040204" pitchFamily="34" charset="-120"/>
                <a:ea typeface="微軟正黑體" panose="020B0604030504040204" pitchFamily="34" charset="-120"/>
              </a:rPr>
              <a:t>將此</a:t>
            </a:r>
            <a:r>
              <a:rPr lang="en-US" altLang="zh-TW" sz="2400" dirty="0">
                <a:solidFill>
                  <a:prstClr val="black"/>
                </a:solidFill>
                <a:latin typeface="微軟正黑體" panose="020B0604030504040204" pitchFamily="34" charset="-120"/>
                <a:ea typeface="微軟正黑體" panose="020B0604030504040204" pitchFamily="34" charset="-120"/>
              </a:rPr>
              <a:t>class</a:t>
            </a:r>
            <a:r>
              <a:rPr lang="zh-TW" altLang="en-US" sz="2400" dirty="0">
                <a:solidFill>
                  <a:prstClr val="black"/>
                </a:solidFill>
                <a:latin typeface="微軟正黑體" panose="020B0604030504040204" pitchFamily="34" charset="-120"/>
                <a:ea typeface="微軟正黑體" panose="020B0604030504040204" pitchFamily="34" charset="-120"/>
              </a:rPr>
              <a:t>隱藏</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a:latin typeface="微軟正黑體" panose="020B0604030504040204" pitchFamily="34" charset="-120"/>
                <a:ea typeface="微軟正黑體" panose="020B0604030504040204" pitchFamily="34" charset="-120"/>
              </a:rPr>
              <a:t>JAVASCRIPT: </a:t>
            </a:r>
            <a:endParaRPr lang="en-US" altLang="zh-TW" sz="2800" b="1" dirty="0" smtClean="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(1) x </a:t>
            </a:r>
            <a:r>
              <a:rPr lang="en-US" altLang="zh-TW" sz="2400" dirty="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localStorage.x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呼叫</a:t>
            </a:r>
            <a:r>
              <a:rPr lang="en-US" altLang="zh-TW" sz="2400" dirty="0" err="1" smtClean="0">
                <a:latin typeface="微軟正黑體" panose="020B0604030504040204" pitchFamily="34" charset="-120"/>
                <a:ea typeface="微軟正黑體" panose="020B0604030504040204" pitchFamily="34" charset="-120"/>
              </a:rPr>
              <a:t>localStorage</a:t>
            </a:r>
            <a:r>
              <a:rPr lang="zh-TW" altLang="en-US" sz="2400" dirty="0" smtClean="0">
                <a:latin typeface="微軟正黑體" panose="020B0604030504040204" pitchFamily="34" charset="-120"/>
                <a:ea typeface="微軟正黑體" panose="020B0604030504040204" pitchFamily="34" charset="-120"/>
              </a:rPr>
              <a:t>裡</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的值</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(2) </a:t>
            </a:r>
            <a:r>
              <a:rPr lang="en-US" altLang="zh-TW" sz="2400" dirty="0" err="1" smtClean="0">
                <a:latin typeface="微軟正黑體" panose="020B0604030504040204" pitchFamily="34" charset="-120"/>
                <a:ea typeface="微軟正黑體" panose="020B0604030504040204" pitchFamily="34" charset="-120"/>
              </a:rPr>
              <a:t>var</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inputname</a:t>
            </a:r>
            <a:r>
              <a:rPr lang="en-US" altLang="zh-TW" sz="2400" dirty="0">
                <a:latin typeface="微軟正黑體" panose="020B0604030504040204" pitchFamily="34" charset="-120"/>
                <a:ea typeface="微軟正黑體" panose="020B0604030504040204" pitchFamily="34" charset="-120"/>
              </a:rPr>
              <a:t> = </a:t>
            </a:r>
            <a:r>
              <a:rPr lang="en-US" altLang="zh-TW" sz="2400" dirty="0" smtClean="0">
                <a:latin typeface="微軟正黑體" panose="020B0604030504040204" pitchFamily="34" charset="-120"/>
                <a:ea typeface="微軟正黑體" panose="020B0604030504040204" pitchFamily="34" charset="-120"/>
              </a:rPr>
              <a:t>"x"; </a:t>
            </a:r>
            <a:r>
              <a:rPr lang="en-US" altLang="zh-TW" sz="2400" dirty="0" err="1" smtClean="0">
                <a:latin typeface="微軟正黑體" panose="020B0604030504040204" pitchFamily="34" charset="-120"/>
                <a:ea typeface="微軟正黑體" panose="020B0604030504040204" pitchFamily="34" charset="-120"/>
              </a:rPr>
              <a:t>var</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input = </a:t>
            </a:r>
            <a:r>
              <a:rPr lang="en-US" altLang="zh-TW" sz="2400" dirty="0" smtClean="0">
                <a:latin typeface="微軟正黑體" panose="020B0604030504040204" pitchFamily="34" charset="-120"/>
                <a:ea typeface="微軟正黑體" panose="020B0604030504040204" pitchFamily="34" charset="-120"/>
              </a:rPr>
              <a:t>1;</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a:t>
            </a:r>
            <a:r>
              <a:rPr lang="en-US" altLang="zh-TW" sz="2400" dirty="0" err="1" smtClean="0">
                <a:latin typeface="微軟正黑體" panose="020B0604030504040204" pitchFamily="34" charset="-120"/>
                <a:ea typeface="微軟正黑體" panose="020B0604030504040204" pitchFamily="34" charset="-120"/>
              </a:rPr>
              <a:t>localStorage.setItem</a:t>
            </a: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inputname</a:t>
            </a:r>
            <a:r>
              <a:rPr lang="en-US" altLang="zh-TW" sz="2400" dirty="0">
                <a:latin typeface="微軟正黑體" panose="020B0604030504040204" pitchFamily="34" charset="-120"/>
                <a:ea typeface="微軟正黑體" panose="020B0604030504040204" pitchFamily="34" charset="-120"/>
              </a:rPr>
              <a:t>, input</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r>
              <a:rPr lang="en-US" altLang="zh-TW" sz="2400" b="1"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在</a:t>
            </a:r>
            <a:r>
              <a:rPr lang="en-US" altLang="zh-TW" sz="2400" dirty="0" err="1" smtClean="0">
                <a:latin typeface="微軟正黑體" panose="020B0604030504040204" pitchFamily="34" charset="-120"/>
                <a:ea typeface="微軟正黑體" panose="020B0604030504040204" pitchFamily="34" charset="-120"/>
              </a:rPr>
              <a:t>localStorage</a:t>
            </a:r>
            <a:r>
              <a:rPr lang="zh-TW" altLang="en-US" sz="2400" dirty="0" smtClean="0">
                <a:latin typeface="微軟正黑體" panose="020B0604030504040204" pitchFamily="34" charset="-120"/>
                <a:ea typeface="微軟正黑體" panose="020B0604030504040204" pitchFamily="34" charset="-120"/>
              </a:rPr>
              <a:t>存入</a:t>
            </a:r>
            <a:r>
              <a:rPr lang="en-US" altLang="zh-TW" sz="2400" dirty="0" smtClean="0">
                <a:latin typeface="微軟正黑體" panose="020B0604030504040204" pitchFamily="34" charset="-120"/>
                <a:ea typeface="微軟正黑體" panose="020B0604030504040204" pitchFamily="34" charset="-120"/>
              </a:rPr>
              <a:t>x = 1)</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3) </a:t>
            </a:r>
            <a:r>
              <a:rPr lang="en-US" altLang="zh-TW" sz="2400" dirty="0" err="1" smtClean="0">
                <a:latin typeface="微軟正黑體" panose="020B0604030504040204" pitchFamily="34" charset="-120"/>
                <a:ea typeface="微軟正黑體" panose="020B0604030504040204" pitchFamily="34" charset="-120"/>
              </a:rPr>
              <a:t>y.setAttribute</a:t>
            </a:r>
            <a:r>
              <a:rPr lang="en-US" altLang="zh-TW" sz="2400" dirty="0" smtClean="0">
                <a:latin typeface="微軟正黑體" panose="020B0604030504040204" pitchFamily="34" charset="-120"/>
                <a:ea typeface="微軟正黑體" panose="020B0604030504040204" pitchFamily="34" charset="-120"/>
              </a:rPr>
              <a:t>("</a:t>
            </a:r>
            <a:r>
              <a:rPr lang="en-US" altLang="zh-TW" sz="2400" dirty="0" err="1" smtClean="0">
                <a:latin typeface="微軟正黑體" panose="020B0604030504040204" pitchFamily="34" charset="-120"/>
                <a:ea typeface="微軟正黑體" panose="020B0604030504040204" pitchFamily="34" charset="-120"/>
              </a:rPr>
              <a:t>class","x</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將</a:t>
            </a:r>
            <a:r>
              <a:rPr lang="en-US" altLang="zh-TW" sz="2400" dirty="0" smtClean="0">
                <a:latin typeface="微軟正黑體" panose="020B0604030504040204" pitchFamily="34" charset="-120"/>
                <a:ea typeface="微軟正黑體" panose="020B0604030504040204" pitchFamily="34" charset="-120"/>
              </a:rPr>
              <a:t>y</a:t>
            </a:r>
            <a:r>
              <a:rPr lang="zh-TW" altLang="en-US" sz="2400" dirty="0" smtClean="0">
                <a:latin typeface="微軟正黑體" panose="020B0604030504040204" pitchFamily="34" charset="-120"/>
                <a:ea typeface="微軟正黑體" panose="020B0604030504040204" pitchFamily="34" charset="-120"/>
              </a:rPr>
              <a:t>的</a:t>
            </a:r>
            <a:r>
              <a:rPr lang="en-US" altLang="zh-TW" sz="2400" dirty="0" smtClean="0">
                <a:latin typeface="微軟正黑體" panose="020B0604030504040204" pitchFamily="34" charset="-120"/>
                <a:ea typeface="微軟正黑體" panose="020B0604030504040204" pitchFamily="34" charset="-120"/>
              </a:rPr>
              <a:t>class</a:t>
            </a:r>
            <a:r>
              <a:rPr lang="zh-TW" altLang="en-US" sz="2400" dirty="0" smtClean="0">
                <a:latin typeface="微軟正黑體" panose="020B0604030504040204" pitchFamily="34" charset="-120"/>
                <a:ea typeface="微軟正黑體" panose="020B0604030504040204" pitchFamily="34" charset="-120"/>
              </a:rPr>
              <a:t>改成</a:t>
            </a:r>
            <a:r>
              <a:rPr lang="en-US" altLang="zh-TW" sz="2400" dirty="0" smtClean="0">
                <a:latin typeface="微軟正黑體" panose="020B0604030504040204" pitchFamily="34" charset="-120"/>
                <a:ea typeface="微軟正黑體" panose="020B0604030504040204" pitchFamily="34" charset="-120"/>
              </a:rPr>
              <a:t>x)</a:t>
            </a:r>
          </a:p>
          <a:p>
            <a:r>
              <a:rPr lang="en-US" altLang="zh-TW" sz="2400" dirty="0">
                <a:latin typeface="微軟正黑體" panose="020B0604030504040204" pitchFamily="34" charset="-120"/>
                <a:ea typeface="微軟正黑體" panose="020B0604030504040204" pitchFamily="34" charset="-120"/>
              </a:rPr>
              <a:t>	(4) </a:t>
            </a:r>
            <a:r>
              <a:rPr lang="en-US" altLang="zh-TW" sz="2400" dirty="0" err="1" smtClean="0">
                <a:latin typeface="微軟正黑體" panose="020B0604030504040204" pitchFamily="34" charset="-120"/>
                <a:ea typeface="微軟正黑體" panose="020B0604030504040204" pitchFamily="34" charset="-120"/>
              </a:rPr>
              <a:t>y.addEventListener</a:t>
            </a:r>
            <a:r>
              <a:rPr lang="en-US" altLang="zh-TW" sz="2400" dirty="0" smtClean="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click</a:t>
            </a:r>
            <a:r>
              <a:rPr lang="en-US" altLang="zh-TW" sz="2400" dirty="0">
                <a:latin typeface="微軟正黑體" panose="020B0604030504040204" pitchFamily="34" charset="-120"/>
                <a:ea typeface="微軟正黑體" panose="020B0604030504040204" pitchFamily="34" charset="-120"/>
              </a:rPr>
              <a:t>"</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x</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false </a:t>
            </a:r>
            <a:r>
              <a:rPr lang="en-US" altLang="zh-TW" sz="2400" dirty="0" smtClean="0">
                <a:latin typeface="微軟正黑體" panose="020B0604030504040204" pitchFamily="34" charset="-120"/>
                <a:ea typeface="微軟正黑體" panose="020B0604030504040204" pitchFamily="34" charset="-120"/>
              </a:rPr>
              <a:t>); </a:t>
            </a: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若按</a:t>
            </a:r>
            <a:r>
              <a:rPr lang="zh-TW" altLang="en-US" sz="2400" dirty="0">
                <a:latin typeface="微軟正黑體" panose="020B0604030504040204" pitchFamily="34" charset="-120"/>
                <a:ea typeface="微軟正黑體" panose="020B0604030504040204" pitchFamily="34" charset="-120"/>
              </a:rPr>
              <a:t>了</a:t>
            </a:r>
            <a:r>
              <a:rPr lang="en-US" altLang="zh-TW" sz="2400" dirty="0">
                <a:latin typeface="微軟正黑體" panose="020B0604030504040204" pitchFamily="34" charset="-120"/>
                <a:ea typeface="微軟正黑體" panose="020B0604030504040204" pitchFamily="34" charset="-120"/>
              </a:rPr>
              <a:t>y</a:t>
            </a:r>
            <a:r>
              <a:rPr lang="zh-TW" altLang="en-US" sz="2400" dirty="0">
                <a:latin typeface="微軟正黑體" panose="020B0604030504040204" pitchFamily="34" charset="-120"/>
                <a:ea typeface="微軟正黑體" panose="020B0604030504040204" pitchFamily="34" charset="-120"/>
              </a:rPr>
              <a:t>則跳</a:t>
            </a:r>
            <a:r>
              <a:rPr lang="zh-TW" altLang="en-US" sz="2400" dirty="0" smtClean="0">
                <a:latin typeface="微軟正黑體" panose="020B0604030504040204" pitchFamily="34" charset="-120"/>
                <a:ea typeface="微軟正黑體" panose="020B0604030504040204" pitchFamily="34" charset="-120"/>
              </a:rPr>
              <a:t>到</a:t>
            </a:r>
            <a:r>
              <a:rPr lang="en-US" altLang="zh-TW" sz="2400" dirty="0" smtClean="0">
                <a:latin typeface="微軟正黑體" panose="020B0604030504040204" pitchFamily="34" charset="-120"/>
                <a:ea typeface="微軟正黑體" panose="020B0604030504040204" pitchFamily="34" charset="-120"/>
              </a:rPr>
              <a:t>function x)</a:t>
            </a:r>
          </a:p>
          <a:p>
            <a:r>
              <a:rPr lang="en-US" altLang="zh-TW" sz="2400" dirty="0">
                <a:latin typeface="微軟正黑體" panose="020B0604030504040204" pitchFamily="34" charset="-120"/>
                <a:ea typeface="微軟正黑體" panose="020B0604030504040204" pitchFamily="34" charset="-120"/>
              </a:rPr>
              <a:t>	(5) </a:t>
            </a:r>
            <a:r>
              <a:rPr lang="en-US" altLang="zh-TW" sz="2400" dirty="0" err="1">
                <a:latin typeface="微軟正黑體" panose="020B0604030504040204" pitchFamily="34" charset="-120"/>
                <a:ea typeface="微軟正黑體" panose="020B0604030504040204" pitchFamily="34" charset="-120"/>
              </a:rPr>
              <a:t>z</a:t>
            </a:r>
            <a:r>
              <a:rPr lang="en-US" altLang="zh-TW" sz="2400" dirty="0" err="1" smtClean="0">
                <a:latin typeface="微軟正黑體" panose="020B0604030504040204" pitchFamily="34" charset="-120"/>
                <a:ea typeface="微軟正黑體" panose="020B0604030504040204" pitchFamily="34" charset="-120"/>
              </a:rPr>
              <a:t>.play</a:t>
            </a:r>
            <a:r>
              <a:rPr lang="en-US" altLang="zh-TW" sz="2400" dirty="0" smtClean="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播放</a:t>
            </a:r>
            <a:r>
              <a:rPr lang="en-US" altLang="zh-TW" sz="2400" dirty="0" smtClean="0">
                <a:latin typeface="微軟正黑體" panose="020B0604030504040204" pitchFamily="34" charset="-120"/>
                <a:ea typeface="微軟正黑體" panose="020B0604030504040204" pitchFamily="34" charset="-120"/>
              </a:rPr>
              <a:t>z</a:t>
            </a:r>
            <a:r>
              <a:rPr lang="zh-TW" altLang="en-US" sz="2400" dirty="0" smtClean="0">
                <a:latin typeface="微軟正黑體" panose="020B0604030504040204" pitchFamily="34" charset="-120"/>
                <a:ea typeface="微軟正黑體" panose="020B0604030504040204" pitchFamily="34" charset="-120"/>
              </a:rPr>
              <a:t>的音檔</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(6) </a:t>
            </a:r>
            <a:r>
              <a:rPr lang="en-US" altLang="zh-TW" sz="2400" dirty="0" err="1" smtClean="0">
                <a:latin typeface="微軟正黑體" panose="020B0604030504040204" pitchFamily="34" charset="-120"/>
                <a:ea typeface="微軟正黑體" panose="020B0604030504040204" pitchFamily="34" charset="-120"/>
              </a:rPr>
              <a:t>z.addEventListener</a:t>
            </a:r>
            <a:r>
              <a:rPr lang="en-US" altLang="zh-TW" sz="2400" dirty="0">
                <a:latin typeface="微軟正黑體" panose="020B0604030504040204" pitchFamily="34" charset="-120"/>
                <a:ea typeface="微軟正黑體" panose="020B0604030504040204" pitchFamily="34" charset="-120"/>
              </a:rPr>
              <a:t>( "ended</a:t>
            </a:r>
            <a:r>
              <a:rPr lang="en-US" altLang="zh-TW" sz="2400" dirty="0" smtClean="0">
                <a:latin typeface="微軟正黑體" panose="020B0604030504040204" pitchFamily="34" charset="-120"/>
                <a:ea typeface="微軟正黑體" panose="020B0604030504040204" pitchFamily="34" charset="-120"/>
              </a:rPr>
              <a:t>", k, </a:t>
            </a:r>
            <a:r>
              <a:rPr lang="en-US" altLang="zh-TW" sz="2400" dirty="0">
                <a:latin typeface="微軟正黑體" panose="020B0604030504040204" pitchFamily="34" charset="-120"/>
                <a:ea typeface="微軟正黑體" panose="020B0604030504040204" pitchFamily="34" charset="-120"/>
              </a:rPr>
              <a:t>false </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     (z</a:t>
            </a:r>
            <a:r>
              <a:rPr lang="zh-TW" altLang="en-US" sz="2400" dirty="0" smtClean="0">
                <a:latin typeface="微軟正黑體" panose="020B0604030504040204" pitchFamily="34" charset="-120"/>
                <a:ea typeface="微軟正黑體" panose="020B0604030504040204" pitchFamily="34" charset="-120"/>
              </a:rPr>
              <a:t>播完跳到</a:t>
            </a:r>
            <a:r>
              <a:rPr lang="en-US" altLang="zh-TW" sz="2400" dirty="0" smtClean="0">
                <a:latin typeface="微軟正黑體" panose="020B0604030504040204" pitchFamily="34" charset="-120"/>
                <a:ea typeface="微軟正黑體" panose="020B0604030504040204" pitchFamily="34" charset="-120"/>
              </a:rPr>
              <a:t>function k)</a:t>
            </a:r>
          </a:p>
        </p:txBody>
      </p:sp>
    </p:spTree>
    <p:extLst>
      <p:ext uri="{BB962C8B-B14F-4D97-AF65-F5344CB8AC3E}">
        <p14:creationId xmlns:p14="http://schemas.microsoft.com/office/powerpoint/2010/main" val="1335708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4556383"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網站技術</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484784"/>
            <a:ext cx="7771729" cy="3293209"/>
          </a:xfrm>
          <a:prstGeom prst="rect">
            <a:avLst/>
          </a:prstGeom>
          <a:noFill/>
        </p:spPr>
        <p:txBody>
          <a:bodyPr wrap="square" rtlCol="0">
            <a:spAutoFit/>
          </a:bodyPr>
          <a:lstStyle/>
          <a:p>
            <a:pPr lvl="0"/>
            <a:r>
              <a:rPr lang="en-US" altLang="zh-TW" sz="2800" b="1" dirty="0" smtClean="0">
                <a:latin typeface="微軟正黑體" panose="020B0604030504040204" pitchFamily="34" charset="-120"/>
                <a:ea typeface="微軟正黑體" panose="020B0604030504040204" pitchFamily="34" charset="-120"/>
              </a:rPr>
              <a:t>HTML: </a:t>
            </a:r>
            <a:r>
              <a:rPr lang="en-US" altLang="zh-TW" sz="2400" dirty="0" err="1">
                <a:solidFill>
                  <a:prstClr val="black"/>
                </a:solidFill>
                <a:latin typeface="微軟正黑體" panose="020B0604030504040204" pitchFamily="34" charset="-120"/>
                <a:ea typeface="微軟正黑體" panose="020B0604030504040204" pitchFamily="34" charset="-120"/>
              </a:rPr>
              <a:t>onclick</a:t>
            </a:r>
            <a:r>
              <a:rPr lang="en-US" altLang="zh-TW" sz="2400" dirty="0" smtClean="0">
                <a:solidFill>
                  <a:prstClr val="black"/>
                </a:solidFill>
                <a:latin typeface="微軟正黑體" panose="020B0604030504040204" pitchFamily="34" charset="-120"/>
                <a:ea typeface="微軟正黑體" panose="020B0604030504040204" pitchFamily="34" charset="-120"/>
              </a:rPr>
              <a:t>="</a:t>
            </a:r>
            <a:r>
              <a:rPr lang="en-US" altLang="zh-TW" sz="2400" dirty="0" err="1" smtClean="0">
                <a:solidFill>
                  <a:prstClr val="black"/>
                </a:solidFill>
                <a:latin typeface="微軟正黑體" panose="020B0604030504040204" pitchFamily="34" charset="-120"/>
                <a:ea typeface="微軟正黑體" panose="020B0604030504040204" pitchFamily="34" charset="-120"/>
              </a:rPr>
              <a:t>javascript:location.href</a:t>
            </a:r>
            <a:r>
              <a:rPr lang="en-US" altLang="zh-TW" sz="2400" dirty="0" smtClean="0">
                <a:solidFill>
                  <a:prstClr val="black"/>
                </a:solidFill>
                <a:latin typeface="微軟正黑體" panose="020B0604030504040204" pitchFamily="34" charset="-120"/>
                <a:ea typeface="微軟正黑體" panose="020B0604030504040204" pitchFamily="34" charset="-120"/>
              </a:rPr>
              <a:t>='xxx'" (</a:t>
            </a:r>
            <a:r>
              <a:rPr lang="zh-TW" altLang="en-US" sz="2400" dirty="0" smtClean="0">
                <a:solidFill>
                  <a:prstClr val="black"/>
                </a:solidFill>
                <a:latin typeface="微軟正黑體" panose="020B0604030504040204" pitchFamily="34" charset="-120"/>
                <a:ea typeface="微軟正黑體" panose="020B0604030504040204" pitchFamily="34" charset="-120"/>
              </a:rPr>
              <a:t>同上</a:t>
            </a:r>
            <a:r>
              <a:rPr lang="en-US" altLang="zh-TW" sz="2400" dirty="0" smtClean="0">
                <a:solidFill>
                  <a:prstClr val="black"/>
                </a:solidFill>
                <a:latin typeface="微軟正黑體" panose="020B0604030504040204" pitchFamily="34" charset="-120"/>
                <a:ea typeface="微軟正黑體" panose="020B0604030504040204" pitchFamily="34" charset="-120"/>
              </a:rPr>
              <a:t>)</a:t>
            </a:r>
            <a:endParaRPr lang="en-US" altLang="zh-TW" sz="2400" dirty="0">
              <a:solidFill>
                <a:prstClr val="black"/>
              </a:solidFill>
              <a:latin typeface="微軟正黑體" panose="020B0604030504040204" pitchFamily="34" charset="-120"/>
              <a:ea typeface="微軟正黑體" panose="020B0604030504040204" pitchFamily="34" charset="-120"/>
            </a:endParaRPr>
          </a:p>
          <a:p>
            <a:endParaRPr lang="en-US" altLang="zh-TW" sz="2800" b="1" dirty="0">
              <a:latin typeface="微軟正黑體" panose="020B0604030504040204" pitchFamily="34" charset="-120"/>
              <a:ea typeface="微軟正黑體" panose="020B0604030504040204" pitchFamily="34" charset="-120"/>
            </a:endParaRPr>
          </a:p>
          <a:p>
            <a:r>
              <a:rPr lang="en-US" altLang="zh-TW" sz="2800" b="1" dirty="0" smtClean="0">
                <a:latin typeface="微軟正黑體" panose="020B0604030504040204" pitchFamily="34" charset="-120"/>
                <a:ea typeface="微軟正黑體" panose="020B0604030504040204" pitchFamily="34" charset="-120"/>
              </a:rPr>
              <a:t>JQUERY:</a:t>
            </a:r>
          </a:p>
          <a:p>
            <a:r>
              <a:rPr lang="en-US" altLang="zh-TW" sz="2800" b="1"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(1)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click(function</a:t>
            </a:r>
            <a:r>
              <a:rPr lang="en-US" altLang="zh-TW" sz="2400" dirty="0" smtClean="0">
                <a:latin typeface="微軟正黑體" panose="020B0604030504040204" pitchFamily="34" charset="-120"/>
                <a:ea typeface="微軟正黑體" panose="020B0604030504040204" pitchFamily="34" charset="-120"/>
              </a:rPr>
              <a:t>(){}); </a:t>
            </a:r>
          </a:p>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 </a:t>
            </a:r>
            <a:r>
              <a:rPr lang="zh-TW" altLang="en-US" sz="2400" dirty="0" smtClean="0">
                <a:latin typeface="微軟正黑體" panose="020B0604030504040204" pitchFamily="34" charset="-120"/>
                <a:ea typeface="微軟正黑體" panose="020B0604030504040204" pitchFamily="34" charset="-120"/>
              </a:rPr>
              <a:t>    </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按下</a:t>
            </a:r>
            <a:r>
              <a:rPr lang="en-US" altLang="zh-TW" sz="2400" dirty="0" smtClean="0">
                <a:latin typeface="微軟正黑體" panose="020B0604030504040204" pitchFamily="34" charset="-120"/>
                <a:ea typeface="微軟正黑體" panose="020B0604030504040204" pitchFamily="34" charset="-120"/>
              </a:rPr>
              <a:t>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a:t>
            </a:r>
            <a:r>
              <a:rPr lang="en-US" altLang="zh-TW" sz="2400" dirty="0" smtClean="0">
                <a:latin typeface="微軟正黑體" panose="020B0604030504040204" pitchFamily="34" charset="-120"/>
                <a:ea typeface="微軟正黑體" panose="020B0604030504040204" pitchFamily="34" charset="-120"/>
              </a:rPr>
              <a:t>,</a:t>
            </a:r>
            <a:r>
              <a:rPr lang="zh-TW" altLang="en-US" sz="2400" dirty="0" smtClean="0">
                <a:latin typeface="微軟正黑體" panose="020B0604030504040204" pitchFamily="34" charset="-120"/>
                <a:ea typeface="微軟正黑體" panose="020B0604030504040204" pitchFamily="34" charset="-120"/>
              </a:rPr>
              <a:t>才會做以下的</a:t>
            </a:r>
            <a:r>
              <a:rPr lang="en-US" altLang="zh-TW" sz="2400" dirty="0" smtClean="0">
                <a:latin typeface="微軟正黑體" panose="020B0604030504040204" pitchFamily="34" charset="-120"/>
                <a:ea typeface="微軟正黑體" panose="020B0604030504040204" pitchFamily="34" charset="-120"/>
              </a:rPr>
              <a:t>function)</a:t>
            </a:r>
          </a:p>
          <a:p>
            <a:r>
              <a:rPr lang="en-US" altLang="zh-TW" sz="2400" dirty="0">
                <a:latin typeface="微軟正黑體" panose="020B0604030504040204" pitchFamily="34" charset="-120"/>
                <a:ea typeface="微軟正黑體" panose="020B0604030504040204" pitchFamily="34" charset="-120"/>
              </a:rPr>
              <a:t>	(2)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animate</a:t>
            </a:r>
            <a:r>
              <a:rPr lang="en-US" altLang="zh-TW" sz="2400" dirty="0" smtClean="0">
                <a:latin typeface="微軟正黑體" panose="020B0604030504040204" pitchFamily="34" charset="-120"/>
                <a:ea typeface="微軟正黑體" panose="020B0604030504040204" pitchFamily="34" charset="-120"/>
              </a:rPr>
              <a:t>({}); (id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的東西做動畫</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(3)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show</a:t>
            </a:r>
            <a:r>
              <a:rPr lang="en-US" altLang="zh-TW" sz="2400" dirty="0" smtClean="0">
                <a:latin typeface="微軟正黑體" panose="020B0604030504040204" pitchFamily="34" charset="-120"/>
                <a:ea typeface="微軟正黑體" panose="020B0604030504040204" pitchFamily="34" charset="-120"/>
              </a:rPr>
              <a:t>(); (id</a:t>
            </a:r>
            <a:r>
              <a:rPr lang="zh-TW" altLang="en-US" sz="2400" dirty="0" smtClean="0">
                <a:latin typeface="微軟正黑體" panose="020B0604030504040204" pitchFamily="34" charset="-120"/>
                <a:ea typeface="微軟正黑體" panose="020B0604030504040204" pitchFamily="34" charset="-120"/>
              </a:rPr>
              <a:t>為</a:t>
            </a:r>
            <a:r>
              <a:rPr lang="en-US" altLang="zh-TW" sz="2400" dirty="0" smtClean="0">
                <a:latin typeface="微軟正黑體" panose="020B0604030504040204" pitchFamily="34" charset="-120"/>
                <a:ea typeface="微軟正黑體" panose="020B0604030504040204" pitchFamily="34" charset="-120"/>
              </a:rPr>
              <a:t>x</a:t>
            </a:r>
            <a:r>
              <a:rPr lang="zh-TW" altLang="en-US" sz="2400" dirty="0" smtClean="0">
                <a:latin typeface="微軟正黑體" panose="020B0604030504040204" pitchFamily="34" charset="-120"/>
                <a:ea typeface="微軟正黑體" panose="020B0604030504040204" pitchFamily="34" charset="-120"/>
              </a:rPr>
              <a:t>的東西出現</a:t>
            </a:r>
            <a:r>
              <a:rPr lang="en-US" altLang="zh-TW" sz="2400" dirty="0" smtClean="0">
                <a:latin typeface="微軟正黑體" panose="020B0604030504040204" pitchFamily="34" charset="-120"/>
                <a:ea typeface="微軟正黑體" panose="020B0604030504040204" pitchFamily="34" charset="-120"/>
              </a:rPr>
              <a:t>)</a:t>
            </a:r>
          </a:p>
          <a:p>
            <a:r>
              <a:rPr lang="en-US" altLang="zh-TW" sz="2400" dirty="0">
                <a:latin typeface="微軟正黑體" panose="020B0604030504040204" pitchFamily="34" charset="-120"/>
                <a:ea typeface="微軟正黑體" panose="020B0604030504040204" pitchFamily="34" charset="-120"/>
              </a:rPr>
              <a:t>	(4) </a:t>
            </a:r>
            <a:r>
              <a:rPr lang="en-US" altLang="zh-TW" sz="2400" dirty="0" smtClean="0">
                <a:latin typeface="微軟正黑體" panose="020B0604030504040204" pitchFamily="34" charset="-120"/>
                <a:ea typeface="微軟正黑體" panose="020B0604030504040204" pitchFamily="34" charset="-120"/>
              </a:rPr>
              <a:t>$("#x").</a:t>
            </a:r>
            <a:r>
              <a:rPr lang="en-US" altLang="zh-TW" sz="2400" dirty="0">
                <a:latin typeface="微軟正黑體" panose="020B0604030504040204" pitchFamily="34" charset="-120"/>
                <a:ea typeface="微軟正黑體" panose="020B0604030504040204" pitchFamily="34" charset="-120"/>
              </a:rPr>
              <a:t>hide</a:t>
            </a:r>
            <a:r>
              <a:rPr lang="en-US" altLang="zh-TW" sz="2400" dirty="0" smtClean="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(id</a:t>
            </a:r>
            <a:r>
              <a:rPr lang="zh-TW" altLang="en-US" sz="2400" dirty="0">
                <a:latin typeface="微軟正黑體" panose="020B0604030504040204" pitchFamily="34" charset="-120"/>
                <a:ea typeface="微軟正黑體" panose="020B0604030504040204" pitchFamily="34" charset="-120"/>
              </a:rPr>
              <a:t>為</a:t>
            </a:r>
            <a:r>
              <a:rPr lang="en-US" altLang="zh-TW" sz="2400" dirty="0">
                <a:latin typeface="微軟正黑體" panose="020B0604030504040204" pitchFamily="34" charset="-120"/>
                <a:ea typeface="微軟正黑體" panose="020B0604030504040204" pitchFamily="34" charset="-120"/>
              </a:rPr>
              <a:t>x</a:t>
            </a:r>
            <a:r>
              <a:rPr lang="zh-TW" altLang="en-US" sz="2400" dirty="0">
                <a:latin typeface="微軟正黑體" panose="020B0604030504040204" pitchFamily="34" charset="-120"/>
                <a:ea typeface="微軟正黑體" panose="020B0604030504040204" pitchFamily="34" charset="-120"/>
              </a:rPr>
              <a:t>的</a:t>
            </a:r>
            <a:r>
              <a:rPr lang="zh-TW" altLang="en-US" sz="2400" dirty="0" smtClean="0">
                <a:latin typeface="微軟正黑體" panose="020B0604030504040204" pitchFamily="34" charset="-120"/>
                <a:ea typeface="微軟正黑體" panose="020B0604030504040204" pitchFamily="34" charset="-120"/>
              </a:rPr>
              <a:t>東西</a:t>
            </a:r>
            <a:r>
              <a:rPr lang="zh-TW" altLang="en-US" sz="2400" dirty="0">
                <a:latin typeface="微軟正黑體" panose="020B0604030504040204" pitchFamily="34" charset="-120"/>
                <a:ea typeface="微軟正黑體" panose="020B0604030504040204" pitchFamily="34" charset="-120"/>
              </a:rPr>
              <a:t>隱藏</a:t>
            </a:r>
            <a:r>
              <a:rPr lang="en-US" altLang="zh-TW" sz="2400" dirty="0" smtClean="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8387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網站分工</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556792"/>
            <a:ext cx="7771729" cy="6001643"/>
          </a:xfrm>
          <a:prstGeom prst="rect">
            <a:avLst/>
          </a:prstGeom>
          <a:noFill/>
        </p:spPr>
        <p:txBody>
          <a:bodyPr wrap="square" rtlCol="0">
            <a:spAutoFit/>
          </a:bodyPr>
          <a:lstStyle/>
          <a:p>
            <a:pPr>
              <a:lnSpc>
                <a:spcPct val="200000"/>
              </a:lnSpc>
            </a:pPr>
            <a:r>
              <a:rPr lang="zh-TW" altLang="en-US" sz="3200" dirty="0" smtClean="0">
                <a:latin typeface="微軟正黑體" panose="020B0604030504040204" pitchFamily="34" charset="-120"/>
                <a:ea typeface="微軟正黑體" panose="020B0604030504040204" pitchFamily="34" charset="-120"/>
              </a:rPr>
              <a:t>進場頁面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涂道純</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a:latin typeface="微軟正黑體" panose="020B0604030504040204" pitchFamily="34" charset="-120"/>
                <a:ea typeface="微軟正黑體" panose="020B0604030504040204" pitchFamily="34" charset="-120"/>
              </a:rPr>
              <a:t>製作</a:t>
            </a:r>
            <a:r>
              <a:rPr lang="zh-TW" altLang="en-US" sz="3200" dirty="0" smtClean="0">
                <a:latin typeface="微軟正黑體" panose="020B0604030504040204" pitchFamily="34" charset="-120"/>
                <a:ea typeface="微軟正黑體" panose="020B0604030504040204" pitchFamily="34" charset="-120"/>
              </a:rPr>
              <a:t>團隊</a:t>
            </a:r>
            <a:r>
              <a:rPr lang="en-US" altLang="zh-TW" sz="3200" dirty="0" smtClean="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討論頁面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陳思妮</a:t>
            </a:r>
            <a:endParaRPr lang="en-US" altLang="zh-TW" sz="3200" dirty="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遊戲頁面</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白天</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陳思妮</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遊戲</a:t>
            </a:r>
            <a:r>
              <a:rPr lang="zh-TW" altLang="en-US" sz="3200" dirty="0">
                <a:latin typeface="微軟正黑體" panose="020B0604030504040204" pitchFamily="34" charset="-120"/>
                <a:ea typeface="微軟正黑體" panose="020B0604030504040204" pitchFamily="34" charset="-120"/>
              </a:rPr>
              <a:t>頁</a:t>
            </a:r>
            <a:r>
              <a:rPr lang="zh-TW" altLang="en-US" sz="3200" dirty="0" smtClean="0">
                <a:latin typeface="微軟正黑體" panose="020B0604030504040204" pitchFamily="34" charset="-120"/>
                <a:ea typeface="微軟正黑體" panose="020B0604030504040204" pitchFamily="34" charset="-120"/>
              </a:rPr>
              <a:t>面</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晚上</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a:t>
            </a:r>
            <a:r>
              <a:rPr lang="en-US" altLang="zh-TW" sz="3200" dirty="0" smtClean="0">
                <a:latin typeface="微軟正黑體" panose="020B0604030504040204" pitchFamily="34" charset="-120"/>
                <a:ea typeface="微軟正黑體" panose="020B0604030504040204" pitchFamily="34" charset="-120"/>
              </a:rPr>
              <a:t>–</a:t>
            </a:r>
            <a:r>
              <a:rPr lang="zh-TW" altLang="en-US" sz="3200" dirty="0" smtClean="0">
                <a:latin typeface="微軟正黑體" panose="020B0604030504040204" pitchFamily="34" charset="-120"/>
                <a:ea typeface="微軟正黑體" panose="020B0604030504040204" pitchFamily="34" charset="-120"/>
              </a:rPr>
              <a:t> 涂道純</a:t>
            </a:r>
            <a:endParaRPr lang="en-US" altLang="zh-TW" sz="3200" dirty="0" smtClean="0">
              <a:latin typeface="微軟正黑體" panose="020B0604030504040204" pitchFamily="34" charset="-120"/>
              <a:ea typeface="微軟正黑體" panose="020B0604030504040204" pitchFamily="34" charset="-120"/>
            </a:endParaRPr>
          </a:p>
          <a:p>
            <a:pPr>
              <a:lnSpc>
                <a:spcPct val="200000"/>
              </a:lnSpc>
            </a:pPr>
            <a:r>
              <a:rPr lang="zh-TW" altLang="en-US" sz="3200" dirty="0" smtClean="0">
                <a:latin typeface="微軟正黑體" panose="020B0604030504040204" pitchFamily="34" charset="-120"/>
                <a:ea typeface="微軟正黑體" panose="020B0604030504040204" pitchFamily="34" charset="-120"/>
              </a:rPr>
              <a:t>說明文件 </a:t>
            </a:r>
            <a:r>
              <a:rPr lang="en-US" altLang="zh-TW" sz="3200" dirty="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 涂道純</a:t>
            </a:r>
            <a:endParaRPr lang="en-US" altLang="zh-TW" sz="3200" dirty="0">
              <a:latin typeface="微軟正黑體" panose="020B0604030504040204" pitchFamily="34" charset="-120"/>
              <a:ea typeface="微軟正黑體" panose="020B0604030504040204" pitchFamily="34" charset="-120"/>
            </a:endParaRPr>
          </a:p>
          <a:p>
            <a:pPr>
              <a:lnSpc>
                <a:spcPct val="200000"/>
              </a:lnSpc>
            </a:pPr>
            <a:endParaRPr lang="en-US" altLang="zh-TW" sz="32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1775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專案網址</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2" name="文字方塊 1"/>
          <p:cNvSpPr txBox="1"/>
          <p:nvPr/>
        </p:nvSpPr>
        <p:spPr>
          <a:xfrm>
            <a:off x="881336" y="1963921"/>
            <a:ext cx="7416824" cy="584775"/>
          </a:xfrm>
          <a:prstGeom prst="rect">
            <a:avLst/>
          </a:prstGeom>
          <a:noFill/>
        </p:spPr>
        <p:txBody>
          <a:bodyPr wrap="square" rtlCol="0">
            <a:spAutoFit/>
          </a:bodyPr>
          <a:lstStyle/>
          <a:p>
            <a:r>
              <a:rPr lang="en-US" altLang="zh-TW" sz="3200" dirty="0">
                <a:hlinkClick r:id="rId2"/>
              </a:rPr>
              <a:t>https://tu564541.github.io/Welcome.html</a:t>
            </a:r>
            <a:endParaRPr lang="zh-TW" altLang="en-US" dirty="0"/>
          </a:p>
        </p:txBody>
      </p:sp>
    </p:spTree>
    <p:extLst>
      <p:ext uri="{BB962C8B-B14F-4D97-AF65-F5344CB8AC3E}">
        <p14:creationId xmlns:p14="http://schemas.microsoft.com/office/powerpoint/2010/main" val="2575256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p:cNvSpPr txBox="1"/>
          <p:nvPr/>
        </p:nvSpPr>
        <p:spPr>
          <a:xfrm>
            <a:off x="2915816" y="2708920"/>
            <a:ext cx="4104456" cy="1015663"/>
          </a:xfrm>
          <a:prstGeom prst="rect">
            <a:avLst/>
          </a:prstGeom>
          <a:noFill/>
        </p:spPr>
        <p:txBody>
          <a:bodyPr wrap="square" rtlCol="0">
            <a:spAutoFit/>
          </a:bodyPr>
          <a:lstStyle/>
          <a:p>
            <a:r>
              <a:rPr lang="en-US" altLang="zh-TW" sz="6000" b="1" dirty="0" smtClean="0">
                <a:solidFill>
                  <a:schemeClr val="accent2">
                    <a:lumMod val="50000"/>
                  </a:schemeClr>
                </a:solidFill>
                <a:latin typeface="微軟正黑體" panose="020B0604030504040204" pitchFamily="34" charset="-120"/>
                <a:ea typeface="微軟正黑體" panose="020B0604030504040204" pitchFamily="34" charset="-120"/>
              </a:rPr>
              <a:t>THE</a:t>
            </a:r>
            <a:r>
              <a:rPr lang="zh-TW" altLang="en-US" sz="6000"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sz="6000" b="1" dirty="0" smtClean="0">
                <a:solidFill>
                  <a:schemeClr val="accent2">
                    <a:lumMod val="50000"/>
                  </a:schemeClr>
                </a:solidFill>
                <a:latin typeface="微軟正黑體" panose="020B0604030504040204" pitchFamily="34" charset="-120"/>
                <a:ea typeface="微軟正黑體" panose="020B0604030504040204" pitchFamily="34" charset="-120"/>
              </a:rPr>
              <a:t>END</a:t>
            </a:r>
            <a:endParaRPr lang="zh-TW" altLang="en-US" sz="6000" b="1" dirty="0">
              <a:solidFill>
                <a:schemeClr val="accent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3515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網站主題</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1186747" y="1916832"/>
            <a:ext cx="6806001" cy="2862322"/>
          </a:xfrm>
          <a:prstGeom prst="rect">
            <a:avLst/>
          </a:prstGeom>
          <a:noFill/>
        </p:spPr>
        <p:txBody>
          <a:bodyPr wrap="square" rtlCol="0">
            <a:spAutoFit/>
          </a:bodyPr>
          <a:lstStyle/>
          <a:p>
            <a:pPr>
              <a:lnSpc>
                <a:spcPct val="150000"/>
              </a:lnSpc>
            </a:pPr>
            <a:r>
              <a:rPr lang="zh-TW" altLang="en-US" sz="4000" dirty="0" smtClean="0">
                <a:latin typeface="微軟正黑體" panose="020B0604030504040204" pitchFamily="34" charset="-120"/>
                <a:ea typeface="微軟正黑體" panose="020B0604030504040204" pitchFamily="34" charset="-120"/>
              </a:rPr>
              <a:t>類型</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遊戲</a:t>
            </a:r>
            <a:endParaRPr lang="en-US" altLang="zh-TW" sz="4000" dirty="0" smtClean="0">
              <a:latin typeface="微軟正黑體" panose="020B0604030504040204" pitchFamily="34" charset="-120"/>
              <a:ea typeface="微軟正黑體" panose="020B0604030504040204" pitchFamily="34" charset="-120"/>
            </a:endParaRPr>
          </a:p>
          <a:p>
            <a:pPr>
              <a:lnSpc>
                <a:spcPct val="150000"/>
              </a:lnSpc>
            </a:pPr>
            <a:r>
              <a:rPr lang="zh-TW" altLang="en-US" sz="4000" dirty="0" smtClean="0">
                <a:latin typeface="微軟正黑體" panose="020B0604030504040204" pitchFamily="34" charset="-120"/>
                <a:ea typeface="微軟正黑體" panose="020B0604030504040204" pitchFamily="34" charset="-120"/>
              </a:rPr>
              <a:t>主題</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恐怖型密室逃脫</a:t>
            </a:r>
            <a:endParaRPr lang="en-US" altLang="zh-TW" sz="4000" dirty="0" smtClean="0">
              <a:latin typeface="微軟正黑體" panose="020B0604030504040204" pitchFamily="34" charset="-120"/>
              <a:ea typeface="微軟正黑體" panose="020B0604030504040204" pitchFamily="34" charset="-120"/>
            </a:endParaRPr>
          </a:p>
          <a:p>
            <a:pPr>
              <a:lnSpc>
                <a:spcPct val="150000"/>
              </a:lnSpc>
            </a:pPr>
            <a:r>
              <a:rPr lang="zh-TW" altLang="en-US" sz="4000" dirty="0">
                <a:latin typeface="微軟正黑體" panose="020B0604030504040204" pitchFamily="34" charset="-120"/>
                <a:ea typeface="微軟正黑體" panose="020B0604030504040204" pitchFamily="34" charset="-120"/>
              </a:rPr>
              <a:t>作品</a:t>
            </a:r>
            <a:r>
              <a:rPr lang="zh-TW" altLang="en-US" sz="4000" dirty="0" smtClean="0">
                <a:latin typeface="微軟正黑體" panose="020B0604030504040204" pitchFamily="34" charset="-120"/>
                <a:ea typeface="微軟正黑體" panose="020B0604030504040204" pitchFamily="34" charset="-120"/>
              </a:rPr>
              <a:t>名稱</a:t>
            </a:r>
            <a:r>
              <a:rPr lang="en-US" altLang="zh-TW" sz="4000" dirty="0" smtClean="0">
                <a:latin typeface="微軟正黑體" panose="020B0604030504040204" pitchFamily="34" charset="-120"/>
                <a:ea typeface="微軟正黑體" panose="020B0604030504040204" pitchFamily="34" charset="-120"/>
              </a:rPr>
              <a:t>:</a:t>
            </a:r>
            <a:r>
              <a:rPr lang="zh-TW" altLang="en-US" sz="4000" dirty="0" smtClean="0">
                <a:latin typeface="微軟正黑體" panose="020B0604030504040204" pitchFamily="34" charset="-120"/>
                <a:ea typeface="微軟正黑體" panose="020B0604030504040204" pitchFamily="34" charset="-120"/>
              </a:rPr>
              <a:t> </a:t>
            </a:r>
            <a:r>
              <a:rPr lang="zh-TW" altLang="en-US" sz="4000" dirty="0">
                <a:latin typeface="微軟正黑體" panose="020B0604030504040204" pitchFamily="34" charset="-120"/>
                <a:ea typeface="微軟正黑體" panose="020B0604030504040204" pitchFamily="34" charset="-120"/>
              </a:rPr>
              <a:t>受困</a:t>
            </a:r>
            <a:r>
              <a:rPr lang="zh-TW" altLang="en-US" sz="4000" dirty="0" smtClean="0">
                <a:latin typeface="微軟正黑體" panose="020B0604030504040204" pitchFamily="34" charset="-120"/>
                <a:ea typeface="微軟正黑體" panose="020B0604030504040204" pitchFamily="34" charset="-120"/>
              </a:rPr>
              <a:t>驚魂</a:t>
            </a:r>
            <a:r>
              <a:rPr lang="en-US" altLang="zh-TW" sz="4000" dirty="0" smtClean="0">
                <a:latin typeface="微軟正黑體" panose="020B0604030504040204" pitchFamily="34" charset="-120"/>
                <a:ea typeface="微軟正黑體" panose="020B0604030504040204" pitchFamily="34" charset="-120"/>
              </a:rPr>
              <a:t>105</a:t>
            </a:r>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9746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1" y="430956"/>
            <a:ext cx="3384376"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網站特色</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703883" y="1597723"/>
            <a:ext cx="7771729" cy="4524315"/>
          </a:xfrm>
          <a:prstGeom prst="rect">
            <a:avLst/>
          </a:prstGeom>
          <a:noFill/>
        </p:spPr>
        <p:txBody>
          <a:bodyPr wrap="square" rtlCol="0">
            <a:spAutoFit/>
          </a:bodyPr>
          <a:lstStyle/>
          <a:p>
            <a:pPr>
              <a:lnSpc>
                <a:spcPct val="150000"/>
              </a:lnSpc>
            </a:pPr>
            <a:r>
              <a:rPr lang="zh-TW" altLang="en-US" sz="3200" dirty="0" smtClean="0">
                <a:latin typeface="微軟正黑體" panose="020B0604030504040204" pitchFamily="34" charset="-120"/>
                <a:ea typeface="微軟正黑體" panose="020B0604030504040204" pitchFamily="34" charset="-120"/>
              </a:rPr>
              <a:t>結合系館</a:t>
            </a:r>
            <a:r>
              <a:rPr lang="en-US" altLang="zh-TW" sz="3200" dirty="0" smtClean="0">
                <a:latin typeface="微軟正黑體" panose="020B0604030504040204" pitchFamily="34" charset="-120"/>
                <a:ea typeface="微軟正黑體" panose="020B0604030504040204" pitchFamily="34" charset="-120"/>
              </a:rPr>
              <a:t>105</a:t>
            </a:r>
            <a:r>
              <a:rPr lang="zh-TW" altLang="en-US" sz="3200" dirty="0" smtClean="0">
                <a:latin typeface="微軟正黑體" panose="020B0604030504040204" pitchFamily="34" charset="-120"/>
                <a:ea typeface="微軟正黑體" panose="020B0604030504040204" pitchFamily="34" charset="-120"/>
              </a:rPr>
              <a:t>教室做出一款密室逃脫遊戲，可使同學、老師能夠在我們平常就會接觸到的環境進行遊戲，進而發現原來我們每天待的地方，可以變得那麼可怕，卻還是讓人忍不住讓人想探索下去究竟還會有什麼恐怖又好玩的事會發生。</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60879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348471"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一</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2" name="矩形 1"/>
          <p:cNvSpPr/>
          <p:nvPr/>
        </p:nvSpPr>
        <p:spPr>
          <a:xfrm>
            <a:off x="3399130" y="176412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3451894" y="2089035"/>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開始頁面</a:t>
            </a:r>
            <a:endParaRPr lang="zh-TW" altLang="en-US" sz="3600" dirty="0">
              <a:latin typeface="微軟正黑體" panose="020B0604030504040204" pitchFamily="34" charset="-120"/>
              <a:ea typeface="微軟正黑體" panose="020B0604030504040204" pitchFamily="34" charset="-120"/>
            </a:endParaRPr>
          </a:p>
        </p:txBody>
      </p:sp>
      <p:cxnSp>
        <p:nvCxnSpPr>
          <p:cNvPr id="10" name="直線接點 9"/>
          <p:cNvCxnSpPr/>
          <p:nvPr/>
        </p:nvCxnSpPr>
        <p:spPr>
          <a:xfrm>
            <a:off x="1763688" y="3856704"/>
            <a:ext cx="575887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522562" y="3861320"/>
            <a:ext cx="0" cy="7964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1763688" y="3856704"/>
            <a:ext cx="0" cy="79643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300192" y="4657752"/>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573070" y="4653136"/>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472758" y="4725144"/>
            <a:ext cx="2275706" cy="1200329"/>
          </a:xfrm>
          <a:prstGeom prst="rect">
            <a:avLst/>
          </a:prstGeom>
          <a:noFill/>
        </p:spPr>
        <p:txBody>
          <a:bodyPr wrap="square" rtlCol="0">
            <a:spAutoFit/>
          </a:bodyPr>
          <a:lstStyle/>
          <a:p>
            <a:r>
              <a:rPr lang="zh-TW" altLang="en-US" sz="3600" dirty="0">
                <a:latin typeface="微軟正黑體" panose="020B0604030504040204" pitchFamily="34" charset="-120"/>
                <a:ea typeface="微軟正黑體" panose="020B0604030504040204" pitchFamily="34" charset="-120"/>
              </a:rPr>
              <a:t>討論頁面製作</a:t>
            </a:r>
            <a:r>
              <a:rPr lang="zh-TW" altLang="en-US" sz="3600" dirty="0" smtClean="0">
                <a:latin typeface="微軟正黑體" panose="020B0604030504040204" pitchFamily="34" charset="-120"/>
                <a:ea typeface="微軟正黑體" panose="020B0604030504040204" pitchFamily="34" charset="-120"/>
              </a:rPr>
              <a:t>團隊</a:t>
            </a:r>
            <a:endParaRPr lang="zh-TW" altLang="en-US" sz="3600" dirty="0">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625835" y="4978041"/>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遊戲頁面</a:t>
            </a:r>
            <a:endParaRPr lang="zh-TW" altLang="en-US" sz="3600" dirty="0">
              <a:latin typeface="微軟正黑體" panose="020B0604030504040204" pitchFamily="34" charset="-120"/>
              <a:ea typeface="微軟正黑體" panose="020B0604030504040204" pitchFamily="34" charset="-120"/>
            </a:endParaRPr>
          </a:p>
        </p:txBody>
      </p:sp>
      <p:cxnSp>
        <p:nvCxnSpPr>
          <p:cNvPr id="6" name="直線接點 5"/>
          <p:cNvCxnSpPr>
            <a:stCxn id="2" idx="2"/>
          </p:cNvCxnSpPr>
          <p:nvPr/>
        </p:nvCxnSpPr>
        <p:spPr>
          <a:xfrm>
            <a:off x="4589748" y="3060273"/>
            <a:ext cx="0" cy="80104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78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二</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矩形 3"/>
          <p:cNvSpPr/>
          <p:nvPr/>
        </p:nvSpPr>
        <p:spPr>
          <a:xfrm>
            <a:off x="3535260" y="1664803"/>
            <a:ext cx="2108974" cy="97210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451894" y="1827691"/>
            <a:ext cx="227570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 遊戲頁面</a:t>
            </a:r>
            <a:endParaRPr lang="zh-TW" altLang="en-US" sz="3600" dirty="0">
              <a:latin typeface="微軟正黑體" panose="020B0604030504040204" pitchFamily="34" charset="-120"/>
              <a:ea typeface="微軟正黑體" panose="020B0604030504040204" pitchFamily="34" charset="-120"/>
            </a:endParaRPr>
          </a:p>
        </p:txBody>
      </p:sp>
      <p:sp>
        <p:nvSpPr>
          <p:cNvPr id="8" name="矩形 7"/>
          <p:cNvSpPr/>
          <p:nvPr/>
        </p:nvSpPr>
        <p:spPr>
          <a:xfrm rot="5400000">
            <a:off x="-595364" y="5028329"/>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89791" y="4605872"/>
            <a:ext cx="738664" cy="165618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sp>
        <p:nvSpPr>
          <p:cNvPr id="9" name="矩形 8"/>
          <p:cNvSpPr/>
          <p:nvPr/>
        </p:nvSpPr>
        <p:spPr>
          <a:xfrm rot="5400000">
            <a:off x="1085484"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rot="5400000">
            <a:off x="242121" y="5028331"/>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rot="5400000">
            <a:off x="1965583"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rot="5400000">
            <a:off x="2841056" y="5008815"/>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rot="5400000">
            <a:off x="4101650" y="5028329"/>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rot="5400000">
            <a:off x="5782498"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rot="5400000">
            <a:off x="4939135" y="5028331"/>
            <a:ext cx="2108974"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rot="5400000">
            <a:off x="6662597" y="5008812"/>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rot="5400000">
            <a:off x="7538070" y="5008815"/>
            <a:ext cx="2108974" cy="78555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左大括弧 18"/>
          <p:cNvSpPr/>
          <p:nvPr/>
        </p:nvSpPr>
        <p:spPr>
          <a:xfrm rot="5400000">
            <a:off x="1678676" y="2165622"/>
            <a:ext cx="932274" cy="3430686"/>
          </a:xfrm>
          <a:prstGeom prst="lef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左大括弧 19"/>
          <p:cNvSpPr/>
          <p:nvPr/>
        </p:nvSpPr>
        <p:spPr>
          <a:xfrm rot="5400000">
            <a:off x="6430192" y="2165622"/>
            <a:ext cx="932274" cy="3430686"/>
          </a:xfrm>
          <a:prstGeom prst="leftBrace">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22" name="肘形接點 21"/>
          <p:cNvCxnSpPr>
            <a:endCxn id="19" idx="1"/>
          </p:cNvCxnSpPr>
          <p:nvPr/>
        </p:nvCxnSpPr>
        <p:spPr>
          <a:xfrm rot="10800000" flipV="1">
            <a:off x="2144814" y="2150856"/>
            <a:ext cx="1390447" cy="1263971"/>
          </a:xfrm>
          <a:prstGeom prst="bentConnector2">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肘形接點 23"/>
          <p:cNvCxnSpPr>
            <a:endCxn id="20" idx="1"/>
          </p:cNvCxnSpPr>
          <p:nvPr/>
        </p:nvCxnSpPr>
        <p:spPr>
          <a:xfrm>
            <a:off x="5620361" y="2150857"/>
            <a:ext cx="1275968" cy="1263971"/>
          </a:xfrm>
          <a:prstGeom prst="bentConnector2">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5400000">
            <a:off x="626849" y="2546486"/>
            <a:ext cx="1494169"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rot="5400000">
            <a:off x="6855939" y="2546486"/>
            <a:ext cx="1494169" cy="74652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文字方塊 31"/>
          <p:cNvSpPr txBox="1"/>
          <p:nvPr/>
        </p:nvSpPr>
        <p:spPr>
          <a:xfrm>
            <a:off x="1004601" y="2287760"/>
            <a:ext cx="738664" cy="1263972"/>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白天</a:t>
            </a:r>
            <a:endParaRPr lang="zh-TW" altLang="en-US" sz="3600" dirty="0">
              <a:latin typeface="微軟正黑體" panose="020B0604030504040204" pitchFamily="34" charset="-120"/>
              <a:ea typeface="微軟正黑體" panose="020B0604030504040204" pitchFamily="34" charset="-120"/>
            </a:endParaRPr>
          </a:p>
        </p:txBody>
      </p:sp>
      <p:sp>
        <p:nvSpPr>
          <p:cNvPr id="33" name="文字方塊 32"/>
          <p:cNvSpPr txBox="1"/>
          <p:nvPr/>
        </p:nvSpPr>
        <p:spPr>
          <a:xfrm>
            <a:off x="7229763" y="2287760"/>
            <a:ext cx="738664" cy="1263972"/>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晚上</a:t>
            </a:r>
            <a:endParaRPr lang="zh-TW" altLang="en-US" sz="3600" dirty="0">
              <a:latin typeface="微軟正黑體" panose="020B0604030504040204" pitchFamily="34" charset="-120"/>
              <a:ea typeface="微軟正黑體" panose="020B0604030504040204" pitchFamily="34" charset="-120"/>
            </a:endParaRPr>
          </a:p>
        </p:txBody>
      </p:sp>
      <p:sp>
        <p:nvSpPr>
          <p:cNvPr id="34" name="文字方塊 33"/>
          <p:cNvSpPr txBox="1"/>
          <p:nvPr/>
        </p:nvSpPr>
        <p:spPr>
          <a:xfrm>
            <a:off x="4786805" y="4573497"/>
            <a:ext cx="738664" cy="165618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931205" y="4812107"/>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sp>
        <p:nvSpPr>
          <p:cNvPr id="36" name="文字方塊 35"/>
          <p:cNvSpPr txBox="1"/>
          <p:nvPr/>
        </p:nvSpPr>
        <p:spPr>
          <a:xfrm>
            <a:off x="1775481" y="4384271"/>
            <a:ext cx="738664" cy="2036288"/>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
        <p:nvSpPr>
          <p:cNvPr id="37" name="文字方塊 36"/>
          <p:cNvSpPr txBox="1"/>
          <p:nvPr/>
        </p:nvSpPr>
        <p:spPr>
          <a:xfrm>
            <a:off x="2650738" y="4415817"/>
            <a:ext cx="738664" cy="203629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8" name="文字方塊 37"/>
          <p:cNvSpPr txBox="1"/>
          <p:nvPr/>
        </p:nvSpPr>
        <p:spPr>
          <a:xfrm>
            <a:off x="3526211" y="4821705"/>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5620361" y="4812108"/>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sp>
        <p:nvSpPr>
          <p:cNvPr id="42" name="文字方塊 41"/>
          <p:cNvSpPr txBox="1"/>
          <p:nvPr/>
        </p:nvSpPr>
        <p:spPr>
          <a:xfrm>
            <a:off x="8223225" y="4821704"/>
            <a:ext cx="738664" cy="1159759"/>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桌椅</a:t>
            </a:r>
            <a:endParaRPr lang="zh-TW" altLang="en-US" sz="3600" dirty="0">
              <a:latin typeface="微軟正黑體" panose="020B0604030504040204" pitchFamily="34" charset="-120"/>
              <a:ea typeface="微軟正黑體" panose="020B0604030504040204" pitchFamily="34" charset="-120"/>
            </a:endParaRPr>
          </a:p>
        </p:txBody>
      </p:sp>
      <p:sp>
        <p:nvSpPr>
          <p:cNvPr id="43" name="文字方塊 42"/>
          <p:cNvSpPr txBox="1"/>
          <p:nvPr/>
        </p:nvSpPr>
        <p:spPr>
          <a:xfrm>
            <a:off x="7347752" y="4384265"/>
            <a:ext cx="738664" cy="2036294"/>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44" name="文字方塊 43"/>
          <p:cNvSpPr txBox="1"/>
          <p:nvPr/>
        </p:nvSpPr>
        <p:spPr>
          <a:xfrm>
            <a:off x="6467653" y="4383439"/>
            <a:ext cx="738664" cy="2036288"/>
          </a:xfrm>
          <a:prstGeom prst="rect">
            <a:avLst/>
          </a:prstGeom>
          <a:noFill/>
        </p:spPr>
        <p:txBody>
          <a:bodyPr vert="eaVert" wrap="square" rtlCol="0">
            <a:spAutoFit/>
          </a:bodyPr>
          <a:lstStyle/>
          <a:p>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51352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a:solidFill>
                  <a:schemeClr val="accent2">
                    <a:lumMod val="50000"/>
                  </a:schemeClr>
                </a:solidFill>
                <a:latin typeface="微軟正黑體" panose="020B0604030504040204" pitchFamily="34" charset="-120"/>
                <a:ea typeface="微軟正黑體" panose="020B0604030504040204" pitchFamily="34" charset="-120"/>
              </a:rPr>
              <a:t>三</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11560"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25835"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天花板</a:t>
            </a:r>
            <a:endParaRPr lang="zh-TW" altLang="en-US" sz="3600" dirty="0">
              <a:latin typeface="微軟正黑體" panose="020B0604030504040204" pitchFamily="34" charset="-120"/>
              <a:ea typeface="微軟正黑體" panose="020B0604030504040204" pitchFamily="34" charset="-120"/>
            </a:endParaRPr>
          </a:p>
        </p:txBody>
      </p:sp>
      <p:cxnSp>
        <p:nvCxnSpPr>
          <p:cNvPr id="45" name="直線單箭頭接點 44"/>
          <p:cNvCxnSpPr/>
          <p:nvPr/>
        </p:nvCxnSpPr>
        <p:spPr>
          <a:xfrm>
            <a:off x="2992795" y="2347530"/>
            <a:ext cx="82560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8670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93128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p:nvSpPr>
        <p:spPr>
          <a:xfrm>
            <a:off x="3779912"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6235194" y="3853815"/>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投影幕</a:t>
            </a:r>
            <a:endParaRPr lang="zh-TW" altLang="en-US" sz="3600"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2039132" y="3842730"/>
            <a:ext cx="2165529"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更新畫面</a:t>
            </a:r>
            <a:endParaRPr lang="zh-TW" altLang="en-US" sz="3600" dirty="0">
              <a:latin typeface="微軟正黑體" panose="020B0604030504040204" pitchFamily="34" charset="-120"/>
              <a:ea typeface="微軟正黑體" panose="020B0604030504040204" pitchFamily="34" charset="-120"/>
            </a:endParaRPr>
          </a:p>
        </p:txBody>
      </p:sp>
      <p:sp>
        <p:nvSpPr>
          <p:cNvPr id="54" name="文字方塊 53"/>
          <p:cNvSpPr txBox="1"/>
          <p:nvPr/>
        </p:nvSpPr>
        <p:spPr>
          <a:xfrm>
            <a:off x="3832676"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投影機</a:t>
            </a:r>
            <a:endParaRPr lang="zh-TW" altLang="en-US" sz="3600" dirty="0">
              <a:latin typeface="微軟正黑體" panose="020B0604030504040204" pitchFamily="34" charset="-120"/>
              <a:ea typeface="微軟正黑體" panose="020B0604030504040204" pitchFamily="34" charset="-120"/>
            </a:endParaRPr>
          </a:p>
        </p:txBody>
      </p:sp>
      <p:cxnSp>
        <p:nvCxnSpPr>
          <p:cNvPr id="21" name="肘形接點 20"/>
          <p:cNvCxnSpPr>
            <a:stCxn id="51" idx="3"/>
            <a:endCxn id="49" idx="0"/>
          </p:cNvCxnSpPr>
          <p:nvPr/>
        </p:nvCxnSpPr>
        <p:spPr>
          <a:xfrm>
            <a:off x="6161147" y="2347530"/>
            <a:ext cx="1216172" cy="118137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7524328" y="1700328"/>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7647426" y="1916832"/>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55" name="矩形 54"/>
          <p:cNvSpPr/>
          <p:nvPr/>
        </p:nvSpPr>
        <p:spPr>
          <a:xfrm>
            <a:off x="3853959"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625835"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p:cNvSpPr txBox="1"/>
          <p:nvPr/>
        </p:nvSpPr>
        <p:spPr>
          <a:xfrm>
            <a:off x="678599" y="5439064"/>
            <a:ext cx="2275706"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獲得</a:t>
            </a:r>
            <a:endParaRPr lang="en-US" altLang="zh-TW" sz="3600" dirty="0" smtClean="0">
              <a:latin typeface="微軟正黑體" panose="020B0604030504040204" pitchFamily="34" charset="-120"/>
              <a:ea typeface="微軟正黑體" panose="020B0604030504040204" pitchFamily="34" charset="-120"/>
            </a:endParaRPr>
          </a:p>
          <a:p>
            <a:pPr algn="ctr"/>
            <a:r>
              <a:rPr lang="zh-TW" altLang="en-US" sz="3600" dirty="0" smtClean="0">
                <a:latin typeface="微軟正黑體" panose="020B0604030504040204" pitchFamily="34" charset="-120"/>
                <a:ea typeface="微軟正黑體" panose="020B0604030504040204" pitchFamily="34" charset="-120"/>
              </a:rPr>
              <a:t>密碼之一</a:t>
            </a:r>
            <a:endParaRPr lang="zh-TW" altLang="en-US" sz="36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3832676" y="5729910"/>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玩遊戲</a:t>
            </a:r>
            <a:endParaRPr lang="zh-TW" altLang="en-US" sz="3600" dirty="0">
              <a:latin typeface="微軟正黑體" panose="020B0604030504040204" pitchFamily="34" charset="-120"/>
              <a:ea typeface="微軟正黑體" panose="020B0604030504040204" pitchFamily="34" charset="-120"/>
            </a:endParaRPr>
          </a:p>
        </p:txBody>
      </p:sp>
      <p:cxnSp>
        <p:nvCxnSpPr>
          <p:cNvPr id="29" name="直線單箭頭接點 28"/>
          <p:cNvCxnSpPr>
            <a:stCxn id="49" idx="1"/>
            <a:endCxn id="50" idx="3"/>
          </p:cNvCxnSpPr>
          <p:nvPr/>
        </p:nvCxnSpPr>
        <p:spPr>
          <a:xfrm flipH="1">
            <a:off x="4312516" y="4176981"/>
            <a:ext cx="18741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2" name="肘形接點 61"/>
          <p:cNvCxnSpPr>
            <a:stCxn id="49" idx="2"/>
            <a:endCxn id="55" idx="3"/>
          </p:cNvCxnSpPr>
          <p:nvPr/>
        </p:nvCxnSpPr>
        <p:spPr>
          <a:xfrm rot="5400000">
            <a:off x="6192246" y="4868002"/>
            <a:ext cx="1228023" cy="1142125"/>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5" idx="1"/>
            <a:endCxn id="57" idx="3"/>
          </p:cNvCxnSpPr>
          <p:nvPr/>
        </p:nvCxnSpPr>
        <p:spPr>
          <a:xfrm flipH="1">
            <a:off x="3007070" y="6053076"/>
            <a:ext cx="846889"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4756321" y="4292616"/>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4879419" y="4509120"/>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67" name="橢圓 66"/>
          <p:cNvSpPr/>
          <p:nvPr/>
        </p:nvSpPr>
        <p:spPr>
          <a:xfrm>
            <a:off x="7497570" y="5009379"/>
            <a:ext cx="986571" cy="864576"/>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7620668" y="5225883"/>
            <a:ext cx="1008112" cy="400110"/>
          </a:xfrm>
          <a:prstGeom prst="rect">
            <a:avLst/>
          </a:prstGeom>
          <a:noFill/>
        </p:spPr>
        <p:txBody>
          <a:bodyPr wrap="square" rtlCol="0">
            <a:spAutoFit/>
          </a:bodyPr>
          <a:lstStyle/>
          <a:p>
            <a:r>
              <a:rPr lang="en-US" altLang="zh-TW" sz="2000" dirty="0" smtClean="0"/>
              <a:t>Open</a:t>
            </a:r>
            <a:endParaRPr lang="zh-TW" altLang="en-US" sz="2000" dirty="0"/>
          </a:p>
        </p:txBody>
      </p:sp>
      <p:sp>
        <p:nvSpPr>
          <p:cNvPr id="69" name="文字方塊 68"/>
          <p:cNvSpPr txBox="1"/>
          <p:nvPr/>
        </p:nvSpPr>
        <p:spPr>
          <a:xfrm>
            <a:off x="4805035" y="35503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6686703" y="4924139"/>
            <a:ext cx="677108" cy="1029849"/>
          </a:xfrm>
          <a:prstGeom prst="rect">
            <a:avLst/>
          </a:prstGeom>
          <a:noFill/>
        </p:spPr>
        <p:txBody>
          <a:bodyPr vert="eaVert" wrap="square" rtlCol="0">
            <a:spAutoFit/>
          </a:bodyPr>
          <a:lstStyle/>
          <a:p>
            <a:r>
              <a:rPr lang="zh-TW" altLang="en-US" sz="3200" dirty="0" smtClean="0">
                <a:latin typeface="微軟正黑體" panose="020B0604030504040204" pitchFamily="34" charset="-120"/>
                <a:ea typeface="微軟正黑體" panose="020B0604030504040204" pitchFamily="34" charset="-120"/>
              </a:rPr>
              <a:t>晚上</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28411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四</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611560"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25835"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窗戶</a:t>
            </a:r>
            <a:endParaRPr lang="zh-TW" altLang="en-US" sz="3600" dirty="0">
              <a:latin typeface="微軟正黑體" panose="020B0604030504040204" pitchFamily="34" charset="-120"/>
              <a:ea typeface="微軟正黑體" panose="020B0604030504040204" pitchFamily="34" charset="-120"/>
            </a:endParaRPr>
          </a:p>
        </p:txBody>
      </p:sp>
      <p:cxnSp>
        <p:nvCxnSpPr>
          <p:cNvPr id="45" name="直線單箭頭接點 44"/>
          <p:cNvCxnSpPr/>
          <p:nvPr/>
        </p:nvCxnSpPr>
        <p:spPr>
          <a:xfrm>
            <a:off x="2992795" y="2347530"/>
            <a:ext cx="82560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8670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p:nvSpPr>
        <p:spPr>
          <a:xfrm>
            <a:off x="1931281" y="3528909"/>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6235194" y="3853815"/>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窗簾關</a:t>
            </a:r>
            <a:endParaRPr lang="zh-TW" altLang="en-US" sz="3600" dirty="0">
              <a:latin typeface="微軟正黑體" panose="020B0604030504040204" pitchFamily="34" charset="-120"/>
              <a:ea typeface="微軟正黑體" panose="020B0604030504040204" pitchFamily="34" charset="-120"/>
            </a:endParaRPr>
          </a:p>
        </p:txBody>
      </p:sp>
      <p:sp>
        <p:nvSpPr>
          <p:cNvPr id="53" name="文字方塊 52"/>
          <p:cNvSpPr txBox="1"/>
          <p:nvPr/>
        </p:nvSpPr>
        <p:spPr>
          <a:xfrm>
            <a:off x="2805001" y="3858961"/>
            <a:ext cx="633796" cy="646331"/>
          </a:xfrm>
          <a:prstGeom prst="rect">
            <a:avLst/>
          </a:prstGeom>
          <a:noFill/>
        </p:spPr>
        <p:txBody>
          <a:bodyPr wrap="square" rtlCol="0">
            <a:spAutoFit/>
          </a:bodyPr>
          <a:lstStyle/>
          <a:p>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cxnSp>
        <p:nvCxnSpPr>
          <p:cNvPr id="21" name="肘形接點 20"/>
          <p:cNvCxnSpPr>
            <a:endCxn id="49" idx="0"/>
          </p:cNvCxnSpPr>
          <p:nvPr/>
        </p:nvCxnSpPr>
        <p:spPr>
          <a:xfrm>
            <a:off x="6161147" y="2347530"/>
            <a:ext cx="1216172" cy="118137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3853959"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p:nvSpPr>
        <p:spPr>
          <a:xfrm>
            <a:off x="625835" y="5405004"/>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p:cNvSpPr txBox="1"/>
          <p:nvPr/>
        </p:nvSpPr>
        <p:spPr>
          <a:xfrm>
            <a:off x="678599" y="5439064"/>
            <a:ext cx="2275706"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獲得</a:t>
            </a:r>
            <a:endParaRPr lang="en-US" altLang="zh-TW" sz="3600" dirty="0" smtClean="0">
              <a:latin typeface="微軟正黑體" panose="020B0604030504040204" pitchFamily="34" charset="-120"/>
              <a:ea typeface="微軟正黑體" panose="020B0604030504040204" pitchFamily="34" charset="-120"/>
            </a:endParaRPr>
          </a:p>
          <a:p>
            <a:pPr algn="ctr"/>
            <a:r>
              <a:rPr lang="zh-TW" altLang="en-US" sz="3600" dirty="0" smtClean="0">
                <a:latin typeface="微軟正黑體" panose="020B0604030504040204" pitchFamily="34" charset="-120"/>
                <a:ea typeface="微軟正黑體" panose="020B0604030504040204" pitchFamily="34" charset="-120"/>
              </a:rPr>
              <a:t>密碼之一</a:t>
            </a:r>
            <a:endParaRPr lang="zh-TW" altLang="en-US" sz="36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3832676" y="5729910"/>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 鬼出現</a:t>
            </a:r>
            <a:endParaRPr lang="zh-TW" altLang="en-US" sz="3600" dirty="0">
              <a:latin typeface="微軟正黑體" panose="020B0604030504040204" pitchFamily="34" charset="-120"/>
              <a:ea typeface="微軟正黑體" panose="020B0604030504040204" pitchFamily="34" charset="-120"/>
            </a:endParaRPr>
          </a:p>
        </p:txBody>
      </p:sp>
      <p:cxnSp>
        <p:nvCxnSpPr>
          <p:cNvPr id="29" name="直線單箭頭接點 28"/>
          <p:cNvCxnSpPr>
            <a:stCxn id="49" idx="1"/>
            <a:endCxn id="50" idx="3"/>
          </p:cNvCxnSpPr>
          <p:nvPr/>
        </p:nvCxnSpPr>
        <p:spPr>
          <a:xfrm flipH="1">
            <a:off x="4312516" y="4176981"/>
            <a:ext cx="18741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2" name="肘形接點 61"/>
          <p:cNvCxnSpPr>
            <a:stCxn id="49" idx="2"/>
            <a:endCxn id="55" idx="3"/>
          </p:cNvCxnSpPr>
          <p:nvPr/>
        </p:nvCxnSpPr>
        <p:spPr>
          <a:xfrm rot="5400000">
            <a:off x="6192246" y="4868002"/>
            <a:ext cx="1228023" cy="1142125"/>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5" idx="1"/>
            <a:endCxn id="57" idx="3"/>
          </p:cNvCxnSpPr>
          <p:nvPr/>
        </p:nvCxnSpPr>
        <p:spPr>
          <a:xfrm flipH="1">
            <a:off x="3007070" y="6053076"/>
            <a:ext cx="846889"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4805035" y="355034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6686703" y="4924139"/>
            <a:ext cx="677108" cy="1029849"/>
          </a:xfrm>
          <a:prstGeom prst="rect">
            <a:avLst/>
          </a:prstGeom>
          <a:noFill/>
        </p:spPr>
        <p:txBody>
          <a:bodyPr vert="eaVert" wrap="square" rtlCol="0">
            <a:spAutoFit/>
          </a:bodyPr>
          <a:lstStyle/>
          <a:p>
            <a:r>
              <a:rPr lang="zh-TW" altLang="en-US" sz="3200" dirty="0" smtClean="0">
                <a:latin typeface="微軟正黑體" panose="020B0604030504040204" pitchFamily="34" charset="-120"/>
                <a:ea typeface="微軟正黑體" panose="020B0604030504040204" pitchFamily="34" charset="-120"/>
              </a:rPr>
              <a:t>晚上</a:t>
            </a:r>
            <a:endParaRPr lang="zh-TW" altLang="en-US" sz="3200" dirty="0">
              <a:latin typeface="微軟正黑體" panose="020B0604030504040204" pitchFamily="34" charset="-120"/>
              <a:ea typeface="微軟正黑體" panose="020B0604030504040204" pitchFamily="34" charset="-120"/>
            </a:endParaRPr>
          </a:p>
        </p:txBody>
      </p:sp>
      <p:sp>
        <p:nvSpPr>
          <p:cNvPr id="30" name="矩形 29"/>
          <p:cNvSpPr/>
          <p:nvPr/>
        </p:nvSpPr>
        <p:spPr>
          <a:xfrm>
            <a:off x="3779912" y="1699458"/>
            <a:ext cx="2381235" cy="129614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3794187" y="2024364"/>
            <a:ext cx="2275706"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按窗戶</a:t>
            </a:r>
            <a:endParaRPr lang="zh-TW" altLang="en-US" sz="3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52756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五</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591680" y="2986981"/>
            <a:ext cx="1000973" cy="230832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2986981"/>
            <a:ext cx="849821" cy="2308324"/>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白板方向</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白板</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291323"/>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側幕</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電腦</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592653" y="4141143"/>
            <a:ext cx="5776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592653" y="2374149"/>
            <a:ext cx="577623" cy="176699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592653" y="4141143"/>
            <a:ext cx="577623" cy="1750345"/>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鑰匙</a:t>
            </a:r>
            <a:endParaRPr lang="zh-TW" altLang="en-US" sz="36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鬼</a:t>
            </a:r>
            <a:endParaRPr lang="zh-TW" altLang="en-US" sz="36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3603177" y="5993424"/>
            <a:ext cx="1131210" cy="6166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3732490" y="6091542"/>
            <a:ext cx="1008112" cy="400110"/>
          </a:xfrm>
          <a:prstGeom prst="rect">
            <a:avLst/>
          </a:prstGeom>
          <a:noFill/>
        </p:spPr>
        <p:txBody>
          <a:bodyPr wrap="square" rtlCol="0">
            <a:spAutoFit/>
          </a:bodyPr>
          <a:lstStyle/>
          <a:p>
            <a:r>
              <a:rPr lang="zh-TW" altLang="en-US" sz="2000" dirty="0" smtClean="0"/>
              <a:t> </a:t>
            </a:r>
            <a:r>
              <a:rPr lang="en-US" altLang="zh-TW" sz="2000" dirty="0" smtClean="0"/>
              <a:t>Open</a:t>
            </a:r>
            <a:endParaRPr lang="zh-TW" altLang="en-US" sz="2000" dirty="0"/>
          </a:p>
        </p:txBody>
      </p: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6876256" y="343238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6899766" y="3463594"/>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sp>
        <p:nvSpPr>
          <p:cNvPr id="74" name="矩形 73"/>
          <p:cNvSpPr/>
          <p:nvPr/>
        </p:nvSpPr>
        <p:spPr>
          <a:xfrm>
            <a:off x="6876256" y="426232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6899766" y="4293541"/>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提示</a:t>
            </a:r>
            <a:endParaRPr lang="zh-TW" altLang="en-US" sz="3600" dirty="0">
              <a:latin typeface="微軟正黑體" panose="020B0604030504040204" pitchFamily="34" charset="-120"/>
              <a:ea typeface="微軟正黑體" panose="020B0604030504040204" pitchFamily="34" charset="-120"/>
            </a:endParaRPr>
          </a:p>
        </p:txBody>
      </p:sp>
      <p:cxnSp>
        <p:nvCxnSpPr>
          <p:cNvPr id="76" name="肘形接點 75"/>
          <p:cNvCxnSpPr>
            <a:endCxn id="72" idx="1"/>
          </p:cNvCxnSpPr>
          <p:nvPr/>
        </p:nvCxnSpPr>
        <p:spPr>
          <a:xfrm flipV="1">
            <a:off x="3194759" y="3786761"/>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endCxn id="74" idx="1"/>
          </p:cNvCxnSpPr>
          <p:nvPr/>
        </p:nvCxnSpPr>
        <p:spPr>
          <a:xfrm>
            <a:off x="3194759" y="4141142"/>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5359730" y="376783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5387598" y="455897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無</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6865269" y="2495334"/>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6583498" y="2557327"/>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門打開</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endCxn id="82" idx="1"/>
          </p:cNvCxnSpPr>
          <p:nvPr/>
        </p:nvCxnSpPr>
        <p:spPr>
          <a:xfrm>
            <a:off x="3183772" y="2374149"/>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81837" y="1476073"/>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5148064" y="2276872"/>
            <a:ext cx="1519062" cy="1077218"/>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晚上 </a:t>
            </a:r>
            <a:endParaRPr lang="en-US" altLang="zh-TW" sz="3200" dirty="0" smtClean="0">
              <a:latin typeface="微軟正黑體" panose="020B0604030504040204" pitchFamily="34" charset="-120"/>
              <a:ea typeface="微軟正黑體" panose="020B0604030504040204" pitchFamily="34" charset="-120"/>
            </a:endParaRPr>
          </a:p>
          <a:p>
            <a:endParaRPr lang="en-US" altLang="zh-TW" sz="3200" dirty="0">
              <a:latin typeface="微軟正黑體" panose="020B0604030504040204" pitchFamily="34" charset="-120"/>
              <a:ea typeface="微軟正黑體" panose="020B0604030504040204" pitchFamily="34" charset="-120"/>
            </a:endParaRPr>
          </a:p>
        </p:txBody>
      </p:sp>
      <p:sp>
        <p:nvSpPr>
          <p:cNvPr id="88" name="文字方塊 87"/>
          <p:cNvSpPr txBox="1"/>
          <p:nvPr/>
        </p:nvSpPr>
        <p:spPr>
          <a:xfrm>
            <a:off x="3658992" y="1727379"/>
            <a:ext cx="1019580" cy="584775"/>
          </a:xfrm>
          <a:prstGeom prst="rect">
            <a:avLst/>
          </a:prstGeom>
          <a:noFill/>
        </p:spPr>
        <p:txBody>
          <a:bodyPr wrap="square" rtlCol="0">
            <a:spAutoFit/>
          </a:bodyPr>
          <a:lstStyle/>
          <a:p>
            <a:r>
              <a:rPr lang="en-US" altLang="zh-TW" sz="3200" dirty="0" smtClean="0">
                <a:latin typeface="微軟正黑體" panose="020B0604030504040204" pitchFamily="34" charset="-120"/>
                <a:ea typeface="微軟正黑體" panose="020B0604030504040204" pitchFamily="34" charset="-120"/>
              </a:rPr>
              <a:t>USB</a:t>
            </a:r>
            <a:endParaRPr lang="zh-TW" altLang="en-US" sz="3200" dirty="0">
              <a:latin typeface="微軟正黑體" panose="020B0604030504040204" pitchFamily="34" charset="-120"/>
              <a:ea typeface="微軟正黑體" panose="020B0604030504040204" pitchFamily="34" charset="-120"/>
            </a:endParaRPr>
          </a:p>
        </p:txBody>
      </p:sp>
      <p:sp>
        <p:nvSpPr>
          <p:cNvPr id="45" name="文字方塊 44"/>
          <p:cNvSpPr txBox="1"/>
          <p:nvPr/>
        </p:nvSpPr>
        <p:spPr>
          <a:xfrm>
            <a:off x="5144787" y="2844225"/>
            <a:ext cx="154799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輸密碼</a:t>
            </a:r>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53991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接點 4"/>
          <p:cNvCxnSpPr/>
          <p:nvPr/>
        </p:nvCxnSpPr>
        <p:spPr>
          <a:xfrm>
            <a:off x="611560" y="1431557"/>
            <a:ext cx="7956376" cy="0"/>
          </a:xfrm>
          <a:prstGeom prst="line">
            <a:avLst/>
          </a:prstGeom>
          <a:ln w="76200">
            <a:solidFill>
              <a:schemeClr val="accent2">
                <a:lumMod val="50000"/>
              </a:schemeClr>
            </a:solidFill>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91680" y="430956"/>
            <a:ext cx="5060439" cy="830997"/>
          </a:xfrm>
          <a:prstGeom prst="rect">
            <a:avLst/>
          </a:prstGeom>
          <a:noFill/>
        </p:spPr>
        <p:txBody>
          <a:bodyPr wrap="square" rtlCol="0">
            <a:spAutoFit/>
          </a:bodyPr>
          <a:lstStyle/>
          <a:p>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網站架構圖</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sz="4800" b="1" dirty="0" smtClean="0">
                <a:solidFill>
                  <a:schemeClr val="accent2">
                    <a:lumMod val="50000"/>
                  </a:schemeClr>
                </a:solidFill>
                <a:latin typeface="微軟正黑體" panose="020B0604030504040204" pitchFamily="34" charset="-120"/>
                <a:ea typeface="微軟正黑體" panose="020B0604030504040204" pitchFamily="34" charset="-120"/>
              </a:rPr>
              <a:t>六</a:t>
            </a:r>
            <a:r>
              <a:rPr lang="en-US" altLang="zh-TW" sz="4800"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zh-TW" altLang="en-US" sz="4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3" name="矩形 42"/>
          <p:cNvSpPr/>
          <p:nvPr/>
        </p:nvSpPr>
        <p:spPr>
          <a:xfrm>
            <a:off x="591680" y="2986981"/>
            <a:ext cx="1000973" cy="230832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667257" y="2986981"/>
            <a:ext cx="849821" cy="2308324"/>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牆壁</a:t>
            </a:r>
            <a:r>
              <a:rPr lang="en-US" altLang="zh-TW" sz="3600" dirty="0" smtClean="0">
                <a:latin typeface="微軟正黑體" panose="020B0604030504040204" pitchFamily="34" charset="-120"/>
                <a:ea typeface="微軟正黑體" panose="020B0604030504040204" pitchFamily="34" charset="-120"/>
              </a:rPr>
              <a:t>+</a:t>
            </a: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0" name="矩形 29"/>
          <p:cNvSpPr/>
          <p:nvPr/>
        </p:nvSpPr>
        <p:spPr>
          <a:xfrm>
            <a:off x="2170276" y="3432382"/>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2245850" y="3540978"/>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風扇</a:t>
            </a:r>
            <a:endParaRPr lang="zh-TW" altLang="en-US" sz="3600" dirty="0">
              <a:latin typeface="微軟正黑體" panose="020B0604030504040204" pitchFamily="34" charset="-120"/>
              <a:ea typeface="微軟正黑體" panose="020B0604030504040204" pitchFamily="34" charset="-120"/>
            </a:endParaRPr>
          </a:p>
        </p:txBody>
      </p:sp>
      <p:sp>
        <p:nvSpPr>
          <p:cNvPr id="32" name="矩形 31"/>
          <p:cNvSpPr/>
          <p:nvPr/>
        </p:nvSpPr>
        <p:spPr>
          <a:xfrm>
            <a:off x="2170276" y="5182727"/>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2245850" y="5568322"/>
            <a:ext cx="849821"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門</a:t>
            </a:r>
            <a:endParaRPr lang="zh-TW" altLang="en-US" sz="3600" dirty="0">
              <a:latin typeface="微軟正黑體" panose="020B0604030504040204" pitchFamily="34" charset="-120"/>
              <a:ea typeface="微軟正黑體" panose="020B0604030504040204" pitchFamily="34" charset="-120"/>
            </a:endParaRPr>
          </a:p>
        </p:txBody>
      </p:sp>
      <p:sp>
        <p:nvSpPr>
          <p:cNvPr id="34" name="矩形 33"/>
          <p:cNvSpPr/>
          <p:nvPr/>
        </p:nvSpPr>
        <p:spPr>
          <a:xfrm>
            <a:off x="2170276" y="1665388"/>
            <a:ext cx="1000973" cy="14175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p:cNvSpPr txBox="1"/>
          <p:nvPr/>
        </p:nvSpPr>
        <p:spPr>
          <a:xfrm>
            <a:off x="2245850" y="1773984"/>
            <a:ext cx="849821" cy="1200329"/>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牆壁</a:t>
            </a:r>
            <a:endParaRPr lang="zh-TW" altLang="en-US" sz="3600" dirty="0">
              <a:latin typeface="微軟正黑體" panose="020B0604030504040204" pitchFamily="34" charset="-120"/>
              <a:ea typeface="微軟正黑體" panose="020B0604030504040204" pitchFamily="34" charset="-120"/>
            </a:endParaRPr>
          </a:p>
        </p:txBody>
      </p:sp>
      <p:cxnSp>
        <p:nvCxnSpPr>
          <p:cNvPr id="3" name="直線單箭頭接點 2"/>
          <p:cNvCxnSpPr>
            <a:stCxn id="43" idx="3"/>
            <a:endCxn id="30" idx="1"/>
          </p:cNvCxnSpPr>
          <p:nvPr/>
        </p:nvCxnSpPr>
        <p:spPr>
          <a:xfrm>
            <a:off x="1592653" y="4141143"/>
            <a:ext cx="5776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肘形接點 5"/>
          <p:cNvCxnSpPr>
            <a:stCxn id="43" idx="3"/>
            <a:endCxn id="34" idx="1"/>
          </p:cNvCxnSpPr>
          <p:nvPr/>
        </p:nvCxnSpPr>
        <p:spPr>
          <a:xfrm flipV="1">
            <a:off x="1592653" y="2374149"/>
            <a:ext cx="577623" cy="1766994"/>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肘形接點 8"/>
          <p:cNvCxnSpPr>
            <a:stCxn id="43" idx="3"/>
            <a:endCxn id="32" idx="1"/>
          </p:cNvCxnSpPr>
          <p:nvPr/>
        </p:nvCxnSpPr>
        <p:spPr>
          <a:xfrm>
            <a:off x="1592653" y="4141143"/>
            <a:ext cx="577623" cy="1750345"/>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6852746" y="5182726"/>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876256" y="5213940"/>
            <a:ext cx="2160240"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好結局</a:t>
            </a:r>
            <a:endParaRPr lang="zh-TW" altLang="en-US" sz="3200" dirty="0">
              <a:latin typeface="微軟正黑體" panose="020B0604030504040204" pitchFamily="34" charset="-120"/>
              <a:ea typeface="微軟正黑體" panose="020B0604030504040204" pitchFamily="34" charset="-120"/>
            </a:endParaRPr>
          </a:p>
        </p:txBody>
      </p:sp>
      <p:sp>
        <p:nvSpPr>
          <p:cNvPr id="46" name="矩形 45"/>
          <p:cNvSpPr/>
          <p:nvPr/>
        </p:nvSpPr>
        <p:spPr>
          <a:xfrm>
            <a:off x="6852746" y="6012673"/>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6876256" y="6043887"/>
            <a:ext cx="2016224"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壞結局</a:t>
            </a:r>
            <a:endParaRPr lang="zh-TW" altLang="en-US" sz="3200" dirty="0">
              <a:latin typeface="微軟正黑體" panose="020B0604030504040204" pitchFamily="34" charset="-120"/>
              <a:ea typeface="微軟正黑體" panose="020B0604030504040204" pitchFamily="34" charset="-120"/>
            </a:endParaRPr>
          </a:p>
        </p:txBody>
      </p:sp>
      <p:cxnSp>
        <p:nvCxnSpPr>
          <p:cNvPr id="13" name="肘形接點 12"/>
          <p:cNvCxnSpPr>
            <a:stCxn id="32" idx="3"/>
            <a:endCxn id="41" idx="1"/>
          </p:cNvCxnSpPr>
          <p:nvPr/>
        </p:nvCxnSpPr>
        <p:spPr>
          <a:xfrm flipV="1">
            <a:off x="3171249" y="5537107"/>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32" idx="3"/>
            <a:endCxn id="46" idx="1"/>
          </p:cNvCxnSpPr>
          <p:nvPr/>
        </p:nvCxnSpPr>
        <p:spPr>
          <a:xfrm>
            <a:off x="3171249" y="5891488"/>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6" name="橢圓 55"/>
          <p:cNvSpPr/>
          <p:nvPr/>
        </p:nvSpPr>
        <p:spPr>
          <a:xfrm>
            <a:off x="3603177" y="5993424"/>
            <a:ext cx="1131210" cy="6166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p:cNvSpPr txBox="1"/>
          <p:nvPr/>
        </p:nvSpPr>
        <p:spPr>
          <a:xfrm>
            <a:off x="3732490" y="6091542"/>
            <a:ext cx="1008112" cy="400110"/>
          </a:xfrm>
          <a:prstGeom prst="rect">
            <a:avLst/>
          </a:prstGeom>
          <a:noFill/>
        </p:spPr>
        <p:txBody>
          <a:bodyPr wrap="square" rtlCol="0">
            <a:spAutoFit/>
          </a:bodyPr>
          <a:lstStyle/>
          <a:p>
            <a:r>
              <a:rPr lang="zh-TW" altLang="en-US" sz="2000" dirty="0" smtClean="0"/>
              <a:t> </a:t>
            </a:r>
            <a:r>
              <a:rPr lang="en-US" altLang="zh-TW" sz="2000" dirty="0" smtClean="0"/>
              <a:t>Open</a:t>
            </a:r>
            <a:endParaRPr lang="zh-TW" altLang="en-US" sz="2000" dirty="0"/>
          </a:p>
        </p:txBody>
      </p:sp>
      <p:sp>
        <p:nvSpPr>
          <p:cNvPr id="61" name="文字方塊 60"/>
          <p:cNvSpPr txBox="1"/>
          <p:nvPr/>
        </p:nvSpPr>
        <p:spPr>
          <a:xfrm>
            <a:off x="5336220" y="5518182"/>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1" name="文字方塊 70"/>
          <p:cNvSpPr txBox="1"/>
          <p:nvPr/>
        </p:nvSpPr>
        <p:spPr>
          <a:xfrm>
            <a:off x="5364088" y="6309320"/>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72" name="矩形 71"/>
          <p:cNvSpPr/>
          <p:nvPr/>
        </p:nvSpPr>
        <p:spPr>
          <a:xfrm>
            <a:off x="6876256" y="343238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文字方塊 72"/>
          <p:cNvSpPr txBox="1"/>
          <p:nvPr/>
        </p:nvSpPr>
        <p:spPr>
          <a:xfrm>
            <a:off x="6899766" y="3463594"/>
            <a:ext cx="1393139" cy="646331"/>
          </a:xfrm>
          <a:prstGeom prst="rect">
            <a:avLst/>
          </a:prstGeom>
          <a:noFill/>
        </p:spPr>
        <p:txBody>
          <a:bodyPr wrap="square" rtlCol="0">
            <a:spAutoFit/>
          </a:bodyPr>
          <a:lstStyle/>
          <a:p>
            <a:pPr algn="ctr"/>
            <a:r>
              <a:rPr lang="zh-TW" altLang="en-US" sz="3600" dirty="0" smtClean="0">
                <a:latin typeface="微軟正黑體" panose="020B0604030504040204" pitchFamily="34" charset="-120"/>
                <a:ea typeface="微軟正黑體" panose="020B0604030504040204" pitchFamily="34" charset="-120"/>
              </a:rPr>
              <a:t>無</a:t>
            </a:r>
            <a:endParaRPr lang="zh-TW" altLang="en-US" sz="3600" dirty="0">
              <a:latin typeface="微軟正黑體" panose="020B0604030504040204" pitchFamily="34" charset="-120"/>
              <a:ea typeface="微軟正黑體" panose="020B0604030504040204" pitchFamily="34" charset="-120"/>
            </a:endParaRPr>
          </a:p>
        </p:txBody>
      </p:sp>
      <p:sp>
        <p:nvSpPr>
          <p:cNvPr id="74" name="矩形 73"/>
          <p:cNvSpPr/>
          <p:nvPr/>
        </p:nvSpPr>
        <p:spPr>
          <a:xfrm>
            <a:off x="6876256" y="426232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6660232" y="4293096"/>
            <a:ext cx="1920706"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牆壁開</a:t>
            </a:r>
            <a:endParaRPr lang="zh-TW" altLang="en-US" sz="3200" dirty="0">
              <a:latin typeface="微軟正黑體" panose="020B0604030504040204" pitchFamily="34" charset="-120"/>
              <a:ea typeface="微軟正黑體" panose="020B0604030504040204" pitchFamily="34" charset="-120"/>
            </a:endParaRPr>
          </a:p>
        </p:txBody>
      </p:sp>
      <p:cxnSp>
        <p:nvCxnSpPr>
          <p:cNvPr id="76" name="肘形接點 75"/>
          <p:cNvCxnSpPr>
            <a:endCxn id="72" idx="1"/>
          </p:cNvCxnSpPr>
          <p:nvPr/>
        </p:nvCxnSpPr>
        <p:spPr>
          <a:xfrm flipV="1">
            <a:off x="3194759" y="3786761"/>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7" name="肘形接點 76"/>
          <p:cNvCxnSpPr>
            <a:endCxn id="74" idx="1"/>
          </p:cNvCxnSpPr>
          <p:nvPr/>
        </p:nvCxnSpPr>
        <p:spPr>
          <a:xfrm>
            <a:off x="3194759" y="4141142"/>
            <a:ext cx="3681497" cy="475566"/>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5359730" y="3767836"/>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79" name="文字方塊 78"/>
          <p:cNvSpPr txBox="1"/>
          <p:nvPr/>
        </p:nvSpPr>
        <p:spPr>
          <a:xfrm>
            <a:off x="5387598" y="455897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0" name="矩形 79"/>
          <p:cNvSpPr/>
          <p:nvPr/>
        </p:nvSpPr>
        <p:spPr>
          <a:xfrm>
            <a:off x="6865269" y="1665387"/>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文字方塊 80"/>
          <p:cNvSpPr txBox="1"/>
          <p:nvPr/>
        </p:nvSpPr>
        <p:spPr>
          <a:xfrm>
            <a:off x="6666493" y="1708455"/>
            <a:ext cx="1859685"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無</a:t>
            </a:r>
            <a:endParaRPr lang="zh-TW" altLang="en-US" sz="3200" dirty="0">
              <a:latin typeface="微軟正黑體" panose="020B0604030504040204" pitchFamily="34" charset="-120"/>
              <a:ea typeface="微軟正黑體" panose="020B0604030504040204" pitchFamily="34" charset="-120"/>
            </a:endParaRPr>
          </a:p>
        </p:txBody>
      </p:sp>
      <p:sp>
        <p:nvSpPr>
          <p:cNvPr id="82" name="矩形 81"/>
          <p:cNvSpPr/>
          <p:nvPr/>
        </p:nvSpPr>
        <p:spPr>
          <a:xfrm>
            <a:off x="5062911" y="2515001"/>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文字方塊 82"/>
          <p:cNvSpPr txBox="1"/>
          <p:nvPr/>
        </p:nvSpPr>
        <p:spPr>
          <a:xfrm>
            <a:off x="4781140" y="2576994"/>
            <a:ext cx="2003701" cy="584775"/>
          </a:xfrm>
          <a:prstGeom prst="rect">
            <a:avLst/>
          </a:prstGeom>
          <a:noFill/>
        </p:spPr>
        <p:txBody>
          <a:bodyPr wrap="square" rtlCol="0">
            <a:spAutoFit/>
          </a:bodyPr>
          <a:lstStyle/>
          <a:p>
            <a:pPr algn="ctr"/>
            <a:r>
              <a:rPr lang="zh-TW" altLang="en-US" sz="3200" dirty="0" smtClean="0">
                <a:latin typeface="微軟正黑體" panose="020B0604030504040204" pitchFamily="34" charset="-120"/>
                <a:ea typeface="微軟正黑體" panose="020B0604030504040204" pitchFamily="34" charset="-120"/>
              </a:rPr>
              <a:t>玩遊戲</a:t>
            </a:r>
            <a:endParaRPr lang="zh-TW" altLang="en-US" sz="3200" dirty="0">
              <a:latin typeface="微軟正黑體" panose="020B0604030504040204" pitchFamily="34" charset="-120"/>
              <a:ea typeface="微軟正黑體" panose="020B0604030504040204" pitchFamily="34" charset="-120"/>
            </a:endParaRPr>
          </a:p>
        </p:txBody>
      </p:sp>
      <p:cxnSp>
        <p:nvCxnSpPr>
          <p:cNvPr id="84" name="肘形接點 83"/>
          <p:cNvCxnSpPr>
            <a:endCxn id="80" idx="1"/>
          </p:cNvCxnSpPr>
          <p:nvPr/>
        </p:nvCxnSpPr>
        <p:spPr>
          <a:xfrm flipV="1">
            <a:off x="3183772" y="2019768"/>
            <a:ext cx="3681497" cy="354381"/>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5" name="肘形接點 84"/>
          <p:cNvCxnSpPr>
            <a:stCxn id="34" idx="3"/>
            <a:endCxn id="82" idx="1"/>
          </p:cNvCxnSpPr>
          <p:nvPr/>
        </p:nvCxnSpPr>
        <p:spPr>
          <a:xfrm>
            <a:off x="3171249" y="2374149"/>
            <a:ext cx="1891662" cy="495233"/>
          </a:xfrm>
          <a:prstGeom prst="bentConnector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5348743" y="1484784"/>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白天</a:t>
            </a:r>
            <a:endParaRPr lang="zh-TW" altLang="en-US" sz="3200" dirty="0">
              <a:latin typeface="微軟正黑體" panose="020B0604030504040204" pitchFamily="34" charset="-120"/>
              <a:ea typeface="微軟正黑體" panose="020B0604030504040204" pitchFamily="34" charset="-120"/>
            </a:endParaRPr>
          </a:p>
        </p:txBody>
      </p:sp>
      <p:sp>
        <p:nvSpPr>
          <p:cNvPr id="87" name="文字方塊 86"/>
          <p:cNvSpPr txBox="1"/>
          <p:nvPr/>
        </p:nvSpPr>
        <p:spPr>
          <a:xfrm>
            <a:off x="4085693" y="2844225"/>
            <a:ext cx="1062371"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晚</a:t>
            </a:r>
            <a:r>
              <a:rPr lang="zh-TW" altLang="en-US" sz="3200" dirty="0">
                <a:latin typeface="微軟正黑體" panose="020B0604030504040204" pitchFamily="34" charset="-120"/>
                <a:ea typeface="微軟正黑體" panose="020B0604030504040204" pitchFamily="34" charset="-120"/>
              </a:rPr>
              <a:t>上</a:t>
            </a:r>
          </a:p>
        </p:txBody>
      </p:sp>
      <p:sp>
        <p:nvSpPr>
          <p:cNvPr id="88" name="文字方塊 87"/>
          <p:cNvSpPr txBox="1"/>
          <p:nvPr/>
        </p:nvSpPr>
        <p:spPr>
          <a:xfrm>
            <a:off x="3223839" y="1789374"/>
            <a:ext cx="1811668"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轉完風扇</a:t>
            </a:r>
            <a:endParaRPr lang="zh-TW" altLang="en-US" sz="3200" dirty="0">
              <a:latin typeface="微軟正黑體" panose="020B0604030504040204" pitchFamily="34" charset="-120"/>
              <a:ea typeface="微軟正黑體" panose="020B0604030504040204" pitchFamily="34" charset="-120"/>
            </a:endParaRPr>
          </a:p>
        </p:txBody>
      </p:sp>
      <p:sp>
        <p:nvSpPr>
          <p:cNvPr id="89" name="文字方塊 88"/>
          <p:cNvSpPr txBox="1"/>
          <p:nvPr/>
        </p:nvSpPr>
        <p:spPr>
          <a:xfrm>
            <a:off x="3347864" y="3564305"/>
            <a:ext cx="1550615" cy="584775"/>
          </a:xfrm>
          <a:prstGeom prst="rect">
            <a:avLst/>
          </a:prstGeom>
          <a:noFill/>
        </p:spPr>
        <p:txBody>
          <a:bodyPr wrap="square" rtlCol="0">
            <a:spAutoFit/>
          </a:bodyPr>
          <a:lstStyle/>
          <a:p>
            <a:r>
              <a:rPr lang="zh-TW" altLang="en-US" sz="3200" dirty="0" smtClean="0">
                <a:latin typeface="微軟正黑體" panose="020B0604030504040204" pitchFamily="34" charset="-120"/>
                <a:ea typeface="微軟正黑體" panose="020B0604030504040204" pitchFamily="34" charset="-120"/>
              </a:rPr>
              <a:t>轉風扇</a:t>
            </a:r>
            <a:endParaRPr lang="zh-TW" altLang="en-US" sz="3200" dirty="0">
              <a:latin typeface="微軟正黑體" panose="020B0604030504040204" pitchFamily="34" charset="-120"/>
              <a:ea typeface="微軟正黑體" panose="020B0604030504040204" pitchFamily="34" charset="-120"/>
            </a:endParaRPr>
          </a:p>
        </p:txBody>
      </p:sp>
      <p:sp>
        <p:nvSpPr>
          <p:cNvPr id="90" name="矩形 89"/>
          <p:cNvSpPr/>
          <p:nvPr/>
        </p:nvSpPr>
        <p:spPr>
          <a:xfrm>
            <a:off x="6869995" y="2509050"/>
            <a:ext cx="1440160" cy="70876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文字方塊 90"/>
          <p:cNvSpPr txBox="1"/>
          <p:nvPr/>
        </p:nvSpPr>
        <p:spPr>
          <a:xfrm>
            <a:off x="6876256" y="2632597"/>
            <a:ext cx="1592365" cy="461665"/>
          </a:xfrm>
          <a:prstGeom prst="rect">
            <a:avLst/>
          </a:prstGeom>
          <a:noFill/>
        </p:spPr>
        <p:txBody>
          <a:bodyPr wrap="square" rtlCol="0">
            <a:spAutoFit/>
          </a:bodyPr>
          <a:lstStyle/>
          <a:p>
            <a:r>
              <a:rPr lang="zh-TW" altLang="en-US" sz="2400" dirty="0" smtClean="0">
                <a:latin typeface="微軟正黑體" panose="020B0604030504040204" pitchFamily="34" charset="-120"/>
                <a:ea typeface="微軟正黑體" panose="020B0604030504040204" pitchFamily="34" charset="-120"/>
              </a:rPr>
              <a:t>密碼之一</a:t>
            </a:r>
            <a:endParaRPr lang="zh-TW" altLang="en-US" sz="2400" dirty="0">
              <a:latin typeface="微軟正黑體" panose="020B0604030504040204" pitchFamily="34" charset="-120"/>
              <a:ea typeface="微軟正黑體" panose="020B0604030504040204" pitchFamily="34" charset="-120"/>
            </a:endParaRPr>
          </a:p>
        </p:txBody>
      </p:sp>
      <p:cxnSp>
        <p:nvCxnSpPr>
          <p:cNvPr id="20" name="直線單箭頭接點 19"/>
          <p:cNvCxnSpPr>
            <a:endCxn id="91" idx="1"/>
          </p:cNvCxnSpPr>
          <p:nvPr/>
        </p:nvCxnSpPr>
        <p:spPr>
          <a:xfrm flipV="1">
            <a:off x="6503071" y="2863430"/>
            <a:ext cx="373185" cy="297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75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516</Words>
  <Application>Microsoft Office PowerPoint</Application>
  <PresentationFormat>如螢幕大小 (4:3)</PresentationFormat>
  <Paragraphs>176</Paragraphs>
  <Slides>18</Slides>
  <Notes>0</Notes>
  <HiddenSlides>0</HiddenSlides>
  <MMClips>0</MMClips>
  <ScaleCrop>false</ScaleCrop>
  <HeadingPairs>
    <vt:vector size="4" baseType="variant">
      <vt:variant>
        <vt:lpstr>佈景主題</vt:lpstr>
      </vt:variant>
      <vt:variant>
        <vt:i4>1</vt:i4>
      </vt:variant>
      <vt:variant>
        <vt:lpstr>投影片標題</vt:lpstr>
      </vt:variant>
      <vt:variant>
        <vt:i4>18</vt:i4>
      </vt:variant>
    </vt:vector>
  </HeadingPairs>
  <TitlesOfParts>
    <vt:vector size="19" baseType="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user1</dc:creator>
  <cp:lastModifiedBy>user1</cp:lastModifiedBy>
  <cp:revision>64</cp:revision>
  <dcterms:created xsi:type="dcterms:W3CDTF">2016-05-08T04:30:25Z</dcterms:created>
  <dcterms:modified xsi:type="dcterms:W3CDTF">2016-06-16T18:07:48Z</dcterms:modified>
</cp:coreProperties>
</file>