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5" r:id="rId8"/>
    <p:sldId id="269" r:id="rId9"/>
    <p:sldId id="266" r:id="rId10"/>
    <p:sldId id="270" r:id="rId11"/>
    <p:sldId id="272" r:id="rId12"/>
    <p:sldId id="274" r:id="rId13"/>
    <p:sldId id="275" r:id="rId14"/>
    <p:sldId id="276" r:id="rId15"/>
    <p:sldId id="263" r:id="rId16"/>
    <p:sldId id="271" r:id="rId17"/>
    <p:sldId id="261"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4660"/>
  </p:normalViewPr>
  <p:slideViewPr>
    <p:cSldViewPr>
      <p:cViewPr>
        <p:scale>
          <a:sx n="70" d="100"/>
          <a:sy n="70" d="100"/>
        </p:scale>
        <p:origin x="-141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44661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801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78756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2655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3033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84202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7059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05556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490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156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085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53A67-0C81-408F-AD19-8F3F5F5E6B46}" type="datetimeFigureOut">
              <a:rPr lang="zh-TW" altLang="en-US" smtClean="0"/>
              <a:t>2016/6/16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62485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94759" y="1700808"/>
            <a:ext cx="7486711" cy="1323439"/>
          </a:xfrm>
          <a:prstGeom prst="rect">
            <a:avLst/>
          </a:prstGeom>
          <a:noFill/>
        </p:spPr>
        <p:txBody>
          <a:bodyPr wrap="square" rtlCol="0">
            <a:spAutoFit/>
          </a:bodyPr>
          <a:lstStyle/>
          <a:p>
            <a:r>
              <a:rPr lang="zh-TW" altLang="en-US" sz="4000" b="1" dirty="0" smtClean="0">
                <a:latin typeface="微軟正黑體" panose="020B0604030504040204" pitchFamily="34" charset="-120"/>
                <a:ea typeface="微軟正黑體" panose="020B0604030504040204" pitchFamily="34" charset="-120"/>
              </a:rPr>
              <a:t>第</a:t>
            </a:r>
            <a:r>
              <a:rPr lang="en-US" altLang="zh-TW" sz="4000" b="1" dirty="0" smtClean="0">
                <a:latin typeface="微軟正黑體" panose="020B0604030504040204" pitchFamily="34" charset="-120"/>
                <a:ea typeface="微軟正黑體" panose="020B0604030504040204" pitchFamily="34" charset="-120"/>
              </a:rPr>
              <a:t>17</a:t>
            </a:r>
            <a:r>
              <a:rPr lang="zh-TW" altLang="en-US" sz="4000" b="1" dirty="0" smtClean="0">
                <a:latin typeface="微軟正黑體" panose="020B0604030504040204" pitchFamily="34" charset="-120"/>
                <a:ea typeface="微軟正黑體" panose="020B0604030504040204" pitchFamily="34" charset="-120"/>
              </a:rPr>
              <a:t>組 </a:t>
            </a:r>
            <a:r>
              <a:rPr lang="en-US" altLang="zh-TW" sz="4000" b="1" dirty="0" smtClean="0">
                <a:latin typeface="微軟正黑體" panose="020B0604030504040204" pitchFamily="34" charset="-120"/>
                <a:ea typeface="微軟正黑體" panose="020B0604030504040204" pitchFamily="34" charset="-120"/>
              </a:rPr>
              <a:t>-</a:t>
            </a:r>
            <a:r>
              <a:rPr lang="zh-TW" altLang="en-US" sz="4000" b="1" dirty="0" smtClean="0">
                <a:latin typeface="微軟正黑體" panose="020B0604030504040204" pitchFamily="34" charset="-120"/>
                <a:ea typeface="微軟正黑體" panose="020B0604030504040204" pitchFamily="34" charset="-120"/>
              </a:rPr>
              <a:t> </a:t>
            </a:r>
            <a:r>
              <a:rPr lang="zh-TW" altLang="zh-TW" sz="4000" b="1" dirty="0" smtClean="0">
                <a:latin typeface="微軟正黑體" panose="020B0604030504040204" pitchFamily="34" charset="-120"/>
                <a:ea typeface="微軟正黑體" panose="020B0604030504040204" pitchFamily="34" charset="-120"/>
              </a:rPr>
              <a:t>網路</a:t>
            </a:r>
            <a:r>
              <a:rPr lang="zh-TW" altLang="zh-TW" sz="4000" b="1" dirty="0">
                <a:latin typeface="微軟正黑體" panose="020B0604030504040204" pitchFamily="34" charset="-120"/>
                <a:ea typeface="微軟正黑體" panose="020B0604030504040204" pitchFamily="34" charset="-120"/>
              </a:rPr>
              <a:t>程式設計期末</a:t>
            </a:r>
            <a:r>
              <a:rPr lang="zh-TW" altLang="zh-TW" sz="4000" b="1" dirty="0" smtClean="0">
                <a:latin typeface="微軟正黑體" panose="020B0604030504040204" pitchFamily="34" charset="-120"/>
                <a:ea typeface="微軟正黑體" panose="020B0604030504040204" pitchFamily="34" charset="-120"/>
              </a:rPr>
              <a:t>專案</a:t>
            </a:r>
            <a:endParaRPr lang="en-US" altLang="zh-TW" sz="4000" b="1" dirty="0" smtClean="0">
              <a:latin typeface="微軟正黑體" panose="020B0604030504040204" pitchFamily="34" charset="-120"/>
              <a:ea typeface="微軟正黑體" panose="020B0604030504040204" pitchFamily="34" charset="-120"/>
            </a:endParaRPr>
          </a:p>
          <a:p>
            <a:r>
              <a:rPr lang="en-US" altLang="zh-TW" sz="4000" b="1" dirty="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			     </a:t>
            </a:r>
            <a:r>
              <a:rPr lang="zh-TW" altLang="en-US" sz="4000" b="1" dirty="0" smtClean="0">
                <a:latin typeface="微軟正黑體" panose="020B0604030504040204" pitchFamily="34" charset="-120"/>
                <a:ea typeface="微軟正黑體" panose="020B0604030504040204" pitchFamily="34" charset="-120"/>
              </a:rPr>
              <a:t>      </a:t>
            </a:r>
            <a:r>
              <a:rPr lang="zh-TW" altLang="en-US" sz="4000" b="1" dirty="0" smtClean="0">
                <a:latin typeface="微軟正黑體" panose="020B0604030504040204" pitchFamily="34" charset="-120"/>
                <a:ea typeface="微軟正黑體" panose="020B0604030504040204" pitchFamily="34" charset="-120"/>
              </a:rPr>
              <a:t>說明文件</a:t>
            </a:r>
            <a:endParaRPr lang="zh-TW" altLang="zh-TW" sz="4000" b="1"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2679069" y="4581128"/>
            <a:ext cx="3718092" cy="954107"/>
          </a:xfrm>
          <a:prstGeom prst="rect">
            <a:avLst/>
          </a:prstGeom>
          <a:noFill/>
        </p:spPr>
        <p:txBody>
          <a:bodyPr wrap="square" rtlCol="0">
            <a:spAutoFit/>
          </a:bodyPr>
          <a:lstStyle/>
          <a:p>
            <a:r>
              <a:rPr lang="zh-TW" altLang="en-US" sz="2800" dirty="0" smtClean="0"/>
              <a:t>組員</a:t>
            </a:r>
            <a:r>
              <a:rPr lang="en-US" altLang="zh-TW" sz="2800" dirty="0" smtClean="0"/>
              <a:t>:</a:t>
            </a:r>
            <a:r>
              <a:rPr lang="zh-TW" altLang="en-US" sz="2800" dirty="0" smtClean="0"/>
              <a:t> </a:t>
            </a:r>
            <a:r>
              <a:rPr lang="en-US" altLang="zh-TW" sz="2800" dirty="0" smtClean="0"/>
              <a:t>00357108-</a:t>
            </a:r>
            <a:r>
              <a:rPr lang="zh-TW" altLang="en-US" sz="2800" dirty="0" smtClean="0"/>
              <a:t>涂道純 </a:t>
            </a:r>
            <a:endParaRPr lang="en-US" altLang="zh-TW" sz="2800" dirty="0" smtClean="0"/>
          </a:p>
          <a:p>
            <a:r>
              <a:rPr lang="en-US" altLang="zh-TW" sz="2800" dirty="0" smtClean="0"/>
              <a:t>          </a:t>
            </a:r>
            <a:r>
              <a:rPr lang="zh-TW" altLang="en-US" sz="2800" dirty="0" smtClean="0"/>
              <a:t> </a:t>
            </a:r>
            <a:r>
              <a:rPr lang="en-US" altLang="zh-TW" sz="2800" dirty="0" smtClean="0"/>
              <a:t>00357139-</a:t>
            </a:r>
            <a:r>
              <a:rPr lang="zh-TW" altLang="en-US" sz="2800" dirty="0" smtClean="0"/>
              <a:t>陳思妮</a:t>
            </a:r>
            <a:endParaRPr lang="zh-TW" altLang="en-US" sz="2800" dirty="0"/>
          </a:p>
        </p:txBody>
      </p:sp>
    </p:spTree>
    <p:extLst>
      <p:ext uri="{BB962C8B-B14F-4D97-AF65-F5344CB8AC3E}">
        <p14:creationId xmlns:p14="http://schemas.microsoft.com/office/powerpoint/2010/main" val="2024371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七</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05673" y="3428499"/>
            <a:ext cx="1000973" cy="14151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中間</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右邊</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左邊</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606646" y="4136078"/>
            <a:ext cx="563630" cy="50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606646" y="2374149"/>
            <a:ext cx="563630" cy="1761929"/>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606646" y="4136078"/>
            <a:ext cx="563630" cy="1755410"/>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垃圾</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嚇人</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4807818" y="3428499"/>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4601368" y="3501008"/>
            <a:ext cx="1914848" cy="523220"/>
          </a:xfrm>
          <a:prstGeom prst="rect">
            <a:avLst/>
          </a:prstGeom>
          <a:noFill/>
        </p:spPr>
        <p:txBody>
          <a:bodyPr wrap="square" rtlCol="0">
            <a:spAutoFit/>
          </a:bodyPr>
          <a:lstStyle/>
          <a:p>
            <a:pPr algn="ctr"/>
            <a:r>
              <a:rPr lang="zh-TW" altLang="en-US" sz="2800" dirty="0" smtClean="0">
                <a:latin typeface="微軟正黑體" panose="020B0604030504040204" pitchFamily="34" charset="-120"/>
                <a:ea typeface="微軟正黑體" panose="020B0604030504040204" pitchFamily="34" charset="-120"/>
              </a:rPr>
              <a:t>箱子</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關</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74" name="矩形 73"/>
          <p:cNvSpPr/>
          <p:nvPr/>
        </p:nvSpPr>
        <p:spPr>
          <a:xfrm>
            <a:off x="4807818" y="425844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831328" y="428966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箱子</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stCxn id="30" idx="3"/>
            <a:endCxn id="72" idx="1"/>
          </p:cNvCxnSpPr>
          <p:nvPr/>
        </p:nvCxnSpPr>
        <p:spPr>
          <a:xfrm flipV="1">
            <a:off x="3171249" y="3782880"/>
            <a:ext cx="1636569" cy="35826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stCxn id="30" idx="3"/>
            <a:endCxn id="74" idx="1"/>
          </p:cNvCxnSpPr>
          <p:nvPr/>
        </p:nvCxnSpPr>
        <p:spPr>
          <a:xfrm>
            <a:off x="3171249" y="4141143"/>
            <a:ext cx="1636569" cy="47168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3635896" y="321297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3707904" y="455509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垃圾</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嚇人</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20008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376611" y="2791981"/>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48" name="矩形 47"/>
          <p:cNvSpPr/>
          <p:nvPr/>
        </p:nvSpPr>
        <p:spPr>
          <a:xfrm>
            <a:off x="6876256" y="425844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6882517" y="4381991"/>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16" name="直線單箭頭接點 15"/>
          <p:cNvCxnSpPr>
            <a:stCxn id="74" idx="3"/>
            <a:endCxn id="49" idx="1"/>
          </p:cNvCxnSpPr>
          <p:nvPr/>
        </p:nvCxnSpPr>
        <p:spPr>
          <a:xfrm flipV="1">
            <a:off x="6247978" y="4612824"/>
            <a:ext cx="634539" cy="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6247978" y="4396298"/>
            <a:ext cx="498198"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 開</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7371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5324535"/>
          </a:xfrm>
          <a:prstGeom prst="rect">
            <a:avLst/>
          </a:prstGeom>
          <a:noFill/>
        </p:spPr>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進場頁面 </a:t>
            </a:r>
            <a:r>
              <a:rPr lang="en-US" altLang="zh-TW" sz="2800" b="1" dirty="0" smtClean="0">
                <a:latin typeface="微軟正黑體" panose="020B0604030504040204" pitchFamily="34" charset="-120"/>
                <a:ea typeface="微軟正黑體" panose="020B0604030504040204" pitchFamily="34" charset="-120"/>
              </a:rPr>
              <a:t> </a:t>
            </a:r>
          </a:p>
          <a:p>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zh-TW" altLang="en-US" sz="2800" b="1"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name{} (</a:t>
            </a:r>
            <a:r>
              <a:rPr lang="zh-TW" altLang="en-US" sz="2400" dirty="0" smtClean="0">
                <a:latin typeface="微軟正黑體" panose="020B0604030504040204" pitchFamily="34" charset="-120"/>
                <a:ea typeface="微軟正黑體" panose="020B0604030504040204" pitchFamily="34" charset="-120"/>
              </a:rPr>
              <a:t>寫此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p>
          <a:p>
            <a:r>
              <a:rPr lang="en-US" altLang="zh-TW" sz="2400"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name:hover</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滑鼠移到此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endParaRPr lang="en-US" altLang="zh-TW" sz="2400" dirty="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cursor:pointer</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滑鼠</a:t>
            </a:r>
            <a:r>
              <a:rPr lang="zh-TW" altLang="en-US" sz="2400" dirty="0" smtClean="0">
                <a:latin typeface="微軟正黑體" panose="020B0604030504040204" pitchFamily="34" charset="-120"/>
                <a:ea typeface="微軟正黑體" panose="020B0604030504040204" pitchFamily="34" charset="-120"/>
              </a:rPr>
              <a:t>游標變手掌</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position:absolute</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絕對位置</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box-shadow: </a:t>
            </a:r>
            <a:r>
              <a:rPr lang="en-US" altLang="zh-TW" sz="2400" dirty="0" err="1" smtClean="0">
                <a:latin typeface="微軟正黑體" panose="020B0604030504040204" pitchFamily="34" charset="-120"/>
                <a:ea typeface="微軟正黑體" panose="020B0604030504040204" pitchFamily="34" charset="-120"/>
              </a:rPr>
              <a:t>xxxxx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圖片增加陰影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text-shadow</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xxxx</a:t>
            </a:r>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文字加陰影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letter-spacing:</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px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改變字體間距</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JAVASCRIPT:</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localStorage.clear</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清除</a:t>
            </a:r>
            <a:r>
              <a:rPr lang="en-US" altLang="zh-TW" sz="2400" dirty="0" err="1" smtClean="0">
                <a:latin typeface="微軟正黑體" panose="020B0604030504040204" pitchFamily="34" charset="-120"/>
                <a:ea typeface="微軟正黑體" panose="020B0604030504040204" pitchFamily="34" charset="-120"/>
              </a:rPr>
              <a:t>localStorage</a:t>
            </a:r>
            <a:r>
              <a:rPr lang="en-US" altLang="zh-TW" sz="2400" dirty="0" smtClean="0">
                <a:latin typeface="微軟正黑體" panose="020B0604030504040204" pitchFamily="34" charset="-120"/>
                <a:ea typeface="微軟正黑體" panose="020B0604030504040204" pitchFamily="34" charset="-120"/>
              </a:rPr>
              <a:t>)</a:t>
            </a: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onclick</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javascript:location.href</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滑鼠按一下</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開啟連結</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188082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3539430"/>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製作</a:t>
            </a:r>
            <a:r>
              <a:rPr lang="zh-TW" altLang="en-US" sz="2800" b="1" dirty="0" smtClean="0">
                <a:latin typeface="微軟正黑體" panose="020B0604030504040204" pitchFamily="34" charset="-120"/>
                <a:ea typeface="微軟正黑體" panose="020B0604030504040204" pitchFamily="34" charset="-120"/>
              </a:rPr>
              <a:t>團隊</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討論</a:t>
            </a:r>
            <a:r>
              <a:rPr lang="zh-TW" altLang="en-US" sz="2800" b="1" dirty="0">
                <a:latin typeface="微軟正黑體" panose="020B0604030504040204" pitchFamily="34" charset="-120"/>
                <a:ea typeface="微軟正黑體" panose="020B0604030504040204" pitchFamily="34" charset="-120"/>
              </a:rPr>
              <a:t>頁面 </a:t>
            </a:r>
            <a:endParaRPr lang="en-US" altLang="zh-TW" sz="2800" b="1" dirty="0" smtClean="0">
              <a:latin typeface="微軟正黑體" panose="020B0604030504040204" pitchFamily="34" charset="-120"/>
              <a:ea typeface="微軟正黑體" panose="020B0604030504040204" pitchFamily="34" charset="-120"/>
            </a:endParaRPr>
          </a:p>
          <a:p>
            <a:pPr lvl="0"/>
            <a:r>
              <a:rPr lang="en-US" altLang="zh-TW" sz="2800" b="1" dirty="0" smtClean="0">
                <a:latin typeface="微軟正黑體" panose="020B0604030504040204" pitchFamily="34" charset="-120"/>
                <a:ea typeface="微軟正黑體" panose="020B0604030504040204" pitchFamily="34" charset="-120"/>
              </a:rPr>
              <a:t>CSS:</a:t>
            </a:r>
          </a:p>
          <a:p>
            <a:pPr lvl="0"/>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JAVASCRIPT:</a:t>
            </a: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FACEBOOK:</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75911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683568" y="1386636"/>
            <a:ext cx="7771729" cy="5570756"/>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遊戲頁</a:t>
            </a:r>
            <a:r>
              <a:rPr lang="zh-TW" altLang="en-US" sz="2800" b="1" dirty="0" smtClean="0">
                <a:latin typeface="微軟正黑體" panose="020B0604030504040204" pitchFamily="34" charset="-120"/>
                <a:ea typeface="微軟正黑體" panose="020B0604030504040204" pitchFamily="34" charset="-120"/>
              </a:rPr>
              <a:t>面</a:t>
            </a:r>
            <a:endParaRPr lang="en-US" altLang="zh-TW" sz="2800" b="1" dirty="0" smtClean="0">
              <a:latin typeface="微軟正黑體" panose="020B0604030504040204" pitchFamily="34" charset="-120"/>
              <a:ea typeface="微軟正黑體" panose="020B0604030504040204" pitchFamily="34" charset="-120"/>
            </a:endParaRPr>
          </a:p>
          <a:p>
            <a:pPr lvl="0"/>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a:solidFill>
                  <a:prstClr val="black"/>
                </a:solidFill>
                <a:latin typeface="微軟正黑體" panose="020B0604030504040204" pitchFamily="34" charset="-120"/>
                <a:ea typeface="微軟正黑體" panose="020B0604030504040204" pitchFamily="34" charset="-120"/>
              </a:rPr>
              <a:t>name</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cursor:pointer</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position:absolute</a:t>
            </a:r>
            <a:r>
              <a:rPr lang="zh-TW" altLang="en-US"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a:solidFill>
                <a:prstClr val="black"/>
              </a:solidFill>
              <a:latin typeface="微軟正黑體" panose="020B0604030504040204" pitchFamily="34" charset="-120"/>
              <a:ea typeface="微軟正黑體" panose="020B0604030504040204" pitchFamily="34" charset="-120"/>
            </a:endParaRPr>
          </a:p>
          <a:p>
            <a:pPr lvl="0"/>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err="1">
                <a:solidFill>
                  <a:prstClr val="black"/>
                </a:solidFill>
                <a:latin typeface="微軟正黑體" panose="020B0604030504040204" pitchFamily="34" charset="-120"/>
                <a:ea typeface="微軟正黑體" panose="020B0604030504040204" pitchFamily="34" charset="-120"/>
              </a:rPr>
              <a:t>visibility:hidden</a:t>
            </a:r>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a:solidFill>
                  <a:prstClr val="black"/>
                </a:solidFill>
                <a:latin typeface="微軟正黑體" panose="020B0604030504040204" pitchFamily="34" charset="-120"/>
                <a:ea typeface="微軟正黑體" panose="020B0604030504040204" pitchFamily="34" charset="-120"/>
              </a:rPr>
              <a:t>(</a:t>
            </a:r>
            <a:r>
              <a:rPr lang="zh-TW" altLang="en-US" sz="2400" dirty="0">
                <a:solidFill>
                  <a:prstClr val="black"/>
                </a:solidFill>
                <a:latin typeface="微軟正黑體" panose="020B0604030504040204" pitchFamily="34" charset="-120"/>
                <a:ea typeface="微軟正黑體" panose="020B0604030504040204" pitchFamily="34" charset="-120"/>
              </a:rPr>
              <a:t>將此</a:t>
            </a:r>
            <a:r>
              <a:rPr lang="en-US" altLang="zh-TW" sz="2400" dirty="0">
                <a:solidFill>
                  <a:prstClr val="black"/>
                </a:solidFill>
                <a:latin typeface="微軟正黑體" panose="020B0604030504040204" pitchFamily="34" charset="-120"/>
                <a:ea typeface="微軟正黑體" panose="020B0604030504040204" pitchFamily="34" charset="-120"/>
              </a:rPr>
              <a:t>class</a:t>
            </a:r>
            <a:r>
              <a:rPr lang="zh-TW" altLang="en-US" sz="2400" dirty="0">
                <a:solidFill>
                  <a:prstClr val="black"/>
                </a:solidFill>
                <a:latin typeface="微軟正黑體" panose="020B0604030504040204" pitchFamily="34" charset="-120"/>
                <a:ea typeface="微軟正黑體" panose="020B0604030504040204" pitchFamily="34" charset="-120"/>
              </a:rPr>
              <a:t>隱藏</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a:latin typeface="微軟正黑體" panose="020B0604030504040204" pitchFamily="34" charset="-120"/>
                <a:ea typeface="微軟正黑體" panose="020B0604030504040204" pitchFamily="34" charset="-120"/>
              </a:rPr>
              <a:t>JAVASCRIPT: </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 x </a:t>
            </a:r>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呼叫</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裡</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的值</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(2)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input = </a:t>
            </a:r>
            <a:r>
              <a:rPr lang="en-US" altLang="zh-TW" sz="2400" dirty="0" smtClean="0">
                <a:latin typeface="微軟正黑體" panose="020B0604030504040204" pitchFamily="34" charset="-120"/>
                <a:ea typeface="微軟正黑體" panose="020B0604030504040204" pitchFamily="34" charset="-120"/>
              </a:rPr>
              <a:t>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localStorage.setItem</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input</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在</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存入</a:t>
            </a:r>
            <a:r>
              <a:rPr lang="en-US" altLang="zh-TW" sz="2400" dirty="0" smtClean="0">
                <a:latin typeface="微軟正黑體" panose="020B0604030504040204" pitchFamily="34" charset="-120"/>
                <a:ea typeface="微軟正黑體" panose="020B0604030504040204" pitchFamily="34" charset="-120"/>
              </a:rPr>
              <a:t>x = 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3) </a:t>
            </a:r>
            <a:r>
              <a:rPr lang="en-US" altLang="zh-TW" sz="2400" dirty="0" err="1" smtClean="0">
                <a:latin typeface="微軟正黑體" panose="020B0604030504040204" pitchFamily="34" charset="-120"/>
                <a:ea typeface="微軟正黑體" panose="020B0604030504040204" pitchFamily="34" charset="-120"/>
              </a:rPr>
              <a:t>y.setAttribute</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class","x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將</a:t>
            </a:r>
            <a:r>
              <a:rPr lang="en-US" altLang="zh-TW" sz="2400" dirty="0" smtClean="0">
                <a:latin typeface="微軟正黑體" panose="020B0604030504040204" pitchFamily="34" charset="-120"/>
                <a:ea typeface="微軟正黑體" panose="020B0604030504040204" pitchFamily="34" charset="-120"/>
              </a:rPr>
              <a:t>y</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改成</a:t>
            </a:r>
            <a:r>
              <a:rPr lang="en-US" altLang="zh-TW" sz="2400" dirty="0" smtClean="0">
                <a:latin typeface="微軟正黑體" panose="020B0604030504040204" pitchFamily="34" charset="-120"/>
                <a:ea typeface="微軟正黑體" panose="020B0604030504040204" pitchFamily="34" charset="-120"/>
              </a:rPr>
              <a:t>x)</a:t>
            </a:r>
          </a:p>
          <a:p>
            <a:r>
              <a:rPr lang="en-US" altLang="zh-TW" sz="2400" dirty="0">
                <a:latin typeface="微軟正黑體" panose="020B0604030504040204" pitchFamily="34" charset="-120"/>
                <a:ea typeface="微軟正黑體" panose="020B0604030504040204" pitchFamily="34" charset="-120"/>
              </a:rPr>
              <a:t>	(4) </a:t>
            </a:r>
            <a:r>
              <a:rPr lang="en-US" altLang="zh-TW" sz="2400" dirty="0" err="1" smtClean="0">
                <a:latin typeface="微軟正黑體" panose="020B0604030504040204" pitchFamily="34" charset="-120"/>
                <a:ea typeface="微軟正黑體" panose="020B0604030504040204" pitchFamily="34" charset="-120"/>
              </a:rPr>
              <a:t>y.addEventListener</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click</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x</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若按</a:t>
            </a:r>
            <a:r>
              <a:rPr lang="zh-TW" altLang="en-US" sz="2400" dirty="0">
                <a:latin typeface="微軟正黑體" panose="020B0604030504040204" pitchFamily="34" charset="-120"/>
                <a:ea typeface="微軟正黑體" panose="020B0604030504040204" pitchFamily="34" charset="-120"/>
              </a:rPr>
              <a:t>了</a:t>
            </a:r>
            <a:r>
              <a:rPr lang="en-US" altLang="zh-TW" sz="2400" dirty="0">
                <a:latin typeface="微軟正黑體" panose="020B0604030504040204" pitchFamily="34" charset="-120"/>
                <a:ea typeface="微軟正黑體" panose="020B0604030504040204" pitchFamily="34" charset="-120"/>
              </a:rPr>
              <a:t>y</a:t>
            </a:r>
            <a:r>
              <a:rPr lang="zh-TW" altLang="en-US" sz="2400" dirty="0">
                <a:latin typeface="微軟正黑體" panose="020B0604030504040204" pitchFamily="34" charset="-120"/>
                <a:ea typeface="微軟正黑體" panose="020B0604030504040204" pitchFamily="34" charset="-120"/>
              </a:rPr>
              <a:t>則跳</a:t>
            </a:r>
            <a:r>
              <a:rPr lang="zh-TW" altLang="en-US" sz="2400" dirty="0" smtClean="0">
                <a:latin typeface="微軟正黑體" panose="020B0604030504040204" pitchFamily="34" charset="-120"/>
                <a:ea typeface="微軟正黑體" panose="020B0604030504040204" pitchFamily="34" charset="-120"/>
              </a:rPr>
              <a:t>到</a:t>
            </a:r>
            <a:r>
              <a:rPr lang="en-US" altLang="zh-TW" sz="2400" dirty="0" smtClean="0">
                <a:latin typeface="微軟正黑體" panose="020B0604030504040204" pitchFamily="34" charset="-120"/>
                <a:ea typeface="微軟正黑體" panose="020B0604030504040204" pitchFamily="34" charset="-120"/>
              </a:rPr>
              <a:t>function x)</a:t>
            </a:r>
          </a:p>
          <a:p>
            <a:r>
              <a:rPr lang="en-US" altLang="zh-TW" sz="2400" dirty="0">
                <a:latin typeface="微軟正黑體" panose="020B0604030504040204" pitchFamily="34" charset="-120"/>
                <a:ea typeface="微軟正黑體" panose="020B0604030504040204" pitchFamily="34" charset="-120"/>
              </a:rPr>
              <a:t>	(5) </a:t>
            </a:r>
            <a:r>
              <a:rPr lang="en-US" altLang="zh-TW" sz="2400" dirty="0" err="1">
                <a:latin typeface="微軟正黑體" panose="020B0604030504040204" pitchFamily="34" charset="-120"/>
                <a:ea typeface="微軟正黑體" panose="020B0604030504040204" pitchFamily="34" charset="-120"/>
              </a:rPr>
              <a:t>z</a:t>
            </a:r>
            <a:r>
              <a:rPr lang="en-US" altLang="zh-TW" sz="2400" dirty="0" err="1" smtClean="0">
                <a:latin typeface="微軟正黑體" panose="020B0604030504040204" pitchFamily="34" charset="-120"/>
                <a:ea typeface="微軟正黑體" panose="020B0604030504040204" pitchFamily="34" charset="-120"/>
              </a:rPr>
              <a:t>.play</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播放</a:t>
            </a:r>
            <a:r>
              <a:rPr lang="en-US" altLang="zh-TW" sz="2400" dirty="0" smtClean="0">
                <a:latin typeface="微軟正黑體" panose="020B0604030504040204" pitchFamily="34" charset="-120"/>
                <a:ea typeface="微軟正黑體" panose="020B0604030504040204" pitchFamily="34" charset="-120"/>
              </a:rPr>
              <a:t>z</a:t>
            </a:r>
            <a:r>
              <a:rPr lang="zh-TW" altLang="en-US" sz="2400" dirty="0" smtClean="0">
                <a:latin typeface="微軟正黑體" panose="020B0604030504040204" pitchFamily="34" charset="-120"/>
                <a:ea typeface="微軟正黑體" panose="020B0604030504040204" pitchFamily="34" charset="-120"/>
              </a:rPr>
              <a:t>的音檔</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(6) </a:t>
            </a:r>
            <a:r>
              <a:rPr lang="en-US" altLang="zh-TW" sz="2400" dirty="0" err="1" smtClean="0">
                <a:latin typeface="微軟正黑體" panose="020B0604030504040204" pitchFamily="34" charset="-120"/>
                <a:ea typeface="微軟正黑體" panose="020B0604030504040204" pitchFamily="34" charset="-120"/>
              </a:rPr>
              <a:t>z.addEventListener</a:t>
            </a:r>
            <a:r>
              <a:rPr lang="en-US" altLang="zh-TW" sz="2400" dirty="0">
                <a:latin typeface="微軟正黑體" panose="020B0604030504040204" pitchFamily="34" charset="-120"/>
                <a:ea typeface="微軟正黑體" panose="020B0604030504040204" pitchFamily="34" charset="-120"/>
              </a:rPr>
              <a:t>( "ended</a:t>
            </a:r>
            <a:r>
              <a:rPr lang="en-US" altLang="zh-TW" sz="2400" dirty="0" smtClean="0">
                <a:latin typeface="微軟正黑體" panose="020B0604030504040204" pitchFamily="34" charset="-120"/>
                <a:ea typeface="微軟正黑體" panose="020B0604030504040204" pitchFamily="34" charset="-120"/>
              </a:rPr>
              <a:t>", k,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(z</a:t>
            </a:r>
            <a:r>
              <a:rPr lang="zh-TW" altLang="en-US" sz="2400" dirty="0" smtClean="0">
                <a:latin typeface="微軟正黑體" panose="020B0604030504040204" pitchFamily="34" charset="-120"/>
                <a:ea typeface="微軟正黑體" panose="020B0604030504040204" pitchFamily="34" charset="-120"/>
              </a:rPr>
              <a:t>播完跳到</a:t>
            </a:r>
            <a:r>
              <a:rPr lang="en-US" altLang="zh-TW" sz="2400" dirty="0" smtClean="0">
                <a:latin typeface="微軟正黑體" panose="020B0604030504040204" pitchFamily="34" charset="-120"/>
                <a:ea typeface="微軟正黑體" panose="020B0604030504040204" pitchFamily="34" charset="-120"/>
              </a:rPr>
              <a:t>function k)</a:t>
            </a:r>
          </a:p>
        </p:txBody>
      </p:sp>
    </p:spTree>
    <p:extLst>
      <p:ext uri="{BB962C8B-B14F-4D97-AF65-F5344CB8AC3E}">
        <p14:creationId xmlns:p14="http://schemas.microsoft.com/office/powerpoint/2010/main" val="133570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3293209"/>
          </a:xfrm>
          <a:prstGeom prst="rect">
            <a:avLst/>
          </a:prstGeom>
          <a:noFill/>
        </p:spPr>
        <p:txBody>
          <a:bodyPr wrap="square" rtlCol="0">
            <a:spAutoFit/>
          </a:bodyPr>
          <a:lstStyle/>
          <a:p>
            <a:pPr lvl="0"/>
            <a:r>
              <a:rPr lang="en-US" altLang="zh-TW" sz="2800" b="1" dirty="0" smtClean="0">
                <a:latin typeface="微軟正黑體" panose="020B0604030504040204" pitchFamily="34" charset="-120"/>
                <a:ea typeface="微軟正黑體" panose="020B0604030504040204" pitchFamily="34" charset="-120"/>
              </a:rPr>
              <a:t>HTML: </a:t>
            </a:r>
            <a:r>
              <a:rPr lang="en-US" altLang="zh-TW" sz="2400" dirty="0" err="1">
                <a:solidFill>
                  <a:prstClr val="black"/>
                </a:solidFill>
                <a:latin typeface="微軟正黑體" panose="020B0604030504040204" pitchFamily="34" charset="-120"/>
                <a:ea typeface="微軟正黑體" panose="020B0604030504040204" pitchFamily="34" charset="-120"/>
              </a:rPr>
              <a:t>onclick</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en-US" altLang="zh-TW" sz="2400" dirty="0" err="1" smtClean="0">
                <a:solidFill>
                  <a:prstClr val="black"/>
                </a:solidFill>
                <a:latin typeface="微軟正黑體" panose="020B0604030504040204" pitchFamily="34" charset="-120"/>
                <a:ea typeface="微軟正黑體" panose="020B0604030504040204" pitchFamily="34" charset="-120"/>
              </a:rPr>
              <a:t>javascript:location.href</a:t>
            </a:r>
            <a:r>
              <a:rPr lang="en-US" altLang="zh-TW" sz="2400" dirty="0" smtClean="0">
                <a:solidFill>
                  <a:prstClr val="black"/>
                </a:solidFill>
                <a:latin typeface="微軟正黑體" panose="020B0604030504040204" pitchFamily="34" charset="-120"/>
                <a:ea typeface="微軟正黑體" panose="020B0604030504040204" pitchFamily="34" charset="-120"/>
              </a:rPr>
              <a:t>='xxx'" (</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400" dirty="0">
              <a:solidFill>
                <a:prstClr val="black"/>
              </a:solidFill>
              <a:latin typeface="微軟正黑體" panose="020B0604030504040204" pitchFamily="34" charset="-120"/>
              <a:ea typeface="微軟正黑體" panose="020B0604030504040204" pitchFamily="34" charset="-120"/>
            </a:endParaRP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JQUERY:</a:t>
            </a:r>
          </a:p>
          <a:p>
            <a:r>
              <a:rPr lang="en-US" altLang="zh-TW" sz="2800" b="1"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(1)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click(function</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按下</a:t>
            </a:r>
            <a:r>
              <a:rPr lang="en-US" altLang="zh-TW" sz="2400" dirty="0" smtClean="0">
                <a:latin typeface="微軟正黑體" panose="020B0604030504040204" pitchFamily="34" charset="-120"/>
                <a:ea typeface="微軟正黑體" panose="020B0604030504040204" pitchFamily="34" charset="-120"/>
              </a:rPr>
              <a:t>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才會做以下的</a:t>
            </a:r>
            <a:r>
              <a:rPr lang="en-US" altLang="zh-TW" sz="2400" dirty="0" smtClean="0">
                <a:latin typeface="微軟正黑體" panose="020B0604030504040204" pitchFamily="34" charset="-120"/>
                <a:ea typeface="微軟正黑體" panose="020B0604030504040204" pitchFamily="34" charset="-120"/>
              </a:rPr>
              <a:t>function)</a:t>
            </a:r>
          </a:p>
          <a:p>
            <a:r>
              <a:rPr lang="en-US" altLang="zh-TW" sz="2400" dirty="0">
                <a:latin typeface="微軟正黑體" panose="020B0604030504040204" pitchFamily="34" charset="-120"/>
                <a:ea typeface="微軟正黑體" panose="020B0604030504040204" pitchFamily="34" charset="-120"/>
              </a:rPr>
              <a:t>	(2)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animate</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的東西做動畫</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(3)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show</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的東西出現</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(4)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hide</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(id</a:t>
            </a:r>
            <a:r>
              <a:rPr lang="zh-TW" altLang="en-US" sz="2400" dirty="0">
                <a:latin typeface="微軟正黑體" panose="020B0604030504040204" pitchFamily="34" charset="-120"/>
                <a:ea typeface="微軟正黑體" panose="020B0604030504040204" pitchFamily="34" charset="-120"/>
              </a:rPr>
              <a:t>為</a:t>
            </a:r>
            <a:r>
              <a:rPr lang="en-US" altLang="zh-TW" sz="2400" dirty="0">
                <a:latin typeface="微軟正黑體" panose="020B0604030504040204" pitchFamily="34" charset="-120"/>
                <a:ea typeface="微軟正黑體" panose="020B0604030504040204" pitchFamily="34" charset="-120"/>
              </a:rPr>
              <a:t>x</a:t>
            </a:r>
            <a:r>
              <a:rPr lang="zh-TW" altLang="en-US" sz="2400" dirty="0">
                <a:latin typeface="微軟正黑體" panose="020B0604030504040204" pitchFamily="34" charset="-120"/>
                <a:ea typeface="微軟正黑體" panose="020B0604030504040204" pitchFamily="34" charset="-120"/>
              </a:rPr>
              <a:t>的</a:t>
            </a:r>
            <a:r>
              <a:rPr lang="zh-TW" altLang="en-US" sz="2400" dirty="0" smtClean="0">
                <a:latin typeface="微軟正黑體" panose="020B0604030504040204" pitchFamily="34" charset="-120"/>
                <a:ea typeface="微軟正黑體" panose="020B0604030504040204" pitchFamily="34" charset="-120"/>
              </a:rPr>
              <a:t>東西</a:t>
            </a:r>
            <a:r>
              <a:rPr lang="zh-TW" altLang="en-US" sz="2400" dirty="0">
                <a:latin typeface="微軟正黑體" panose="020B0604030504040204" pitchFamily="34" charset="-120"/>
                <a:ea typeface="微軟正黑體" panose="020B0604030504040204" pitchFamily="34" charset="-120"/>
              </a:rPr>
              <a:t>隱藏</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838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網站分工</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56792"/>
            <a:ext cx="7771729" cy="6001643"/>
          </a:xfrm>
          <a:prstGeom prst="rect">
            <a:avLst/>
          </a:prstGeom>
          <a:noFill/>
        </p:spPr>
        <p:txBody>
          <a:bodyPr wrap="square" rtlCol="0">
            <a:spAutoFit/>
          </a:bodyPr>
          <a:lstStyle/>
          <a:p>
            <a:pPr>
              <a:lnSpc>
                <a:spcPct val="200000"/>
              </a:lnSpc>
            </a:pPr>
            <a:r>
              <a:rPr lang="zh-TW" altLang="en-US" sz="3200" dirty="0" smtClean="0">
                <a:latin typeface="微軟正黑體" panose="020B0604030504040204" pitchFamily="34" charset="-120"/>
                <a:ea typeface="微軟正黑體" panose="020B0604030504040204" pitchFamily="34" charset="-120"/>
              </a:rPr>
              <a:t>進場頁面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a:latin typeface="微軟正黑體" panose="020B0604030504040204" pitchFamily="34" charset="-120"/>
                <a:ea typeface="微軟正黑體" panose="020B0604030504040204" pitchFamily="34" charset="-120"/>
              </a:rPr>
              <a:t>製作</a:t>
            </a:r>
            <a:r>
              <a:rPr lang="zh-TW" altLang="en-US" sz="3200" dirty="0" smtClean="0">
                <a:latin typeface="微軟正黑體" panose="020B0604030504040204" pitchFamily="34" charset="-120"/>
                <a:ea typeface="微軟正黑體" panose="020B0604030504040204" pitchFamily="34" charset="-120"/>
              </a:rPr>
              <a:t>團隊</a:t>
            </a:r>
            <a:r>
              <a:rPr lang="en-US" altLang="zh-TW" sz="3200" dirty="0" smtClean="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討論頁面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遊戲頁面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白天</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a:t>
            </a:r>
            <a:r>
              <a:rPr lang="zh-TW" altLang="en-US" sz="3200" dirty="0">
                <a:latin typeface="微軟正黑體" panose="020B0604030504040204" pitchFamily="34" charset="-120"/>
                <a:ea typeface="微軟正黑體" panose="020B0604030504040204" pitchFamily="34" charset="-120"/>
              </a:rPr>
              <a:t>頁</a:t>
            </a:r>
            <a:r>
              <a:rPr lang="zh-TW" altLang="en-US" sz="3200" dirty="0" smtClean="0">
                <a:latin typeface="微軟正黑體" panose="020B0604030504040204" pitchFamily="34" charset="-120"/>
                <a:ea typeface="微軟正黑體" panose="020B0604030504040204" pitchFamily="34" charset="-120"/>
              </a:rPr>
              <a:t>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晚上</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zh-TW" altLang="en-US" sz="3200" dirty="0" smtClean="0">
                <a:latin typeface="微軟正黑體" panose="020B0604030504040204" pitchFamily="34" charset="-120"/>
                <a:ea typeface="微軟正黑體" panose="020B0604030504040204" pitchFamily="34" charset="-120"/>
              </a:rPr>
              <a:t>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說明文件</a:t>
            </a:r>
            <a:r>
              <a:rPr lang="zh-TW" altLang="en-US" sz="3200" dirty="0" smtClean="0">
                <a:latin typeface="微軟正黑體" panose="020B0604030504040204" pitchFamily="34" charset="-120"/>
                <a:ea typeface="微軟正黑體" panose="020B0604030504040204" pitchFamily="34" charset="-120"/>
              </a:rPr>
              <a:t> </a:t>
            </a:r>
            <a:r>
              <a:rPr lang="en-US" altLang="zh-TW" sz="3200" dirty="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 涂道純</a:t>
            </a:r>
            <a:endParaRPr lang="en-US" altLang="zh-TW" sz="3200" dirty="0">
              <a:latin typeface="微軟正黑體" panose="020B0604030504040204" pitchFamily="34" charset="-120"/>
              <a:ea typeface="微軟正黑體" panose="020B0604030504040204" pitchFamily="34" charset="-120"/>
            </a:endParaRPr>
          </a:p>
          <a:p>
            <a:pPr>
              <a:lnSpc>
                <a:spcPct val="200000"/>
              </a:lnSpc>
            </a:pPr>
            <a:endParaRPr lang="en-US" altLang="zh-TW" sz="32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1775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專案網址</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75256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2915816" y="2708920"/>
            <a:ext cx="4104456" cy="1015663"/>
          </a:xfrm>
          <a:prstGeom prst="rect">
            <a:avLst/>
          </a:prstGeom>
          <a:noFill/>
        </p:spPr>
        <p:txBody>
          <a:bodyPr wrap="square" rtlCol="0">
            <a:spAutoFit/>
          </a:bodyPr>
          <a:lstStyle/>
          <a:p>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THE</a:t>
            </a:r>
            <a:r>
              <a:rPr lang="zh-TW" altLang="en-US" sz="6000"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END</a:t>
            </a:r>
            <a:endParaRPr lang="zh-TW" altLang="en-US" sz="60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515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網站主題</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1186747" y="1916832"/>
            <a:ext cx="6806001" cy="2862322"/>
          </a:xfrm>
          <a:prstGeom prst="rect">
            <a:avLst/>
          </a:prstGeom>
          <a:noFill/>
        </p:spPr>
        <p:txBody>
          <a:bodyPr wrap="square" rtlCol="0">
            <a:spAutoFit/>
          </a:bodyPr>
          <a:lstStyle/>
          <a:p>
            <a:pPr>
              <a:lnSpc>
                <a:spcPct val="150000"/>
              </a:lnSpc>
            </a:pPr>
            <a:r>
              <a:rPr lang="zh-TW" altLang="en-US" sz="4000" dirty="0" smtClean="0">
                <a:latin typeface="微軟正黑體" panose="020B0604030504040204" pitchFamily="34" charset="-120"/>
                <a:ea typeface="微軟正黑體" panose="020B0604030504040204" pitchFamily="34" charset="-120"/>
              </a:rPr>
              <a:t>類型</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遊戲</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smtClean="0">
                <a:latin typeface="微軟正黑體" panose="020B0604030504040204" pitchFamily="34" charset="-120"/>
                <a:ea typeface="微軟正黑體" panose="020B0604030504040204" pitchFamily="34" charset="-120"/>
              </a:rPr>
              <a:t>主題</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恐怖型密室逃脫</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a:latin typeface="微軟正黑體" panose="020B0604030504040204" pitchFamily="34" charset="-120"/>
                <a:ea typeface="微軟正黑體" panose="020B0604030504040204" pitchFamily="34" charset="-120"/>
              </a:rPr>
              <a:t>作品</a:t>
            </a:r>
            <a:r>
              <a:rPr lang="zh-TW" altLang="en-US" sz="4000" dirty="0" smtClean="0">
                <a:latin typeface="微軟正黑體" panose="020B0604030504040204" pitchFamily="34" charset="-120"/>
                <a:ea typeface="微軟正黑體" panose="020B0604030504040204" pitchFamily="34" charset="-120"/>
              </a:rPr>
              <a:t>名稱</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a:t>
            </a:r>
            <a:r>
              <a:rPr lang="zh-TW" altLang="en-US" sz="4000" dirty="0">
                <a:latin typeface="微軟正黑體" panose="020B0604030504040204" pitchFamily="34" charset="-120"/>
                <a:ea typeface="微軟正黑體" panose="020B0604030504040204" pitchFamily="34" charset="-120"/>
              </a:rPr>
              <a:t>受困</a:t>
            </a:r>
            <a:r>
              <a:rPr lang="zh-TW" altLang="en-US" sz="4000" dirty="0" smtClean="0">
                <a:latin typeface="微軟正黑體" panose="020B0604030504040204" pitchFamily="34" charset="-120"/>
                <a:ea typeface="微軟正黑體" panose="020B0604030504040204" pitchFamily="34" charset="-120"/>
              </a:rPr>
              <a:t>驚魂</a:t>
            </a:r>
            <a:r>
              <a:rPr lang="en-US" altLang="zh-TW" sz="4000" dirty="0" smtClean="0">
                <a:latin typeface="微軟正黑體" panose="020B0604030504040204" pitchFamily="34" charset="-120"/>
                <a:ea typeface="微軟正黑體" panose="020B0604030504040204" pitchFamily="34" charset="-120"/>
              </a:rPr>
              <a:t>105</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746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網站特色</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97723"/>
            <a:ext cx="7771729" cy="4524315"/>
          </a:xfrm>
          <a:prstGeom prst="rect">
            <a:avLst/>
          </a:prstGeom>
          <a:noFill/>
        </p:spPr>
        <p:txBody>
          <a:bodyPr wrap="square" rtlCol="0">
            <a:spAutoFit/>
          </a:bodyPr>
          <a:lstStyle/>
          <a:p>
            <a:pPr>
              <a:lnSpc>
                <a:spcPct val="150000"/>
              </a:lnSpc>
            </a:pPr>
            <a:r>
              <a:rPr lang="zh-TW" altLang="en-US" sz="3200" dirty="0" smtClean="0">
                <a:latin typeface="微軟正黑體" panose="020B0604030504040204" pitchFamily="34" charset="-120"/>
                <a:ea typeface="微軟正黑體" panose="020B0604030504040204" pitchFamily="34" charset="-120"/>
              </a:rPr>
              <a:t>結合系館</a:t>
            </a:r>
            <a:r>
              <a:rPr lang="en-US" altLang="zh-TW" sz="3200" dirty="0" smtClean="0">
                <a:latin typeface="微軟正黑體" panose="020B0604030504040204" pitchFamily="34" charset="-120"/>
                <a:ea typeface="微軟正黑體" panose="020B0604030504040204" pitchFamily="34" charset="-120"/>
              </a:rPr>
              <a:t>105</a:t>
            </a:r>
            <a:r>
              <a:rPr lang="zh-TW" altLang="en-US" sz="3200" dirty="0" smtClean="0">
                <a:latin typeface="微軟正黑體" panose="020B0604030504040204" pitchFamily="34" charset="-120"/>
                <a:ea typeface="微軟正黑體" panose="020B0604030504040204" pitchFamily="34" charset="-120"/>
              </a:rPr>
              <a:t>教室做出一款密室逃脫遊戲，可使同學、老師能夠在我們平常就會接觸到的環境進行遊戲，進而發現原來我們每天待的地方，可以變得那麼可怕，卻還是讓人忍不住讓人想探索下去究竟還會有什麼恐怖又好玩的事會發生。</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087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348471"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2" name="矩形 1"/>
          <p:cNvSpPr/>
          <p:nvPr/>
        </p:nvSpPr>
        <p:spPr>
          <a:xfrm>
            <a:off x="3399130" y="176412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451894" y="2089035"/>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開始頁面</a:t>
            </a:r>
            <a:endParaRPr lang="zh-TW" altLang="en-US" sz="3600" dirty="0">
              <a:latin typeface="微軟正黑體" panose="020B0604030504040204" pitchFamily="34" charset="-120"/>
              <a:ea typeface="微軟正黑體" panose="020B0604030504040204" pitchFamily="34" charset="-120"/>
            </a:endParaRPr>
          </a:p>
        </p:txBody>
      </p:sp>
      <p:cxnSp>
        <p:nvCxnSpPr>
          <p:cNvPr id="10" name="直線接點 9"/>
          <p:cNvCxnSpPr/>
          <p:nvPr/>
        </p:nvCxnSpPr>
        <p:spPr>
          <a:xfrm>
            <a:off x="1763688" y="3856704"/>
            <a:ext cx="57588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522562" y="3861320"/>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1763688" y="3856704"/>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00192" y="4657752"/>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73070" y="4653136"/>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472758" y="4725144"/>
            <a:ext cx="2275706" cy="1200329"/>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討論頁面製作</a:t>
            </a:r>
            <a:r>
              <a:rPr lang="zh-TW" altLang="en-US" sz="3600" dirty="0" smtClean="0">
                <a:latin typeface="微軟正黑體" panose="020B0604030504040204" pitchFamily="34" charset="-120"/>
                <a:ea typeface="微軟正黑體" panose="020B0604030504040204" pitchFamily="34" charset="-120"/>
              </a:rPr>
              <a:t>團隊</a:t>
            </a:r>
            <a:endParaRPr lang="zh-TW" altLang="en-US" sz="3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625835" y="497804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cxnSp>
        <p:nvCxnSpPr>
          <p:cNvPr id="6" name="直線接點 5"/>
          <p:cNvCxnSpPr>
            <a:stCxn id="2" idx="2"/>
          </p:cNvCxnSpPr>
          <p:nvPr/>
        </p:nvCxnSpPr>
        <p:spPr>
          <a:xfrm>
            <a:off x="4589748" y="3060273"/>
            <a:ext cx="0" cy="80104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矩形 3"/>
          <p:cNvSpPr/>
          <p:nvPr/>
        </p:nvSpPr>
        <p:spPr>
          <a:xfrm>
            <a:off x="3535260" y="1664803"/>
            <a:ext cx="2108974" cy="97210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451894" y="182769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sp>
        <p:nvSpPr>
          <p:cNvPr id="8" name="矩形 7"/>
          <p:cNvSpPr/>
          <p:nvPr/>
        </p:nvSpPr>
        <p:spPr>
          <a:xfrm rot="5400000">
            <a:off x="-595364"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89791" y="4605872"/>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9" name="矩形 8"/>
          <p:cNvSpPr/>
          <p:nvPr/>
        </p:nvSpPr>
        <p:spPr>
          <a:xfrm rot="5400000">
            <a:off x="1085484"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rot="5400000">
            <a:off x="242121"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rot="5400000">
            <a:off x="1965583"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rot="5400000">
            <a:off x="2841056"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rot="5400000">
            <a:off x="4101650"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rot="5400000">
            <a:off x="5782498"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rot="5400000">
            <a:off x="4939135"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rot="5400000">
            <a:off x="6662597"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rot="5400000">
            <a:off x="7538070"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左大括弧 18"/>
          <p:cNvSpPr/>
          <p:nvPr/>
        </p:nvSpPr>
        <p:spPr>
          <a:xfrm rot="5400000">
            <a:off x="1678676"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左大括弧 19"/>
          <p:cNvSpPr/>
          <p:nvPr/>
        </p:nvSpPr>
        <p:spPr>
          <a:xfrm rot="5400000">
            <a:off x="6430192"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2" name="肘形接點 21"/>
          <p:cNvCxnSpPr>
            <a:endCxn id="19" idx="1"/>
          </p:cNvCxnSpPr>
          <p:nvPr/>
        </p:nvCxnSpPr>
        <p:spPr>
          <a:xfrm rot="10800000" flipV="1">
            <a:off x="2144814" y="2150856"/>
            <a:ext cx="1390447"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接點 23"/>
          <p:cNvCxnSpPr>
            <a:endCxn id="20" idx="1"/>
          </p:cNvCxnSpPr>
          <p:nvPr/>
        </p:nvCxnSpPr>
        <p:spPr>
          <a:xfrm>
            <a:off x="5620361" y="2150857"/>
            <a:ext cx="1275968"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5400000">
            <a:off x="62684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rot="5400000">
            <a:off x="685593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004601"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白天</a:t>
            </a:r>
            <a:endParaRPr lang="zh-TW" altLang="en-US" sz="3600" dirty="0">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7229763"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晚上</a:t>
            </a:r>
            <a:endParaRPr lang="zh-TW" altLang="en-US" sz="3600" dirty="0">
              <a:latin typeface="微軟正黑體" panose="020B0604030504040204" pitchFamily="34" charset="-120"/>
              <a:ea typeface="微軟正黑體" panose="020B0604030504040204" pitchFamily="34" charset="-120"/>
            </a:endParaRPr>
          </a:p>
        </p:txBody>
      </p:sp>
      <p:sp>
        <p:nvSpPr>
          <p:cNvPr id="34" name="文字方塊 33"/>
          <p:cNvSpPr txBox="1"/>
          <p:nvPr/>
        </p:nvSpPr>
        <p:spPr>
          <a:xfrm>
            <a:off x="4786805" y="4573497"/>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931205" y="4812107"/>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1775481" y="4384271"/>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2650738" y="4415817"/>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8" name="文字方塊 37"/>
          <p:cNvSpPr txBox="1"/>
          <p:nvPr/>
        </p:nvSpPr>
        <p:spPr>
          <a:xfrm>
            <a:off x="3526211" y="4821705"/>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5620361" y="4812108"/>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8223225" y="4821704"/>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43" name="文字方塊 42"/>
          <p:cNvSpPr txBox="1"/>
          <p:nvPr/>
        </p:nvSpPr>
        <p:spPr>
          <a:xfrm>
            <a:off x="7347752" y="4384265"/>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6467653" y="4383439"/>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135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投影幕</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039132" y="3842730"/>
            <a:ext cx="2165529"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更新畫面</a:t>
            </a:r>
            <a:endParaRPr lang="zh-TW" altLang="en-US" sz="3600" dirty="0">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3832676"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投影機</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stCxn id="51" idx="3"/>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7524328" y="1700328"/>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7647426" y="1916832"/>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玩遊戲</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4756321" y="4292616"/>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4879419" y="4509120"/>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7" name="橢圓 66"/>
          <p:cNvSpPr/>
          <p:nvPr/>
        </p:nvSpPr>
        <p:spPr>
          <a:xfrm>
            <a:off x="7497570" y="5009379"/>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7620668" y="5225883"/>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841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四</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窗簾關</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805001" y="3858961"/>
            <a:ext cx="63379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鬼出現</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
        <p:nvSpPr>
          <p:cNvPr id="30" name="矩形 29"/>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3794187"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按窗戶</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五</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側幕</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電腦</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鑰匙</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鬼</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899766" y="4293541"/>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提示</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門打開</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81837" y="147607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148064" y="2276872"/>
            <a:ext cx="1519062" cy="1077218"/>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晚上 </a:t>
            </a:r>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a:latin typeface="微軟正黑體" panose="020B0604030504040204" pitchFamily="34" charset="-120"/>
              <a:ea typeface="微軟正黑體" panose="020B0604030504040204" pitchFamily="34" charset="-120"/>
            </a:endParaRPr>
          </a:p>
        </p:txBody>
      </p:sp>
      <p:sp>
        <p:nvSpPr>
          <p:cNvPr id="88" name="文字方塊 87"/>
          <p:cNvSpPr txBox="1"/>
          <p:nvPr/>
        </p:nvSpPr>
        <p:spPr>
          <a:xfrm>
            <a:off x="3658992" y="1727379"/>
            <a:ext cx="1019580" cy="584775"/>
          </a:xfrm>
          <a:prstGeom prst="rect">
            <a:avLst/>
          </a:prstGeom>
          <a:noFill/>
        </p:spPr>
        <p:txBody>
          <a:bodyPr wrap="square" rtlCol="0">
            <a:spAutoFit/>
          </a:bodyPr>
          <a:lstStyle/>
          <a:p>
            <a:r>
              <a:rPr lang="en-US" altLang="zh-TW" sz="3200" dirty="0" smtClean="0">
                <a:latin typeface="微軟正黑體" panose="020B0604030504040204" pitchFamily="34" charset="-120"/>
                <a:ea typeface="微軟正黑體" panose="020B0604030504040204" pitchFamily="34" charset="-120"/>
              </a:rPr>
              <a:t>USB</a:t>
            </a:r>
            <a:endParaRPr lang="zh-TW" altLang="en-US" sz="3200" dirty="0">
              <a:latin typeface="微軟正黑體" panose="020B0604030504040204" pitchFamily="34" charset="-120"/>
              <a:ea typeface="微軟正黑體" panose="020B0604030504040204" pitchFamily="34" charset="-120"/>
            </a:endParaRPr>
          </a:p>
        </p:txBody>
      </p:sp>
      <p:sp>
        <p:nvSpPr>
          <p:cNvPr id="45" name="文字方塊 44"/>
          <p:cNvSpPr txBox="1"/>
          <p:nvPr/>
        </p:nvSpPr>
        <p:spPr>
          <a:xfrm>
            <a:off x="5144787" y="2844225"/>
            <a:ext cx="154799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輸密碼</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5399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六</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風扇</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568322"/>
            <a:ext cx="849821"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2160240"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好結局</a:t>
            </a:r>
            <a:endParaRPr lang="zh-TW" altLang="en-US" sz="32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2016224"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壞結局</a:t>
            </a:r>
            <a:endParaRPr lang="zh-TW" altLang="en-US" sz="32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660232" y="4293096"/>
            <a:ext cx="1920706"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牆壁開</a:t>
            </a:r>
            <a:endParaRPr lang="zh-TW" altLang="en-US" sz="32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5062911" y="2515001"/>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4781140" y="2576994"/>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玩遊戲</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stCxn id="34" idx="3"/>
            <a:endCxn id="82" idx="1"/>
          </p:cNvCxnSpPr>
          <p:nvPr/>
        </p:nvCxnSpPr>
        <p:spPr>
          <a:xfrm>
            <a:off x="3171249" y="2374149"/>
            <a:ext cx="1891662" cy="49523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148478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4085693" y="2844225"/>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8" name="文字方塊 87"/>
          <p:cNvSpPr txBox="1"/>
          <p:nvPr/>
        </p:nvSpPr>
        <p:spPr>
          <a:xfrm>
            <a:off x="3223839" y="1789374"/>
            <a:ext cx="1811668"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轉完風扇</a:t>
            </a:r>
            <a:endParaRPr lang="zh-TW" altLang="en-US" sz="3200" dirty="0">
              <a:latin typeface="微軟正黑體" panose="020B0604030504040204" pitchFamily="34" charset="-120"/>
              <a:ea typeface="微軟正黑體" panose="020B0604030504040204" pitchFamily="34" charset="-120"/>
            </a:endParaRPr>
          </a:p>
        </p:txBody>
      </p:sp>
      <p:sp>
        <p:nvSpPr>
          <p:cNvPr id="89" name="文字方塊 88"/>
          <p:cNvSpPr txBox="1"/>
          <p:nvPr/>
        </p:nvSpPr>
        <p:spPr>
          <a:xfrm>
            <a:off x="3347864" y="3564305"/>
            <a:ext cx="1550615"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轉風扇</a:t>
            </a:r>
            <a:endParaRPr lang="zh-TW" altLang="en-US" sz="3200" dirty="0">
              <a:latin typeface="微軟正黑體" panose="020B0604030504040204" pitchFamily="34" charset="-120"/>
              <a:ea typeface="微軟正黑體" panose="020B0604030504040204" pitchFamily="34" charset="-120"/>
            </a:endParaRPr>
          </a:p>
        </p:txBody>
      </p:sp>
      <p:sp>
        <p:nvSpPr>
          <p:cNvPr id="90" name="矩形 89"/>
          <p:cNvSpPr/>
          <p:nvPr/>
        </p:nvSpPr>
        <p:spPr>
          <a:xfrm>
            <a:off x="6869995" y="250905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文字方塊 90"/>
          <p:cNvSpPr txBox="1"/>
          <p:nvPr/>
        </p:nvSpPr>
        <p:spPr>
          <a:xfrm>
            <a:off x="6876256" y="2632597"/>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20" name="直線單箭頭接點 19"/>
          <p:cNvCxnSpPr>
            <a:endCxn id="91" idx="1"/>
          </p:cNvCxnSpPr>
          <p:nvPr/>
        </p:nvCxnSpPr>
        <p:spPr>
          <a:xfrm flipV="1">
            <a:off x="6503071" y="2863430"/>
            <a:ext cx="373185" cy="297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413</Words>
  <Application>Microsoft Office PowerPoint</Application>
  <PresentationFormat>如螢幕大小 (4:3)</PresentationFormat>
  <Paragraphs>166</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user1</dc:creator>
  <cp:lastModifiedBy>user1</cp:lastModifiedBy>
  <cp:revision>59</cp:revision>
  <dcterms:created xsi:type="dcterms:W3CDTF">2016-05-08T04:30:25Z</dcterms:created>
  <dcterms:modified xsi:type="dcterms:W3CDTF">2016-06-16T08:29:24Z</dcterms:modified>
</cp:coreProperties>
</file>