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32418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08151" y="0"/>
            <a:ext cx="4735852" cy="6858000"/>
          </a:xfrm>
          <a:custGeom>
            <a:avLst/>
            <a:gdLst>
              <a:gd name="connsiteX0" fmla="*/ 2184229 w 4735852"/>
              <a:gd name="connsiteY0" fmla="*/ 0 h 5143500"/>
              <a:gd name="connsiteX1" fmla="*/ 4735852 w 4735852"/>
              <a:gd name="connsiteY1" fmla="*/ 0 h 5143500"/>
              <a:gd name="connsiteX2" fmla="*/ 4735852 w 4735852"/>
              <a:gd name="connsiteY2" fmla="*/ 5143500 h 5143500"/>
              <a:gd name="connsiteX3" fmla="*/ 0 w 473585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5852" h="5143500">
                <a:moveTo>
                  <a:pt x="2184229" y="0"/>
                </a:moveTo>
                <a:lnTo>
                  <a:pt x="4735852" y="0"/>
                </a:lnTo>
                <a:lnTo>
                  <a:pt x="473585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4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A67F-8815-4FE4-909A-3EF386AE332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C0F2-B47B-4084-B28D-A00AEAC8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web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tooth Low Energy Now Supports Mesh Networking for the Internet of  Things - CNX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62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9Slide.vn 2"/>
          <p:cNvSpPr/>
          <p:nvPr/>
        </p:nvSpPr>
        <p:spPr bwMode="auto">
          <a:xfrm>
            <a:off x="0" y="1"/>
            <a:ext cx="916625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1" name="9Slide.vn 3"/>
          <p:cNvSpPr>
            <a:spLocks/>
          </p:cNvSpPr>
          <p:nvPr/>
        </p:nvSpPr>
        <p:spPr bwMode="auto">
          <a:xfrm>
            <a:off x="4504136" y="5638800"/>
            <a:ext cx="135731" cy="83248"/>
          </a:xfrm>
          <a:custGeom>
            <a:avLst/>
            <a:gdLst/>
            <a:ahLst/>
            <a:cxnLst>
              <a:cxn ang="0">
                <a:pos x="35" y="4"/>
              </a:cxn>
              <a:cxn ang="0">
                <a:pos x="18" y="21"/>
              </a:cxn>
              <a:cxn ang="0">
                <a:pos x="17" y="21"/>
              </a:cxn>
              <a:cxn ang="0">
                <a:pos x="17" y="21"/>
              </a:cxn>
              <a:cxn ang="0">
                <a:pos x="0" y="4"/>
              </a:cxn>
              <a:cxn ang="0">
                <a:pos x="0" y="3"/>
              </a:cxn>
              <a:cxn ang="0">
                <a:pos x="0" y="3"/>
              </a:cxn>
              <a:cxn ang="0">
                <a:pos x="2" y="1"/>
              </a:cxn>
              <a:cxn ang="0">
                <a:pos x="2" y="0"/>
              </a:cxn>
              <a:cxn ang="0">
                <a:pos x="3" y="1"/>
              </a:cxn>
              <a:cxn ang="0">
                <a:pos x="17" y="15"/>
              </a:cxn>
              <a:cxn ang="0">
                <a:pos x="31" y="1"/>
              </a:cxn>
              <a:cxn ang="0">
                <a:pos x="32" y="0"/>
              </a:cxn>
              <a:cxn ang="0">
                <a:pos x="33" y="1"/>
              </a:cxn>
              <a:cxn ang="0">
                <a:pos x="35" y="3"/>
              </a:cxn>
              <a:cxn ang="0">
                <a:pos x="35" y="3"/>
              </a:cxn>
              <a:cxn ang="0">
                <a:pos x="35" y="4"/>
              </a:cxn>
            </a:cxnLst>
            <a:rect l="0" t="0" r="r" b="b"/>
            <a:pathLst>
              <a:path w="35" h="21">
                <a:moveTo>
                  <a:pt x="35" y="4"/>
                </a:move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0"/>
                  <a:pt x="2" y="0"/>
                </a:cubicBezTo>
                <a:cubicBezTo>
                  <a:pt x="3" y="0"/>
                  <a:pt x="3" y="1"/>
                  <a:pt x="3" y="1"/>
                </a:cubicBezTo>
                <a:cubicBezTo>
                  <a:pt x="17" y="15"/>
                  <a:pt x="17" y="15"/>
                  <a:pt x="17" y="15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1"/>
                  <a:pt x="32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4"/>
                  <a:pt x="35" y="4"/>
                  <a:pt x="35" y="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44" y="1040534"/>
            <a:ext cx="1041734" cy="102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LOGO-chinhthuc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63" y="1040534"/>
            <a:ext cx="1061048" cy="1025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133600" y="943447"/>
            <a:ext cx="5105400" cy="1219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ĐÀ NẴNG</a:t>
            </a:r>
            <a:b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  <a:b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0" y="2422150"/>
            <a:ext cx="9067800" cy="1540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b="1" noProof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BÁO CÁO ĐỒ ÁN TỐT NGHIỆP</a:t>
            </a:r>
            <a:endParaRPr lang="en-GB" sz="3200" b="1" noProof="1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ỨNG DỤNG MẠNG BLUETOOTH MESH TRONG SẢN XUẤT CÔNG NGHIỆP</a:t>
            </a:r>
            <a:endParaRPr lang="vi-VN" sz="2800" b="1" dirty="0">
              <a:solidFill>
                <a:srgbClr val="FF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4341786" y="4564117"/>
            <a:ext cx="4726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SVTH: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Thọ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18CDT1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18CDT1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	TS.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25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tiêu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16" name="Picture 4" descr="Ứng dụng tự động hóa trong nhà máy: tương lai của ngành sản xuấ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38" y="1277537"/>
            <a:ext cx="5409194" cy="3283154"/>
          </a:xfrm>
          <a:prstGeom prst="rect">
            <a:avLst/>
          </a:prstGeom>
          <a:noFill/>
          <a:ln w="28575">
            <a:solidFill>
              <a:srgbClr val="00AE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 bwMode="auto">
          <a:xfrm>
            <a:off x="1416284" y="4846804"/>
            <a:ext cx="6324600" cy="1047750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tiêu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736478"/>
            <a:ext cx="9008296" cy="4408463"/>
          </a:xfrm>
          <a:prstGeom prst="rect">
            <a:avLst/>
          </a:prstGeom>
          <a:blipFill dpi="0" rotWithShape="1">
            <a:blip r:embed="rId4">
              <a:alphaModFix amt="94000"/>
            </a:blip>
            <a:srcRect/>
            <a:stretch>
              <a:fillRect l="9000" t="13000" r="-7000"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 rot="20877335">
            <a:off x="2762974" y="2404716"/>
            <a:ext cx="3638813" cy="1402887"/>
          </a:xfrm>
          <a:prstGeom prst="roundRect">
            <a:avLst/>
          </a:prstGeom>
          <a:blipFill>
            <a:blip r:embed="rId5">
              <a:alphaModFix amt="94000"/>
            </a:blip>
            <a:stretch>
              <a:fillRect l="9000" t="13000" r="-7000"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3410695" y="5171020"/>
            <a:ext cx="2707316" cy="593369"/>
          </a:xfrm>
          <a:prstGeom prst="roundRect">
            <a:avLst/>
          </a:prstGeom>
          <a:solidFill>
            <a:srgbClr val="31AFB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tiêu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97972" y="1446892"/>
            <a:ext cx="5751256" cy="3285034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360509" y="5041799"/>
            <a:ext cx="2626182" cy="579483"/>
          </a:xfrm>
          <a:prstGeom prst="roundRect">
            <a:avLst/>
          </a:prstGeom>
          <a:solidFill>
            <a:srgbClr val="31AFB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Phương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pháp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6127ED82-C99D-4B38-9333-5DE4C0554BAD}"/>
              </a:ext>
            </a:extLst>
          </p:cNvPr>
          <p:cNvSpPr/>
          <p:nvPr/>
        </p:nvSpPr>
        <p:spPr bwMode="auto">
          <a:xfrm>
            <a:off x="960298" y="1821795"/>
            <a:ext cx="7612543" cy="3289750"/>
          </a:xfrm>
          <a:prstGeom prst="roundRect">
            <a:avLst>
              <a:gd name="adj" fmla="val 1120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" name="9Slide.vn 5">
            <a:extLst>
              <a:ext uri="{FF2B5EF4-FFF2-40B4-BE49-F238E27FC236}">
                <a16:creationId xmlns:a16="http://schemas.microsoft.com/office/drawing/2014/main" id="{A560066E-7985-4A03-9D20-6B46D721C1F9}"/>
              </a:ext>
            </a:extLst>
          </p:cNvPr>
          <p:cNvSpPr/>
          <p:nvPr/>
        </p:nvSpPr>
        <p:spPr bwMode="auto">
          <a:xfrm>
            <a:off x="1972011" y="2200672"/>
            <a:ext cx="5954661" cy="569746"/>
          </a:xfrm>
          <a:prstGeom prst="roundRect">
            <a:avLst>
              <a:gd name="adj" fmla="val 11198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Mesh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9Slide.vn 5">
            <a:extLst>
              <a:ext uri="{FF2B5EF4-FFF2-40B4-BE49-F238E27FC236}">
                <a16:creationId xmlns:a16="http://schemas.microsoft.com/office/drawing/2014/main" id="{FBAAEC3B-E300-4EC1-9F22-5B1763298C7D}"/>
              </a:ext>
            </a:extLst>
          </p:cNvPr>
          <p:cNvSpPr/>
          <p:nvPr/>
        </p:nvSpPr>
        <p:spPr bwMode="auto">
          <a:xfrm>
            <a:off x="1928508" y="3150303"/>
            <a:ext cx="6083378" cy="569745"/>
          </a:xfrm>
          <a:prstGeom prst="roundRect">
            <a:avLst>
              <a:gd name="adj" fmla="val 11198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9Slide.vn 5">
            <a:extLst>
              <a:ext uri="{FF2B5EF4-FFF2-40B4-BE49-F238E27FC236}">
                <a16:creationId xmlns:a16="http://schemas.microsoft.com/office/drawing/2014/main" id="{06F02787-D249-4B36-A504-B8126D107E17}"/>
              </a:ext>
            </a:extLst>
          </p:cNvPr>
          <p:cNvSpPr/>
          <p:nvPr/>
        </p:nvSpPr>
        <p:spPr bwMode="auto">
          <a:xfrm>
            <a:off x="1948769" y="4097391"/>
            <a:ext cx="5961302" cy="569746"/>
          </a:xfrm>
          <a:prstGeom prst="roundRect">
            <a:avLst>
              <a:gd name="adj" fmla="val 11198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3227" y="907614"/>
            <a:ext cx="32303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 dirty="0" err="1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Phân</a:t>
            </a:r>
            <a:r>
              <a:rPr lang="en-US" sz="3000" b="1" i="1" dirty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tích</a:t>
            </a:r>
            <a:r>
              <a:rPr lang="en-US" sz="3000" b="1" i="1" dirty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hệ</a:t>
            </a:r>
            <a:r>
              <a:rPr lang="en-US" sz="3000" b="1" i="1" dirty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thống</a:t>
            </a:r>
            <a:endParaRPr lang="en-US" sz="3000" b="1" i="1" dirty="0"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04" y="1654203"/>
            <a:ext cx="7667991" cy="40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5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1836" y="914268"/>
            <a:ext cx="39180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Thiết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mạch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Gateway</a:t>
            </a:r>
            <a:endParaRPr lang="en-US" sz="3000" b="1" i="1" dirty="0"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4"/>
          <a:srcRect t="2326" r="2022" b="3789"/>
          <a:stretch/>
        </p:blipFill>
        <p:spPr bwMode="auto">
          <a:xfrm>
            <a:off x="2560320" y="1702147"/>
            <a:ext cx="4634880" cy="3814665"/>
          </a:xfrm>
          <a:prstGeom prst="rect">
            <a:avLst/>
          </a:prstGeom>
          <a:ln w="28575">
            <a:solidFill>
              <a:srgbClr val="00B0F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1467" y="5612288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Gateway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9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1836" y="888367"/>
            <a:ext cx="33826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Thiết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mạch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Node</a:t>
            </a:r>
            <a:endParaRPr lang="en-US" sz="3000" b="1" i="1" dirty="0"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99054" y="5609483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400" dirty="0"/>
          </a:p>
        </p:txBody>
      </p:sp>
      <p:pic>
        <p:nvPicPr>
          <p:cNvPr id="19" name="Picture 18" descr="C:\Users\ADMIN\Downloads\6bec22bb5dea85b4dcfb (1)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4087" r="4007" b="3768"/>
          <a:stretch/>
        </p:blipFill>
        <p:spPr bwMode="auto">
          <a:xfrm>
            <a:off x="2340834" y="1626853"/>
            <a:ext cx="4462331" cy="387311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78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1352155" y="847396"/>
            <a:ext cx="5029200" cy="580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Lắp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đặt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hệ</a:t>
            </a:r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thống</a:t>
            </a:r>
            <a:endParaRPr lang="en-US" sz="3000" b="1" i="1" dirty="0"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554375" y="1573296"/>
            <a:ext cx="6285087" cy="372787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78848" y="5510085"/>
            <a:ext cx="3302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1352155" y="847396"/>
            <a:ext cx="5029200" cy="580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video</a:t>
            </a:r>
            <a:endParaRPr lang="en-US" sz="3000" b="1" i="1" dirty="0"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1352155" y="847396"/>
            <a:ext cx="5029200" cy="580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video</a:t>
            </a:r>
            <a:endParaRPr lang="en-US" sz="3000" b="1" i="1" dirty="0"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9Slide.vn 3"/>
          <p:cNvSpPr txBox="1"/>
          <p:nvPr/>
        </p:nvSpPr>
        <p:spPr>
          <a:xfrm>
            <a:off x="1465943" y="255346"/>
            <a:ext cx="2438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Arrow: Pentagon 2">
            <a:extLst>
              <a:ext uri="{FF2B5EF4-FFF2-40B4-BE49-F238E27FC236}">
                <a16:creationId xmlns:a16="http://schemas.microsoft.com/office/drawing/2014/main" id="{DD0E6AF3-4F4E-4E1B-A2A6-A377AB830DAF}"/>
              </a:ext>
            </a:extLst>
          </p:cNvPr>
          <p:cNvSpPr/>
          <p:nvPr/>
        </p:nvSpPr>
        <p:spPr bwMode="auto">
          <a:xfrm>
            <a:off x="1117600" y="2004347"/>
            <a:ext cx="6851387" cy="703815"/>
          </a:xfrm>
          <a:prstGeom prst="homePlat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rgbClr val="31AFB5"/>
                </a:solidFill>
                <a:cs typeface="Times New Roman" panose="02020603050405020304" pitchFamily="18" charset="0"/>
              </a:rPr>
              <a:t>      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96B0517-0179-4188-BFA8-864CAFD4DBC3}"/>
              </a:ext>
            </a:extLst>
          </p:cNvPr>
          <p:cNvSpPr/>
          <p:nvPr/>
        </p:nvSpPr>
        <p:spPr bwMode="auto">
          <a:xfrm>
            <a:off x="577584" y="1890099"/>
            <a:ext cx="1034715" cy="978415"/>
          </a:xfrm>
          <a:prstGeom prst="flowChartConnector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Arrow: Pentagon 16">
            <a:extLst>
              <a:ext uri="{FF2B5EF4-FFF2-40B4-BE49-F238E27FC236}">
                <a16:creationId xmlns:a16="http://schemas.microsoft.com/office/drawing/2014/main" id="{94113927-B4A1-4408-8F87-2389056A226F}"/>
              </a:ext>
            </a:extLst>
          </p:cNvPr>
          <p:cNvSpPr/>
          <p:nvPr/>
        </p:nvSpPr>
        <p:spPr bwMode="auto">
          <a:xfrm>
            <a:off x="1093216" y="3224889"/>
            <a:ext cx="6851387" cy="703815"/>
          </a:xfrm>
          <a:prstGeom prst="homePlat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rgbClr val="31AFB5"/>
                </a:solidFill>
                <a:cs typeface="Times New Roman" panose="02020603050405020304" pitchFamily="18" charset="0"/>
              </a:rPr>
              <a:t>      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</a:t>
            </a:r>
            <a:r>
              <a:rPr lang="en-US" sz="2800" b="1" dirty="0" err="1">
                <a:solidFill>
                  <a:srgbClr val="31AFB5"/>
                </a:solidFill>
                <a:cs typeface="Times New Roman" panose="02020603050405020304" pitchFamily="18" charset="0"/>
              </a:rPr>
              <a:t>i</a:t>
            </a:r>
            <a:endParaRPr lang="en-US" sz="2800" b="1" dirty="0">
              <a:solidFill>
                <a:srgbClr val="31AFB5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7B6ED933-2B7D-420A-B5C1-C2F0D0F3CAB0}"/>
              </a:ext>
            </a:extLst>
          </p:cNvPr>
          <p:cNvSpPr/>
          <p:nvPr/>
        </p:nvSpPr>
        <p:spPr bwMode="auto">
          <a:xfrm>
            <a:off x="575856" y="3073671"/>
            <a:ext cx="1034715" cy="978415"/>
          </a:xfrm>
          <a:prstGeom prst="flowChartConnector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Arrow: Pentagon 15">
            <a:extLst>
              <a:ext uri="{FF2B5EF4-FFF2-40B4-BE49-F238E27FC236}">
                <a16:creationId xmlns:a16="http://schemas.microsoft.com/office/drawing/2014/main" id="{4E73B95E-180D-4146-8234-DE8C47CFBEFD}"/>
              </a:ext>
            </a:extLst>
          </p:cNvPr>
          <p:cNvSpPr/>
          <p:nvPr/>
        </p:nvSpPr>
        <p:spPr bwMode="auto">
          <a:xfrm>
            <a:off x="1093212" y="4408461"/>
            <a:ext cx="6851387" cy="703815"/>
          </a:xfrm>
          <a:prstGeom prst="homePlat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rgbClr val="31AFB5"/>
                </a:solidFill>
                <a:cs typeface="Times New Roman" panose="02020603050405020304" pitchFamily="18" charset="0"/>
              </a:rPr>
              <a:t>      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A2645B5-00B4-4394-BFF7-8BE6C39CF243}"/>
              </a:ext>
            </a:extLst>
          </p:cNvPr>
          <p:cNvSpPr/>
          <p:nvPr/>
        </p:nvSpPr>
        <p:spPr bwMode="auto">
          <a:xfrm>
            <a:off x="575856" y="4279153"/>
            <a:ext cx="1034715" cy="978415"/>
          </a:xfrm>
          <a:prstGeom prst="flowChartConnector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971909" y="6294351"/>
            <a:ext cx="293243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03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1352155" y="847396"/>
            <a:ext cx="5029200" cy="580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video</a:t>
            </a:r>
            <a:endParaRPr lang="en-US" sz="3000" b="1" i="1" dirty="0"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1352155" y="847396"/>
            <a:ext cx="5029200" cy="580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000" b="1" i="1" dirty="0" smtClean="0"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video</a:t>
            </a:r>
            <a:endParaRPr lang="en-US" sz="3000" b="1" i="1" dirty="0"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83342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quả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21836" y="292465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Hướng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phát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triển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và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luận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Arrow: Right 43">
            <a:extLst>
              <a:ext uri="{FF2B5EF4-FFF2-40B4-BE49-F238E27FC236}">
                <a16:creationId xmlns:a16="http://schemas.microsoft.com/office/drawing/2014/main" id="{A7085D75-0DAC-4531-AD3F-17B8F3010BF5}"/>
              </a:ext>
            </a:extLst>
          </p:cNvPr>
          <p:cNvSpPr/>
          <p:nvPr/>
        </p:nvSpPr>
        <p:spPr bwMode="auto">
          <a:xfrm>
            <a:off x="1580062" y="2328611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7" name="Arrow: Right 44">
            <a:extLst>
              <a:ext uri="{FF2B5EF4-FFF2-40B4-BE49-F238E27FC236}">
                <a16:creationId xmlns:a16="http://schemas.microsoft.com/office/drawing/2014/main" id="{71F563D5-E330-416E-8EF1-7266CCD21733}"/>
              </a:ext>
            </a:extLst>
          </p:cNvPr>
          <p:cNvSpPr/>
          <p:nvPr/>
        </p:nvSpPr>
        <p:spPr bwMode="auto">
          <a:xfrm>
            <a:off x="1554375" y="3269571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BCF560EE-DA75-4AD6-A147-4FAD737EA6D7}"/>
              </a:ext>
            </a:extLst>
          </p:cNvPr>
          <p:cNvSpPr/>
          <p:nvPr/>
        </p:nvSpPr>
        <p:spPr bwMode="auto">
          <a:xfrm>
            <a:off x="1567246" y="4245484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EA83E3BD-863A-4A6C-88B8-D80172F47FD9}"/>
              </a:ext>
            </a:extLst>
          </p:cNvPr>
          <p:cNvSpPr/>
          <p:nvPr/>
        </p:nvSpPr>
        <p:spPr bwMode="auto">
          <a:xfrm>
            <a:off x="657298" y="2011410"/>
            <a:ext cx="8032603" cy="3472370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9Slide.vn 5">
            <a:extLst>
              <a:ext uri="{FF2B5EF4-FFF2-40B4-BE49-F238E27FC236}">
                <a16:creationId xmlns:a16="http://schemas.microsoft.com/office/drawing/2014/main" id="{98F03B54-7447-42D8-A18A-E5A27F6E54AB}"/>
              </a:ext>
            </a:extLst>
          </p:cNvPr>
          <p:cNvSpPr/>
          <p:nvPr/>
        </p:nvSpPr>
        <p:spPr bwMode="auto">
          <a:xfrm>
            <a:off x="1796236" y="2235671"/>
            <a:ext cx="5954661" cy="846451"/>
          </a:xfrm>
          <a:prstGeom prst="roundRect">
            <a:avLst>
              <a:gd name="adj" fmla="val 11198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Bluetooth Mesh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9Slide.vn 5">
            <a:extLst>
              <a:ext uri="{FF2B5EF4-FFF2-40B4-BE49-F238E27FC236}">
                <a16:creationId xmlns:a16="http://schemas.microsoft.com/office/drawing/2014/main" id="{CE23B37B-8FDC-4A8C-B44F-835237F2FF41}"/>
              </a:ext>
            </a:extLst>
          </p:cNvPr>
          <p:cNvSpPr/>
          <p:nvPr/>
        </p:nvSpPr>
        <p:spPr bwMode="auto">
          <a:xfrm>
            <a:off x="1786307" y="3256747"/>
            <a:ext cx="5954661" cy="846451"/>
          </a:xfrm>
          <a:prstGeom prst="roundRect">
            <a:avLst>
              <a:gd name="adj" fmla="val 11198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9Slide.vn 5">
            <a:extLst>
              <a:ext uri="{FF2B5EF4-FFF2-40B4-BE49-F238E27FC236}">
                <a16:creationId xmlns:a16="http://schemas.microsoft.com/office/drawing/2014/main" id="{F0A0A12F-F4D2-4D8D-AD23-96C524492431}"/>
              </a:ext>
            </a:extLst>
          </p:cNvPr>
          <p:cNvSpPr/>
          <p:nvPr/>
        </p:nvSpPr>
        <p:spPr bwMode="auto">
          <a:xfrm>
            <a:off x="1792916" y="4307460"/>
            <a:ext cx="5961302" cy="846450"/>
          </a:xfrm>
          <a:prstGeom prst="roundRect">
            <a:avLst>
              <a:gd name="adj" fmla="val 11198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óp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66B0E6CD-B293-458F-B7F1-9E0AE71727E6}"/>
              </a:ext>
            </a:extLst>
          </p:cNvPr>
          <p:cNvSpPr/>
          <p:nvPr/>
        </p:nvSpPr>
        <p:spPr bwMode="auto">
          <a:xfrm>
            <a:off x="1410860" y="2475122"/>
            <a:ext cx="399588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Arrow: Right 6">
            <a:extLst>
              <a:ext uri="{FF2B5EF4-FFF2-40B4-BE49-F238E27FC236}">
                <a16:creationId xmlns:a16="http://schemas.microsoft.com/office/drawing/2014/main" id="{182FAD22-30B3-441A-A202-8E0FEE470208}"/>
              </a:ext>
            </a:extLst>
          </p:cNvPr>
          <p:cNvSpPr/>
          <p:nvPr/>
        </p:nvSpPr>
        <p:spPr bwMode="auto">
          <a:xfrm>
            <a:off x="1451527" y="3525837"/>
            <a:ext cx="358921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2" name="Arrow: Right 7">
            <a:extLst>
              <a:ext uri="{FF2B5EF4-FFF2-40B4-BE49-F238E27FC236}">
                <a16:creationId xmlns:a16="http://schemas.microsoft.com/office/drawing/2014/main" id="{11A349F5-552B-4851-B88E-0F4B85C9FCC9}"/>
              </a:ext>
            </a:extLst>
          </p:cNvPr>
          <p:cNvSpPr/>
          <p:nvPr/>
        </p:nvSpPr>
        <p:spPr bwMode="auto">
          <a:xfrm>
            <a:off x="1412174" y="4576552"/>
            <a:ext cx="381523" cy="299614"/>
          </a:xfrm>
          <a:prstGeom prst="rightArrow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9Slide.vn 3"/>
          <p:cNvSpPr txBox="1"/>
          <p:nvPr/>
        </p:nvSpPr>
        <p:spPr>
          <a:xfrm>
            <a:off x="1422400" y="255347"/>
            <a:ext cx="2438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Arrow: Pentagon 2">
            <a:extLst>
              <a:ext uri="{FF2B5EF4-FFF2-40B4-BE49-F238E27FC236}">
                <a16:creationId xmlns:a16="http://schemas.microsoft.com/office/drawing/2014/main" id="{DD0E6AF3-4F4E-4E1B-A2A6-A377AB830DAF}"/>
              </a:ext>
            </a:extLst>
          </p:cNvPr>
          <p:cNvSpPr/>
          <p:nvPr/>
        </p:nvSpPr>
        <p:spPr bwMode="auto">
          <a:xfrm>
            <a:off x="1117600" y="2004347"/>
            <a:ext cx="6851387" cy="703815"/>
          </a:xfrm>
          <a:prstGeom prst="homePlat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rgbClr val="31AFB5"/>
                </a:solidFill>
                <a:cs typeface="Times New Roman" panose="02020603050405020304" pitchFamily="18" charset="0"/>
              </a:rPr>
              <a:t>      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96B0517-0179-4188-BFA8-864CAFD4DBC3}"/>
              </a:ext>
            </a:extLst>
          </p:cNvPr>
          <p:cNvSpPr/>
          <p:nvPr/>
        </p:nvSpPr>
        <p:spPr bwMode="auto">
          <a:xfrm>
            <a:off x="577584" y="1890099"/>
            <a:ext cx="1034715" cy="978415"/>
          </a:xfrm>
          <a:prstGeom prst="flowChartConnector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Arrow: Pentagon 16">
            <a:extLst>
              <a:ext uri="{FF2B5EF4-FFF2-40B4-BE49-F238E27FC236}">
                <a16:creationId xmlns:a16="http://schemas.microsoft.com/office/drawing/2014/main" id="{94113927-B4A1-4408-8F87-2389056A226F}"/>
              </a:ext>
            </a:extLst>
          </p:cNvPr>
          <p:cNvSpPr/>
          <p:nvPr/>
        </p:nvSpPr>
        <p:spPr bwMode="auto">
          <a:xfrm>
            <a:off x="1093216" y="3224889"/>
            <a:ext cx="6851387" cy="703815"/>
          </a:xfrm>
          <a:prstGeom prst="homePlat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rgbClr val="31AFB5"/>
                </a:solidFill>
                <a:cs typeface="Times New Roman" panose="02020603050405020304" pitchFamily="18" charset="0"/>
              </a:rPr>
              <a:t>      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800" b="1" dirty="0">
              <a:solidFill>
                <a:srgbClr val="31AF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7B6ED933-2B7D-420A-B5C1-C2F0D0F3CAB0}"/>
              </a:ext>
            </a:extLst>
          </p:cNvPr>
          <p:cNvSpPr/>
          <p:nvPr/>
        </p:nvSpPr>
        <p:spPr bwMode="auto">
          <a:xfrm>
            <a:off x="575856" y="3073671"/>
            <a:ext cx="1034715" cy="978415"/>
          </a:xfrm>
          <a:prstGeom prst="flowChartConnector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Arrow: Pentagon 15">
            <a:extLst>
              <a:ext uri="{FF2B5EF4-FFF2-40B4-BE49-F238E27FC236}">
                <a16:creationId xmlns:a16="http://schemas.microsoft.com/office/drawing/2014/main" id="{4E73B95E-180D-4146-8234-DE8C47CFBEFD}"/>
              </a:ext>
            </a:extLst>
          </p:cNvPr>
          <p:cNvSpPr/>
          <p:nvPr/>
        </p:nvSpPr>
        <p:spPr bwMode="auto">
          <a:xfrm>
            <a:off x="1093212" y="4408461"/>
            <a:ext cx="6851387" cy="703815"/>
          </a:xfrm>
          <a:prstGeom prst="homePlat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rgbClr val="31AFB5"/>
                </a:solidFill>
                <a:cs typeface="Times New Roman" panose="02020603050405020304" pitchFamily="18" charset="0"/>
              </a:rPr>
              <a:t>      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A2645B5-00B4-4394-BFF7-8BE6C39CF243}"/>
              </a:ext>
            </a:extLst>
          </p:cNvPr>
          <p:cNvSpPr/>
          <p:nvPr/>
        </p:nvSpPr>
        <p:spPr bwMode="auto">
          <a:xfrm>
            <a:off x="575856" y="4279153"/>
            <a:ext cx="1034715" cy="978415"/>
          </a:xfrm>
          <a:prstGeom prst="flowChartConnector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45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Khám phá công nghệ Bluetooth Mesh - phương thức kết nối lý tưởng nhất cho  Chiếu sáng thông minh - Lumi Smart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84" y="1277046"/>
            <a:ext cx="6163364" cy="35487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1010063" y="4918930"/>
            <a:ext cx="69242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Mesh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Internet)</a:t>
            </a:r>
          </a:p>
        </p:txBody>
      </p:sp>
    </p:spTree>
    <p:extLst>
      <p:ext uri="{BB962C8B-B14F-4D97-AF65-F5344CB8AC3E}">
        <p14:creationId xmlns:p14="http://schemas.microsoft.com/office/powerpoint/2010/main" val="1292503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600" b="1" dirty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490549" y="1519535"/>
            <a:ext cx="6336272" cy="3055667"/>
          </a:xfrm>
          <a:prstGeom prst="rect">
            <a:avLst/>
          </a:prstGeom>
          <a:solidFill>
            <a:srgbClr val="00AEEF"/>
          </a:solidFill>
          <a:ln w="28575">
            <a:solidFill>
              <a:schemeClr val="accent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960298" y="4697736"/>
            <a:ext cx="7637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Mesh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TRooTech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Solutions Pvt. Ltd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Internet)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8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16" name="Picture 2" descr="Nguồn tài nguyên năng lượng Việt Nam và khả năng đáp ứng nhu cầu phát triển  kinh tế | Tạp chí Năng lượng Việt N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t="2731" r="1221" b="9874"/>
          <a:stretch/>
        </p:blipFill>
        <p:spPr bwMode="auto">
          <a:xfrm>
            <a:off x="916728" y="1654203"/>
            <a:ext cx="7513743" cy="300549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44294" y="4867274"/>
            <a:ext cx="785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 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lĩnh vực sử dụng năng lượng ở Việt Nam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gành sử dụng nhiều năng lượng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 là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4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18" name="Picture 10" descr="Nên chọn nhà thông minh không dây Zigbee hay Wifi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6" t="19211" r="11818" b="23646"/>
          <a:stretch/>
        </p:blipFill>
        <p:spPr bwMode="auto">
          <a:xfrm>
            <a:off x="477432" y="2113997"/>
            <a:ext cx="2623467" cy="2027202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ông nghệ và thiết bị Wifi tiện nghi trong cuộc sống hiện đạ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2" t="11309" r="26114" b="14882"/>
          <a:stretch/>
        </p:blipFill>
        <p:spPr bwMode="auto">
          <a:xfrm>
            <a:off x="3460726" y="2113997"/>
            <a:ext cx="2476533" cy="2027202"/>
          </a:xfrm>
          <a:prstGeom prst="rect">
            <a:avLst/>
          </a:prstGeom>
          <a:noFill/>
          <a:ln w="28575">
            <a:solidFill>
              <a:srgbClr val="00AE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无线网络知识小科普：WiFi和WLAN的区别你知道吗？ - 知乎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r="17871" b="2353"/>
          <a:stretch/>
        </p:blipFill>
        <p:spPr bwMode="auto">
          <a:xfrm>
            <a:off x="6298397" y="2113997"/>
            <a:ext cx="2548565" cy="2071772"/>
          </a:xfrm>
          <a:prstGeom prst="rect">
            <a:avLst/>
          </a:prstGeom>
          <a:noFill/>
          <a:ln w="28575">
            <a:solidFill>
              <a:srgbClr val="5EAAD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77730" y="4685815"/>
            <a:ext cx="8042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0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31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16" name="Picture 2" descr="Sản xuất công nghiệp đang dần hồi phục, nhiều ngành trọng điểm có chỉ số  tăng cao - Nhịp sống kinh tế Việt Nam &amp; Thế giớ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87" y="1330545"/>
            <a:ext cx="5347297" cy="3489111"/>
          </a:xfrm>
          <a:prstGeom prst="rect">
            <a:avLst/>
          </a:prstGeom>
          <a:noFill/>
          <a:ln w="38100">
            <a:solidFill>
              <a:srgbClr val="0BC3C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0161" y="4980739"/>
            <a:ext cx="8103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trong những công việc lặp đi lặp lại hoặc nặng nhọc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Slide.vn 3"/>
          <p:cNvSpPr txBox="1"/>
          <p:nvPr/>
        </p:nvSpPr>
        <p:spPr>
          <a:xfrm>
            <a:off x="1416284" y="266386"/>
            <a:ext cx="63003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tiêu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nghiên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cứu</a:t>
            </a:r>
            <a:r>
              <a:rPr lang="en-US" sz="3600" b="1" dirty="0" smtClean="0">
                <a:solidFill>
                  <a:srgbClr val="2A94BA"/>
                </a:solidFill>
                <a:latin typeface="Times New Roman" panose="02020603050405020304" pitchFamily="18" charset="0"/>
                <a:ea typeface="Roboto Bk" pitchFamily="2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rgbClr val="2A94BA"/>
              </a:solidFill>
              <a:latin typeface="Times New Roman" panose="02020603050405020304" pitchFamily="18" charset="0"/>
              <a:ea typeface="Roboto Bk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5CD94-63A1-4C15-896F-DFFE55FD8592}"/>
              </a:ext>
            </a:extLst>
          </p:cNvPr>
          <p:cNvCxnSpPr/>
          <p:nvPr/>
        </p:nvCxnSpPr>
        <p:spPr>
          <a:xfrm>
            <a:off x="1117600" y="846463"/>
            <a:ext cx="6709221" cy="0"/>
          </a:xfrm>
          <a:prstGeom prst="line">
            <a:avLst/>
          </a:prstGeom>
          <a:ln w="57150">
            <a:solidFill>
              <a:srgbClr val="0BC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1ED629-08A1-486D-ADB2-1586C688B9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716612" y="317483"/>
            <a:ext cx="1033560" cy="103848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://hoa.dut.edu.vn/uploads/logo_DU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" y="324213"/>
            <a:ext cx="1041735" cy="1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6180667"/>
            <a:ext cx="4673600" cy="6773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vi-VN" alt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3600" y="6180667"/>
            <a:ext cx="4470400" cy="67733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6273801"/>
            <a:ext cx="3685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CƠ KHÍ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960298" y="6325959"/>
            <a:ext cx="558564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vi-VN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altLang="vi-VN" sz="2133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altLang="vi-VN" sz="213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25973"/>
            <a:ext cx="9144000" cy="659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067" y="1435012"/>
            <a:ext cx="4343400" cy="524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18" name="Picture 2" descr="Network | Free Full-Text | Measurement and Analysis of RSS Using Bluetooth  Mesh Network for Localization Applica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" y="1321026"/>
            <a:ext cx="6827575" cy="32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 bwMode="auto">
          <a:xfrm>
            <a:off x="1117600" y="4857998"/>
            <a:ext cx="7543799" cy="961255"/>
          </a:xfrm>
          <a:prstGeom prst="roundRect">
            <a:avLst/>
          </a:prstGeom>
          <a:solidFill>
            <a:srgbClr val="31AFB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Bluetooth Mesh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619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Roboto Bk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2023-01-08T07:25:00Z</dcterms:created>
  <dcterms:modified xsi:type="dcterms:W3CDTF">2023-01-08T17:48:23Z</dcterms:modified>
</cp:coreProperties>
</file>