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1" r:id="rId18"/>
    <p:sldId id="272" r:id="rId19"/>
    <p:sldId id="274" r:id="rId20"/>
    <p:sldId id="275" r:id="rId21"/>
    <p:sldId id="276" r:id="rId22"/>
    <p:sldId id="279"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199EB7-3407-4507-A3AB-D48B997F4CF3}"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63B3D-2943-44A2-AD09-3097D27579BA}" type="slidenum">
              <a:rPr lang="en-US" smtClean="0"/>
              <a:t>‹#›</a:t>
            </a:fld>
            <a:endParaRPr lang="en-US"/>
          </a:p>
        </p:txBody>
      </p:sp>
    </p:spTree>
    <p:extLst>
      <p:ext uri="{BB962C8B-B14F-4D97-AF65-F5344CB8AC3E}">
        <p14:creationId xmlns:p14="http://schemas.microsoft.com/office/powerpoint/2010/main" val="1288146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199EB7-3407-4507-A3AB-D48B997F4CF3}"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63B3D-2943-44A2-AD09-3097D27579BA}" type="slidenum">
              <a:rPr lang="en-US" smtClean="0"/>
              <a:t>‹#›</a:t>
            </a:fld>
            <a:endParaRPr lang="en-US"/>
          </a:p>
        </p:txBody>
      </p:sp>
    </p:spTree>
    <p:extLst>
      <p:ext uri="{BB962C8B-B14F-4D97-AF65-F5344CB8AC3E}">
        <p14:creationId xmlns:p14="http://schemas.microsoft.com/office/powerpoint/2010/main" val="3940947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199EB7-3407-4507-A3AB-D48B997F4CF3}"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63B3D-2943-44A2-AD09-3097D27579BA}" type="slidenum">
              <a:rPr lang="en-US" smtClean="0"/>
              <a:t>‹#›</a:t>
            </a:fld>
            <a:endParaRPr lang="en-US"/>
          </a:p>
        </p:txBody>
      </p:sp>
    </p:spTree>
    <p:extLst>
      <p:ext uri="{BB962C8B-B14F-4D97-AF65-F5344CB8AC3E}">
        <p14:creationId xmlns:p14="http://schemas.microsoft.com/office/powerpoint/2010/main" val="266070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199EB7-3407-4507-A3AB-D48B997F4CF3}"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63B3D-2943-44A2-AD09-3097D27579BA}" type="slidenum">
              <a:rPr lang="en-US" smtClean="0"/>
              <a:t>‹#›</a:t>
            </a:fld>
            <a:endParaRPr lang="en-US"/>
          </a:p>
        </p:txBody>
      </p:sp>
    </p:spTree>
    <p:extLst>
      <p:ext uri="{BB962C8B-B14F-4D97-AF65-F5344CB8AC3E}">
        <p14:creationId xmlns:p14="http://schemas.microsoft.com/office/powerpoint/2010/main" val="1605497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199EB7-3407-4507-A3AB-D48B997F4CF3}"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63B3D-2943-44A2-AD09-3097D27579BA}" type="slidenum">
              <a:rPr lang="en-US" smtClean="0"/>
              <a:t>‹#›</a:t>
            </a:fld>
            <a:endParaRPr lang="en-US"/>
          </a:p>
        </p:txBody>
      </p:sp>
    </p:spTree>
    <p:extLst>
      <p:ext uri="{BB962C8B-B14F-4D97-AF65-F5344CB8AC3E}">
        <p14:creationId xmlns:p14="http://schemas.microsoft.com/office/powerpoint/2010/main" val="2248588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199EB7-3407-4507-A3AB-D48B997F4CF3}"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63B3D-2943-44A2-AD09-3097D27579BA}" type="slidenum">
              <a:rPr lang="en-US" smtClean="0"/>
              <a:t>‹#›</a:t>
            </a:fld>
            <a:endParaRPr lang="en-US"/>
          </a:p>
        </p:txBody>
      </p:sp>
    </p:spTree>
    <p:extLst>
      <p:ext uri="{BB962C8B-B14F-4D97-AF65-F5344CB8AC3E}">
        <p14:creationId xmlns:p14="http://schemas.microsoft.com/office/powerpoint/2010/main" val="1681561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199EB7-3407-4507-A3AB-D48B997F4CF3}" type="datetimeFigureOut">
              <a:rPr lang="en-US" smtClean="0"/>
              <a:t>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E63B3D-2943-44A2-AD09-3097D27579BA}" type="slidenum">
              <a:rPr lang="en-US" smtClean="0"/>
              <a:t>‹#›</a:t>
            </a:fld>
            <a:endParaRPr lang="en-US"/>
          </a:p>
        </p:txBody>
      </p:sp>
    </p:spTree>
    <p:extLst>
      <p:ext uri="{BB962C8B-B14F-4D97-AF65-F5344CB8AC3E}">
        <p14:creationId xmlns:p14="http://schemas.microsoft.com/office/powerpoint/2010/main" val="2212798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199EB7-3407-4507-A3AB-D48B997F4CF3}" type="datetimeFigureOut">
              <a:rPr lang="en-US" smtClean="0"/>
              <a:t>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E63B3D-2943-44A2-AD09-3097D27579BA}" type="slidenum">
              <a:rPr lang="en-US" smtClean="0"/>
              <a:t>‹#›</a:t>
            </a:fld>
            <a:endParaRPr lang="en-US"/>
          </a:p>
        </p:txBody>
      </p:sp>
    </p:spTree>
    <p:extLst>
      <p:ext uri="{BB962C8B-B14F-4D97-AF65-F5344CB8AC3E}">
        <p14:creationId xmlns:p14="http://schemas.microsoft.com/office/powerpoint/2010/main" val="81672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199EB7-3407-4507-A3AB-D48B997F4CF3}" type="datetimeFigureOut">
              <a:rPr lang="en-US" smtClean="0"/>
              <a:t>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E63B3D-2943-44A2-AD09-3097D27579BA}" type="slidenum">
              <a:rPr lang="en-US" smtClean="0"/>
              <a:t>‹#›</a:t>
            </a:fld>
            <a:endParaRPr lang="en-US"/>
          </a:p>
        </p:txBody>
      </p:sp>
    </p:spTree>
    <p:extLst>
      <p:ext uri="{BB962C8B-B14F-4D97-AF65-F5344CB8AC3E}">
        <p14:creationId xmlns:p14="http://schemas.microsoft.com/office/powerpoint/2010/main" val="3916602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199EB7-3407-4507-A3AB-D48B997F4CF3}"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63B3D-2943-44A2-AD09-3097D27579BA}" type="slidenum">
              <a:rPr lang="en-US" smtClean="0"/>
              <a:t>‹#›</a:t>
            </a:fld>
            <a:endParaRPr lang="en-US"/>
          </a:p>
        </p:txBody>
      </p:sp>
    </p:spTree>
    <p:extLst>
      <p:ext uri="{BB962C8B-B14F-4D97-AF65-F5344CB8AC3E}">
        <p14:creationId xmlns:p14="http://schemas.microsoft.com/office/powerpoint/2010/main" val="4029206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199EB7-3407-4507-A3AB-D48B997F4CF3}"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63B3D-2943-44A2-AD09-3097D27579BA}" type="slidenum">
              <a:rPr lang="en-US" smtClean="0"/>
              <a:t>‹#›</a:t>
            </a:fld>
            <a:endParaRPr lang="en-US"/>
          </a:p>
        </p:txBody>
      </p:sp>
    </p:spTree>
    <p:extLst>
      <p:ext uri="{BB962C8B-B14F-4D97-AF65-F5344CB8AC3E}">
        <p14:creationId xmlns:p14="http://schemas.microsoft.com/office/powerpoint/2010/main" val="123851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199EB7-3407-4507-A3AB-D48B997F4CF3}" type="datetimeFigureOut">
              <a:rPr lang="en-US" smtClean="0"/>
              <a:t>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E63B3D-2943-44A2-AD09-3097D27579BA}" type="slidenum">
              <a:rPr lang="en-US" smtClean="0"/>
              <a:t>‹#›</a:t>
            </a:fld>
            <a:endParaRPr lang="en-US"/>
          </a:p>
        </p:txBody>
      </p:sp>
    </p:spTree>
    <p:extLst>
      <p:ext uri="{BB962C8B-B14F-4D97-AF65-F5344CB8AC3E}">
        <p14:creationId xmlns:p14="http://schemas.microsoft.com/office/powerpoint/2010/main" val="2512133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26723" y="2290271"/>
            <a:ext cx="4076266" cy="923330"/>
          </a:xfrm>
          <a:prstGeom prst="rect">
            <a:avLst/>
          </a:prstGeom>
          <a:noFill/>
        </p:spPr>
        <p:txBody>
          <a:bodyPr wrap="square" rtlCol="0">
            <a:spAutoFit/>
          </a:bodyPr>
          <a:lstStyle/>
          <a:p>
            <a:r>
              <a:rPr lang="en-US" sz="5400" dirty="0" smtClean="0"/>
              <a:t>DMA DRIVER</a:t>
            </a:r>
            <a:endParaRPr lang="en-US" sz="5400" dirty="0"/>
          </a:p>
        </p:txBody>
      </p:sp>
    </p:spTree>
    <p:extLst>
      <p:ext uri="{BB962C8B-B14F-4D97-AF65-F5344CB8AC3E}">
        <p14:creationId xmlns:p14="http://schemas.microsoft.com/office/powerpoint/2010/main" val="314551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4204" cy="369332"/>
          </a:xfrm>
          <a:prstGeom prst="rect">
            <a:avLst/>
          </a:prstGeom>
        </p:spPr>
        <p:txBody>
          <a:bodyPr wrap="none">
            <a:spAutoFit/>
          </a:bodyPr>
          <a:lstStyle/>
          <a:p>
            <a:r>
              <a:rPr lang="en-US" dirty="0" smtClean="0"/>
              <a:t>FIFO</a:t>
            </a:r>
            <a:endParaRPr lang="en-US" dirty="0"/>
          </a:p>
        </p:txBody>
      </p:sp>
      <p:sp>
        <p:nvSpPr>
          <p:cNvPr id="5" name="Rectangle 4"/>
          <p:cNvSpPr/>
          <p:nvPr/>
        </p:nvSpPr>
        <p:spPr>
          <a:xfrm>
            <a:off x="302102" y="525004"/>
            <a:ext cx="11533823" cy="646331"/>
          </a:xfrm>
          <a:prstGeom prst="rect">
            <a:avLst/>
          </a:prstGeom>
        </p:spPr>
        <p:txBody>
          <a:bodyPr wrap="square">
            <a:spAutoFit/>
          </a:bodyPr>
          <a:lstStyle/>
          <a:p>
            <a:r>
              <a:rPr lang="en-US" dirty="0" smtClean="0"/>
              <a:t>- The FIFO is used to temporarily store data coming from the source before transmitting them to the destination.(</a:t>
            </a:r>
            <a:r>
              <a:rPr lang="en-US" dirty="0" err="1" smtClean="0"/>
              <a:t>khi</a:t>
            </a:r>
            <a:r>
              <a:rPr lang="en-US" dirty="0" smtClean="0"/>
              <a:t> </a:t>
            </a:r>
            <a:r>
              <a:rPr lang="en-US" dirty="0" err="1" smtClean="0"/>
              <a:t>đủ</a:t>
            </a:r>
            <a:r>
              <a:rPr lang="en-US" dirty="0" smtClean="0"/>
              <a:t> </a:t>
            </a:r>
            <a:r>
              <a:rPr lang="en-US" dirty="0" err="1" smtClean="0"/>
              <a:t>số</a:t>
            </a:r>
            <a:r>
              <a:rPr lang="en-US" dirty="0" smtClean="0"/>
              <a:t> </a:t>
            </a:r>
            <a:r>
              <a:rPr lang="en-US" dirty="0" err="1" smtClean="0"/>
              <a:t>lượng</a:t>
            </a:r>
            <a:r>
              <a:rPr lang="en-US" dirty="0" smtClean="0"/>
              <a:t> </a:t>
            </a:r>
            <a:r>
              <a:rPr lang="en-US" dirty="0" err="1" smtClean="0"/>
              <a:t>nó</a:t>
            </a:r>
            <a:r>
              <a:rPr lang="en-US" dirty="0" smtClean="0"/>
              <a:t> </a:t>
            </a:r>
            <a:r>
              <a:rPr lang="en-US" dirty="0" err="1" smtClean="0"/>
              <a:t>sẽ</a:t>
            </a:r>
            <a:r>
              <a:rPr lang="en-US" dirty="0" smtClean="0"/>
              <a:t> </a:t>
            </a:r>
            <a:r>
              <a:rPr lang="en-US" dirty="0" err="1" smtClean="0"/>
              <a:t>truyền</a:t>
            </a:r>
            <a:r>
              <a:rPr lang="en-US" dirty="0" smtClean="0"/>
              <a:t> </a:t>
            </a:r>
            <a:r>
              <a:rPr lang="en-US" dirty="0" err="1" smtClean="0"/>
              <a:t>đi</a:t>
            </a:r>
            <a:r>
              <a:rPr lang="en-US" dirty="0" smtClean="0"/>
              <a:t>)</a:t>
            </a:r>
            <a:endParaRPr lang="en-US" dirty="0"/>
          </a:p>
        </p:txBody>
      </p:sp>
      <p:sp>
        <p:nvSpPr>
          <p:cNvPr id="6" name="Rectangle 5"/>
          <p:cNvSpPr/>
          <p:nvPr/>
        </p:nvSpPr>
        <p:spPr>
          <a:xfrm>
            <a:off x="302101" y="1087068"/>
            <a:ext cx="10465599" cy="646331"/>
          </a:xfrm>
          <a:prstGeom prst="rect">
            <a:avLst/>
          </a:prstGeom>
        </p:spPr>
        <p:txBody>
          <a:bodyPr wrap="square">
            <a:spAutoFit/>
          </a:bodyPr>
          <a:lstStyle/>
          <a:p>
            <a:r>
              <a:rPr lang="en-US" dirty="0" smtClean="0"/>
              <a:t> - Each stream has an independent 4-word FIFO and the threshold level is </a:t>
            </a:r>
            <a:r>
              <a:rPr lang="en-US" dirty="0" err="1" smtClean="0"/>
              <a:t>softwareconfigurable</a:t>
            </a:r>
            <a:r>
              <a:rPr lang="en-US" dirty="0" smtClean="0"/>
              <a:t> between 1/4, 1/2, 3/4 or full.</a:t>
            </a:r>
            <a:endParaRPr lang="en-US" dirty="0"/>
          </a:p>
        </p:txBody>
      </p:sp>
      <p:sp>
        <p:nvSpPr>
          <p:cNvPr id="7" name="Rectangle 6"/>
          <p:cNvSpPr/>
          <p:nvPr/>
        </p:nvSpPr>
        <p:spPr>
          <a:xfrm>
            <a:off x="302101" y="1889071"/>
            <a:ext cx="10952710" cy="646331"/>
          </a:xfrm>
          <a:prstGeom prst="rect">
            <a:avLst/>
          </a:prstGeom>
        </p:spPr>
        <p:txBody>
          <a:bodyPr wrap="square">
            <a:spAutoFit/>
          </a:bodyPr>
          <a:lstStyle/>
          <a:p>
            <a:r>
              <a:rPr lang="en-US" dirty="0" smtClean="0"/>
              <a:t>- To enable the use of the FIFO threshold level, the direct mode must be disabled by setting the DMDIS bit in the </a:t>
            </a:r>
            <a:r>
              <a:rPr lang="en-US" dirty="0" err="1" smtClean="0"/>
              <a:t>DMA_SxFCR</a:t>
            </a:r>
            <a:r>
              <a:rPr lang="en-US" dirty="0" smtClean="0"/>
              <a:t> register.</a:t>
            </a:r>
            <a:endParaRPr lang="en-US" dirty="0"/>
          </a:p>
        </p:txBody>
      </p:sp>
      <p:pic>
        <p:nvPicPr>
          <p:cNvPr id="8" name="Picture 7"/>
          <p:cNvPicPr>
            <a:picLocks noChangeAspect="1"/>
          </p:cNvPicPr>
          <p:nvPr/>
        </p:nvPicPr>
        <p:blipFill>
          <a:blip r:embed="rId2"/>
          <a:stretch>
            <a:fillRect/>
          </a:stretch>
        </p:blipFill>
        <p:spPr>
          <a:xfrm>
            <a:off x="3110667" y="2185730"/>
            <a:ext cx="5305165" cy="4580793"/>
          </a:xfrm>
          <a:prstGeom prst="rect">
            <a:avLst/>
          </a:prstGeom>
        </p:spPr>
      </p:pic>
    </p:spTree>
    <p:extLst>
      <p:ext uri="{BB962C8B-B14F-4D97-AF65-F5344CB8AC3E}">
        <p14:creationId xmlns:p14="http://schemas.microsoft.com/office/powerpoint/2010/main" val="1745950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871701" cy="369332"/>
          </a:xfrm>
          <a:prstGeom prst="rect">
            <a:avLst/>
          </a:prstGeom>
        </p:spPr>
        <p:txBody>
          <a:bodyPr wrap="none">
            <a:spAutoFit/>
          </a:bodyPr>
          <a:lstStyle/>
          <a:p>
            <a:r>
              <a:rPr lang="en-US" dirty="0" smtClean="0"/>
              <a:t>Source, destination and transfer modes</a:t>
            </a:r>
            <a:endParaRPr lang="en-US" dirty="0"/>
          </a:p>
        </p:txBody>
      </p:sp>
      <p:pic>
        <p:nvPicPr>
          <p:cNvPr id="5" name="Picture 4"/>
          <p:cNvPicPr>
            <a:picLocks noChangeAspect="1"/>
          </p:cNvPicPr>
          <p:nvPr/>
        </p:nvPicPr>
        <p:blipFill>
          <a:blip r:embed="rId2"/>
          <a:stretch>
            <a:fillRect/>
          </a:stretch>
        </p:blipFill>
        <p:spPr>
          <a:xfrm>
            <a:off x="2397118" y="1078633"/>
            <a:ext cx="6697010" cy="1943371"/>
          </a:xfrm>
          <a:prstGeom prst="rect">
            <a:avLst/>
          </a:prstGeom>
        </p:spPr>
      </p:pic>
      <p:sp>
        <p:nvSpPr>
          <p:cNvPr id="6" name="Rectangle 5"/>
          <p:cNvSpPr/>
          <p:nvPr/>
        </p:nvSpPr>
        <p:spPr>
          <a:xfrm>
            <a:off x="578265" y="3929475"/>
            <a:ext cx="11086744" cy="923330"/>
          </a:xfrm>
          <a:prstGeom prst="rect">
            <a:avLst/>
          </a:prstGeom>
        </p:spPr>
        <p:txBody>
          <a:bodyPr wrap="square">
            <a:spAutoFit/>
          </a:bodyPr>
          <a:lstStyle/>
          <a:p>
            <a:r>
              <a:rPr lang="en-US" dirty="0" smtClean="0"/>
              <a:t>When the data width (programmed in the PSIZE or MSIZE bits in the </a:t>
            </a:r>
            <a:r>
              <a:rPr lang="en-US" dirty="0" err="1" smtClean="0"/>
              <a:t>DMA_SxCR</a:t>
            </a:r>
            <a:r>
              <a:rPr lang="en-US" dirty="0" smtClean="0"/>
              <a:t> register) is a half-word or a word, respectively, the peripheral or memory address written into the </a:t>
            </a:r>
            <a:r>
              <a:rPr lang="en-US" dirty="0" err="1" smtClean="0"/>
              <a:t>DMA_SxPAR</a:t>
            </a:r>
            <a:r>
              <a:rPr lang="en-US" dirty="0" smtClean="0"/>
              <a:t> or DMA_SxM0AR/M1AR registers has to be aligned on a word or half-word address boundary, respectively</a:t>
            </a:r>
            <a:endParaRPr lang="en-US" dirty="0"/>
          </a:p>
        </p:txBody>
      </p:sp>
    </p:spTree>
    <p:extLst>
      <p:ext uri="{BB962C8B-B14F-4D97-AF65-F5344CB8AC3E}">
        <p14:creationId xmlns:p14="http://schemas.microsoft.com/office/powerpoint/2010/main" val="789371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870466" cy="369332"/>
          </a:xfrm>
          <a:prstGeom prst="rect">
            <a:avLst/>
          </a:prstGeom>
        </p:spPr>
        <p:txBody>
          <a:bodyPr wrap="none">
            <a:spAutoFit/>
          </a:bodyPr>
          <a:lstStyle/>
          <a:p>
            <a:r>
              <a:rPr lang="en-US" dirty="0" smtClean="0"/>
              <a:t>Peripheral-to-memory mode</a:t>
            </a:r>
            <a:endParaRPr lang="en-US" dirty="0"/>
          </a:p>
        </p:txBody>
      </p:sp>
      <p:sp>
        <p:nvSpPr>
          <p:cNvPr id="5" name="Rectangle 4"/>
          <p:cNvSpPr/>
          <p:nvPr/>
        </p:nvSpPr>
        <p:spPr>
          <a:xfrm>
            <a:off x="0" y="369332"/>
            <a:ext cx="12058116" cy="646331"/>
          </a:xfrm>
          <a:prstGeom prst="rect">
            <a:avLst/>
          </a:prstGeom>
        </p:spPr>
        <p:txBody>
          <a:bodyPr wrap="square">
            <a:spAutoFit/>
          </a:bodyPr>
          <a:lstStyle/>
          <a:p>
            <a:r>
              <a:rPr lang="en-US" dirty="0" smtClean="0"/>
              <a:t>When this mode is enabled (by setting the bit EN in the </a:t>
            </a:r>
            <a:r>
              <a:rPr lang="en-US" dirty="0" err="1" smtClean="0">
                <a:solidFill>
                  <a:srgbClr val="FF0000"/>
                </a:solidFill>
              </a:rPr>
              <a:t>DMA_SxCR</a:t>
            </a:r>
            <a:r>
              <a:rPr lang="en-US" dirty="0" smtClean="0">
                <a:solidFill>
                  <a:srgbClr val="FF0000"/>
                </a:solidFill>
              </a:rPr>
              <a:t> </a:t>
            </a:r>
            <a:r>
              <a:rPr lang="en-US" dirty="0" smtClean="0"/>
              <a:t>register), each time a peripheral request occurs, the stream initiates a transfer from the source to fill the FIFO.</a:t>
            </a:r>
            <a:endParaRPr lang="en-US" dirty="0"/>
          </a:p>
        </p:txBody>
      </p:sp>
      <p:sp>
        <p:nvSpPr>
          <p:cNvPr id="6" name="Rectangle 5"/>
          <p:cNvSpPr/>
          <p:nvPr/>
        </p:nvSpPr>
        <p:spPr>
          <a:xfrm>
            <a:off x="0" y="1128223"/>
            <a:ext cx="12058116" cy="646331"/>
          </a:xfrm>
          <a:prstGeom prst="rect">
            <a:avLst/>
          </a:prstGeom>
        </p:spPr>
        <p:txBody>
          <a:bodyPr wrap="square">
            <a:spAutoFit/>
          </a:bodyPr>
          <a:lstStyle/>
          <a:p>
            <a:r>
              <a:rPr lang="en-US" dirty="0" smtClean="0"/>
              <a:t>The transfer stops once the </a:t>
            </a:r>
            <a:r>
              <a:rPr lang="en-US" dirty="0" err="1" smtClean="0">
                <a:solidFill>
                  <a:srgbClr val="FF0000"/>
                </a:solidFill>
              </a:rPr>
              <a:t>DMA_SxNDTR</a:t>
            </a:r>
            <a:r>
              <a:rPr lang="en-US" dirty="0" smtClean="0">
                <a:solidFill>
                  <a:srgbClr val="FF0000"/>
                </a:solidFill>
              </a:rPr>
              <a:t> </a:t>
            </a:r>
            <a:r>
              <a:rPr lang="en-US" dirty="0" smtClean="0"/>
              <a:t>register reaches </a:t>
            </a:r>
            <a:r>
              <a:rPr lang="en-US" dirty="0" smtClean="0">
                <a:solidFill>
                  <a:srgbClr val="FF0000"/>
                </a:solidFill>
              </a:rPr>
              <a:t>zero</a:t>
            </a:r>
            <a:r>
              <a:rPr lang="en-US" dirty="0" smtClean="0"/>
              <a:t>, when the peripheral requests the end of transfers (in case of a peripheral flow controller) or when the EN bit in the </a:t>
            </a:r>
            <a:r>
              <a:rPr lang="en-US" dirty="0" err="1" smtClean="0"/>
              <a:t>DMA_SxCR</a:t>
            </a:r>
            <a:r>
              <a:rPr lang="en-US" dirty="0" smtClean="0"/>
              <a:t> register is cleared by software.</a:t>
            </a:r>
            <a:endParaRPr lang="en-US" dirty="0"/>
          </a:p>
        </p:txBody>
      </p:sp>
      <p:sp>
        <p:nvSpPr>
          <p:cNvPr id="7" name="Rectangle 6"/>
          <p:cNvSpPr/>
          <p:nvPr/>
        </p:nvSpPr>
        <p:spPr>
          <a:xfrm>
            <a:off x="0" y="1887114"/>
            <a:ext cx="12192000" cy="923330"/>
          </a:xfrm>
          <a:prstGeom prst="rect">
            <a:avLst/>
          </a:prstGeom>
        </p:spPr>
        <p:txBody>
          <a:bodyPr wrap="square">
            <a:spAutoFit/>
          </a:bodyPr>
          <a:lstStyle/>
          <a:p>
            <a:r>
              <a:rPr lang="en-US" dirty="0" smtClean="0"/>
              <a:t>In direct mode (when the DMDIS value in the </a:t>
            </a:r>
            <a:r>
              <a:rPr lang="en-US" dirty="0" err="1" smtClean="0"/>
              <a:t>DMA_SxFCR</a:t>
            </a:r>
            <a:r>
              <a:rPr lang="en-US" dirty="0" smtClean="0"/>
              <a:t> register is ‘0’), the threshold level of the FIFO is not used: after each single data transfer from the peripheral to the FIFO, the corresponding data are immediately drained and stored into the destination.</a:t>
            </a:r>
            <a:endParaRPr lang="en-US" dirty="0"/>
          </a:p>
        </p:txBody>
      </p:sp>
      <p:sp>
        <p:nvSpPr>
          <p:cNvPr id="8" name="Rectangle 7"/>
          <p:cNvSpPr/>
          <p:nvPr/>
        </p:nvSpPr>
        <p:spPr>
          <a:xfrm>
            <a:off x="-66942" y="2810444"/>
            <a:ext cx="12258942" cy="646331"/>
          </a:xfrm>
          <a:prstGeom prst="rect">
            <a:avLst/>
          </a:prstGeom>
        </p:spPr>
        <p:txBody>
          <a:bodyPr wrap="square">
            <a:spAutoFit/>
          </a:bodyPr>
          <a:lstStyle/>
          <a:p>
            <a:r>
              <a:rPr lang="en-US" dirty="0" smtClean="0"/>
              <a:t>The </a:t>
            </a:r>
            <a:r>
              <a:rPr lang="en-US" dirty="0" smtClean="0">
                <a:solidFill>
                  <a:srgbClr val="FF0000"/>
                </a:solidFill>
              </a:rPr>
              <a:t>stream</a:t>
            </a:r>
            <a:r>
              <a:rPr lang="en-US" dirty="0" smtClean="0"/>
              <a:t> has access to the </a:t>
            </a:r>
            <a:r>
              <a:rPr lang="en-US" dirty="0" smtClean="0">
                <a:solidFill>
                  <a:srgbClr val="FF0000"/>
                </a:solidFill>
              </a:rPr>
              <a:t>AHB</a:t>
            </a:r>
            <a:r>
              <a:rPr lang="en-US" dirty="0" smtClean="0"/>
              <a:t> source or destination port only if the arbitration of the corresponding stream is </a:t>
            </a:r>
            <a:r>
              <a:rPr lang="en-US" dirty="0" smtClean="0">
                <a:solidFill>
                  <a:srgbClr val="FF0000"/>
                </a:solidFill>
              </a:rPr>
              <a:t>won</a:t>
            </a:r>
            <a:r>
              <a:rPr lang="en-US" dirty="0" smtClean="0"/>
              <a:t>. This arbitration is performed using the priority defined for each stream using the PL[1:0] bits in the </a:t>
            </a:r>
            <a:r>
              <a:rPr lang="en-US" dirty="0" err="1" smtClean="0">
                <a:solidFill>
                  <a:srgbClr val="FF0000"/>
                </a:solidFill>
              </a:rPr>
              <a:t>DMA_SxCR</a:t>
            </a:r>
            <a:r>
              <a:rPr lang="en-US" dirty="0" smtClean="0">
                <a:solidFill>
                  <a:srgbClr val="FF0000"/>
                </a:solidFill>
              </a:rPr>
              <a:t> </a:t>
            </a:r>
            <a:r>
              <a:rPr lang="en-US" dirty="0" smtClean="0"/>
              <a:t>register</a:t>
            </a:r>
            <a:endParaRPr lang="en-US" dirty="0"/>
          </a:p>
        </p:txBody>
      </p:sp>
      <p:pic>
        <p:nvPicPr>
          <p:cNvPr id="13" name="Picture 12"/>
          <p:cNvPicPr>
            <a:picLocks noChangeAspect="1"/>
          </p:cNvPicPr>
          <p:nvPr/>
        </p:nvPicPr>
        <p:blipFill>
          <a:blip r:embed="rId2"/>
          <a:stretch>
            <a:fillRect/>
          </a:stretch>
        </p:blipFill>
        <p:spPr>
          <a:xfrm>
            <a:off x="3113311" y="3426022"/>
            <a:ext cx="5144723" cy="3431978"/>
          </a:xfrm>
          <a:prstGeom prst="rect">
            <a:avLst/>
          </a:prstGeom>
        </p:spPr>
      </p:pic>
    </p:spTree>
    <p:extLst>
      <p:ext uri="{BB962C8B-B14F-4D97-AF65-F5344CB8AC3E}">
        <p14:creationId xmlns:p14="http://schemas.microsoft.com/office/powerpoint/2010/main" val="280657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891112" cy="369332"/>
          </a:xfrm>
          <a:prstGeom prst="rect">
            <a:avLst/>
          </a:prstGeom>
        </p:spPr>
        <p:txBody>
          <a:bodyPr wrap="none">
            <a:spAutoFit/>
          </a:bodyPr>
          <a:lstStyle/>
          <a:p>
            <a:r>
              <a:rPr lang="en-US" dirty="0" smtClean="0"/>
              <a:t>Memory-to-peripheral mode</a:t>
            </a:r>
            <a:endParaRPr lang="en-US" dirty="0"/>
          </a:p>
        </p:txBody>
      </p:sp>
      <p:sp>
        <p:nvSpPr>
          <p:cNvPr id="5" name="Rectangle 4"/>
          <p:cNvSpPr/>
          <p:nvPr/>
        </p:nvSpPr>
        <p:spPr>
          <a:xfrm>
            <a:off x="-1" y="480508"/>
            <a:ext cx="12083753" cy="2862322"/>
          </a:xfrm>
          <a:prstGeom prst="rect">
            <a:avLst/>
          </a:prstGeom>
        </p:spPr>
        <p:txBody>
          <a:bodyPr wrap="square">
            <a:spAutoFit/>
          </a:bodyPr>
          <a:lstStyle/>
          <a:p>
            <a:r>
              <a:rPr lang="en-US" dirty="0" smtClean="0"/>
              <a:t>When this mode is enabled (by setting the EN bit in the </a:t>
            </a:r>
            <a:r>
              <a:rPr lang="en-US" dirty="0" err="1" smtClean="0"/>
              <a:t>DMA_SxCR</a:t>
            </a:r>
            <a:r>
              <a:rPr lang="en-US" dirty="0" smtClean="0"/>
              <a:t> register), the stream immediately initiates transfers from the source to entirely fill the FIFO</a:t>
            </a:r>
          </a:p>
          <a:p>
            <a:r>
              <a:rPr lang="en-US" dirty="0" smtClean="0"/>
              <a:t>Each time a peripheral request occurs, the contents of the </a:t>
            </a:r>
            <a:r>
              <a:rPr lang="en-US" dirty="0" smtClean="0">
                <a:solidFill>
                  <a:srgbClr val="FF0000"/>
                </a:solidFill>
              </a:rPr>
              <a:t>FIFO</a:t>
            </a:r>
            <a:r>
              <a:rPr lang="en-US" dirty="0" smtClean="0"/>
              <a:t> are drained and </a:t>
            </a:r>
            <a:r>
              <a:rPr lang="en-US" dirty="0" smtClean="0">
                <a:solidFill>
                  <a:srgbClr val="FF0000"/>
                </a:solidFill>
              </a:rPr>
              <a:t>stored</a:t>
            </a:r>
            <a:r>
              <a:rPr lang="en-US" dirty="0" smtClean="0"/>
              <a:t> into the destination. When the level of the FIFO is lower than or equal to the predefined threshold level, the FIFO is fully reloaded with data from the memory.</a:t>
            </a:r>
          </a:p>
          <a:p>
            <a:r>
              <a:rPr lang="en-US" dirty="0" smtClean="0"/>
              <a:t>The transfer stops once the </a:t>
            </a:r>
            <a:r>
              <a:rPr lang="en-US" dirty="0" err="1" smtClean="0"/>
              <a:t>DMA_SxNDTR</a:t>
            </a:r>
            <a:r>
              <a:rPr lang="en-US" dirty="0" smtClean="0"/>
              <a:t> register reaches zero, when the peripheral requests the end of transfers (in case of a peripheral flow controller) or when the EN bit in the </a:t>
            </a:r>
            <a:r>
              <a:rPr lang="en-US" dirty="0" err="1" smtClean="0"/>
              <a:t>DMA_SxCR</a:t>
            </a:r>
            <a:r>
              <a:rPr lang="en-US" dirty="0" smtClean="0"/>
              <a:t> register is cleared by software.</a:t>
            </a:r>
          </a:p>
          <a:p>
            <a:endParaRPr lang="en-US" dirty="0"/>
          </a:p>
          <a:p>
            <a:r>
              <a:rPr lang="en-US" dirty="0" smtClean="0"/>
              <a:t>In </a:t>
            </a:r>
            <a:r>
              <a:rPr lang="en-US" dirty="0" smtClean="0">
                <a:solidFill>
                  <a:srgbClr val="FF0000"/>
                </a:solidFill>
              </a:rPr>
              <a:t>direct mode </a:t>
            </a:r>
            <a:r>
              <a:rPr lang="en-US" dirty="0" smtClean="0"/>
              <a:t>(when the DMDIS value in the </a:t>
            </a:r>
            <a:r>
              <a:rPr lang="en-US" dirty="0" err="1" smtClean="0"/>
              <a:t>DMA_SxFCR</a:t>
            </a:r>
            <a:r>
              <a:rPr lang="en-US" dirty="0" smtClean="0"/>
              <a:t> register is '0'), the threshold level of the FIFO is not used. Once the stream is enabled, the DMA preloads the first data to transfer into an internal FIFO. As soon as the peripheral requests a data transfer, the DMA transfers the preloaded value into the configured destination.</a:t>
            </a:r>
            <a:endParaRPr lang="en-US" dirty="0"/>
          </a:p>
        </p:txBody>
      </p:sp>
      <p:pic>
        <p:nvPicPr>
          <p:cNvPr id="6" name="Picture 5"/>
          <p:cNvPicPr>
            <a:picLocks noChangeAspect="1"/>
          </p:cNvPicPr>
          <p:nvPr/>
        </p:nvPicPr>
        <p:blipFill>
          <a:blip r:embed="rId2"/>
          <a:stretch>
            <a:fillRect/>
          </a:stretch>
        </p:blipFill>
        <p:spPr>
          <a:xfrm>
            <a:off x="3443009" y="3342830"/>
            <a:ext cx="5197732" cy="3374760"/>
          </a:xfrm>
          <a:prstGeom prst="rect">
            <a:avLst/>
          </a:prstGeom>
        </p:spPr>
      </p:pic>
    </p:spTree>
    <p:extLst>
      <p:ext uri="{BB962C8B-B14F-4D97-AF65-F5344CB8AC3E}">
        <p14:creationId xmlns:p14="http://schemas.microsoft.com/office/powerpoint/2010/main" val="4241929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714269" cy="369332"/>
          </a:xfrm>
          <a:prstGeom prst="rect">
            <a:avLst/>
          </a:prstGeom>
        </p:spPr>
        <p:txBody>
          <a:bodyPr wrap="none">
            <a:spAutoFit/>
          </a:bodyPr>
          <a:lstStyle/>
          <a:p>
            <a:r>
              <a:rPr lang="en-US" dirty="0" smtClean="0"/>
              <a:t>Memory-to-memory mode</a:t>
            </a:r>
            <a:endParaRPr lang="en-US" dirty="0"/>
          </a:p>
        </p:txBody>
      </p:sp>
      <p:sp>
        <p:nvSpPr>
          <p:cNvPr id="5" name="Rectangle 4"/>
          <p:cNvSpPr/>
          <p:nvPr/>
        </p:nvSpPr>
        <p:spPr>
          <a:xfrm>
            <a:off x="0" y="369332"/>
            <a:ext cx="11955565" cy="369332"/>
          </a:xfrm>
          <a:prstGeom prst="rect">
            <a:avLst/>
          </a:prstGeom>
        </p:spPr>
        <p:txBody>
          <a:bodyPr wrap="square">
            <a:spAutoFit/>
          </a:bodyPr>
          <a:lstStyle/>
          <a:p>
            <a:r>
              <a:rPr lang="en-US" dirty="0" smtClean="0"/>
              <a:t>The DMA channels can also work without being triggered by a request from a peripheral.</a:t>
            </a:r>
            <a:endParaRPr lang="en-US" dirty="0"/>
          </a:p>
        </p:txBody>
      </p:sp>
      <p:sp>
        <p:nvSpPr>
          <p:cNvPr id="6" name="Rectangle 5"/>
          <p:cNvSpPr/>
          <p:nvPr/>
        </p:nvSpPr>
        <p:spPr>
          <a:xfrm>
            <a:off x="74064" y="664983"/>
            <a:ext cx="12117936" cy="1754326"/>
          </a:xfrm>
          <a:prstGeom prst="rect">
            <a:avLst/>
          </a:prstGeom>
        </p:spPr>
        <p:txBody>
          <a:bodyPr wrap="square">
            <a:spAutoFit/>
          </a:bodyPr>
          <a:lstStyle/>
          <a:p>
            <a:r>
              <a:rPr lang="en-US" dirty="0" smtClean="0"/>
              <a:t>When the stream is enabled by setting the Enable bit (EN) in the </a:t>
            </a:r>
            <a:r>
              <a:rPr lang="en-US" dirty="0" err="1" smtClean="0"/>
              <a:t>DMA_SxCR</a:t>
            </a:r>
            <a:r>
              <a:rPr lang="en-US" dirty="0" smtClean="0"/>
              <a:t> register, the stream immediately starts to fill the FIFO up to the threshold level. When the threshold level is reached, the FIFO contents are drained and stored into the destination.</a:t>
            </a:r>
          </a:p>
          <a:p>
            <a:r>
              <a:rPr lang="en-US" dirty="0" smtClean="0"/>
              <a:t>The transfer stops once the </a:t>
            </a:r>
            <a:r>
              <a:rPr lang="en-US" dirty="0" err="1" smtClean="0"/>
              <a:t>DMA_SxNDTR</a:t>
            </a:r>
            <a:r>
              <a:rPr lang="en-US" dirty="0" smtClean="0"/>
              <a:t> register reaches zero or when the EN bit in the </a:t>
            </a:r>
            <a:r>
              <a:rPr lang="en-US" dirty="0" err="1" smtClean="0"/>
              <a:t>DMA_SxCR</a:t>
            </a:r>
            <a:r>
              <a:rPr lang="en-US" dirty="0" smtClean="0"/>
              <a:t> register is cleared by software.</a:t>
            </a:r>
          </a:p>
          <a:p>
            <a:r>
              <a:rPr lang="en-US" dirty="0" smtClean="0">
                <a:solidFill>
                  <a:srgbClr val="FF0000"/>
                </a:solidFill>
              </a:rPr>
              <a:t>When memory-to-memory mode is used, the Circular and direct modes are not allowed.</a:t>
            </a:r>
            <a:endParaRPr lang="en-US" dirty="0">
              <a:solidFill>
                <a:srgbClr val="FF0000"/>
              </a:solidFill>
            </a:endParaRPr>
          </a:p>
        </p:txBody>
      </p:sp>
      <p:pic>
        <p:nvPicPr>
          <p:cNvPr id="7" name="Picture 6"/>
          <p:cNvPicPr>
            <a:picLocks noChangeAspect="1"/>
          </p:cNvPicPr>
          <p:nvPr/>
        </p:nvPicPr>
        <p:blipFill>
          <a:blip r:embed="rId2"/>
          <a:stretch>
            <a:fillRect/>
          </a:stretch>
        </p:blipFill>
        <p:spPr>
          <a:xfrm>
            <a:off x="2941711" y="2714960"/>
            <a:ext cx="6382641" cy="3791479"/>
          </a:xfrm>
          <a:prstGeom prst="rect">
            <a:avLst/>
          </a:prstGeom>
        </p:spPr>
      </p:pic>
    </p:spTree>
    <p:extLst>
      <p:ext uri="{BB962C8B-B14F-4D97-AF65-F5344CB8AC3E}">
        <p14:creationId xmlns:p14="http://schemas.microsoft.com/office/powerpoint/2010/main" val="4081952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558008" cy="369332"/>
          </a:xfrm>
          <a:prstGeom prst="rect">
            <a:avLst/>
          </a:prstGeom>
        </p:spPr>
        <p:txBody>
          <a:bodyPr wrap="none">
            <a:spAutoFit/>
          </a:bodyPr>
          <a:lstStyle/>
          <a:p>
            <a:r>
              <a:rPr lang="en-US" dirty="0" smtClean="0"/>
              <a:t>Single and burst transfers</a:t>
            </a:r>
            <a:endParaRPr lang="en-US" dirty="0"/>
          </a:p>
        </p:txBody>
      </p:sp>
      <p:sp>
        <p:nvSpPr>
          <p:cNvPr id="5" name="Rectangle 4"/>
          <p:cNvSpPr/>
          <p:nvPr/>
        </p:nvSpPr>
        <p:spPr>
          <a:xfrm>
            <a:off x="0" y="1411919"/>
            <a:ext cx="12399948" cy="3139321"/>
          </a:xfrm>
          <a:prstGeom prst="rect">
            <a:avLst/>
          </a:prstGeom>
        </p:spPr>
        <p:txBody>
          <a:bodyPr wrap="square">
            <a:spAutoFit/>
          </a:bodyPr>
          <a:lstStyle/>
          <a:p>
            <a:r>
              <a:rPr lang="en-US" dirty="0" smtClean="0"/>
              <a:t>The DMA controller can generate single transfers or incremental burst transfers of 4, 8 or 16 beats.</a:t>
            </a:r>
          </a:p>
          <a:p>
            <a:endParaRPr lang="en-US" dirty="0"/>
          </a:p>
          <a:p>
            <a:r>
              <a:rPr lang="en-US" dirty="0" smtClean="0"/>
              <a:t>The size of the burst is configured by software independently for the two AHB ports by using the MBURST[1:0] and PBURST[1:0] bits in the </a:t>
            </a:r>
            <a:r>
              <a:rPr lang="en-US" dirty="0" err="1" smtClean="0"/>
              <a:t>DMA_SxCR</a:t>
            </a:r>
            <a:r>
              <a:rPr lang="en-US" dirty="0" smtClean="0"/>
              <a:t> register.</a:t>
            </a:r>
          </a:p>
          <a:p>
            <a:r>
              <a:rPr lang="en-US" dirty="0" smtClean="0">
                <a:solidFill>
                  <a:srgbClr val="FF0000"/>
                </a:solidFill>
              </a:rPr>
              <a:t>The burst size indicates the number of beats in the burst, not the number of bytes transferred. </a:t>
            </a:r>
          </a:p>
          <a:p>
            <a:r>
              <a:rPr lang="en-US" dirty="0" smtClean="0"/>
              <a:t>Depending on the single or burst configuration, each DMA request initiates a different number of transfers on the AHB peripheral port:</a:t>
            </a:r>
          </a:p>
          <a:p>
            <a:r>
              <a:rPr lang="en-US" dirty="0" smtClean="0"/>
              <a:t>   • When the AHB peripheral port is configured for single transfers, each DMA request generates a data transfer of </a:t>
            </a:r>
            <a:r>
              <a:rPr lang="en-US" dirty="0" smtClean="0">
                <a:solidFill>
                  <a:srgbClr val="FF0000"/>
                </a:solidFill>
              </a:rPr>
              <a:t>a byte, half-word or word </a:t>
            </a:r>
            <a:r>
              <a:rPr lang="en-US" dirty="0" smtClean="0"/>
              <a:t>depending on the </a:t>
            </a:r>
            <a:r>
              <a:rPr lang="en-US" dirty="0" smtClean="0">
                <a:solidFill>
                  <a:srgbClr val="FF0000"/>
                </a:solidFill>
              </a:rPr>
              <a:t>PSIZE[1:0] bits </a:t>
            </a:r>
            <a:r>
              <a:rPr lang="en-US" dirty="0" smtClean="0"/>
              <a:t>in the </a:t>
            </a:r>
            <a:r>
              <a:rPr lang="en-US" dirty="0" err="1" smtClean="0"/>
              <a:t>DMA_SxCR</a:t>
            </a:r>
            <a:r>
              <a:rPr lang="en-US" dirty="0" smtClean="0"/>
              <a:t> register.</a:t>
            </a:r>
          </a:p>
          <a:p>
            <a:r>
              <a:rPr lang="en-US" dirty="0" smtClean="0"/>
              <a:t> • When the AHB peripheral port is configured for burst transfers, each DMA request generates </a:t>
            </a:r>
            <a:r>
              <a:rPr lang="en-US" dirty="0" smtClean="0">
                <a:solidFill>
                  <a:srgbClr val="FF0000"/>
                </a:solidFill>
              </a:rPr>
              <a:t>4,8 or 16 beats </a:t>
            </a:r>
            <a:r>
              <a:rPr lang="en-US" dirty="0" smtClean="0"/>
              <a:t>of byte, half word or word transfers depending on the </a:t>
            </a:r>
            <a:r>
              <a:rPr lang="en-US" dirty="0" smtClean="0">
                <a:solidFill>
                  <a:srgbClr val="FF0000"/>
                </a:solidFill>
              </a:rPr>
              <a:t>PBURST[1:0] and PSIZE[1:0] </a:t>
            </a:r>
            <a:r>
              <a:rPr lang="en-US" dirty="0" smtClean="0"/>
              <a:t>bits in the </a:t>
            </a:r>
            <a:r>
              <a:rPr lang="en-US" dirty="0" err="1" smtClean="0"/>
              <a:t>DMA_SxCR</a:t>
            </a:r>
            <a:r>
              <a:rPr lang="en-US" dirty="0" smtClean="0"/>
              <a:t> register.</a:t>
            </a:r>
            <a:endParaRPr lang="en-US" dirty="0">
              <a:solidFill>
                <a:srgbClr val="FF0000"/>
              </a:solidFill>
            </a:endParaRPr>
          </a:p>
        </p:txBody>
      </p:sp>
    </p:spTree>
    <p:extLst>
      <p:ext uri="{BB962C8B-B14F-4D97-AF65-F5344CB8AC3E}">
        <p14:creationId xmlns:p14="http://schemas.microsoft.com/office/powerpoint/2010/main" val="2781615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6730" y="1150237"/>
            <a:ext cx="9625527" cy="4353254"/>
          </a:xfrm>
          <a:prstGeom prst="rect">
            <a:avLst/>
          </a:prstGeom>
        </p:spPr>
      </p:pic>
    </p:spTree>
    <p:extLst>
      <p:ext uri="{BB962C8B-B14F-4D97-AF65-F5344CB8AC3E}">
        <p14:creationId xmlns:p14="http://schemas.microsoft.com/office/powerpoint/2010/main" val="4013868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11724" y="324935"/>
            <a:ext cx="7792537" cy="2943636"/>
          </a:xfrm>
          <a:prstGeom prst="rect">
            <a:avLst/>
          </a:prstGeom>
        </p:spPr>
      </p:pic>
      <p:cxnSp>
        <p:nvCxnSpPr>
          <p:cNvPr id="7" name="Straight Arrow Connector 6"/>
          <p:cNvCxnSpPr/>
          <p:nvPr/>
        </p:nvCxnSpPr>
        <p:spPr>
          <a:xfrm flipH="1" flipV="1">
            <a:off x="9443105" y="3268572"/>
            <a:ext cx="25634" cy="431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136038" y="3794333"/>
            <a:ext cx="836319" cy="369332"/>
          </a:xfrm>
          <a:prstGeom prst="rect">
            <a:avLst/>
          </a:prstGeom>
          <a:noFill/>
        </p:spPr>
        <p:txBody>
          <a:bodyPr wrap="none" rtlCol="0">
            <a:spAutoFit/>
          </a:bodyPr>
          <a:lstStyle/>
          <a:p>
            <a:r>
              <a:rPr lang="en-US" dirty="0" smtClean="0"/>
              <a:t>stream</a:t>
            </a:r>
            <a:endParaRPr lang="en-US" dirty="0"/>
          </a:p>
        </p:txBody>
      </p:sp>
      <p:cxnSp>
        <p:nvCxnSpPr>
          <p:cNvPr id="13" name="Straight Arrow Connector 12"/>
          <p:cNvCxnSpPr/>
          <p:nvPr/>
        </p:nvCxnSpPr>
        <p:spPr>
          <a:xfrm flipV="1">
            <a:off x="4579120" y="2213361"/>
            <a:ext cx="9972" cy="1392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69507" y="3700329"/>
            <a:ext cx="1077611" cy="369332"/>
          </a:xfrm>
          <a:prstGeom prst="rect">
            <a:avLst/>
          </a:prstGeom>
          <a:noFill/>
        </p:spPr>
        <p:txBody>
          <a:bodyPr wrap="square" rtlCol="0">
            <a:spAutoFit/>
          </a:bodyPr>
          <a:lstStyle/>
          <a:p>
            <a:r>
              <a:rPr lang="en-US" dirty="0" smtClean="0"/>
              <a:t>channel</a:t>
            </a:r>
            <a:endParaRPr lang="en-US" dirty="0"/>
          </a:p>
        </p:txBody>
      </p:sp>
      <p:pic>
        <p:nvPicPr>
          <p:cNvPr id="16" name="Picture 15"/>
          <p:cNvPicPr>
            <a:picLocks noChangeAspect="1"/>
          </p:cNvPicPr>
          <p:nvPr/>
        </p:nvPicPr>
        <p:blipFill rotWithShape="1">
          <a:blip r:embed="rId3"/>
          <a:srcRect t="8411" r="21919"/>
          <a:stretch/>
        </p:blipFill>
        <p:spPr>
          <a:xfrm>
            <a:off x="196553" y="5479440"/>
            <a:ext cx="3845607" cy="1378560"/>
          </a:xfrm>
          <a:prstGeom prst="rect">
            <a:avLst/>
          </a:prstGeom>
        </p:spPr>
      </p:pic>
      <p:pic>
        <p:nvPicPr>
          <p:cNvPr id="17" name="Picture 16"/>
          <p:cNvPicPr>
            <a:picLocks noChangeAspect="1"/>
          </p:cNvPicPr>
          <p:nvPr/>
        </p:nvPicPr>
        <p:blipFill>
          <a:blip r:embed="rId4"/>
          <a:stretch>
            <a:fillRect/>
          </a:stretch>
        </p:blipFill>
        <p:spPr>
          <a:xfrm>
            <a:off x="4708312" y="5611262"/>
            <a:ext cx="6306430" cy="971686"/>
          </a:xfrm>
          <a:prstGeom prst="rect">
            <a:avLst/>
          </a:prstGeom>
        </p:spPr>
      </p:pic>
      <p:pic>
        <p:nvPicPr>
          <p:cNvPr id="18" name="Picture 17"/>
          <p:cNvPicPr>
            <a:picLocks noChangeAspect="1"/>
          </p:cNvPicPr>
          <p:nvPr/>
        </p:nvPicPr>
        <p:blipFill>
          <a:blip r:embed="rId5"/>
          <a:stretch>
            <a:fillRect/>
          </a:stretch>
        </p:blipFill>
        <p:spPr>
          <a:xfrm>
            <a:off x="4708312" y="4395121"/>
            <a:ext cx="6115904" cy="1152686"/>
          </a:xfrm>
          <a:prstGeom prst="rect">
            <a:avLst/>
          </a:prstGeom>
        </p:spPr>
      </p:pic>
    </p:spTree>
    <p:extLst>
      <p:ext uri="{BB962C8B-B14F-4D97-AF65-F5344CB8AC3E}">
        <p14:creationId xmlns:p14="http://schemas.microsoft.com/office/powerpoint/2010/main" val="2048433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78015" y="0"/>
            <a:ext cx="7716327" cy="2019582"/>
          </a:xfrm>
          <a:prstGeom prst="rect">
            <a:avLst/>
          </a:prstGeom>
        </p:spPr>
      </p:pic>
      <p:pic>
        <p:nvPicPr>
          <p:cNvPr id="5" name="Picture 4"/>
          <p:cNvPicPr>
            <a:picLocks noChangeAspect="1"/>
          </p:cNvPicPr>
          <p:nvPr/>
        </p:nvPicPr>
        <p:blipFill>
          <a:blip r:embed="rId3"/>
          <a:stretch>
            <a:fillRect/>
          </a:stretch>
        </p:blipFill>
        <p:spPr>
          <a:xfrm>
            <a:off x="1700131" y="2869363"/>
            <a:ext cx="4963218" cy="809738"/>
          </a:xfrm>
          <a:prstGeom prst="rect">
            <a:avLst/>
          </a:prstGeom>
        </p:spPr>
      </p:pic>
      <p:pic>
        <p:nvPicPr>
          <p:cNvPr id="6" name="Picture 5"/>
          <p:cNvPicPr>
            <a:picLocks noChangeAspect="1"/>
          </p:cNvPicPr>
          <p:nvPr/>
        </p:nvPicPr>
        <p:blipFill>
          <a:blip r:embed="rId4"/>
          <a:stretch>
            <a:fillRect/>
          </a:stretch>
        </p:blipFill>
        <p:spPr>
          <a:xfrm>
            <a:off x="7501460" y="2800400"/>
            <a:ext cx="3991532" cy="1171739"/>
          </a:xfrm>
          <a:prstGeom prst="rect">
            <a:avLst/>
          </a:prstGeom>
        </p:spPr>
      </p:pic>
    </p:spTree>
    <p:extLst>
      <p:ext uri="{BB962C8B-B14F-4D97-AF65-F5344CB8AC3E}">
        <p14:creationId xmlns:p14="http://schemas.microsoft.com/office/powerpoint/2010/main" val="787371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19402" y="1347345"/>
            <a:ext cx="7925906" cy="2505425"/>
          </a:xfrm>
          <a:prstGeom prst="rect">
            <a:avLst/>
          </a:prstGeom>
        </p:spPr>
      </p:pic>
    </p:spTree>
    <p:extLst>
      <p:ext uri="{BB962C8B-B14F-4D97-AF65-F5344CB8AC3E}">
        <p14:creationId xmlns:p14="http://schemas.microsoft.com/office/powerpoint/2010/main" val="1541516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3165" y="1810118"/>
            <a:ext cx="10796187" cy="2308324"/>
          </a:xfrm>
          <a:prstGeom prst="rect">
            <a:avLst/>
          </a:prstGeom>
        </p:spPr>
        <p:txBody>
          <a:bodyPr wrap="square">
            <a:spAutoFit/>
          </a:bodyPr>
          <a:lstStyle/>
          <a:p>
            <a:pPr marL="285750" indent="-285750">
              <a:buFontTx/>
              <a:buChar char="-"/>
            </a:pPr>
            <a:r>
              <a:rPr lang="en-US" dirty="0" smtClean="0"/>
              <a:t>Direct memory access (DMA) is used in order to provide </a:t>
            </a:r>
            <a:r>
              <a:rPr lang="en-US" dirty="0" smtClean="0">
                <a:solidFill>
                  <a:srgbClr val="FF0000"/>
                </a:solidFill>
              </a:rPr>
              <a:t>high-speed data transfer </a:t>
            </a:r>
            <a:r>
              <a:rPr lang="en-US" dirty="0" smtClean="0"/>
              <a:t>between </a:t>
            </a:r>
            <a:r>
              <a:rPr lang="en-US" dirty="0" smtClean="0">
                <a:solidFill>
                  <a:srgbClr val="FF0000"/>
                </a:solidFill>
              </a:rPr>
              <a:t>peripherals and memory</a:t>
            </a:r>
            <a:r>
              <a:rPr lang="en-US" dirty="0" smtClean="0"/>
              <a:t> and between </a:t>
            </a:r>
            <a:r>
              <a:rPr lang="en-US" dirty="0" smtClean="0">
                <a:solidFill>
                  <a:srgbClr val="FF0000"/>
                </a:solidFill>
              </a:rPr>
              <a:t>memory and memory</a:t>
            </a:r>
            <a:r>
              <a:rPr lang="en-US" dirty="0" smtClean="0"/>
              <a:t>. Data can be quickly moved by DMA without any CPU action. This keeps CPU resources free for other operations.</a:t>
            </a:r>
          </a:p>
          <a:p>
            <a:pPr marL="285750" indent="-285750">
              <a:buFontTx/>
              <a:buChar char="-"/>
            </a:pPr>
            <a:r>
              <a:rPr lang="en-US" dirty="0" smtClean="0"/>
              <a:t>The DMA controller combines a powerful dual AHB master bus architecture with independent FIFO to optimize the bandwidth of the system, based on a complex bus matrix architecture.</a:t>
            </a:r>
          </a:p>
          <a:p>
            <a:pPr marL="285750" indent="-285750">
              <a:buFontTx/>
              <a:buChar char="-"/>
            </a:pPr>
            <a:r>
              <a:rPr lang="en-US" dirty="0" smtClean="0"/>
              <a:t>The two DMA controllers have 16 streams in total (8 for each controller), each dedicated to managing memory access requests from one or more peripherals. Each stream can have up to 8 channels (requests) in total. And each has an arbiter for handling the priority between DMA requests.</a:t>
            </a:r>
            <a:endParaRPr lang="en-US" dirty="0"/>
          </a:p>
        </p:txBody>
      </p:sp>
      <p:sp>
        <p:nvSpPr>
          <p:cNvPr id="2" name="Rectangle 1"/>
          <p:cNvSpPr/>
          <p:nvPr/>
        </p:nvSpPr>
        <p:spPr>
          <a:xfrm>
            <a:off x="209743" y="277818"/>
            <a:ext cx="1873205" cy="369332"/>
          </a:xfrm>
          <a:prstGeom prst="rect">
            <a:avLst/>
          </a:prstGeom>
        </p:spPr>
        <p:txBody>
          <a:bodyPr wrap="none">
            <a:spAutoFit/>
          </a:bodyPr>
          <a:lstStyle/>
          <a:p>
            <a:r>
              <a:rPr lang="en-US" dirty="0" smtClean="0"/>
              <a:t>DMA introduction</a:t>
            </a:r>
            <a:endParaRPr lang="en-US" dirty="0"/>
          </a:p>
        </p:txBody>
      </p:sp>
    </p:spTree>
    <p:extLst>
      <p:ext uri="{BB962C8B-B14F-4D97-AF65-F5344CB8AC3E}">
        <p14:creationId xmlns:p14="http://schemas.microsoft.com/office/powerpoint/2010/main" val="1418598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13406" y="68166"/>
            <a:ext cx="7925906" cy="6687483"/>
          </a:xfrm>
          <a:prstGeom prst="rect">
            <a:avLst/>
          </a:prstGeom>
        </p:spPr>
      </p:pic>
    </p:spTree>
    <p:extLst>
      <p:ext uri="{BB962C8B-B14F-4D97-AF65-F5344CB8AC3E}">
        <p14:creationId xmlns:p14="http://schemas.microsoft.com/office/powerpoint/2010/main" val="2354067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87179" y="1136929"/>
            <a:ext cx="7887801" cy="3439005"/>
          </a:xfrm>
          <a:prstGeom prst="rect">
            <a:avLst/>
          </a:prstGeom>
        </p:spPr>
      </p:pic>
    </p:spTree>
    <p:extLst>
      <p:ext uri="{BB962C8B-B14F-4D97-AF65-F5344CB8AC3E}">
        <p14:creationId xmlns:p14="http://schemas.microsoft.com/office/powerpoint/2010/main" val="4138654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77142" y="967703"/>
            <a:ext cx="6935168" cy="4734586"/>
          </a:xfrm>
          <a:prstGeom prst="rect">
            <a:avLst/>
          </a:prstGeom>
        </p:spPr>
      </p:pic>
    </p:spTree>
    <p:extLst>
      <p:ext uri="{BB962C8B-B14F-4D97-AF65-F5344CB8AC3E}">
        <p14:creationId xmlns:p14="http://schemas.microsoft.com/office/powerpoint/2010/main" val="4180586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6665" y="1424397"/>
            <a:ext cx="5677692" cy="2810267"/>
          </a:xfrm>
          <a:prstGeom prst="rect">
            <a:avLst/>
          </a:prstGeom>
        </p:spPr>
      </p:pic>
      <p:pic>
        <p:nvPicPr>
          <p:cNvPr id="5" name="Picture 4"/>
          <p:cNvPicPr>
            <a:picLocks noChangeAspect="1"/>
          </p:cNvPicPr>
          <p:nvPr/>
        </p:nvPicPr>
        <p:blipFill>
          <a:blip r:embed="rId3"/>
          <a:stretch>
            <a:fillRect/>
          </a:stretch>
        </p:blipFill>
        <p:spPr>
          <a:xfrm>
            <a:off x="5678899" y="1297474"/>
            <a:ext cx="5992061" cy="3200847"/>
          </a:xfrm>
          <a:prstGeom prst="rect">
            <a:avLst/>
          </a:prstGeom>
        </p:spPr>
      </p:pic>
      <p:sp>
        <p:nvSpPr>
          <p:cNvPr id="6" name="TextBox 5"/>
          <p:cNvSpPr txBox="1"/>
          <p:nvPr/>
        </p:nvSpPr>
        <p:spPr>
          <a:xfrm>
            <a:off x="572568" y="615297"/>
            <a:ext cx="2561983" cy="369332"/>
          </a:xfrm>
          <a:prstGeom prst="rect">
            <a:avLst/>
          </a:prstGeom>
          <a:noFill/>
        </p:spPr>
        <p:txBody>
          <a:bodyPr wrap="none" rtlCol="0">
            <a:spAutoFit/>
          </a:bodyPr>
          <a:lstStyle/>
          <a:p>
            <a:r>
              <a:rPr lang="en-US" dirty="0" smtClean="0"/>
              <a:t>Enable </a:t>
            </a:r>
            <a:r>
              <a:rPr lang="en-US" dirty="0" err="1" smtClean="0"/>
              <a:t>cho</a:t>
            </a:r>
            <a:r>
              <a:rPr lang="en-US" dirty="0" smtClean="0"/>
              <a:t> </a:t>
            </a:r>
            <a:r>
              <a:rPr lang="en-US" dirty="0" err="1" smtClean="0"/>
              <a:t>phía</a:t>
            </a:r>
            <a:r>
              <a:rPr lang="en-US" dirty="0" smtClean="0"/>
              <a:t> </a:t>
            </a:r>
            <a:r>
              <a:rPr lang="en-US" dirty="0" err="1" smtClean="0"/>
              <a:t>pẻpheral</a:t>
            </a:r>
            <a:endParaRPr lang="en-US" dirty="0"/>
          </a:p>
        </p:txBody>
      </p:sp>
    </p:spTree>
    <p:extLst>
      <p:ext uri="{BB962C8B-B14F-4D97-AF65-F5344CB8AC3E}">
        <p14:creationId xmlns:p14="http://schemas.microsoft.com/office/powerpoint/2010/main" val="1691208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21709" y="1249563"/>
            <a:ext cx="8708982" cy="4288111"/>
          </a:xfrm>
          <a:prstGeom prst="rect">
            <a:avLst/>
          </a:prstGeom>
        </p:spPr>
      </p:pic>
    </p:spTree>
    <p:extLst>
      <p:ext uri="{BB962C8B-B14F-4D97-AF65-F5344CB8AC3E}">
        <p14:creationId xmlns:p14="http://schemas.microsoft.com/office/powerpoint/2010/main" val="265875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002792" cy="369332"/>
          </a:xfrm>
          <a:prstGeom prst="rect">
            <a:avLst/>
          </a:prstGeom>
        </p:spPr>
        <p:txBody>
          <a:bodyPr wrap="none">
            <a:spAutoFit/>
          </a:bodyPr>
          <a:lstStyle/>
          <a:p>
            <a:r>
              <a:rPr lang="en-US" dirty="0" smtClean="0"/>
              <a:t>DMA main features</a:t>
            </a:r>
            <a:endParaRPr lang="en-US" dirty="0"/>
          </a:p>
        </p:txBody>
      </p:sp>
      <p:sp>
        <p:nvSpPr>
          <p:cNvPr id="5" name="Rectangle 4"/>
          <p:cNvSpPr/>
          <p:nvPr/>
        </p:nvSpPr>
        <p:spPr>
          <a:xfrm>
            <a:off x="338982" y="571363"/>
            <a:ext cx="11394394" cy="5632311"/>
          </a:xfrm>
          <a:prstGeom prst="rect">
            <a:avLst/>
          </a:prstGeom>
        </p:spPr>
        <p:txBody>
          <a:bodyPr wrap="square">
            <a:spAutoFit/>
          </a:bodyPr>
          <a:lstStyle/>
          <a:p>
            <a:pPr marL="285750" indent="-285750">
              <a:buFontTx/>
              <a:buChar char="-"/>
            </a:pPr>
            <a:r>
              <a:rPr lang="en-US" dirty="0" smtClean="0"/>
              <a:t>Dual AHB master bus architecture, one dedicated to memory accesses and one dedicated to peripheral accesses</a:t>
            </a:r>
          </a:p>
          <a:p>
            <a:pPr marL="285750" indent="-285750">
              <a:buFontTx/>
              <a:buChar char="-"/>
            </a:pPr>
            <a:r>
              <a:rPr lang="en-US" dirty="0" smtClean="0"/>
              <a:t>8 streams for each DMA controller, up to 8 channels (requests) per stream</a:t>
            </a:r>
          </a:p>
          <a:p>
            <a:pPr marL="285750" indent="-285750">
              <a:buFontTx/>
              <a:buChar char="-"/>
            </a:pPr>
            <a:r>
              <a:rPr lang="en-US" dirty="0" smtClean="0"/>
              <a:t>Four-word depth 32 first-in, first-out memory buffers (FIFOs) per stream, that can be used in FIFO mode or direct mode:</a:t>
            </a:r>
          </a:p>
          <a:p>
            <a:r>
              <a:rPr lang="en-US" dirty="0" smtClean="0"/>
              <a:t>     + </a:t>
            </a:r>
            <a:r>
              <a:rPr lang="en-US" dirty="0" smtClean="0">
                <a:solidFill>
                  <a:srgbClr val="FF0000"/>
                </a:solidFill>
              </a:rPr>
              <a:t>FIFO mode</a:t>
            </a:r>
            <a:r>
              <a:rPr lang="en-US" dirty="0" smtClean="0"/>
              <a:t>: with threshold level software selectable between 1/4, 1/2 or 3/4 of the FIFO size </a:t>
            </a:r>
          </a:p>
          <a:p>
            <a:r>
              <a:rPr lang="en-US" dirty="0" smtClean="0"/>
              <a:t>    + Direct mode Each DMA request immediately initiates a transfer from/to the memory. When it is configured in direct mode (FIFO disabled), to transfer data in memory-</a:t>
            </a:r>
            <a:r>
              <a:rPr lang="en-US" dirty="0" err="1" smtClean="0"/>
              <a:t>toperipheral</a:t>
            </a:r>
            <a:r>
              <a:rPr lang="en-US" dirty="0" smtClean="0"/>
              <a:t> mode, the DMA preloads only one data from the memory to the internal </a:t>
            </a:r>
          </a:p>
          <a:p>
            <a:r>
              <a:rPr lang="en-US" dirty="0" smtClean="0"/>
              <a:t>- Each stream can be configured by hardware to be: – a regular channel that supports peripheral-to-memory, memory-to-peripheral and memory-to-memory transfers – a double buffer channel that also supports double buffering on the memory side</a:t>
            </a:r>
          </a:p>
          <a:p>
            <a:r>
              <a:rPr lang="en-US" dirty="0" smtClean="0"/>
              <a:t>- Priorities between DMA stream requests are software-programmable (4 levels consisting of very high, high, medium, low) or hardware in case of equality (request 0 has priority over request 1, etc.)</a:t>
            </a:r>
          </a:p>
          <a:p>
            <a:pPr marL="285750" indent="-285750">
              <a:buFontTx/>
              <a:buChar char="-"/>
            </a:pPr>
            <a:r>
              <a:rPr lang="en-US" dirty="0" smtClean="0"/>
              <a:t>Independent source and destination transfer width (byte, half-word, word): when the data widths of the source and destination are not equal, the DMA automatically packs/unpacks the necessary transfers to optimize the bandwidth. This feature is only available in FIFO mode</a:t>
            </a:r>
          </a:p>
          <a:p>
            <a:pPr marL="285750" indent="-285750">
              <a:buFontTx/>
              <a:buChar char="-"/>
            </a:pPr>
            <a:r>
              <a:rPr lang="en-US" dirty="0" smtClean="0"/>
              <a:t>Incrementing or non-incrementing addressing for source and destination</a:t>
            </a:r>
          </a:p>
          <a:p>
            <a:pPr marL="285750" indent="-285750">
              <a:buFontTx/>
              <a:buChar char="-"/>
            </a:pPr>
            <a:r>
              <a:rPr lang="en-US" dirty="0" smtClean="0"/>
              <a:t>Supports incremental burst transfers of 4, 8 or 16 beats. The size of the burst is software-configurable, usually equal to half the FIFO size of the peripheral </a:t>
            </a:r>
          </a:p>
          <a:p>
            <a:pPr marL="285750" indent="-285750">
              <a:buFontTx/>
              <a:buChar char="-"/>
            </a:pPr>
            <a:r>
              <a:rPr lang="en-US" dirty="0" smtClean="0"/>
              <a:t>Each stream supports circular buffer management( </a:t>
            </a:r>
            <a:r>
              <a:rPr lang="en-US" dirty="0" err="1" smtClean="0"/>
              <a:t>chế</a:t>
            </a:r>
            <a:r>
              <a:rPr lang="en-US" dirty="0" smtClean="0"/>
              <a:t> </a:t>
            </a:r>
            <a:r>
              <a:rPr lang="en-US" dirty="0" err="1" smtClean="0"/>
              <a:t>độ</a:t>
            </a:r>
            <a:r>
              <a:rPr lang="en-US" dirty="0" smtClean="0"/>
              <a:t> </a:t>
            </a:r>
            <a:r>
              <a:rPr lang="en-US" dirty="0" err="1" smtClean="0"/>
              <a:t>truyền</a:t>
            </a:r>
            <a:r>
              <a:rPr lang="en-US" dirty="0" smtClean="0"/>
              <a:t>)</a:t>
            </a:r>
            <a:endParaRPr lang="en-US" dirty="0"/>
          </a:p>
        </p:txBody>
      </p:sp>
    </p:spTree>
    <p:extLst>
      <p:ext uri="{BB962C8B-B14F-4D97-AF65-F5344CB8AC3E}">
        <p14:creationId xmlns:p14="http://schemas.microsoft.com/office/powerpoint/2010/main" val="2489754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6505"/>
          <a:stretch/>
        </p:blipFill>
        <p:spPr>
          <a:xfrm>
            <a:off x="227323" y="993755"/>
            <a:ext cx="5780370" cy="3896269"/>
          </a:xfrm>
          <a:prstGeom prst="rect">
            <a:avLst/>
          </a:prstGeom>
        </p:spPr>
      </p:pic>
      <p:pic>
        <p:nvPicPr>
          <p:cNvPr id="6" name="Picture 5"/>
          <p:cNvPicPr>
            <a:picLocks noChangeAspect="1"/>
          </p:cNvPicPr>
          <p:nvPr/>
        </p:nvPicPr>
        <p:blipFill>
          <a:blip r:embed="rId3"/>
          <a:stretch>
            <a:fillRect/>
          </a:stretch>
        </p:blipFill>
        <p:spPr>
          <a:xfrm>
            <a:off x="6484379" y="1095324"/>
            <a:ext cx="5239481" cy="3915321"/>
          </a:xfrm>
          <a:prstGeom prst="rect">
            <a:avLst/>
          </a:prstGeom>
        </p:spPr>
      </p:pic>
      <p:sp>
        <p:nvSpPr>
          <p:cNvPr id="7" name="Rectangle 6"/>
          <p:cNvSpPr/>
          <p:nvPr/>
        </p:nvSpPr>
        <p:spPr>
          <a:xfrm>
            <a:off x="938614" y="1808144"/>
            <a:ext cx="1709159" cy="7605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125314" y="2561600"/>
            <a:ext cx="1634126" cy="7605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8969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96141" y="969104"/>
            <a:ext cx="7297168" cy="4458322"/>
          </a:xfrm>
          <a:prstGeom prst="rect">
            <a:avLst/>
          </a:prstGeom>
        </p:spPr>
      </p:pic>
      <p:sp>
        <p:nvSpPr>
          <p:cNvPr id="5" name="Rectangle 4"/>
          <p:cNvSpPr/>
          <p:nvPr/>
        </p:nvSpPr>
        <p:spPr>
          <a:xfrm>
            <a:off x="2468311" y="1141572"/>
            <a:ext cx="4949439" cy="5504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71040" y="1232153"/>
            <a:ext cx="1584056" cy="369332"/>
          </a:xfrm>
          <a:prstGeom prst="rect">
            <a:avLst/>
          </a:prstGeom>
          <a:noFill/>
        </p:spPr>
        <p:txBody>
          <a:bodyPr wrap="square" rtlCol="0">
            <a:spAutoFit/>
          </a:bodyPr>
          <a:lstStyle/>
          <a:p>
            <a:r>
              <a:rPr lang="en-US" dirty="0" smtClean="0"/>
              <a:t>Master bus</a:t>
            </a:r>
            <a:endParaRPr lang="en-US" dirty="0"/>
          </a:p>
        </p:txBody>
      </p:sp>
      <p:sp>
        <p:nvSpPr>
          <p:cNvPr id="7" name="Rectangle 6"/>
          <p:cNvSpPr/>
          <p:nvPr/>
        </p:nvSpPr>
        <p:spPr>
          <a:xfrm>
            <a:off x="7671040" y="2452643"/>
            <a:ext cx="2122440" cy="26833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891807" y="5203796"/>
            <a:ext cx="1584056" cy="369332"/>
          </a:xfrm>
          <a:prstGeom prst="rect">
            <a:avLst/>
          </a:prstGeom>
          <a:noFill/>
        </p:spPr>
        <p:txBody>
          <a:bodyPr wrap="square" rtlCol="0">
            <a:spAutoFit/>
          </a:bodyPr>
          <a:lstStyle/>
          <a:p>
            <a:r>
              <a:rPr lang="en-US" dirty="0" smtClean="0"/>
              <a:t>Slave bus</a:t>
            </a:r>
            <a:endParaRPr lang="en-US" dirty="0"/>
          </a:p>
        </p:txBody>
      </p:sp>
    </p:spTree>
    <p:extLst>
      <p:ext uri="{BB962C8B-B14F-4D97-AF65-F5344CB8AC3E}">
        <p14:creationId xmlns:p14="http://schemas.microsoft.com/office/powerpoint/2010/main" val="1219386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096" y="145279"/>
            <a:ext cx="3021533" cy="369332"/>
          </a:xfrm>
          <a:prstGeom prst="rect">
            <a:avLst/>
          </a:prstGeom>
          <a:noFill/>
        </p:spPr>
        <p:txBody>
          <a:bodyPr wrap="none" rtlCol="0">
            <a:spAutoFit/>
          </a:bodyPr>
          <a:lstStyle/>
          <a:p>
            <a:r>
              <a:rPr lang="en-US" dirty="0" smtClean="0"/>
              <a:t>Step to configure DMA active</a:t>
            </a:r>
            <a:endParaRPr lang="en-US" dirty="0"/>
          </a:p>
        </p:txBody>
      </p:sp>
      <p:sp>
        <p:nvSpPr>
          <p:cNvPr id="5" name="TextBox 4"/>
          <p:cNvSpPr txBox="1"/>
          <p:nvPr/>
        </p:nvSpPr>
        <p:spPr>
          <a:xfrm>
            <a:off x="769122" y="991311"/>
            <a:ext cx="10425869" cy="4801314"/>
          </a:xfrm>
          <a:prstGeom prst="rect">
            <a:avLst/>
          </a:prstGeom>
          <a:noFill/>
        </p:spPr>
        <p:txBody>
          <a:bodyPr wrap="square" rtlCol="0">
            <a:spAutoFit/>
          </a:bodyPr>
          <a:lstStyle/>
          <a:p>
            <a:pPr marL="285750" indent="-285750">
              <a:buFontTx/>
              <a:buChar char="-"/>
            </a:pPr>
            <a:r>
              <a:rPr lang="en-US" dirty="0" smtClean="0"/>
              <a:t>DMA request base on DMA request mappings.</a:t>
            </a:r>
          </a:p>
          <a:p>
            <a:pPr marL="285750" indent="-285750">
              <a:buFontTx/>
              <a:buChar char="-"/>
            </a:pPr>
            <a:endParaRPr lang="en-US" dirty="0" smtClean="0"/>
          </a:p>
          <a:p>
            <a:pPr marL="285750" indent="-285750">
              <a:buFontTx/>
              <a:buChar char="-"/>
            </a:pPr>
            <a:r>
              <a:rPr lang="en-US" dirty="0" smtClean="0"/>
              <a:t>Stream: DMA2 stream 0</a:t>
            </a:r>
          </a:p>
          <a:p>
            <a:pPr marL="285750" indent="-285750">
              <a:buFontTx/>
              <a:buChar char="-"/>
            </a:pPr>
            <a:endParaRPr lang="en-US" dirty="0" smtClean="0"/>
          </a:p>
          <a:p>
            <a:pPr marL="285750" indent="-285750">
              <a:buFontTx/>
              <a:buChar char="-"/>
            </a:pPr>
            <a:r>
              <a:rPr lang="en-US" dirty="0" smtClean="0"/>
              <a:t>Direction: M2M, P2M, M2P.</a:t>
            </a:r>
          </a:p>
          <a:p>
            <a:pPr marL="285750" indent="-285750">
              <a:buFontTx/>
              <a:buChar char="-"/>
            </a:pPr>
            <a:endParaRPr lang="en-US" dirty="0" smtClean="0"/>
          </a:p>
          <a:p>
            <a:pPr marL="285750" indent="-285750">
              <a:buFontTx/>
              <a:buChar char="-"/>
            </a:pPr>
            <a:r>
              <a:rPr lang="en-US" dirty="0" smtClean="0"/>
              <a:t>Priority (– Very high priority – High priority – Medium priority – Low priority)</a:t>
            </a:r>
          </a:p>
          <a:p>
            <a:pPr marL="285750" indent="-285750">
              <a:buFontTx/>
              <a:buChar char="-"/>
            </a:pPr>
            <a:endParaRPr lang="en-US" dirty="0" smtClean="0"/>
          </a:p>
          <a:p>
            <a:pPr marL="285750" indent="-285750">
              <a:buFontTx/>
              <a:buChar char="-"/>
            </a:pPr>
            <a:r>
              <a:rPr lang="en-US" dirty="0" smtClean="0"/>
              <a:t>Source, destination and transfer modes </a:t>
            </a:r>
          </a:p>
          <a:p>
            <a:pPr marL="285750" indent="-285750">
              <a:buFontTx/>
              <a:buChar char="-"/>
            </a:pPr>
            <a:endParaRPr lang="en-US" dirty="0" smtClean="0"/>
          </a:p>
          <a:p>
            <a:pPr marL="285750" indent="-285750">
              <a:buFontTx/>
              <a:buChar char="-"/>
            </a:pPr>
            <a:r>
              <a:rPr lang="en-US" dirty="0" smtClean="0"/>
              <a:t>Use </a:t>
            </a:r>
            <a:r>
              <a:rPr lang="en-US" dirty="0" err="1" smtClean="0"/>
              <a:t>fifo</a:t>
            </a:r>
            <a:r>
              <a:rPr lang="en-US" dirty="0" smtClean="0"/>
              <a:t> or direction mode</a:t>
            </a:r>
          </a:p>
          <a:p>
            <a:pPr marL="285750" indent="-285750">
              <a:buFontTx/>
              <a:buChar char="-"/>
            </a:pPr>
            <a:endParaRPr lang="en-US" dirty="0" smtClean="0"/>
          </a:p>
          <a:p>
            <a:pPr marL="285750" indent="-285750">
              <a:buFontTx/>
              <a:buChar char="-"/>
            </a:pPr>
            <a:r>
              <a:rPr lang="en-US" dirty="0" err="1" smtClean="0"/>
              <a:t>Brust</a:t>
            </a:r>
            <a:r>
              <a:rPr lang="en-US" dirty="0" smtClean="0"/>
              <a:t> size or signal mode</a:t>
            </a:r>
          </a:p>
          <a:p>
            <a:pPr marL="285750" indent="-285750">
              <a:buFontTx/>
              <a:buChar char="-"/>
            </a:pPr>
            <a:endParaRPr lang="en-US" dirty="0" smtClean="0"/>
          </a:p>
          <a:p>
            <a:pPr marL="285750" indent="-285750">
              <a:buFontTx/>
              <a:buChar char="-"/>
            </a:pPr>
            <a:r>
              <a:rPr lang="en-US" dirty="0" smtClean="0"/>
              <a:t>Normal or circular mode </a:t>
            </a:r>
          </a:p>
          <a:p>
            <a:pPr marL="285750" indent="-285750">
              <a:buFontTx/>
              <a:buChar char="-"/>
            </a:pPr>
            <a:endParaRPr lang="en-US" dirty="0" smtClean="0"/>
          </a:p>
          <a:p>
            <a:pPr marL="285750" indent="-285750">
              <a:buFontTx/>
              <a:buChar char="-"/>
            </a:pPr>
            <a:endParaRPr lang="en-US" dirty="0"/>
          </a:p>
        </p:txBody>
      </p:sp>
    </p:spTree>
    <p:extLst>
      <p:ext uri="{BB962C8B-B14F-4D97-AF65-F5344CB8AC3E}">
        <p14:creationId xmlns:p14="http://schemas.microsoft.com/office/powerpoint/2010/main" val="346266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23019" y="360401"/>
            <a:ext cx="8221222" cy="6239746"/>
          </a:xfrm>
          <a:prstGeom prst="rect">
            <a:avLst/>
          </a:prstGeom>
        </p:spPr>
      </p:pic>
      <p:cxnSp>
        <p:nvCxnSpPr>
          <p:cNvPr id="6" name="Straight Arrow Connector 5"/>
          <p:cNvCxnSpPr/>
          <p:nvPr/>
        </p:nvCxnSpPr>
        <p:spPr>
          <a:xfrm>
            <a:off x="1281869" y="615297"/>
            <a:ext cx="4059252" cy="17946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45550" y="430631"/>
            <a:ext cx="836319" cy="369332"/>
          </a:xfrm>
          <a:prstGeom prst="rect">
            <a:avLst/>
          </a:prstGeom>
          <a:noFill/>
        </p:spPr>
        <p:txBody>
          <a:bodyPr wrap="none" rtlCol="0">
            <a:spAutoFit/>
          </a:bodyPr>
          <a:lstStyle/>
          <a:p>
            <a:r>
              <a:rPr lang="en-US" dirty="0" smtClean="0"/>
              <a:t>stream</a:t>
            </a:r>
            <a:endParaRPr lang="en-US" dirty="0"/>
          </a:p>
        </p:txBody>
      </p:sp>
      <p:cxnSp>
        <p:nvCxnSpPr>
          <p:cNvPr id="10" name="Straight Arrow Connector 9"/>
          <p:cNvCxnSpPr/>
          <p:nvPr/>
        </p:nvCxnSpPr>
        <p:spPr>
          <a:xfrm>
            <a:off x="1213503" y="1239140"/>
            <a:ext cx="4187438" cy="19897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29918" y="951925"/>
            <a:ext cx="530851" cy="369332"/>
          </a:xfrm>
          <a:prstGeom prst="rect">
            <a:avLst/>
          </a:prstGeom>
          <a:noFill/>
        </p:spPr>
        <p:txBody>
          <a:bodyPr wrap="none" rtlCol="0">
            <a:spAutoFit/>
          </a:bodyPr>
          <a:lstStyle/>
          <a:p>
            <a:r>
              <a:rPr lang="en-US" dirty="0" err="1" smtClean="0"/>
              <a:t>Fifo</a:t>
            </a:r>
            <a:endParaRPr lang="en-US" dirty="0"/>
          </a:p>
        </p:txBody>
      </p:sp>
      <p:sp>
        <p:nvSpPr>
          <p:cNvPr id="15" name="TextBox 14"/>
          <p:cNvSpPr txBox="1"/>
          <p:nvPr/>
        </p:nvSpPr>
        <p:spPr>
          <a:xfrm>
            <a:off x="9554198" y="1512605"/>
            <a:ext cx="1754263" cy="369332"/>
          </a:xfrm>
          <a:prstGeom prst="rect">
            <a:avLst/>
          </a:prstGeom>
          <a:noFill/>
        </p:spPr>
        <p:txBody>
          <a:bodyPr wrap="none" rtlCol="0">
            <a:spAutoFit/>
          </a:bodyPr>
          <a:lstStyle/>
          <a:p>
            <a:r>
              <a:rPr lang="en-US" dirty="0" smtClean="0"/>
              <a:t>P2M, M2P, M2M</a:t>
            </a:r>
            <a:endParaRPr lang="en-US" dirty="0"/>
          </a:p>
        </p:txBody>
      </p:sp>
      <p:sp>
        <p:nvSpPr>
          <p:cNvPr id="16" name="TextBox 15"/>
          <p:cNvSpPr txBox="1"/>
          <p:nvPr/>
        </p:nvSpPr>
        <p:spPr>
          <a:xfrm>
            <a:off x="9492953" y="4348384"/>
            <a:ext cx="1754263" cy="369332"/>
          </a:xfrm>
          <a:prstGeom prst="rect">
            <a:avLst/>
          </a:prstGeom>
          <a:noFill/>
        </p:spPr>
        <p:txBody>
          <a:bodyPr wrap="none" rtlCol="0">
            <a:spAutoFit/>
          </a:bodyPr>
          <a:lstStyle/>
          <a:p>
            <a:r>
              <a:rPr lang="en-US" dirty="0" smtClean="0"/>
              <a:t>P2M, M2P, M2M</a:t>
            </a:r>
            <a:endParaRPr lang="en-US" dirty="0"/>
          </a:p>
        </p:txBody>
      </p:sp>
      <p:cxnSp>
        <p:nvCxnSpPr>
          <p:cNvPr id="18" name="Straight Arrow Connector 17"/>
          <p:cNvCxnSpPr>
            <a:stCxn id="21" idx="3"/>
          </p:cNvCxnSpPr>
          <p:nvPr/>
        </p:nvCxnSpPr>
        <p:spPr>
          <a:xfrm>
            <a:off x="1508455" y="2418679"/>
            <a:ext cx="2268786" cy="6150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2231" y="2234013"/>
            <a:ext cx="1426224" cy="369332"/>
          </a:xfrm>
          <a:prstGeom prst="rect">
            <a:avLst/>
          </a:prstGeom>
          <a:noFill/>
        </p:spPr>
        <p:txBody>
          <a:bodyPr wrap="none" rtlCol="0">
            <a:spAutoFit/>
          </a:bodyPr>
          <a:lstStyle/>
          <a:p>
            <a:r>
              <a:rPr lang="en-US" dirty="0" smtClean="0"/>
              <a:t>DMA request</a:t>
            </a:r>
            <a:endParaRPr lang="en-US" dirty="0"/>
          </a:p>
        </p:txBody>
      </p:sp>
      <p:cxnSp>
        <p:nvCxnSpPr>
          <p:cNvPr id="23" name="Straight Arrow Connector 22"/>
          <p:cNvCxnSpPr/>
          <p:nvPr/>
        </p:nvCxnSpPr>
        <p:spPr>
          <a:xfrm flipV="1">
            <a:off x="1508455" y="3444175"/>
            <a:ext cx="3284312" cy="139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88250" y="3259509"/>
            <a:ext cx="925253" cy="369332"/>
          </a:xfrm>
          <a:prstGeom prst="rect">
            <a:avLst/>
          </a:prstGeom>
        </p:spPr>
        <p:txBody>
          <a:bodyPr wrap="none">
            <a:spAutoFit/>
          </a:bodyPr>
          <a:lstStyle/>
          <a:p>
            <a:r>
              <a:rPr lang="en-US" dirty="0" smtClean="0"/>
              <a:t>Priority </a:t>
            </a:r>
            <a:endParaRPr lang="en-US" dirty="0"/>
          </a:p>
        </p:txBody>
      </p:sp>
    </p:spTree>
    <p:extLst>
      <p:ext uri="{BB962C8B-B14F-4D97-AF65-F5344CB8AC3E}">
        <p14:creationId xmlns:p14="http://schemas.microsoft.com/office/powerpoint/2010/main" val="782594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054273"/>
            <a:ext cx="6573167" cy="3467584"/>
          </a:xfrm>
          <a:prstGeom prst="rect">
            <a:avLst/>
          </a:prstGeom>
        </p:spPr>
      </p:pic>
      <p:pic>
        <p:nvPicPr>
          <p:cNvPr id="5" name="Picture 4"/>
          <p:cNvPicPr>
            <a:picLocks noChangeAspect="1"/>
          </p:cNvPicPr>
          <p:nvPr/>
        </p:nvPicPr>
        <p:blipFill>
          <a:blip r:embed="rId3"/>
          <a:stretch>
            <a:fillRect/>
          </a:stretch>
        </p:blipFill>
        <p:spPr>
          <a:xfrm>
            <a:off x="4637621" y="951301"/>
            <a:ext cx="7554379" cy="3143689"/>
          </a:xfrm>
          <a:prstGeom prst="rect">
            <a:avLst/>
          </a:prstGeom>
        </p:spPr>
      </p:pic>
      <p:sp>
        <p:nvSpPr>
          <p:cNvPr id="6" name="Rectangle 5"/>
          <p:cNvSpPr/>
          <p:nvPr/>
        </p:nvSpPr>
        <p:spPr>
          <a:xfrm>
            <a:off x="9728688" y="3238855"/>
            <a:ext cx="914400" cy="3097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9974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111" y="108027"/>
            <a:ext cx="842603" cy="369332"/>
          </a:xfrm>
          <a:prstGeom prst="rect">
            <a:avLst/>
          </a:prstGeom>
        </p:spPr>
        <p:txBody>
          <a:bodyPr wrap="none">
            <a:spAutoFit/>
          </a:bodyPr>
          <a:lstStyle/>
          <a:p>
            <a:r>
              <a:rPr lang="en-US" dirty="0" smtClean="0"/>
              <a:t>Arbiter</a:t>
            </a:r>
            <a:endParaRPr lang="en-US" dirty="0"/>
          </a:p>
        </p:txBody>
      </p:sp>
      <p:sp>
        <p:nvSpPr>
          <p:cNvPr id="5" name="Rectangle 4"/>
          <p:cNvSpPr/>
          <p:nvPr/>
        </p:nvSpPr>
        <p:spPr>
          <a:xfrm>
            <a:off x="230737" y="560379"/>
            <a:ext cx="10759155" cy="2862322"/>
          </a:xfrm>
          <a:prstGeom prst="rect">
            <a:avLst/>
          </a:prstGeom>
        </p:spPr>
        <p:txBody>
          <a:bodyPr wrap="square">
            <a:spAutoFit/>
          </a:bodyPr>
          <a:lstStyle/>
          <a:p>
            <a:r>
              <a:rPr lang="en-US" dirty="0" smtClean="0"/>
              <a:t>An arbiter manages the 8 DMA stream requests based on their priority for each of the two AHB master ports (memory and peripheral ports) and launches the peripheral/memory access sequences. </a:t>
            </a:r>
          </a:p>
          <a:p>
            <a:r>
              <a:rPr lang="en-US" dirty="0" smtClean="0"/>
              <a:t>Priorities are managed in two stages: </a:t>
            </a:r>
          </a:p>
          <a:p>
            <a:r>
              <a:rPr lang="en-US" dirty="0" smtClean="0"/>
              <a:t>• Software: each stream priority can be configured in the </a:t>
            </a:r>
            <a:r>
              <a:rPr lang="en-US" dirty="0" err="1" smtClean="0"/>
              <a:t>DMA_SxCR</a:t>
            </a:r>
            <a:r>
              <a:rPr lang="en-US" dirty="0" smtClean="0"/>
              <a:t> register. There are four levels: </a:t>
            </a:r>
          </a:p>
          <a:p>
            <a:r>
              <a:rPr lang="en-US" dirty="0" smtClean="0"/>
              <a:t>     – Very high priority </a:t>
            </a:r>
          </a:p>
          <a:p>
            <a:r>
              <a:rPr lang="en-US" dirty="0" smtClean="0"/>
              <a:t>     – High priority </a:t>
            </a:r>
          </a:p>
          <a:p>
            <a:r>
              <a:rPr lang="en-US" dirty="0" smtClean="0"/>
              <a:t>     – Medium priority</a:t>
            </a:r>
          </a:p>
          <a:p>
            <a:r>
              <a:rPr lang="en-US" dirty="0" smtClean="0"/>
              <a:t>     – Low priority </a:t>
            </a:r>
          </a:p>
          <a:p>
            <a:r>
              <a:rPr lang="en-US" dirty="0" smtClean="0"/>
              <a:t>• Hardware: If two requests have the same software priority level, the stream with the lower number takes priority over the stream with the higher number. For example, Stream 2 takes priority over Stream </a:t>
            </a:r>
            <a:endParaRPr lang="en-US" dirty="0"/>
          </a:p>
        </p:txBody>
      </p:sp>
      <p:sp>
        <p:nvSpPr>
          <p:cNvPr id="6" name="Rectangle 5"/>
          <p:cNvSpPr/>
          <p:nvPr/>
        </p:nvSpPr>
        <p:spPr>
          <a:xfrm>
            <a:off x="60111" y="3586166"/>
            <a:ext cx="1451872" cy="369332"/>
          </a:xfrm>
          <a:prstGeom prst="rect">
            <a:avLst/>
          </a:prstGeom>
        </p:spPr>
        <p:txBody>
          <a:bodyPr wrap="none">
            <a:spAutoFit/>
          </a:bodyPr>
          <a:lstStyle/>
          <a:p>
            <a:r>
              <a:rPr lang="en-US" dirty="0" smtClean="0"/>
              <a:t>DMA streams</a:t>
            </a:r>
            <a:endParaRPr lang="en-US" dirty="0"/>
          </a:p>
        </p:txBody>
      </p:sp>
      <p:sp>
        <p:nvSpPr>
          <p:cNvPr id="7" name="Rectangle 6"/>
          <p:cNvSpPr/>
          <p:nvPr/>
        </p:nvSpPr>
        <p:spPr>
          <a:xfrm>
            <a:off x="230737" y="3955498"/>
            <a:ext cx="10930070" cy="1477328"/>
          </a:xfrm>
          <a:prstGeom prst="rect">
            <a:avLst/>
          </a:prstGeom>
        </p:spPr>
        <p:txBody>
          <a:bodyPr wrap="square">
            <a:spAutoFit/>
          </a:bodyPr>
          <a:lstStyle/>
          <a:p>
            <a:r>
              <a:rPr lang="en-US" dirty="0" smtClean="0"/>
              <a:t>Each of the 8 DMA controller streams provides a unidirectional transfer link between a </a:t>
            </a:r>
            <a:r>
              <a:rPr lang="en-US" dirty="0" smtClean="0">
                <a:solidFill>
                  <a:srgbClr val="FF0000"/>
                </a:solidFill>
              </a:rPr>
              <a:t>source</a:t>
            </a:r>
            <a:r>
              <a:rPr lang="en-US" dirty="0" smtClean="0"/>
              <a:t> and a </a:t>
            </a:r>
            <a:r>
              <a:rPr lang="en-US" dirty="0" smtClean="0">
                <a:solidFill>
                  <a:srgbClr val="FF0000"/>
                </a:solidFill>
              </a:rPr>
              <a:t>destination</a:t>
            </a:r>
            <a:r>
              <a:rPr lang="en-US" dirty="0" smtClean="0"/>
              <a:t>. Each stream can be configured to perform: </a:t>
            </a:r>
          </a:p>
          <a:p>
            <a:r>
              <a:rPr lang="en-US" dirty="0" smtClean="0"/>
              <a:t>   • </a:t>
            </a:r>
            <a:r>
              <a:rPr lang="en-US" dirty="0" smtClean="0">
                <a:solidFill>
                  <a:srgbClr val="FF0000"/>
                </a:solidFill>
              </a:rPr>
              <a:t>Regular type transactions</a:t>
            </a:r>
            <a:r>
              <a:rPr lang="en-US" dirty="0" smtClean="0"/>
              <a:t>: </a:t>
            </a:r>
            <a:r>
              <a:rPr lang="en-US" dirty="0" smtClean="0">
                <a:solidFill>
                  <a:srgbClr val="FF0000"/>
                </a:solidFill>
              </a:rPr>
              <a:t>memory-to-peripherals</a:t>
            </a:r>
            <a:r>
              <a:rPr lang="en-US" dirty="0" smtClean="0"/>
              <a:t>, </a:t>
            </a:r>
            <a:r>
              <a:rPr lang="en-US" dirty="0" smtClean="0">
                <a:solidFill>
                  <a:srgbClr val="FF0000"/>
                </a:solidFill>
              </a:rPr>
              <a:t>peripherals-to-memory</a:t>
            </a:r>
            <a:r>
              <a:rPr lang="en-US" dirty="0" smtClean="0"/>
              <a:t> or </a:t>
            </a:r>
            <a:r>
              <a:rPr lang="en-US" dirty="0" err="1" smtClean="0">
                <a:solidFill>
                  <a:srgbClr val="FF0000"/>
                </a:solidFill>
              </a:rPr>
              <a:t>memoryto</a:t>
            </a:r>
            <a:r>
              <a:rPr lang="en-US" dirty="0" smtClean="0">
                <a:solidFill>
                  <a:srgbClr val="FF0000"/>
                </a:solidFill>
              </a:rPr>
              <a:t>-memory</a:t>
            </a:r>
            <a:r>
              <a:rPr lang="en-US" dirty="0" smtClean="0"/>
              <a:t> transfers </a:t>
            </a:r>
          </a:p>
          <a:p>
            <a:r>
              <a:rPr lang="en-US" dirty="0" smtClean="0"/>
              <a:t>   • Double-buffer type transactions: double buffer transfers using two memory pointers for the memory (while the DMA is reading/writing from/to a buffer, the application can write/read to/from the other buffer).</a:t>
            </a:r>
            <a:endParaRPr lang="en-US" dirty="0"/>
          </a:p>
        </p:txBody>
      </p:sp>
    </p:spTree>
    <p:extLst>
      <p:ext uri="{BB962C8B-B14F-4D97-AF65-F5344CB8AC3E}">
        <p14:creationId xmlns:p14="http://schemas.microsoft.com/office/powerpoint/2010/main" val="3591333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TotalTime>
  <Words>1484</Words>
  <Application>Microsoft Office PowerPoint</Application>
  <PresentationFormat>Widescreen</PresentationFormat>
  <Paragraphs>87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71</cp:revision>
  <dcterms:created xsi:type="dcterms:W3CDTF">2024-01-05T06:15:31Z</dcterms:created>
  <dcterms:modified xsi:type="dcterms:W3CDTF">2024-01-06T12:43:52Z</dcterms:modified>
</cp:coreProperties>
</file>