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780E00-3D8A-4296-8423-8FAC42129EC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6A0CC-C664-4950-AD6F-5F1F3231196B}" type="slidenum">
              <a:rPr lang="en-US" smtClean="0"/>
              <a:t>‹#›</a:t>
            </a:fld>
            <a:endParaRPr lang="en-US"/>
          </a:p>
        </p:txBody>
      </p:sp>
    </p:spTree>
    <p:extLst>
      <p:ext uri="{BB962C8B-B14F-4D97-AF65-F5344CB8AC3E}">
        <p14:creationId xmlns:p14="http://schemas.microsoft.com/office/powerpoint/2010/main" val="370371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80E00-3D8A-4296-8423-8FAC42129EC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6A0CC-C664-4950-AD6F-5F1F3231196B}" type="slidenum">
              <a:rPr lang="en-US" smtClean="0"/>
              <a:t>‹#›</a:t>
            </a:fld>
            <a:endParaRPr lang="en-US"/>
          </a:p>
        </p:txBody>
      </p:sp>
    </p:spTree>
    <p:extLst>
      <p:ext uri="{BB962C8B-B14F-4D97-AF65-F5344CB8AC3E}">
        <p14:creationId xmlns:p14="http://schemas.microsoft.com/office/powerpoint/2010/main" val="191458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80E00-3D8A-4296-8423-8FAC42129EC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6A0CC-C664-4950-AD6F-5F1F3231196B}" type="slidenum">
              <a:rPr lang="en-US" smtClean="0"/>
              <a:t>‹#›</a:t>
            </a:fld>
            <a:endParaRPr lang="en-US"/>
          </a:p>
        </p:txBody>
      </p:sp>
    </p:spTree>
    <p:extLst>
      <p:ext uri="{BB962C8B-B14F-4D97-AF65-F5344CB8AC3E}">
        <p14:creationId xmlns:p14="http://schemas.microsoft.com/office/powerpoint/2010/main" val="268044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780E00-3D8A-4296-8423-8FAC42129EC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6A0CC-C664-4950-AD6F-5F1F3231196B}" type="slidenum">
              <a:rPr lang="en-US" smtClean="0"/>
              <a:t>‹#›</a:t>
            </a:fld>
            <a:endParaRPr lang="en-US"/>
          </a:p>
        </p:txBody>
      </p:sp>
    </p:spTree>
    <p:extLst>
      <p:ext uri="{BB962C8B-B14F-4D97-AF65-F5344CB8AC3E}">
        <p14:creationId xmlns:p14="http://schemas.microsoft.com/office/powerpoint/2010/main" val="15902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780E00-3D8A-4296-8423-8FAC42129EC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6A0CC-C664-4950-AD6F-5F1F3231196B}" type="slidenum">
              <a:rPr lang="en-US" smtClean="0"/>
              <a:t>‹#›</a:t>
            </a:fld>
            <a:endParaRPr lang="en-US"/>
          </a:p>
        </p:txBody>
      </p:sp>
    </p:spTree>
    <p:extLst>
      <p:ext uri="{BB962C8B-B14F-4D97-AF65-F5344CB8AC3E}">
        <p14:creationId xmlns:p14="http://schemas.microsoft.com/office/powerpoint/2010/main" val="3863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780E00-3D8A-4296-8423-8FAC42129EC1}"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6A0CC-C664-4950-AD6F-5F1F3231196B}" type="slidenum">
              <a:rPr lang="en-US" smtClean="0"/>
              <a:t>‹#›</a:t>
            </a:fld>
            <a:endParaRPr lang="en-US"/>
          </a:p>
        </p:txBody>
      </p:sp>
    </p:spTree>
    <p:extLst>
      <p:ext uri="{BB962C8B-B14F-4D97-AF65-F5344CB8AC3E}">
        <p14:creationId xmlns:p14="http://schemas.microsoft.com/office/powerpoint/2010/main" val="232673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780E00-3D8A-4296-8423-8FAC42129EC1}"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F6A0CC-C664-4950-AD6F-5F1F3231196B}" type="slidenum">
              <a:rPr lang="en-US" smtClean="0"/>
              <a:t>‹#›</a:t>
            </a:fld>
            <a:endParaRPr lang="en-US"/>
          </a:p>
        </p:txBody>
      </p:sp>
    </p:spTree>
    <p:extLst>
      <p:ext uri="{BB962C8B-B14F-4D97-AF65-F5344CB8AC3E}">
        <p14:creationId xmlns:p14="http://schemas.microsoft.com/office/powerpoint/2010/main" val="172696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780E00-3D8A-4296-8423-8FAC42129EC1}"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F6A0CC-C664-4950-AD6F-5F1F3231196B}" type="slidenum">
              <a:rPr lang="en-US" smtClean="0"/>
              <a:t>‹#›</a:t>
            </a:fld>
            <a:endParaRPr lang="en-US"/>
          </a:p>
        </p:txBody>
      </p:sp>
    </p:spTree>
    <p:extLst>
      <p:ext uri="{BB962C8B-B14F-4D97-AF65-F5344CB8AC3E}">
        <p14:creationId xmlns:p14="http://schemas.microsoft.com/office/powerpoint/2010/main" val="64060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80E00-3D8A-4296-8423-8FAC42129EC1}"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F6A0CC-C664-4950-AD6F-5F1F3231196B}" type="slidenum">
              <a:rPr lang="en-US" smtClean="0"/>
              <a:t>‹#›</a:t>
            </a:fld>
            <a:endParaRPr lang="en-US"/>
          </a:p>
        </p:txBody>
      </p:sp>
    </p:spTree>
    <p:extLst>
      <p:ext uri="{BB962C8B-B14F-4D97-AF65-F5344CB8AC3E}">
        <p14:creationId xmlns:p14="http://schemas.microsoft.com/office/powerpoint/2010/main" val="183139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780E00-3D8A-4296-8423-8FAC42129EC1}"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6A0CC-C664-4950-AD6F-5F1F3231196B}" type="slidenum">
              <a:rPr lang="en-US" smtClean="0"/>
              <a:t>‹#›</a:t>
            </a:fld>
            <a:endParaRPr lang="en-US"/>
          </a:p>
        </p:txBody>
      </p:sp>
    </p:spTree>
    <p:extLst>
      <p:ext uri="{BB962C8B-B14F-4D97-AF65-F5344CB8AC3E}">
        <p14:creationId xmlns:p14="http://schemas.microsoft.com/office/powerpoint/2010/main" val="126782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780E00-3D8A-4296-8423-8FAC42129EC1}"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6A0CC-C664-4950-AD6F-5F1F3231196B}" type="slidenum">
              <a:rPr lang="en-US" smtClean="0"/>
              <a:t>‹#›</a:t>
            </a:fld>
            <a:endParaRPr lang="en-US"/>
          </a:p>
        </p:txBody>
      </p:sp>
    </p:spTree>
    <p:extLst>
      <p:ext uri="{BB962C8B-B14F-4D97-AF65-F5344CB8AC3E}">
        <p14:creationId xmlns:p14="http://schemas.microsoft.com/office/powerpoint/2010/main" val="354501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80E00-3D8A-4296-8423-8FAC42129EC1}" type="datetimeFigureOut">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6A0CC-C664-4950-AD6F-5F1F3231196B}" type="slidenum">
              <a:rPr lang="en-US" smtClean="0"/>
              <a:t>‹#›</a:t>
            </a:fld>
            <a:endParaRPr lang="en-US"/>
          </a:p>
        </p:txBody>
      </p:sp>
    </p:spTree>
    <p:extLst>
      <p:ext uri="{BB962C8B-B14F-4D97-AF65-F5344CB8AC3E}">
        <p14:creationId xmlns:p14="http://schemas.microsoft.com/office/powerpoint/2010/main" val="4006306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6863" y="2495372"/>
            <a:ext cx="5682966" cy="1569660"/>
          </a:xfrm>
          <a:prstGeom prst="rect">
            <a:avLst/>
          </a:prstGeom>
          <a:noFill/>
        </p:spPr>
        <p:txBody>
          <a:bodyPr wrap="none" rtlCol="0">
            <a:spAutoFit/>
          </a:bodyPr>
          <a:lstStyle/>
          <a:p>
            <a:r>
              <a:rPr lang="en-US" sz="9600" dirty="0" smtClean="0"/>
              <a:t>SPI DRIVER</a:t>
            </a:r>
            <a:endParaRPr lang="en-US" sz="9600" dirty="0"/>
          </a:p>
        </p:txBody>
      </p:sp>
    </p:spTree>
    <p:extLst>
      <p:ext uri="{BB962C8B-B14F-4D97-AF65-F5344CB8AC3E}">
        <p14:creationId xmlns:p14="http://schemas.microsoft.com/office/powerpoint/2010/main" val="318626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05951" cy="369332"/>
          </a:xfrm>
          <a:prstGeom prst="rect">
            <a:avLst/>
          </a:prstGeom>
        </p:spPr>
        <p:txBody>
          <a:bodyPr wrap="none">
            <a:spAutoFit/>
          </a:bodyPr>
          <a:lstStyle/>
          <a:p>
            <a:r>
              <a:rPr lang="en-US" dirty="0" smtClean="0">
                <a:solidFill>
                  <a:srgbClr val="FF0000"/>
                </a:solidFill>
              </a:rPr>
              <a:t>Clock phase and clock polarity</a:t>
            </a:r>
            <a:endParaRPr lang="en-US" dirty="0">
              <a:solidFill>
                <a:srgbClr val="FF0000"/>
              </a:solidFill>
            </a:endParaRPr>
          </a:p>
        </p:txBody>
      </p:sp>
      <p:sp>
        <p:nvSpPr>
          <p:cNvPr id="5" name="Rectangle 4"/>
          <p:cNvSpPr/>
          <p:nvPr/>
        </p:nvSpPr>
        <p:spPr>
          <a:xfrm>
            <a:off x="0" y="369332"/>
            <a:ext cx="12234049" cy="369332"/>
          </a:xfrm>
          <a:prstGeom prst="rect">
            <a:avLst/>
          </a:prstGeom>
        </p:spPr>
        <p:txBody>
          <a:bodyPr wrap="square">
            <a:spAutoFit/>
          </a:bodyPr>
          <a:lstStyle/>
          <a:p>
            <a:r>
              <a:rPr lang="en-US" dirty="0" smtClean="0"/>
              <a:t>Four possible timing relationships may be chosen by software, using the CPOL and CPHA bits in the SPI_CR1 register</a:t>
            </a:r>
            <a:endParaRPr lang="en-US" dirty="0"/>
          </a:p>
        </p:txBody>
      </p:sp>
      <p:sp>
        <p:nvSpPr>
          <p:cNvPr id="6" name="Rectangle 5"/>
          <p:cNvSpPr/>
          <p:nvPr/>
        </p:nvSpPr>
        <p:spPr>
          <a:xfrm>
            <a:off x="21024" y="805249"/>
            <a:ext cx="12170976" cy="646331"/>
          </a:xfrm>
          <a:prstGeom prst="rect">
            <a:avLst/>
          </a:prstGeom>
        </p:spPr>
        <p:txBody>
          <a:bodyPr wrap="square">
            <a:spAutoFit/>
          </a:bodyPr>
          <a:lstStyle/>
          <a:p>
            <a:r>
              <a:rPr lang="en-US" dirty="0" smtClean="0"/>
              <a:t>The CPOL (clock polarity) bit controls the </a:t>
            </a:r>
            <a:r>
              <a:rPr lang="en-US" dirty="0" smtClean="0">
                <a:solidFill>
                  <a:srgbClr val="FF0000"/>
                </a:solidFill>
              </a:rPr>
              <a:t>steady state value of the clock </a:t>
            </a:r>
            <a:r>
              <a:rPr lang="en-US" dirty="0" smtClean="0"/>
              <a:t>when </a:t>
            </a:r>
            <a:r>
              <a:rPr lang="en-US" dirty="0" smtClean="0">
                <a:solidFill>
                  <a:srgbClr val="FF0000"/>
                </a:solidFill>
              </a:rPr>
              <a:t>no data is being transferred</a:t>
            </a:r>
            <a:r>
              <a:rPr lang="en-US" dirty="0" smtClean="0"/>
              <a:t>. This bit affects both master and slave modes</a:t>
            </a:r>
            <a:endParaRPr lang="en-US" dirty="0"/>
          </a:p>
        </p:txBody>
      </p:sp>
      <p:sp>
        <p:nvSpPr>
          <p:cNvPr id="7" name="Rectangle 6"/>
          <p:cNvSpPr/>
          <p:nvPr/>
        </p:nvSpPr>
        <p:spPr>
          <a:xfrm>
            <a:off x="0" y="1451580"/>
            <a:ext cx="12192000" cy="369332"/>
          </a:xfrm>
          <a:prstGeom prst="rect">
            <a:avLst/>
          </a:prstGeom>
        </p:spPr>
        <p:txBody>
          <a:bodyPr wrap="square">
            <a:spAutoFit/>
          </a:bodyPr>
          <a:lstStyle/>
          <a:p>
            <a:r>
              <a:rPr lang="en-US" dirty="0" smtClean="0"/>
              <a:t>If </a:t>
            </a:r>
            <a:r>
              <a:rPr lang="en-US" dirty="0" smtClean="0">
                <a:solidFill>
                  <a:srgbClr val="FF0000"/>
                </a:solidFill>
              </a:rPr>
              <a:t>CPOL</a:t>
            </a:r>
            <a:r>
              <a:rPr lang="en-US" dirty="0" smtClean="0"/>
              <a:t> is </a:t>
            </a:r>
            <a:r>
              <a:rPr lang="en-US" dirty="0" smtClean="0">
                <a:solidFill>
                  <a:srgbClr val="FF0000"/>
                </a:solidFill>
              </a:rPr>
              <a:t>reset</a:t>
            </a:r>
            <a:r>
              <a:rPr lang="en-US" dirty="0" smtClean="0"/>
              <a:t>, the </a:t>
            </a:r>
            <a:r>
              <a:rPr lang="en-US" dirty="0" smtClean="0">
                <a:solidFill>
                  <a:srgbClr val="FF0000"/>
                </a:solidFill>
              </a:rPr>
              <a:t>SCK</a:t>
            </a:r>
            <a:r>
              <a:rPr lang="en-US" dirty="0" smtClean="0"/>
              <a:t> pin has a </a:t>
            </a:r>
            <a:r>
              <a:rPr lang="en-US" dirty="0" smtClean="0">
                <a:solidFill>
                  <a:srgbClr val="FF0000"/>
                </a:solidFill>
              </a:rPr>
              <a:t>low-level</a:t>
            </a:r>
            <a:r>
              <a:rPr lang="en-US" dirty="0" smtClean="0"/>
              <a:t> idle state. If </a:t>
            </a:r>
            <a:r>
              <a:rPr lang="en-US" dirty="0" smtClean="0">
                <a:solidFill>
                  <a:srgbClr val="FF0000"/>
                </a:solidFill>
              </a:rPr>
              <a:t>CPOL</a:t>
            </a:r>
            <a:r>
              <a:rPr lang="en-US" dirty="0" smtClean="0"/>
              <a:t> is </a:t>
            </a:r>
            <a:r>
              <a:rPr lang="en-US" dirty="0" smtClean="0">
                <a:solidFill>
                  <a:srgbClr val="FF0000"/>
                </a:solidFill>
              </a:rPr>
              <a:t>set</a:t>
            </a:r>
            <a:r>
              <a:rPr lang="en-US" dirty="0" smtClean="0"/>
              <a:t>, the </a:t>
            </a:r>
            <a:r>
              <a:rPr lang="en-US" dirty="0" smtClean="0">
                <a:solidFill>
                  <a:srgbClr val="FF0000"/>
                </a:solidFill>
              </a:rPr>
              <a:t>SCK</a:t>
            </a:r>
            <a:r>
              <a:rPr lang="en-US" dirty="0" smtClean="0"/>
              <a:t> pin has a </a:t>
            </a:r>
            <a:r>
              <a:rPr lang="en-US" dirty="0" smtClean="0">
                <a:solidFill>
                  <a:srgbClr val="FF0000"/>
                </a:solidFill>
              </a:rPr>
              <a:t>high-level</a:t>
            </a:r>
            <a:r>
              <a:rPr lang="en-US" dirty="0" smtClean="0"/>
              <a:t> idle state.</a:t>
            </a:r>
            <a:endParaRPr lang="en-US" dirty="0"/>
          </a:p>
        </p:txBody>
      </p:sp>
      <p:pic>
        <p:nvPicPr>
          <p:cNvPr id="8" name="Picture 7"/>
          <p:cNvPicPr>
            <a:picLocks noChangeAspect="1"/>
          </p:cNvPicPr>
          <p:nvPr/>
        </p:nvPicPr>
        <p:blipFill>
          <a:blip r:embed="rId2"/>
          <a:stretch>
            <a:fillRect/>
          </a:stretch>
        </p:blipFill>
        <p:spPr>
          <a:xfrm>
            <a:off x="3109213" y="1820912"/>
            <a:ext cx="5563376" cy="952633"/>
          </a:xfrm>
          <a:prstGeom prst="rect">
            <a:avLst/>
          </a:prstGeom>
        </p:spPr>
      </p:pic>
      <p:sp>
        <p:nvSpPr>
          <p:cNvPr id="9" name="Rectangle 8"/>
          <p:cNvSpPr/>
          <p:nvPr/>
        </p:nvSpPr>
        <p:spPr>
          <a:xfrm>
            <a:off x="61212" y="2773545"/>
            <a:ext cx="12130787" cy="646331"/>
          </a:xfrm>
          <a:prstGeom prst="rect">
            <a:avLst/>
          </a:prstGeom>
        </p:spPr>
        <p:txBody>
          <a:bodyPr wrap="square">
            <a:spAutoFit/>
          </a:bodyPr>
          <a:lstStyle/>
          <a:p>
            <a:r>
              <a:rPr lang="en-US" dirty="0" smtClean="0"/>
              <a:t>If the </a:t>
            </a:r>
            <a:r>
              <a:rPr lang="en-US" dirty="0" smtClean="0">
                <a:solidFill>
                  <a:srgbClr val="FF0000"/>
                </a:solidFill>
              </a:rPr>
              <a:t>CPHA</a:t>
            </a:r>
            <a:r>
              <a:rPr lang="en-US" dirty="0" smtClean="0"/>
              <a:t> (clock phase) bit is </a:t>
            </a:r>
            <a:r>
              <a:rPr lang="en-US" dirty="0" smtClean="0">
                <a:solidFill>
                  <a:srgbClr val="FF0000"/>
                </a:solidFill>
              </a:rPr>
              <a:t>set</a:t>
            </a:r>
            <a:r>
              <a:rPr lang="en-US" dirty="0" smtClean="0"/>
              <a:t>, the </a:t>
            </a:r>
            <a:r>
              <a:rPr lang="en-US" dirty="0" smtClean="0">
                <a:solidFill>
                  <a:srgbClr val="FF0000"/>
                </a:solidFill>
              </a:rPr>
              <a:t>second edge on the SCK pin </a:t>
            </a:r>
            <a:r>
              <a:rPr lang="en-US" dirty="0" smtClean="0"/>
              <a:t>(</a:t>
            </a:r>
            <a:r>
              <a:rPr lang="en-US" dirty="0" smtClean="0">
                <a:solidFill>
                  <a:srgbClr val="FF0000"/>
                </a:solidFill>
              </a:rPr>
              <a:t>falling edge </a:t>
            </a:r>
            <a:r>
              <a:rPr lang="en-US" dirty="0" smtClean="0"/>
              <a:t>if the </a:t>
            </a:r>
            <a:r>
              <a:rPr lang="en-US" dirty="0" smtClean="0">
                <a:solidFill>
                  <a:srgbClr val="FF0000"/>
                </a:solidFill>
              </a:rPr>
              <a:t>CPOL</a:t>
            </a:r>
            <a:r>
              <a:rPr lang="en-US" dirty="0" smtClean="0"/>
              <a:t> bit is </a:t>
            </a:r>
            <a:r>
              <a:rPr lang="en-US" dirty="0" smtClean="0">
                <a:solidFill>
                  <a:srgbClr val="FF0000"/>
                </a:solidFill>
              </a:rPr>
              <a:t>reset</a:t>
            </a:r>
            <a:r>
              <a:rPr lang="en-US" dirty="0" smtClean="0"/>
              <a:t>, </a:t>
            </a:r>
            <a:r>
              <a:rPr lang="en-US" dirty="0" smtClean="0">
                <a:solidFill>
                  <a:srgbClr val="FF0000"/>
                </a:solidFill>
              </a:rPr>
              <a:t>rising edge </a:t>
            </a:r>
            <a:r>
              <a:rPr lang="en-US" dirty="0" smtClean="0"/>
              <a:t>if the </a:t>
            </a:r>
            <a:r>
              <a:rPr lang="en-US" dirty="0" smtClean="0">
                <a:solidFill>
                  <a:srgbClr val="FF0000"/>
                </a:solidFill>
              </a:rPr>
              <a:t>CPOL</a:t>
            </a:r>
            <a:r>
              <a:rPr lang="en-US" dirty="0" smtClean="0"/>
              <a:t> bit is </a:t>
            </a:r>
            <a:r>
              <a:rPr lang="en-US" dirty="0" smtClean="0">
                <a:solidFill>
                  <a:srgbClr val="FF0000"/>
                </a:solidFill>
              </a:rPr>
              <a:t>set</a:t>
            </a:r>
            <a:r>
              <a:rPr lang="en-US" dirty="0" smtClean="0"/>
              <a:t>) is the </a:t>
            </a:r>
            <a:r>
              <a:rPr lang="en-US" dirty="0" err="1" smtClean="0"/>
              <a:t>MSBit</a:t>
            </a:r>
            <a:r>
              <a:rPr lang="en-US" dirty="0" smtClean="0"/>
              <a:t> capture strobe</a:t>
            </a:r>
            <a:endParaRPr lang="en-US" dirty="0"/>
          </a:p>
        </p:txBody>
      </p:sp>
      <p:pic>
        <p:nvPicPr>
          <p:cNvPr id="10" name="Picture 9"/>
          <p:cNvPicPr>
            <a:picLocks noChangeAspect="1"/>
          </p:cNvPicPr>
          <p:nvPr/>
        </p:nvPicPr>
        <p:blipFill>
          <a:blip r:embed="rId3"/>
          <a:stretch>
            <a:fillRect/>
          </a:stretch>
        </p:blipFill>
        <p:spPr>
          <a:xfrm>
            <a:off x="3605009" y="3327873"/>
            <a:ext cx="5477639" cy="3210373"/>
          </a:xfrm>
          <a:prstGeom prst="rect">
            <a:avLst/>
          </a:prstGeom>
        </p:spPr>
      </p:pic>
    </p:spTree>
    <p:extLst>
      <p:ext uri="{BB962C8B-B14F-4D97-AF65-F5344CB8AC3E}">
        <p14:creationId xmlns:p14="http://schemas.microsoft.com/office/powerpoint/2010/main" val="105750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90557"/>
            <a:ext cx="12192000" cy="646331"/>
          </a:xfrm>
          <a:prstGeom prst="rect">
            <a:avLst/>
          </a:prstGeom>
        </p:spPr>
        <p:txBody>
          <a:bodyPr wrap="square">
            <a:spAutoFit/>
          </a:bodyPr>
          <a:lstStyle/>
          <a:p>
            <a:r>
              <a:rPr lang="en-US" dirty="0" smtClean="0"/>
              <a:t>If the </a:t>
            </a:r>
            <a:r>
              <a:rPr lang="en-US" dirty="0" smtClean="0">
                <a:solidFill>
                  <a:srgbClr val="FF0000"/>
                </a:solidFill>
              </a:rPr>
              <a:t>CPHA</a:t>
            </a:r>
            <a:r>
              <a:rPr lang="en-US" dirty="0" smtClean="0"/>
              <a:t> bit is </a:t>
            </a:r>
            <a:r>
              <a:rPr lang="en-US" dirty="0" smtClean="0">
                <a:solidFill>
                  <a:srgbClr val="FF0000"/>
                </a:solidFill>
              </a:rPr>
              <a:t>reset</a:t>
            </a:r>
            <a:r>
              <a:rPr lang="en-US" dirty="0" smtClean="0"/>
              <a:t>, the </a:t>
            </a:r>
            <a:r>
              <a:rPr lang="en-US" dirty="0" smtClean="0">
                <a:solidFill>
                  <a:srgbClr val="FF0000"/>
                </a:solidFill>
              </a:rPr>
              <a:t>first edge on the SCK pin </a:t>
            </a:r>
            <a:r>
              <a:rPr lang="en-US" dirty="0" smtClean="0"/>
              <a:t>(falling edge if CPOL bit is set, rising edge if CPOL bit is reset) is the </a:t>
            </a:r>
            <a:r>
              <a:rPr lang="en-US" dirty="0" err="1" smtClean="0"/>
              <a:t>MSBit</a:t>
            </a:r>
            <a:r>
              <a:rPr lang="en-US" dirty="0" smtClean="0"/>
              <a:t> capture strobe. Data are latched on the occurrence of the </a:t>
            </a:r>
            <a:r>
              <a:rPr lang="en-US" dirty="0" smtClean="0">
                <a:solidFill>
                  <a:srgbClr val="FF0000"/>
                </a:solidFill>
              </a:rPr>
              <a:t>first clock transition</a:t>
            </a:r>
            <a:r>
              <a:rPr lang="en-US" dirty="0" smtClean="0"/>
              <a:t>.</a:t>
            </a:r>
            <a:endParaRPr lang="en-US" dirty="0"/>
          </a:p>
        </p:txBody>
      </p:sp>
      <p:pic>
        <p:nvPicPr>
          <p:cNvPr id="5" name="Picture 4"/>
          <p:cNvPicPr>
            <a:picLocks noChangeAspect="1"/>
          </p:cNvPicPr>
          <p:nvPr/>
        </p:nvPicPr>
        <p:blipFill>
          <a:blip r:embed="rId2"/>
          <a:stretch>
            <a:fillRect/>
          </a:stretch>
        </p:blipFill>
        <p:spPr>
          <a:xfrm>
            <a:off x="2882259" y="1270157"/>
            <a:ext cx="5572903" cy="3258005"/>
          </a:xfrm>
          <a:prstGeom prst="rect">
            <a:avLst/>
          </a:prstGeom>
        </p:spPr>
      </p:pic>
      <p:sp>
        <p:nvSpPr>
          <p:cNvPr id="6" name="Rectangle 5"/>
          <p:cNvSpPr/>
          <p:nvPr/>
        </p:nvSpPr>
        <p:spPr>
          <a:xfrm>
            <a:off x="210796" y="5026871"/>
            <a:ext cx="10206527" cy="646331"/>
          </a:xfrm>
          <a:prstGeom prst="rect">
            <a:avLst/>
          </a:prstGeom>
        </p:spPr>
        <p:txBody>
          <a:bodyPr wrap="square">
            <a:spAutoFit/>
          </a:bodyPr>
          <a:lstStyle/>
          <a:p>
            <a:r>
              <a:rPr lang="en-US" dirty="0" smtClean="0"/>
              <a:t>The combination of the CPOL (clock polarity) and CPHA (clock phase) bits selects the data</a:t>
            </a:r>
          </a:p>
          <a:p>
            <a:r>
              <a:rPr lang="en-US" dirty="0" smtClean="0"/>
              <a:t>capture clock edge.</a:t>
            </a:r>
            <a:endParaRPr lang="en-US" dirty="0"/>
          </a:p>
        </p:txBody>
      </p:sp>
    </p:spTree>
    <p:extLst>
      <p:ext uri="{BB962C8B-B14F-4D97-AF65-F5344CB8AC3E}">
        <p14:creationId xmlns:p14="http://schemas.microsoft.com/office/powerpoint/2010/main" val="361091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154" y="77090"/>
            <a:ext cx="12100845" cy="646331"/>
          </a:xfrm>
          <a:prstGeom prst="rect">
            <a:avLst/>
          </a:prstGeom>
        </p:spPr>
        <p:txBody>
          <a:bodyPr wrap="square">
            <a:spAutoFit/>
          </a:bodyPr>
          <a:lstStyle/>
          <a:p>
            <a:r>
              <a:rPr lang="en-US" b="0" i="0" dirty="0" smtClean="0">
                <a:solidFill>
                  <a:srgbClr val="333F48"/>
                </a:solidFill>
                <a:effectLst/>
                <a:latin typeface="Arial" panose="020B0604020202020204" pitchFamily="34" charset="0"/>
              </a:rPr>
              <a:t>There are </a:t>
            </a:r>
            <a:r>
              <a:rPr lang="en-US" b="0" i="0" dirty="0" smtClean="0">
                <a:solidFill>
                  <a:srgbClr val="FF0000"/>
                </a:solidFill>
                <a:effectLst/>
                <a:latin typeface="Arial" panose="020B0604020202020204" pitchFamily="34" charset="0"/>
              </a:rPr>
              <a:t>four different modes available</a:t>
            </a:r>
            <a:r>
              <a:rPr lang="en-US" b="0" i="0" dirty="0" smtClean="0">
                <a:solidFill>
                  <a:srgbClr val="333F48"/>
                </a:solidFill>
                <a:effectLst/>
                <a:latin typeface="Arial" panose="020B0604020202020204" pitchFamily="34" charset="0"/>
              </a:rPr>
              <a:t>, one mode each </a:t>
            </a:r>
            <a:r>
              <a:rPr lang="en-US" b="0" i="0" dirty="0" smtClean="0">
                <a:solidFill>
                  <a:srgbClr val="FF0000"/>
                </a:solidFill>
                <a:effectLst/>
                <a:latin typeface="Arial" panose="020B0604020202020204" pitchFamily="34" charset="0"/>
              </a:rPr>
              <a:t>combination clocking in a low state and high state</a:t>
            </a:r>
            <a:r>
              <a:rPr lang="en-US" b="0" i="0" dirty="0" smtClean="0">
                <a:solidFill>
                  <a:srgbClr val="333F48"/>
                </a:solidFill>
                <a:effectLst/>
                <a:latin typeface="Arial" panose="020B0604020202020204" pitchFamily="34" charset="0"/>
              </a:rPr>
              <a:t>, with a </a:t>
            </a:r>
            <a:r>
              <a:rPr lang="en-US" b="0" i="0" dirty="0" smtClean="0">
                <a:solidFill>
                  <a:srgbClr val="FF0000"/>
                </a:solidFill>
                <a:effectLst/>
                <a:latin typeface="Arial" panose="020B0604020202020204" pitchFamily="34" charset="0"/>
              </a:rPr>
              <a:t>data being read in a rising edge or falling edge of the clock signal</a:t>
            </a:r>
            <a:r>
              <a:rPr lang="en-US" b="0" i="0" dirty="0" smtClean="0">
                <a:solidFill>
                  <a:srgbClr val="333F48"/>
                </a:solidFill>
                <a:effectLst/>
                <a:latin typeface="Arial" panose="020B0604020202020204" pitchFamily="34" charset="0"/>
              </a:rPr>
              <a:t>.</a:t>
            </a:r>
            <a:endParaRPr lang="en-US" dirty="0"/>
          </a:p>
        </p:txBody>
      </p:sp>
      <p:pic>
        <p:nvPicPr>
          <p:cNvPr id="5" name="Picture 4"/>
          <p:cNvPicPr>
            <a:picLocks noChangeAspect="1"/>
          </p:cNvPicPr>
          <p:nvPr/>
        </p:nvPicPr>
        <p:blipFill>
          <a:blip r:embed="rId2"/>
          <a:stretch>
            <a:fillRect/>
          </a:stretch>
        </p:blipFill>
        <p:spPr>
          <a:xfrm>
            <a:off x="2372325" y="1270351"/>
            <a:ext cx="7344800" cy="4163006"/>
          </a:xfrm>
          <a:prstGeom prst="rect">
            <a:avLst/>
          </a:prstGeom>
        </p:spPr>
      </p:pic>
    </p:spTree>
    <p:extLst>
      <p:ext uri="{BB962C8B-B14F-4D97-AF65-F5344CB8AC3E}">
        <p14:creationId xmlns:p14="http://schemas.microsoft.com/office/powerpoint/2010/main" val="340212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6399" y="189040"/>
            <a:ext cx="8335538" cy="2429214"/>
          </a:xfrm>
          <a:prstGeom prst="rect">
            <a:avLst/>
          </a:prstGeom>
        </p:spPr>
      </p:pic>
      <p:sp>
        <p:nvSpPr>
          <p:cNvPr id="5" name="Rectangle 4"/>
          <p:cNvSpPr/>
          <p:nvPr/>
        </p:nvSpPr>
        <p:spPr>
          <a:xfrm>
            <a:off x="0" y="2757223"/>
            <a:ext cx="1504130" cy="369332"/>
          </a:xfrm>
          <a:prstGeom prst="rect">
            <a:avLst/>
          </a:prstGeom>
        </p:spPr>
        <p:txBody>
          <a:bodyPr wrap="none">
            <a:spAutoFit/>
          </a:bodyPr>
          <a:lstStyle/>
          <a:p>
            <a:r>
              <a:rPr lang="en-US" dirty="0" smtClean="0">
                <a:solidFill>
                  <a:srgbClr val="FF0000"/>
                </a:solidFill>
              </a:rPr>
              <a:t>Shift direction</a:t>
            </a:r>
            <a:endParaRPr lang="en-US" dirty="0">
              <a:solidFill>
                <a:srgbClr val="FF0000"/>
              </a:solidFill>
            </a:endParaRPr>
          </a:p>
        </p:txBody>
      </p:sp>
      <p:sp>
        <p:nvSpPr>
          <p:cNvPr id="6" name="Rectangle 5"/>
          <p:cNvSpPr/>
          <p:nvPr/>
        </p:nvSpPr>
        <p:spPr>
          <a:xfrm>
            <a:off x="66596" y="3126555"/>
            <a:ext cx="4282134" cy="369332"/>
          </a:xfrm>
          <a:prstGeom prst="rect">
            <a:avLst/>
          </a:prstGeom>
        </p:spPr>
        <p:txBody>
          <a:bodyPr wrap="none">
            <a:spAutoFit/>
          </a:bodyPr>
          <a:lstStyle/>
          <a:p>
            <a:r>
              <a:rPr lang="en-US" dirty="0" smtClean="0"/>
              <a:t>The SPI support MSB and LSB shift direction</a:t>
            </a:r>
            <a:endParaRPr lang="en-US" dirty="0"/>
          </a:p>
        </p:txBody>
      </p:sp>
      <p:pic>
        <p:nvPicPr>
          <p:cNvPr id="7" name="Picture 6"/>
          <p:cNvPicPr>
            <a:picLocks noChangeAspect="1"/>
          </p:cNvPicPr>
          <p:nvPr/>
        </p:nvPicPr>
        <p:blipFill>
          <a:blip r:embed="rId3"/>
          <a:stretch>
            <a:fillRect/>
          </a:stretch>
        </p:blipFill>
        <p:spPr>
          <a:xfrm>
            <a:off x="4031444" y="4375769"/>
            <a:ext cx="3667637" cy="1114581"/>
          </a:xfrm>
          <a:prstGeom prst="rect">
            <a:avLst/>
          </a:prstGeom>
        </p:spPr>
      </p:pic>
    </p:spTree>
    <p:extLst>
      <p:ext uri="{BB962C8B-B14F-4D97-AF65-F5344CB8AC3E}">
        <p14:creationId xmlns:p14="http://schemas.microsoft.com/office/powerpoint/2010/main" val="387071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71912" cy="369332"/>
          </a:xfrm>
          <a:prstGeom prst="rect">
            <a:avLst/>
          </a:prstGeom>
        </p:spPr>
        <p:txBody>
          <a:bodyPr wrap="none">
            <a:spAutoFit/>
          </a:bodyPr>
          <a:lstStyle/>
          <a:p>
            <a:r>
              <a:rPr lang="en-US" dirty="0" smtClean="0">
                <a:solidFill>
                  <a:srgbClr val="FF0000"/>
                </a:solidFill>
              </a:rPr>
              <a:t>Slave select (NSS) pin management</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2350094" y="369332"/>
            <a:ext cx="8187835" cy="2946285"/>
          </a:xfrm>
          <a:prstGeom prst="rect">
            <a:avLst/>
          </a:prstGeom>
        </p:spPr>
      </p:pic>
      <p:sp>
        <p:nvSpPr>
          <p:cNvPr id="6" name="Rectangle 5"/>
          <p:cNvSpPr/>
          <p:nvPr/>
        </p:nvSpPr>
        <p:spPr>
          <a:xfrm>
            <a:off x="0" y="3292534"/>
            <a:ext cx="12192000" cy="369332"/>
          </a:xfrm>
          <a:prstGeom prst="rect">
            <a:avLst/>
          </a:prstGeom>
        </p:spPr>
        <p:txBody>
          <a:bodyPr wrap="square">
            <a:spAutoFit/>
          </a:bodyPr>
          <a:lstStyle/>
          <a:p>
            <a:r>
              <a:rPr lang="en-US" dirty="0" smtClean="0"/>
              <a:t>Hardware or software slave select management can be set using the SSM bit in the SPI_CR1 register.</a:t>
            </a:r>
            <a:endParaRPr lang="en-US" dirty="0"/>
          </a:p>
        </p:txBody>
      </p:sp>
      <p:sp>
        <p:nvSpPr>
          <p:cNvPr id="7" name="Rectangle 6"/>
          <p:cNvSpPr/>
          <p:nvPr/>
        </p:nvSpPr>
        <p:spPr>
          <a:xfrm>
            <a:off x="253522" y="3638782"/>
            <a:ext cx="11938475" cy="646331"/>
          </a:xfrm>
          <a:prstGeom prst="rect">
            <a:avLst/>
          </a:prstGeom>
        </p:spPr>
        <p:txBody>
          <a:bodyPr wrap="square">
            <a:spAutoFit/>
          </a:bodyPr>
          <a:lstStyle/>
          <a:p>
            <a:r>
              <a:rPr lang="en-US" dirty="0" smtClean="0"/>
              <a:t>• Software NSS management (</a:t>
            </a:r>
            <a:r>
              <a:rPr lang="en-US" dirty="0" smtClean="0">
                <a:solidFill>
                  <a:srgbClr val="FF0000"/>
                </a:solidFill>
              </a:rPr>
              <a:t>SSM = 1</a:t>
            </a:r>
            <a:r>
              <a:rPr lang="en-US" dirty="0" smtClean="0"/>
              <a:t>) The slave select information is driven internally by the value of the </a:t>
            </a:r>
            <a:r>
              <a:rPr lang="en-US" dirty="0" smtClean="0">
                <a:solidFill>
                  <a:srgbClr val="FF0000"/>
                </a:solidFill>
              </a:rPr>
              <a:t>SSI bit </a:t>
            </a:r>
            <a:r>
              <a:rPr lang="en-US" dirty="0" smtClean="0"/>
              <a:t>in the SPI_CR1 register. The external NSS pin remains free for other application uses</a:t>
            </a:r>
            <a:endParaRPr lang="en-US" dirty="0"/>
          </a:p>
        </p:txBody>
      </p:sp>
      <p:sp>
        <p:nvSpPr>
          <p:cNvPr id="8" name="Rectangle 7"/>
          <p:cNvSpPr/>
          <p:nvPr/>
        </p:nvSpPr>
        <p:spPr>
          <a:xfrm>
            <a:off x="253522" y="4321752"/>
            <a:ext cx="3926139" cy="369332"/>
          </a:xfrm>
          <a:prstGeom prst="rect">
            <a:avLst/>
          </a:prstGeom>
        </p:spPr>
        <p:txBody>
          <a:bodyPr wrap="none">
            <a:spAutoFit/>
          </a:bodyPr>
          <a:lstStyle/>
          <a:p>
            <a:r>
              <a:rPr lang="en-US" dirty="0" smtClean="0"/>
              <a:t>• Hardware NSS management (SSM = 0)</a:t>
            </a:r>
            <a:endParaRPr lang="en-US" dirty="0"/>
          </a:p>
        </p:txBody>
      </p:sp>
      <p:sp>
        <p:nvSpPr>
          <p:cNvPr id="9" name="Rectangle 8"/>
          <p:cNvSpPr/>
          <p:nvPr/>
        </p:nvSpPr>
        <p:spPr>
          <a:xfrm>
            <a:off x="296250" y="4631361"/>
            <a:ext cx="11938478" cy="369332"/>
          </a:xfrm>
          <a:prstGeom prst="rect">
            <a:avLst/>
          </a:prstGeom>
        </p:spPr>
        <p:txBody>
          <a:bodyPr wrap="square">
            <a:spAutoFit/>
          </a:bodyPr>
          <a:lstStyle/>
          <a:p>
            <a:r>
              <a:rPr lang="en-US" dirty="0" smtClean="0"/>
              <a:t>Two configurations are possible depending on the NSS output configuration (</a:t>
            </a:r>
            <a:r>
              <a:rPr lang="en-US" dirty="0" smtClean="0">
                <a:solidFill>
                  <a:srgbClr val="FF0000"/>
                </a:solidFill>
              </a:rPr>
              <a:t>SSOE</a:t>
            </a:r>
            <a:r>
              <a:rPr lang="en-US" dirty="0" smtClean="0"/>
              <a:t> bit in register SPI_CR2</a:t>
            </a:r>
            <a:endParaRPr lang="en-US" dirty="0"/>
          </a:p>
        </p:txBody>
      </p:sp>
      <p:sp>
        <p:nvSpPr>
          <p:cNvPr id="10" name="Rectangle 9"/>
          <p:cNvSpPr/>
          <p:nvPr/>
        </p:nvSpPr>
        <p:spPr>
          <a:xfrm>
            <a:off x="296250" y="5037332"/>
            <a:ext cx="12023934" cy="1477328"/>
          </a:xfrm>
          <a:prstGeom prst="rect">
            <a:avLst/>
          </a:prstGeom>
        </p:spPr>
        <p:txBody>
          <a:bodyPr wrap="square">
            <a:spAutoFit/>
          </a:bodyPr>
          <a:lstStyle/>
          <a:p>
            <a:r>
              <a:rPr lang="en-US" dirty="0" smtClean="0"/>
              <a:t>– NSS output enabled (</a:t>
            </a:r>
            <a:r>
              <a:rPr lang="en-US" dirty="0" smtClean="0">
                <a:solidFill>
                  <a:srgbClr val="FF0000"/>
                </a:solidFill>
              </a:rPr>
              <a:t>SSM = 0, SSOE = 1</a:t>
            </a:r>
            <a:r>
              <a:rPr lang="en-US" dirty="0" smtClean="0"/>
              <a:t>) This configuration is used </a:t>
            </a:r>
            <a:r>
              <a:rPr lang="en-US" dirty="0" smtClean="0">
                <a:solidFill>
                  <a:srgbClr val="FF0000"/>
                </a:solidFill>
              </a:rPr>
              <a:t>only when the device operates in master mode</a:t>
            </a:r>
            <a:r>
              <a:rPr lang="en-US" dirty="0" smtClean="0"/>
              <a:t>. The NSS signal is driven low when the master starts the communication and is kept low until the SPI is disabled.</a:t>
            </a:r>
          </a:p>
          <a:p>
            <a:r>
              <a:rPr lang="en-US" dirty="0" smtClean="0"/>
              <a:t> – NSS output disabled (</a:t>
            </a:r>
            <a:r>
              <a:rPr lang="en-US" dirty="0" smtClean="0">
                <a:solidFill>
                  <a:srgbClr val="FF0000"/>
                </a:solidFill>
              </a:rPr>
              <a:t>SSM = 0, SSOE = 0</a:t>
            </a:r>
            <a:r>
              <a:rPr lang="en-US" dirty="0" smtClean="0"/>
              <a:t>) This configuration </a:t>
            </a:r>
            <a:r>
              <a:rPr lang="en-US" dirty="0" smtClean="0">
                <a:solidFill>
                  <a:srgbClr val="FF0000"/>
                </a:solidFill>
              </a:rPr>
              <a:t>allows </a:t>
            </a:r>
            <a:r>
              <a:rPr lang="en-US" dirty="0" err="1" smtClean="0">
                <a:solidFill>
                  <a:srgbClr val="FF0000"/>
                </a:solidFill>
              </a:rPr>
              <a:t>multimaster</a:t>
            </a:r>
            <a:r>
              <a:rPr lang="en-US" dirty="0" smtClean="0">
                <a:solidFill>
                  <a:srgbClr val="FF0000"/>
                </a:solidFill>
              </a:rPr>
              <a:t> capability for devices operating in master mode. </a:t>
            </a:r>
            <a:r>
              <a:rPr lang="en-US" dirty="0" smtClean="0"/>
              <a:t>For devices set as slave, the NSS pin acts as a classical NSS input: the slave is selected when NSS is low and deselected when NSS high.</a:t>
            </a:r>
            <a:endParaRPr lang="en-US" dirty="0"/>
          </a:p>
        </p:txBody>
      </p:sp>
    </p:spTree>
    <p:extLst>
      <p:ext uri="{BB962C8B-B14F-4D97-AF65-F5344CB8AC3E}">
        <p14:creationId xmlns:p14="http://schemas.microsoft.com/office/powerpoint/2010/main" val="95515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767395" cy="369332"/>
          </a:xfrm>
          <a:prstGeom prst="rect">
            <a:avLst/>
          </a:prstGeom>
        </p:spPr>
        <p:txBody>
          <a:bodyPr wrap="none">
            <a:spAutoFit/>
          </a:bodyPr>
          <a:lstStyle/>
          <a:p>
            <a:r>
              <a:rPr lang="en-US" dirty="0" smtClean="0">
                <a:solidFill>
                  <a:srgbClr val="FF0000"/>
                </a:solidFill>
              </a:rPr>
              <a:t>Configuring the SPI in master mode (full duplex)</a:t>
            </a:r>
            <a:endParaRPr lang="en-US" dirty="0">
              <a:solidFill>
                <a:srgbClr val="FF0000"/>
              </a:solidFill>
            </a:endParaRPr>
          </a:p>
        </p:txBody>
      </p:sp>
      <p:sp>
        <p:nvSpPr>
          <p:cNvPr id="7" name="Rectangle 6"/>
          <p:cNvSpPr/>
          <p:nvPr/>
        </p:nvSpPr>
        <p:spPr>
          <a:xfrm>
            <a:off x="0" y="369332"/>
            <a:ext cx="12192000" cy="1754326"/>
          </a:xfrm>
          <a:prstGeom prst="rect">
            <a:avLst/>
          </a:prstGeom>
        </p:spPr>
        <p:txBody>
          <a:bodyPr wrap="square">
            <a:spAutoFit/>
          </a:bodyPr>
          <a:lstStyle/>
          <a:p>
            <a:r>
              <a:rPr lang="en-US" dirty="0" smtClean="0"/>
              <a:t>In the master configuration, the serial clock is generated on the SCK pin. Select master mode in </a:t>
            </a:r>
            <a:r>
              <a:rPr lang="it-IT" dirty="0" smtClean="0">
                <a:solidFill>
                  <a:srgbClr val="FF0000"/>
                </a:solidFill>
              </a:rPr>
              <a:t>SPI control register 1 (SPI_CR1) </a:t>
            </a:r>
          </a:p>
          <a:p>
            <a:r>
              <a:rPr lang="en-US" dirty="0" smtClean="0"/>
              <a:t>Bit 2 MSTR: Master selection </a:t>
            </a:r>
          </a:p>
          <a:p>
            <a:r>
              <a:rPr lang="en-US" dirty="0" smtClean="0"/>
              <a:t>0: Slave configuration</a:t>
            </a:r>
          </a:p>
          <a:p>
            <a:r>
              <a:rPr lang="en-US" dirty="0" smtClean="0"/>
              <a:t> 1: Master configuration</a:t>
            </a:r>
            <a:endParaRPr lang="en-US" dirty="0" smtClean="0">
              <a:solidFill>
                <a:srgbClr val="FF0000"/>
              </a:solidFill>
            </a:endParaRPr>
          </a:p>
          <a:p>
            <a:endParaRPr lang="en-US" dirty="0"/>
          </a:p>
          <a:p>
            <a:endParaRPr lang="en-US" dirty="0"/>
          </a:p>
        </p:txBody>
      </p:sp>
      <p:sp>
        <p:nvSpPr>
          <p:cNvPr id="8" name="Rectangle 7"/>
          <p:cNvSpPr/>
          <p:nvPr/>
        </p:nvSpPr>
        <p:spPr>
          <a:xfrm>
            <a:off x="0" y="1516331"/>
            <a:ext cx="1150956" cy="369332"/>
          </a:xfrm>
          <a:prstGeom prst="rect">
            <a:avLst/>
          </a:prstGeom>
        </p:spPr>
        <p:txBody>
          <a:bodyPr wrap="none">
            <a:spAutoFit/>
          </a:bodyPr>
          <a:lstStyle/>
          <a:p>
            <a:r>
              <a:rPr lang="en-US" dirty="0" smtClean="0">
                <a:solidFill>
                  <a:srgbClr val="FF0000"/>
                </a:solidFill>
              </a:rPr>
              <a:t>Procedure</a:t>
            </a:r>
            <a:endParaRPr lang="en-US" dirty="0">
              <a:solidFill>
                <a:srgbClr val="FF0000"/>
              </a:solidFill>
            </a:endParaRPr>
          </a:p>
        </p:txBody>
      </p:sp>
      <p:sp>
        <p:nvSpPr>
          <p:cNvPr id="11" name="Rectangle 10"/>
          <p:cNvSpPr/>
          <p:nvPr/>
        </p:nvSpPr>
        <p:spPr>
          <a:xfrm>
            <a:off x="108247" y="1885663"/>
            <a:ext cx="10650908" cy="369332"/>
          </a:xfrm>
          <a:prstGeom prst="rect">
            <a:avLst/>
          </a:prstGeom>
        </p:spPr>
        <p:txBody>
          <a:bodyPr wrap="square">
            <a:spAutoFit/>
          </a:bodyPr>
          <a:lstStyle/>
          <a:p>
            <a:r>
              <a:rPr lang="en-US" smtClean="0"/>
              <a:t>1. </a:t>
            </a:r>
            <a:r>
              <a:rPr lang="en-US" dirty="0" smtClean="0"/>
              <a:t>Select the BR[2:0] bits to define the serial clock baud rate (see SPI_CR1 register).</a:t>
            </a:r>
            <a:endParaRPr lang="en-US" dirty="0"/>
          </a:p>
        </p:txBody>
      </p:sp>
      <p:sp>
        <p:nvSpPr>
          <p:cNvPr id="12" name="Rectangle 11"/>
          <p:cNvSpPr/>
          <p:nvPr/>
        </p:nvSpPr>
        <p:spPr>
          <a:xfrm>
            <a:off x="108246" y="2254995"/>
            <a:ext cx="12083753" cy="646331"/>
          </a:xfrm>
          <a:prstGeom prst="rect">
            <a:avLst/>
          </a:prstGeom>
        </p:spPr>
        <p:txBody>
          <a:bodyPr wrap="square">
            <a:spAutoFit/>
          </a:bodyPr>
          <a:lstStyle/>
          <a:p>
            <a:r>
              <a:rPr lang="en-US" dirty="0" smtClean="0"/>
              <a:t>2. Select the CPOL and CPHA bits to define one of the four relationships between the data transfer and the serial clock (see Figure 248). This step is </a:t>
            </a:r>
            <a:r>
              <a:rPr lang="en-US" dirty="0" smtClean="0">
                <a:solidFill>
                  <a:srgbClr val="FF0000"/>
                </a:solidFill>
              </a:rPr>
              <a:t>not required </a:t>
            </a:r>
            <a:r>
              <a:rPr lang="en-US" dirty="0" smtClean="0"/>
              <a:t>when the </a:t>
            </a:r>
            <a:r>
              <a:rPr lang="en-US" dirty="0" smtClean="0">
                <a:solidFill>
                  <a:srgbClr val="FF0000"/>
                </a:solidFill>
              </a:rPr>
              <a:t>TI mode </a:t>
            </a:r>
            <a:r>
              <a:rPr lang="en-US" dirty="0" smtClean="0"/>
              <a:t>is selected</a:t>
            </a:r>
            <a:endParaRPr lang="en-US" dirty="0"/>
          </a:p>
        </p:txBody>
      </p:sp>
      <p:sp>
        <p:nvSpPr>
          <p:cNvPr id="13" name="Rectangle 12"/>
          <p:cNvSpPr/>
          <p:nvPr/>
        </p:nvSpPr>
        <p:spPr>
          <a:xfrm>
            <a:off x="108245" y="2847996"/>
            <a:ext cx="5505290" cy="369332"/>
          </a:xfrm>
          <a:prstGeom prst="rect">
            <a:avLst/>
          </a:prstGeom>
        </p:spPr>
        <p:txBody>
          <a:bodyPr wrap="none">
            <a:spAutoFit/>
          </a:bodyPr>
          <a:lstStyle/>
          <a:p>
            <a:r>
              <a:rPr lang="en-US" dirty="0" smtClean="0"/>
              <a:t>3.Set the DFF bit to define </a:t>
            </a:r>
            <a:r>
              <a:rPr lang="en-US" dirty="0" smtClean="0">
                <a:solidFill>
                  <a:srgbClr val="FF0000"/>
                </a:solidFill>
              </a:rPr>
              <a:t>8- or 16-bit data frame </a:t>
            </a:r>
            <a:r>
              <a:rPr lang="en-US" dirty="0" smtClean="0"/>
              <a:t>format</a:t>
            </a:r>
            <a:endParaRPr lang="en-US" dirty="0"/>
          </a:p>
        </p:txBody>
      </p:sp>
      <p:sp>
        <p:nvSpPr>
          <p:cNvPr id="14" name="Rectangle 13"/>
          <p:cNvSpPr/>
          <p:nvPr/>
        </p:nvSpPr>
        <p:spPr>
          <a:xfrm>
            <a:off x="108243" y="3163999"/>
            <a:ext cx="12083755" cy="646331"/>
          </a:xfrm>
          <a:prstGeom prst="rect">
            <a:avLst/>
          </a:prstGeom>
        </p:spPr>
        <p:txBody>
          <a:bodyPr wrap="square">
            <a:spAutoFit/>
          </a:bodyPr>
          <a:lstStyle/>
          <a:p>
            <a:r>
              <a:rPr lang="en-US" dirty="0" smtClean="0"/>
              <a:t>4. Configure the </a:t>
            </a:r>
            <a:r>
              <a:rPr lang="en-US" dirty="0" smtClean="0">
                <a:solidFill>
                  <a:srgbClr val="FF0000"/>
                </a:solidFill>
              </a:rPr>
              <a:t>LSBFIRST bit </a:t>
            </a:r>
            <a:r>
              <a:rPr lang="en-US" dirty="0" smtClean="0"/>
              <a:t>in the </a:t>
            </a:r>
            <a:r>
              <a:rPr lang="en-US" dirty="0" smtClean="0">
                <a:solidFill>
                  <a:srgbClr val="FF0000"/>
                </a:solidFill>
              </a:rPr>
              <a:t>SPI_CR1</a:t>
            </a:r>
            <a:r>
              <a:rPr lang="en-US" dirty="0" smtClean="0"/>
              <a:t> register to define the frame format. This step is not required when the TI mode is selected.</a:t>
            </a:r>
            <a:endParaRPr lang="en-US" dirty="0"/>
          </a:p>
        </p:txBody>
      </p:sp>
      <p:sp>
        <p:nvSpPr>
          <p:cNvPr id="15" name="Rectangle 14"/>
          <p:cNvSpPr/>
          <p:nvPr/>
        </p:nvSpPr>
        <p:spPr>
          <a:xfrm>
            <a:off x="0" y="3771326"/>
            <a:ext cx="12191998" cy="1200329"/>
          </a:xfrm>
          <a:prstGeom prst="rect">
            <a:avLst/>
          </a:prstGeom>
        </p:spPr>
        <p:txBody>
          <a:bodyPr wrap="square">
            <a:spAutoFit/>
          </a:bodyPr>
          <a:lstStyle/>
          <a:p>
            <a:r>
              <a:rPr lang="en-US" dirty="0" smtClean="0"/>
              <a:t>5. If the NSS pin is required in input mode, in hardware mode, connect the NSS pin to a high-level signal during the complete byte transmit sequence.</a:t>
            </a:r>
          </a:p>
          <a:p>
            <a:r>
              <a:rPr lang="en-US" dirty="0" smtClean="0"/>
              <a:t> In NSS software mode, set the SSM and SSI bits in the SPI_CR1 register.</a:t>
            </a:r>
          </a:p>
          <a:p>
            <a:r>
              <a:rPr lang="en-US" dirty="0" smtClean="0"/>
              <a:t> If the NSS pin is required in output mode, the SSOE bit only should be set. This step is not required when the TI mode is selected.</a:t>
            </a:r>
            <a:endParaRPr lang="en-US" dirty="0"/>
          </a:p>
        </p:txBody>
      </p:sp>
      <p:sp>
        <p:nvSpPr>
          <p:cNvPr id="16" name="Rectangle 15"/>
          <p:cNvSpPr/>
          <p:nvPr/>
        </p:nvSpPr>
        <p:spPr>
          <a:xfrm>
            <a:off x="-2" y="4935282"/>
            <a:ext cx="12191999" cy="369332"/>
          </a:xfrm>
          <a:prstGeom prst="rect">
            <a:avLst/>
          </a:prstGeom>
        </p:spPr>
        <p:txBody>
          <a:bodyPr wrap="square">
            <a:spAutoFit/>
          </a:bodyPr>
          <a:lstStyle/>
          <a:p>
            <a:r>
              <a:rPr lang="en-US" dirty="0" smtClean="0"/>
              <a:t>6. Set the FRF bit in SPI_CR2 to select the TI protocol for serial communications</a:t>
            </a:r>
            <a:endParaRPr lang="en-US" dirty="0"/>
          </a:p>
        </p:txBody>
      </p:sp>
      <p:sp>
        <p:nvSpPr>
          <p:cNvPr id="17" name="Rectangle 16"/>
          <p:cNvSpPr/>
          <p:nvPr/>
        </p:nvSpPr>
        <p:spPr>
          <a:xfrm>
            <a:off x="54120" y="5255816"/>
            <a:ext cx="12137880" cy="369332"/>
          </a:xfrm>
          <a:prstGeom prst="rect">
            <a:avLst/>
          </a:prstGeom>
        </p:spPr>
        <p:txBody>
          <a:bodyPr wrap="square">
            <a:spAutoFit/>
          </a:bodyPr>
          <a:lstStyle/>
          <a:p>
            <a:r>
              <a:rPr lang="en-US" dirty="0" smtClean="0"/>
              <a:t>7. The MSTR and SPE bits must be set (they remain set only if the NSS pin is connected to a high-level signal).</a:t>
            </a:r>
            <a:endParaRPr lang="en-US" dirty="0"/>
          </a:p>
        </p:txBody>
      </p:sp>
      <p:sp>
        <p:nvSpPr>
          <p:cNvPr id="18" name="Rectangle 17"/>
          <p:cNvSpPr/>
          <p:nvPr/>
        </p:nvSpPr>
        <p:spPr>
          <a:xfrm>
            <a:off x="1247683" y="5945682"/>
            <a:ext cx="10375748" cy="369332"/>
          </a:xfrm>
          <a:prstGeom prst="rect">
            <a:avLst/>
          </a:prstGeom>
        </p:spPr>
        <p:txBody>
          <a:bodyPr wrap="square">
            <a:spAutoFit/>
          </a:bodyPr>
          <a:lstStyle/>
          <a:p>
            <a:r>
              <a:rPr lang="en-US" dirty="0" smtClean="0">
                <a:solidFill>
                  <a:srgbClr val="FF0000"/>
                </a:solidFill>
              </a:rPr>
              <a:t>In this configuration the MOSI pin is a data output and the MISO pin is a data input.</a:t>
            </a:r>
            <a:endParaRPr lang="en-US" dirty="0">
              <a:solidFill>
                <a:srgbClr val="FF0000"/>
              </a:solidFill>
            </a:endParaRPr>
          </a:p>
        </p:txBody>
      </p:sp>
      <p:sp>
        <p:nvSpPr>
          <p:cNvPr id="19" name="Rectangle 18"/>
          <p:cNvSpPr/>
          <p:nvPr/>
        </p:nvSpPr>
        <p:spPr>
          <a:xfrm>
            <a:off x="9083252" y="5945682"/>
            <a:ext cx="1306512" cy="369332"/>
          </a:xfrm>
          <a:prstGeom prst="rect">
            <a:avLst/>
          </a:prstGeom>
        </p:spPr>
        <p:txBody>
          <a:bodyPr wrap="none">
            <a:spAutoFit/>
          </a:bodyPr>
          <a:lstStyle/>
          <a:p>
            <a:r>
              <a:rPr lang="en-US" dirty="0" smtClean="0">
                <a:solidFill>
                  <a:srgbClr val="FF0000"/>
                </a:solidFill>
              </a:rPr>
              <a:t>(full duplex)</a:t>
            </a:r>
            <a:endParaRPr lang="en-US" dirty="0">
              <a:solidFill>
                <a:srgbClr val="FF0000"/>
              </a:solidFill>
            </a:endParaRPr>
          </a:p>
        </p:txBody>
      </p:sp>
    </p:spTree>
    <p:extLst>
      <p:ext uri="{BB962C8B-B14F-4D97-AF65-F5344CB8AC3E}">
        <p14:creationId xmlns:p14="http://schemas.microsoft.com/office/powerpoint/2010/main" val="3284218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946559" cy="369332"/>
          </a:xfrm>
          <a:prstGeom prst="rect">
            <a:avLst/>
          </a:prstGeom>
        </p:spPr>
        <p:txBody>
          <a:bodyPr wrap="none">
            <a:spAutoFit/>
          </a:bodyPr>
          <a:lstStyle/>
          <a:p>
            <a:r>
              <a:rPr lang="en-US" dirty="0" smtClean="0">
                <a:solidFill>
                  <a:srgbClr val="FF0000"/>
                </a:solidFill>
              </a:rPr>
              <a:t>Transmit sequence</a:t>
            </a:r>
            <a:endParaRPr lang="en-US" dirty="0">
              <a:solidFill>
                <a:srgbClr val="FF0000"/>
              </a:solidFill>
            </a:endParaRPr>
          </a:p>
        </p:txBody>
      </p:sp>
      <p:sp>
        <p:nvSpPr>
          <p:cNvPr id="5" name="Rectangle 4"/>
          <p:cNvSpPr/>
          <p:nvPr/>
        </p:nvSpPr>
        <p:spPr>
          <a:xfrm>
            <a:off x="108248" y="369332"/>
            <a:ext cx="9394676" cy="369332"/>
          </a:xfrm>
          <a:prstGeom prst="rect">
            <a:avLst/>
          </a:prstGeom>
        </p:spPr>
        <p:txBody>
          <a:bodyPr wrap="square">
            <a:spAutoFit/>
          </a:bodyPr>
          <a:lstStyle/>
          <a:p>
            <a:r>
              <a:rPr lang="en-US" dirty="0" smtClean="0"/>
              <a:t>The transmit sequence begins when a byte is written in the </a:t>
            </a:r>
            <a:r>
              <a:rPr lang="en-US" dirty="0" err="1" smtClean="0"/>
              <a:t>Tx</a:t>
            </a:r>
            <a:r>
              <a:rPr lang="en-US" dirty="0" smtClean="0"/>
              <a:t> Buffer.</a:t>
            </a:r>
            <a:endParaRPr lang="en-US" dirty="0"/>
          </a:p>
        </p:txBody>
      </p:sp>
      <p:sp>
        <p:nvSpPr>
          <p:cNvPr id="6" name="Rectangle 5"/>
          <p:cNvSpPr/>
          <p:nvPr/>
        </p:nvSpPr>
        <p:spPr>
          <a:xfrm>
            <a:off x="0" y="738664"/>
            <a:ext cx="12192000" cy="923330"/>
          </a:xfrm>
          <a:prstGeom prst="rect">
            <a:avLst/>
          </a:prstGeom>
        </p:spPr>
        <p:txBody>
          <a:bodyPr wrap="square">
            <a:spAutoFit/>
          </a:bodyPr>
          <a:lstStyle/>
          <a:p>
            <a:r>
              <a:rPr lang="en-US" dirty="0" smtClean="0"/>
              <a:t>The data byte is parallel-loaded into the shift register (from the internal bus) during the first bit transmission and then shifted out serially to the MOSI pin MSB first or LSB first depending on the LSBFIRST bit in the SPI_CR1 register. </a:t>
            </a:r>
            <a:r>
              <a:rPr lang="en-US" dirty="0" smtClean="0">
                <a:solidFill>
                  <a:srgbClr val="FF0000"/>
                </a:solidFill>
              </a:rPr>
              <a:t>The TXE flag </a:t>
            </a:r>
            <a:r>
              <a:rPr lang="en-US" dirty="0" smtClean="0"/>
              <a:t>is set on </a:t>
            </a:r>
            <a:r>
              <a:rPr lang="en-US" dirty="0" smtClean="0">
                <a:solidFill>
                  <a:srgbClr val="FF0000"/>
                </a:solidFill>
              </a:rPr>
              <a:t>the transfer of data from the </a:t>
            </a:r>
            <a:r>
              <a:rPr lang="en-US" dirty="0" err="1" smtClean="0">
                <a:solidFill>
                  <a:srgbClr val="FF0000"/>
                </a:solidFill>
              </a:rPr>
              <a:t>Tx</a:t>
            </a:r>
            <a:r>
              <a:rPr lang="en-US" dirty="0" smtClean="0">
                <a:solidFill>
                  <a:srgbClr val="FF0000"/>
                </a:solidFill>
              </a:rPr>
              <a:t> Buffer to the shift register</a:t>
            </a:r>
            <a:r>
              <a:rPr lang="en-US" dirty="0" smtClean="0"/>
              <a:t> and an interrupt is generated if the </a:t>
            </a:r>
            <a:r>
              <a:rPr lang="en-US" dirty="0" smtClean="0">
                <a:solidFill>
                  <a:srgbClr val="FF0000"/>
                </a:solidFill>
              </a:rPr>
              <a:t>TXEIE bit in the SPI_CR2 register is set</a:t>
            </a:r>
            <a:endParaRPr lang="en-US" dirty="0">
              <a:solidFill>
                <a:srgbClr val="FF0000"/>
              </a:solidFill>
            </a:endParaRPr>
          </a:p>
        </p:txBody>
      </p:sp>
      <p:sp>
        <p:nvSpPr>
          <p:cNvPr id="7" name="Rectangle 6"/>
          <p:cNvSpPr/>
          <p:nvPr/>
        </p:nvSpPr>
        <p:spPr>
          <a:xfrm>
            <a:off x="0" y="1846660"/>
            <a:ext cx="1856727" cy="369332"/>
          </a:xfrm>
          <a:prstGeom prst="rect">
            <a:avLst/>
          </a:prstGeom>
        </p:spPr>
        <p:txBody>
          <a:bodyPr wrap="none">
            <a:spAutoFit/>
          </a:bodyPr>
          <a:lstStyle/>
          <a:p>
            <a:r>
              <a:rPr lang="en-US" dirty="0" smtClean="0">
                <a:solidFill>
                  <a:srgbClr val="FF0000"/>
                </a:solidFill>
              </a:rPr>
              <a:t>Receive sequence</a:t>
            </a:r>
            <a:endParaRPr lang="en-US" dirty="0">
              <a:solidFill>
                <a:srgbClr val="FF0000"/>
              </a:solidFill>
            </a:endParaRPr>
          </a:p>
        </p:txBody>
      </p:sp>
      <p:sp>
        <p:nvSpPr>
          <p:cNvPr id="8" name="Rectangle 7"/>
          <p:cNvSpPr/>
          <p:nvPr/>
        </p:nvSpPr>
        <p:spPr>
          <a:xfrm>
            <a:off x="79740" y="2215992"/>
            <a:ext cx="4725846" cy="369332"/>
          </a:xfrm>
          <a:prstGeom prst="rect">
            <a:avLst/>
          </a:prstGeom>
        </p:spPr>
        <p:txBody>
          <a:bodyPr wrap="none">
            <a:spAutoFit/>
          </a:bodyPr>
          <a:lstStyle/>
          <a:p>
            <a:r>
              <a:rPr lang="en-US" dirty="0" smtClean="0"/>
              <a:t>For the receiver, when data transfer is complete:</a:t>
            </a:r>
            <a:endParaRPr lang="en-US" dirty="0"/>
          </a:p>
        </p:txBody>
      </p:sp>
      <p:sp>
        <p:nvSpPr>
          <p:cNvPr id="9" name="Rectangle 8"/>
          <p:cNvSpPr/>
          <p:nvPr/>
        </p:nvSpPr>
        <p:spPr>
          <a:xfrm>
            <a:off x="236432" y="2585324"/>
            <a:ext cx="11955567" cy="646331"/>
          </a:xfrm>
          <a:prstGeom prst="rect">
            <a:avLst/>
          </a:prstGeom>
        </p:spPr>
        <p:txBody>
          <a:bodyPr wrap="square">
            <a:spAutoFit/>
          </a:bodyPr>
          <a:lstStyle/>
          <a:p>
            <a:r>
              <a:rPr lang="en-US" dirty="0" smtClean="0"/>
              <a:t>• The data in </a:t>
            </a:r>
            <a:r>
              <a:rPr lang="en-US" dirty="0" smtClean="0">
                <a:solidFill>
                  <a:srgbClr val="FF0000"/>
                </a:solidFill>
              </a:rPr>
              <a:t>the shift register is transferred to the RX Buffer </a:t>
            </a:r>
            <a:r>
              <a:rPr lang="en-US" dirty="0" smtClean="0"/>
              <a:t>and the </a:t>
            </a:r>
            <a:r>
              <a:rPr lang="en-US" dirty="0" smtClean="0">
                <a:solidFill>
                  <a:srgbClr val="FF0000"/>
                </a:solidFill>
              </a:rPr>
              <a:t>RXNE flag is set </a:t>
            </a:r>
          </a:p>
          <a:p>
            <a:r>
              <a:rPr lang="en-US" dirty="0" smtClean="0"/>
              <a:t>• An interrupt is generated if the RXNEIE bit is set in the SPI_CR2 register</a:t>
            </a:r>
            <a:endParaRPr lang="en-US" dirty="0"/>
          </a:p>
        </p:txBody>
      </p:sp>
      <p:pic>
        <p:nvPicPr>
          <p:cNvPr id="10" name="Picture 9"/>
          <p:cNvPicPr>
            <a:picLocks noChangeAspect="1"/>
          </p:cNvPicPr>
          <p:nvPr/>
        </p:nvPicPr>
        <p:blipFill>
          <a:blip r:embed="rId2"/>
          <a:stretch>
            <a:fillRect/>
          </a:stretch>
        </p:blipFill>
        <p:spPr>
          <a:xfrm>
            <a:off x="8545793" y="1661994"/>
            <a:ext cx="3481801" cy="2710831"/>
          </a:xfrm>
          <a:prstGeom prst="rect">
            <a:avLst/>
          </a:prstGeom>
        </p:spPr>
      </p:pic>
      <p:sp>
        <p:nvSpPr>
          <p:cNvPr id="11" name="Rectangle 10"/>
          <p:cNvSpPr/>
          <p:nvPr/>
        </p:nvSpPr>
        <p:spPr>
          <a:xfrm>
            <a:off x="108247" y="3358675"/>
            <a:ext cx="8334997" cy="923330"/>
          </a:xfrm>
          <a:prstGeom prst="rect">
            <a:avLst/>
          </a:prstGeom>
        </p:spPr>
        <p:txBody>
          <a:bodyPr wrap="square">
            <a:spAutoFit/>
          </a:bodyPr>
          <a:lstStyle/>
          <a:p>
            <a:r>
              <a:rPr lang="en-US" dirty="0" smtClean="0"/>
              <a:t>At the last sampling clock edge the </a:t>
            </a:r>
            <a:r>
              <a:rPr lang="en-US" dirty="0" smtClean="0">
                <a:solidFill>
                  <a:srgbClr val="FF0000"/>
                </a:solidFill>
              </a:rPr>
              <a:t>RXNE bit is set</a:t>
            </a:r>
            <a:r>
              <a:rPr lang="en-US" dirty="0" smtClean="0"/>
              <a:t>, a </a:t>
            </a:r>
            <a:r>
              <a:rPr lang="en-US" dirty="0" smtClean="0">
                <a:solidFill>
                  <a:srgbClr val="FF0000"/>
                </a:solidFill>
              </a:rPr>
              <a:t>copy of the data byte received in the shift register is moved to the Rx buffer</a:t>
            </a:r>
            <a:r>
              <a:rPr lang="en-US" dirty="0" smtClean="0"/>
              <a:t>. When the SPI_DR register is read, the SPI peripheral returns this buffered value.</a:t>
            </a:r>
            <a:endParaRPr lang="en-US" dirty="0"/>
          </a:p>
        </p:txBody>
      </p:sp>
      <p:sp>
        <p:nvSpPr>
          <p:cNvPr id="12" name="Rectangle 11"/>
          <p:cNvSpPr/>
          <p:nvPr/>
        </p:nvSpPr>
        <p:spPr>
          <a:xfrm>
            <a:off x="79740" y="4870690"/>
            <a:ext cx="4696094" cy="369332"/>
          </a:xfrm>
          <a:prstGeom prst="rect">
            <a:avLst/>
          </a:prstGeom>
        </p:spPr>
        <p:txBody>
          <a:bodyPr wrap="none">
            <a:spAutoFit/>
          </a:bodyPr>
          <a:lstStyle/>
          <a:p>
            <a:r>
              <a:rPr lang="en-US" dirty="0" smtClean="0"/>
              <a:t>Configuring the SPI in slave mode (</a:t>
            </a:r>
            <a:r>
              <a:rPr lang="en-US" dirty="0" err="1" smtClean="0"/>
              <a:t>tuongw</a:t>
            </a:r>
            <a:r>
              <a:rPr lang="en-US" dirty="0" smtClean="0"/>
              <a:t> </a:t>
            </a:r>
            <a:r>
              <a:rPr lang="en-US" dirty="0" err="1" smtClean="0"/>
              <a:t>tuwj</a:t>
            </a:r>
            <a:r>
              <a:rPr lang="en-US" dirty="0" smtClean="0"/>
              <a:t>)</a:t>
            </a:r>
            <a:endParaRPr lang="en-US" dirty="0"/>
          </a:p>
        </p:txBody>
      </p:sp>
    </p:spTree>
    <p:extLst>
      <p:ext uri="{BB962C8B-B14F-4D97-AF65-F5344CB8AC3E}">
        <p14:creationId xmlns:p14="http://schemas.microsoft.com/office/powerpoint/2010/main" val="397130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21" y="0"/>
            <a:ext cx="4913909" cy="369332"/>
          </a:xfrm>
          <a:prstGeom prst="rect">
            <a:avLst/>
          </a:prstGeom>
        </p:spPr>
        <p:txBody>
          <a:bodyPr wrap="none">
            <a:spAutoFit/>
          </a:bodyPr>
          <a:lstStyle/>
          <a:p>
            <a:r>
              <a:rPr lang="en-US" dirty="0" smtClean="0">
                <a:solidFill>
                  <a:srgbClr val="FF0000"/>
                </a:solidFill>
              </a:rPr>
              <a:t>Configuring the SPI for half-duplex communication</a:t>
            </a:r>
            <a:endParaRPr lang="en-US" dirty="0">
              <a:solidFill>
                <a:srgbClr val="FF0000"/>
              </a:solidFill>
            </a:endParaRPr>
          </a:p>
        </p:txBody>
      </p:sp>
      <p:sp>
        <p:nvSpPr>
          <p:cNvPr id="2" name="Rectangle 1"/>
          <p:cNvSpPr/>
          <p:nvPr/>
        </p:nvSpPr>
        <p:spPr>
          <a:xfrm>
            <a:off x="74063" y="300965"/>
            <a:ext cx="12117937" cy="923330"/>
          </a:xfrm>
          <a:prstGeom prst="rect">
            <a:avLst/>
          </a:prstGeom>
        </p:spPr>
        <p:txBody>
          <a:bodyPr wrap="square">
            <a:spAutoFit/>
          </a:bodyPr>
          <a:lstStyle/>
          <a:p>
            <a:r>
              <a:rPr lang="en-US" dirty="0"/>
              <a:t>The SPI is capable of operating in half-duplex mode in 2 configurations. </a:t>
            </a:r>
            <a:endParaRPr lang="en-US" dirty="0" smtClean="0"/>
          </a:p>
          <a:p>
            <a:r>
              <a:rPr lang="en-US" dirty="0" smtClean="0"/>
              <a:t>• </a:t>
            </a:r>
            <a:r>
              <a:rPr lang="en-US" dirty="0"/>
              <a:t>1 clock and 1 bidirectional data wire </a:t>
            </a:r>
            <a:endParaRPr lang="en-US" dirty="0" smtClean="0"/>
          </a:p>
          <a:p>
            <a:r>
              <a:rPr lang="en-US" dirty="0" smtClean="0"/>
              <a:t>• </a:t>
            </a:r>
            <a:r>
              <a:rPr lang="en-US" dirty="0"/>
              <a:t>1 clock and 1 data wire (receive-only or transmit-only</a:t>
            </a:r>
            <a:r>
              <a:rPr lang="en-US" dirty="0" smtClean="0"/>
              <a:t>) </a:t>
            </a:r>
            <a:r>
              <a:rPr lang="en-US" dirty="0" smtClean="0">
                <a:solidFill>
                  <a:srgbClr val="FF0000"/>
                </a:solidFill>
              </a:rPr>
              <a:t>(simplex)</a:t>
            </a:r>
            <a:endParaRPr lang="en-US" dirty="0">
              <a:solidFill>
                <a:srgbClr val="FF0000"/>
              </a:solidFill>
            </a:endParaRPr>
          </a:p>
        </p:txBody>
      </p:sp>
      <p:sp>
        <p:nvSpPr>
          <p:cNvPr id="3" name="Rectangle 2"/>
          <p:cNvSpPr/>
          <p:nvPr/>
        </p:nvSpPr>
        <p:spPr>
          <a:xfrm>
            <a:off x="0" y="1224295"/>
            <a:ext cx="5086905" cy="369332"/>
          </a:xfrm>
          <a:prstGeom prst="rect">
            <a:avLst/>
          </a:prstGeom>
        </p:spPr>
        <p:txBody>
          <a:bodyPr wrap="none">
            <a:spAutoFit/>
          </a:bodyPr>
          <a:lstStyle/>
          <a:p>
            <a:r>
              <a:rPr lang="en-US" dirty="0">
                <a:solidFill>
                  <a:srgbClr val="FF0000"/>
                </a:solidFill>
              </a:rPr>
              <a:t>1 clock and 1 bidirectional data wire (BIDIMODE = 1)</a:t>
            </a:r>
          </a:p>
        </p:txBody>
      </p:sp>
      <p:sp>
        <p:nvSpPr>
          <p:cNvPr id="5" name="Rectangle 4"/>
          <p:cNvSpPr/>
          <p:nvPr/>
        </p:nvSpPr>
        <p:spPr>
          <a:xfrm>
            <a:off x="142430" y="1593627"/>
            <a:ext cx="12049570" cy="923330"/>
          </a:xfrm>
          <a:prstGeom prst="rect">
            <a:avLst/>
          </a:prstGeom>
        </p:spPr>
        <p:txBody>
          <a:bodyPr wrap="square">
            <a:spAutoFit/>
          </a:bodyPr>
          <a:lstStyle/>
          <a:p>
            <a:pPr marL="285750" indent="-285750">
              <a:buFontTx/>
              <a:buChar char="-"/>
            </a:pPr>
            <a:r>
              <a:rPr lang="en-US" dirty="0" smtClean="0"/>
              <a:t>This </a:t>
            </a:r>
            <a:r>
              <a:rPr lang="en-US" dirty="0"/>
              <a:t>mode is enabled by setting the BIDIMODE bit in the SPI_CR1 </a:t>
            </a:r>
            <a:r>
              <a:rPr lang="en-US" dirty="0" smtClean="0"/>
              <a:t>register</a:t>
            </a:r>
          </a:p>
          <a:p>
            <a:pPr marL="285750" indent="-285750">
              <a:buFontTx/>
              <a:buChar char="-"/>
            </a:pPr>
            <a:r>
              <a:rPr lang="en-US" dirty="0"/>
              <a:t>In this mode SCK is used for the clock and MOSI in master or MISO in slave mode is used for data </a:t>
            </a:r>
            <a:r>
              <a:rPr lang="en-US" dirty="0" smtClean="0"/>
              <a:t>communication</a:t>
            </a:r>
          </a:p>
          <a:p>
            <a:pPr marL="285750" indent="-285750">
              <a:buFontTx/>
              <a:buChar char="-"/>
            </a:pPr>
            <a:r>
              <a:rPr lang="en-US" dirty="0"/>
              <a:t>The transfer direction (Input/Output) is selected by the BIDIOE bit in the SPI_CR1 register.</a:t>
            </a:r>
          </a:p>
        </p:txBody>
      </p:sp>
      <p:sp>
        <p:nvSpPr>
          <p:cNvPr id="6" name="Rectangle 5"/>
          <p:cNvSpPr/>
          <p:nvPr/>
        </p:nvSpPr>
        <p:spPr>
          <a:xfrm>
            <a:off x="0" y="2516957"/>
            <a:ext cx="5208734" cy="369332"/>
          </a:xfrm>
          <a:prstGeom prst="rect">
            <a:avLst/>
          </a:prstGeom>
        </p:spPr>
        <p:txBody>
          <a:bodyPr wrap="none">
            <a:spAutoFit/>
          </a:bodyPr>
          <a:lstStyle/>
          <a:p>
            <a:r>
              <a:rPr lang="en-US" dirty="0">
                <a:solidFill>
                  <a:srgbClr val="FF0000"/>
                </a:solidFill>
              </a:rPr>
              <a:t>1 clock and 1 unidirectional data wire (BIDIMODE = 0)</a:t>
            </a:r>
          </a:p>
        </p:txBody>
      </p:sp>
      <p:sp>
        <p:nvSpPr>
          <p:cNvPr id="7" name="Rectangle 6"/>
          <p:cNvSpPr/>
          <p:nvPr/>
        </p:nvSpPr>
        <p:spPr>
          <a:xfrm>
            <a:off x="0" y="2751092"/>
            <a:ext cx="12192000" cy="646331"/>
          </a:xfrm>
          <a:prstGeom prst="rect">
            <a:avLst/>
          </a:prstGeom>
        </p:spPr>
        <p:txBody>
          <a:bodyPr wrap="square">
            <a:spAutoFit/>
          </a:bodyPr>
          <a:lstStyle/>
          <a:p>
            <a:r>
              <a:rPr lang="en-US" dirty="0"/>
              <a:t>In this mode, the application can use the SPI either in transmit-only mode or in receive-only mode</a:t>
            </a:r>
            <a:r>
              <a:rPr lang="en-US" dirty="0" smtClean="0"/>
              <a:t>.</a:t>
            </a:r>
          </a:p>
          <a:p>
            <a:endParaRPr lang="en-US" dirty="0"/>
          </a:p>
        </p:txBody>
      </p:sp>
      <p:sp>
        <p:nvSpPr>
          <p:cNvPr id="8" name="Rectangle 7"/>
          <p:cNvSpPr/>
          <p:nvPr/>
        </p:nvSpPr>
        <p:spPr>
          <a:xfrm>
            <a:off x="74063" y="3140714"/>
            <a:ext cx="12049570" cy="1200329"/>
          </a:xfrm>
          <a:prstGeom prst="rect">
            <a:avLst/>
          </a:prstGeom>
        </p:spPr>
        <p:txBody>
          <a:bodyPr wrap="square">
            <a:spAutoFit/>
          </a:bodyPr>
          <a:lstStyle/>
          <a:p>
            <a:r>
              <a:rPr lang="en-US" dirty="0"/>
              <a:t>• </a:t>
            </a:r>
            <a:r>
              <a:rPr lang="en-US" dirty="0">
                <a:solidFill>
                  <a:srgbClr val="FF0000"/>
                </a:solidFill>
              </a:rPr>
              <a:t>Transmit-only mode </a:t>
            </a:r>
            <a:r>
              <a:rPr lang="en-US" dirty="0"/>
              <a:t>is similar to full-duplex mode (</a:t>
            </a:r>
            <a:r>
              <a:rPr lang="en-US" dirty="0">
                <a:solidFill>
                  <a:srgbClr val="FF0000"/>
                </a:solidFill>
              </a:rPr>
              <a:t>BIDIMODE=0, RXONLY=0</a:t>
            </a:r>
            <a:r>
              <a:rPr lang="en-US" dirty="0"/>
              <a:t>): the data are transmitted on the transmit pin (MOSI in master mode or MISO in slave mode) and the receive pin (MISO in master mode or MOSI in slave mode) can be used as a general-purpose IO. In this case, the application just needs to ignore the Rx buffer (if the data register is read, it does not contain the received value).</a:t>
            </a:r>
          </a:p>
        </p:txBody>
      </p:sp>
      <p:sp>
        <p:nvSpPr>
          <p:cNvPr id="9" name="Rectangle 8"/>
          <p:cNvSpPr/>
          <p:nvPr/>
        </p:nvSpPr>
        <p:spPr>
          <a:xfrm>
            <a:off x="74062" y="4341043"/>
            <a:ext cx="12117937" cy="646331"/>
          </a:xfrm>
          <a:prstGeom prst="rect">
            <a:avLst/>
          </a:prstGeom>
        </p:spPr>
        <p:txBody>
          <a:bodyPr wrap="square">
            <a:spAutoFit/>
          </a:bodyPr>
          <a:lstStyle/>
          <a:p>
            <a:r>
              <a:rPr lang="en-US" dirty="0"/>
              <a:t>• </a:t>
            </a:r>
            <a:r>
              <a:rPr lang="en-US" dirty="0">
                <a:solidFill>
                  <a:srgbClr val="FF0000"/>
                </a:solidFill>
              </a:rPr>
              <a:t>In receive-only mode</a:t>
            </a:r>
            <a:r>
              <a:rPr lang="en-US" dirty="0"/>
              <a:t>, the application can disable the SPI output function by setting the </a:t>
            </a:r>
            <a:r>
              <a:rPr lang="en-US" dirty="0">
                <a:solidFill>
                  <a:srgbClr val="FF0000"/>
                </a:solidFill>
              </a:rPr>
              <a:t>RXONLY bit in the SPI_CR1 register. </a:t>
            </a:r>
            <a:r>
              <a:rPr lang="en-US" dirty="0"/>
              <a:t>In this case, it frees the transmit IO pin (MOSI in master mode or MISO in slave mode), so it can be used for other purposes.</a:t>
            </a:r>
          </a:p>
        </p:txBody>
      </p:sp>
    </p:spTree>
    <p:extLst>
      <p:ext uri="{BB962C8B-B14F-4D97-AF65-F5344CB8AC3E}">
        <p14:creationId xmlns:p14="http://schemas.microsoft.com/office/powerpoint/2010/main" val="896246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333622" cy="369332"/>
          </a:xfrm>
          <a:prstGeom prst="rect">
            <a:avLst/>
          </a:prstGeom>
        </p:spPr>
        <p:txBody>
          <a:bodyPr wrap="none">
            <a:spAutoFit/>
          </a:bodyPr>
          <a:lstStyle/>
          <a:p>
            <a:r>
              <a:rPr lang="en-US" dirty="0">
                <a:solidFill>
                  <a:srgbClr val="FF0000"/>
                </a:solidFill>
              </a:rPr>
              <a:t>Data transmission and reception procedures</a:t>
            </a:r>
          </a:p>
        </p:txBody>
      </p:sp>
      <p:sp>
        <p:nvSpPr>
          <p:cNvPr id="5" name="Rectangle 4"/>
          <p:cNvSpPr/>
          <p:nvPr/>
        </p:nvSpPr>
        <p:spPr>
          <a:xfrm>
            <a:off x="0" y="369332"/>
            <a:ext cx="1781578" cy="369332"/>
          </a:xfrm>
          <a:prstGeom prst="rect">
            <a:avLst/>
          </a:prstGeom>
        </p:spPr>
        <p:txBody>
          <a:bodyPr wrap="none">
            <a:spAutoFit/>
          </a:bodyPr>
          <a:lstStyle/>
          <a:p>
            <a:r>
              <a:rPr lang="en-US" dirty="0"/>
              <a:t>Rx and </a:t>
            </a:r>
            <a:r>
              <a:rPr lang="en-US" dirty="0" err="1"/>
              <a:t>Tx</a:t>
            </a:r>
            <a:r>
              <a:rPr lang="en-US" dirty="0"/>
              <a:t> buffers</a:t>
            </a:r>
          </a:p>
        </p:txBody>
      </p:sp>
      <p:sp>
        <p:nvSpPr>
          <p:cNvPr id="6" name="Rectangle 5"/>
          <p:cNvSpPr/>
          <p:nvPr/>
        </p:nvSpPr>
        <p:spPr>
          <a:xfrm>
            <a:off x="27596" y="646331"/>
            <a:ext cx="12164404" cy="646331"/>
          </a:xfrm>
          <a:prstGeom prst="rect">
            <a:avLst/>
          </a:prstGeom>
        </p:spPr>
        <p:txBody>
          <a:bodyPr wrap="square">
            <a:spAutoFit/>
          </a:bodyPr>
          <a:lstStyle/>
          <a:p>
            <a:r>
              <a:rPr lang="en-US" dirty="0"/>
              <a:t>In </a:t>
            </a:r>
            <a:r>
              <a:rPr lang="en-US" dirty="0">
                <a:solidFill>
                  <a:srgbClr val="FF0000"/>
                </a:solidFill>
              </a:rPr>
              <a:t>reception</a:t>
            </a:r>
            <a:r>
              <a:rPr lang="en-US" dirty="0"/>
              <a:t>, data are </a:t>
            </a:r>
            <a:r>
              <a:rPr lang="en-US" dirty="0">
                <a:solidFill>
                  <a:srgbClr val="FF0000"/>
                </a:solidFill>
              </a:rPr>
              <a:t>received and then stored into an internal Rx buffer </a:t>
            </a:r>
            <a:r>
              <a:rPr lang="en-US" dirty="0"/>
              <a:t>while In transmission, data are f</a:t>
            </a:r>
            <a:r>
              <a:rPr lang="en-US" dirty="0">
                <a:solidFill>
                  <a:srgbClr val="FF0000"/>
                </a:solidFill>
              </a:rPr>
              <a:t>irst stored into an internal </a:t>
            </a:r>
            <a:r>
              <a:rPr lang="en-US" dirty="0" err="1">
                <a:solidFill>
                  <a:srgbClr val="FF0000"/>
                </a:solidFill>
              </a:rPr>
              <a:t>Tx</a:t>
            </a:r>
            <a:r>
              <a:rPr lang="en-US" dirty="0">
                <a:solidFill>
                  <a:srgbClr val="FF0000"/>
                </a:solidFill>
              </a:rPr>
              <a:t> buffer</a:t>
            </a:r>
            <a:r>
              <a:rPr lang="en-US" dirty="0"/>
              <a:t> </a:t>
            </a:r>
            <a:r>
              <a:rPr lang="en-US" dirty="0">
                <a:solidFill>
                  <a:srgbClr val="FF0000"/>
                </a:solidFill>
              </a:rPr>
              <a:t>before</a:t>
            </a:r>
            <a:r>
              <a:rPr lang="en-US" dirty="0"/>
              <a:t> being transmitted.</a:t>
            </a:r>
          </a:p>
        </p:txBody>
      </p:sp>
      <p:sp>
        <p:nvSpPr>
          <p:cNvPr id="7" name="Rectangle 6"/>
          <p:cNvSpPr/>
          <p:nvPr/>
        </p:nvSpPr>
        <p:spPr>
          <a:xfrm>
            <a:off x="0" y="1246495"/>
            <a:ext cx="12164404" cy="646331"/>
          </a:xfrm>
          <a:prstGeom prst="rect">
            <a:avLst/>
          </a:prstGeom>
        </p:spPr>
        <p:txBody>
          <a:bodyPr wrap="square">
            <a:spAutoFit/>
          </a:bodyPr>
          <a:lstStyle/>
          <a:p>
            <a:r>
              <a:rPr lang="en-US" dirty="0"/>
              <a:t>A read access of the SPI_DR register returns the Rx buffered value whereas a write access to the SPI_DR stores the written data into the </a:t>
            </a:r>
            <a:r>
              <a:rPr lang="en-US" dirty="0" err="1"/>
              <a:t>Tx</a:t>
            </a:r>
            <a:r>
              <a:rPr lang="en-US" dirty="0"/>
              <a:t> </a:t>
            </a:r>
            <a:r>
              <a:rPr lang="en-US" dirty="0" smtClean="0"/>
              <a:t>buffer.</a:t>
            </a:r>
            <a:endParaRPr lang="en-US" dirty="0"/>
          </a:p>
        </p:txBody>
      </p:sp>
      <p:sp>
        <p:nvSpPr>
          <p:cNvPr id="8" name="Rectangle 7"/>
          <p:cNvSpPr/>
          <p:nvPr/>
        </p:nvSpPr>
        <p:spPr>
          <a:xfrm>
            <a:off x="0" y="1892826"/>
            <a:ext cx="3113481" cy="369332"/>
          </a:xfrm>
          <a:prstGeom prst="rect">
            <a:avLst/>
          </a:prstGeom>
        </p:spPr>
        <p:txBody>
          <a:bodyPr wrap="none">
            <a:spAutoFit/>
          </a:bodyPr>
          <a:lstStyle/>
          <a:p>
            <a:r>
              <a:rPr lang="en-US" dirty="0">
                <a:solidFill>
                  <a:srgbClr val="FF0000"/>
                </a:solidFill>
              </a:rPr>
              <a:t>Start sequence in master mode</a:t>
            </a:r>
          </a:p>
        </p:txBody>
      </p:sp>
      <p:sp>
        <p:nvSpPr>
          <p:cNvPr id="9" name="Rectangle 8"/>
          <p:cNvSpPr/>
          <p:nvPr/>
        </p:nvSpPr>
        <p:spPr>
          <a:xfrm>
            <a:off x="99447" y="2169825"/>
            <a:ext cx="4421531" cy="369332"/>
          </a:xfrm>
          <a:prstGeom prst="rect">
            <a:avLst/>
          </a:prstGeom>
        </p:spPr>
        <p:txBody>
          <a:bodyPr wrap="none">
            <a:spAutoFit/>
          </a:bodyPr>
          <a:lstStyle/>
          <a:p>
            <a:r>
              <a:rPr lang="en-US" dirty="0"/>
              <a:t>• In full-duplex </a:t>
            </a:r>
            <a:r>
              <a:rPr lang="en-US" dirty="0">
                <a:solidFill>
                  <a:srgbClr val="FF0000"/>
                </a:solidFill>
              </a:rPr>
              <a:t>(BIDIMODE=0 and RXONLY=0</a:t>
            </a:r>
            <a:r>
              <a:rPr lang="en-US" dirty="0"/>
              <a:t>)</a:t>
            </a:r>
          </a:p>
        </p:txBody>
      </p:sp>
      <p:sp>
        <p:nvSpPr>
          <p:cNvPr id="10" name="Rectangle 9"/>
          <p:cNvSpPr/>
          <p:nvPr/>
        </p:nvSpPr>
        <p:spPr>
          <a:xfrm>
            <a:off x="216746" y="2446824"/>
            <a:ext cx="8608464" cy="369332"/>
          </a:xfrm>
          <a:prstGeom prst="rect">
            <a:avLst/>
          </a:prstGeom>
        </p:spPr>
        <p:txBody>
          <a:bodyPr wrap="square">
            <a:spAutoFit/>
          </a:bodyPr>
          <a:lstStyle/>
          <a:p>
            <a:r>
              <a:rPr lang="en-US" dirty="0"/>
              <a:t>– The sequence begins when data are written into the SPI_DR register (</a:t>
            </a:r>
            <a:r>
              <a:rPr lang="en-US" dirty="0" err="1"/>
              <a:t>Tx</a:t>
            </a:r>
            <a:r>
              <a:rPr lang="en-US" dirty="0"/>
              <a:t> buffer).</a:t>
            </a:r>
          </a:p>
        </p:txBody>
      </p:sp>
      <p:sp>
        <p:nvSpPr>
          <p:cNvPr id="11" name="Rectangle 10"/>
          <p:cNvSpPr/>
          <p:nvPr/>
        </p:nvSpPr>
        <p:spPr>
          <a:xfrm>
            <a:off x="216746" y="2723823"/>
            <a:ext cx="11947658" cy="646331"/>
          </a:xfrm>
          <a:prstGeom prst="rect">
            <a:avLst/>
          </a:prstGeom>
        </p:spPr>
        <p:txBody>
          <a:bodyPr wrap="square">
            <a:spAutoFit/>
          </a:bodyPr>
          <a:lstStyle/>
          <a:p>
            <a:r>
              <a:rPr lang="en-US" dirty="0"/>
              <a:t>– The data are then parallel </a:t>
            </a:r>
            <a:r>
              <a:rPr lang="en-US" dirty="0">
                <a:solidFill>
                  <a:srgbClr val="FF0000"/>
                </a:solidFill>
              </a:rPr>
              <a:t>loaded from the </a:t>
            </a:r>
            <a:r>
              <a:rPr lang="en-US" dirty="0" err="1">
                <a:solidFill>
                  <a:srgbClr val="FF0000"/>
                </a:solidFill>
              </a:rPr>
              <a:t>Tx</a:t>
            </a:r>
            <a:r>
              <a:rPr lang="en-US" dirty="0">
                <a:solidFill>
                  <a:srgbClr val="FF0000"/>
                </a:solidFill>
              </a:rPr>
              <a:t> buffer into the 8-bit shift register </a:t>
            </a:r>
            <a:r>
              <a:rPr lang="en-US" dirty="0"/>
              <a:t>during the first bit transmission and then </a:t>
            </a:r>
            <a:r>
              <a:rPr lang="en-US" dirty="0">
                <a:solidFill>
                  <a:srgbClr val="FF0000"/>
                </a:solidFill>
              </a:rPr>
              <a:t>shifted out serially to the MOSI pin</a:t>
            </a:r>
            <a:r>
              <a:rPr lang="en-US" dirty="0"/>
              <a:t>.</a:t>
            </a:r>
          </a:p>
        </p:txBody>
      </p:sp>
      <p:sp>
        <p:nvSpPr>
          <p:cNvPr id="12" name="Rectangle 11"/>
          <p:cNvSpPr/>
          <p:nvPr/>
        </p:nvSpPr>
        <p:spPr>
          <a:xfrm>
            <a:off x="216746" y="3231654"/>
            <a:ext cx="11947658" cy="646331"/>
          </a:xfrm>
          <a:prstGeom prst="rect">
            <a:avLst/>
          </a:prstGeom>
        </p:spPr>
        <p:txBody>
          <a:bodyPr wrap="square">
            <a:spAutoFit/>
          </a:bodyPr>
          <a:lstStyle/>
          <a:p>
            <a:r>
              <a:rPr lang="en-US" dirty="0"/>
              <a:t>– At the same time, the received data on </a:t>
            </a:r>
            <a:r>
              <a:rPr lang="en-US" dirty="0">
                <a:solidFill>
                  <a:srgbClr val="FF0000"/>
                </a:solidFill>
              </a:rPr>
              <a:t>the MISO pin is shifted in serially to the 8- bit shift register </a:t>
            </a:r>
            <a:r>
              <a:rPr lang="en-US" dirty="0"/>
              <a:t>and then parallel </a:t>
            </a:r>
            <a:r>
              <a:rPr lang="en-US" dirty="0">
                <a:solidFill>
                  <a:srgbClr val="FF0000"/>
                </a:solidFill>
              </a:rPr>
              <a:t>loaded into the SPI_DR register (Rx buffer).</a:t>
            </a:r>
          </a:p>
        </p:txBody>
      </p:sp>
      <p:sp>
        <p:nvSpPr>
          <p:cNvPr id="13" name="Rectangle 12"/>
          <p:cNvSpPr/>
          <p:nvPr/>
        </p:nvSpPr>
        <p:spPr>
          <a:xfrm>
            <a:off x="94575" y="3877985"/>
            <a:ext cx="7929926" cy="369332"/>
          </a:xfrm>
          <a:prstGeom prst="rect">
            <a:avLst/>
          </a:prstGeom>
        </p:spPr>
        <p:txBody>
          <a:bodyPr wrap="square">
            <a:spAutoFit/>
          </a:bodyPr>
          <a:lstStyle/>
          <a:p>
            <a:r>
              <a:rPr lang="en-US" dirty="0"/>
              <a:t>• In unidirectional receive-only mode </a:t>
            </a:r>
            <a:r>
              <a:rPr lang="en-US" dirty="0">
                <a:solidFill>
                  <a:srgbClr val="FF0000"/>
                </a:solidFill>
              </a:rPr>
              <a:t>(BIDIMODE=0 and RXONLY=1)</a:t>
            </a:r>
          </a:p>
        </p:txBody>
      </p:sp>
      <p:sp>
        <p:nvSpPr>
          <p:cNvPr id="14" name="Rectangle 13"/>
          <p:cNvSpPr/>
          <p:nvPr/>
        </p:nvSpPr>
        <p:spPr>
          <a:xfrm>
            <a:off x="304800" y="4524316"/>
            <a:ext cx="10762004" cy="1200329"/>
          </a:xfrm>
          <a:prstGeom prst="rect">
            <a:avLst/>
          </a:prstGeom>
        </p:spPr>
        <p:txBody>
          <a:bodyPr wrap="square">
            <a:spAutoFit/>
          </a:bodyPr>
          <a:lstStyle/>
          <a:p>
            <a:r>
              <a:rPr lang="en-US" dirty="0"/>
              <a:t>– The sequence begins as soon as </a:t>
            </a:r>
            <a:r>
              <a:rPr lang="en-US" dirty="0" smtClean="0"/>
              <a:t>SPE=1</a:t>
            </a:r>
          </a:p>
          <a:p>
            <a:endParaRPr lang="en-US" dirty="0"/>
          </a:p>
          <a:p>
            <a:r>
              <a:rPr lang="en-US" dirty="0" smtClean="0"/>
              <a:t> </a:t>
            </a:r>
            <a:r>
              <a:rPr lang="en-US" dirty="0"/>
              <a:t>– Only the receiver is activated and the received data on the MISO pin are shifted in serially to the 8-bit shift register and then parallel loaded into the SPI_DR register (Rx buffer).</a:t>
            </a:r>
          </a:p>
        </p:txBody>
      </p:sp>
    </p:spTree>
    <p:extLst>
      <p:ext uri="{BB962C8B-B14F-4D97-AF65-F5344CB8AC3E}">
        <p14:creationId xmlns:p14="http://schemas.microsoft.com/office/powerpoint/2010/main" val="905161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522" y="225903"/>
            <a:ext cx="8010258" cy="369332"/>
          </a:xfrm>
          <a:prstGeom prst="rect">
            <a:avLst/>
          </a:prstGeom>
        </p:spPr>
        <p:txBody>
          <a:bodyPr wrap="square">
            <a:spAutoFit/>
          </a:bodyPr>
          <a:lstStyle/>
          <a:p>
            <a:r>
              <a:rPr lang="en-US" dirty="0"/>
              <a:t>• In bidirectional mode, when transmitting (BIDIMODE=1 and BIDIOE=1)</a:t>
            </a:r>
          </a:p>
        </p:txBody>
      </p:sp>
      <p:sp>
        <p:nvSpPr>
          <p:cNvPr id="5" name="Rectangle 4"/>
          <p:cNvSpPr/>
          <p:nvPr/>
        </p:nvSpPr>
        <p:spPr>
          <a:xfrm>
            <a:off x="458623" y="818807"/>
            <a:ext cx="8805017" cy="1754326"/>
          </a:xfrm>
          <a:prstGeom prst="rect">
            <a:avLst/>
          </a:prstGeom>
        </p:spPr>
        <p:txBody>
          <a:bodyPr wrap="square">
            <a:spAutoFit/>
          </a:bodyPr>
          <a:lstStyle/>
          <a:p>
            <a:r>
              <a:rPr lang="en-US" dirty="0"/>
              <a:t>– The sequence begins when data are written into the SPI_DR register (</a:t>
            </a:r>
            <a:r>
              <a:rPr lang="en-US" dirty="0" err="1"/>
              <a:t>Tx</a:t>
            </a:r>
            <a:r>
              <a:rPr lang="en-US" dirty="0"/>
              <a:t> buffer</a:t>
            </a:r>
            <a:r>
              <a:rPr lang="en-US" dirty="0" smtClean="0"/>
              <a:t>).</a:t>
            </a:r>
          </a:p>
          <a:p>
            <a:endParaRPr lang="en-US" dirty="0"/>
          </a:p>
          <a:p>
            <a:r>
              <a:rPr lang="en-US" dirty="0" smtClean="0"/>
              <a:t> </a:t>
            </a:r>
            <a:r>
              <a:rPr lang="en-US" dirty="0"/>
              <a:t>– The data are then parallel loaded from the </a:t>
            </a:r>
            <a:r>
              <a:rPr lang="en-US" dirty="0" err="1"/>
              <a:t>Tx</a:t>
            </a:r>
            <a:r>
              <a:rPr lang="en-US" dirty="0"/>
              <a:t> buffer into the 8-bit shift register during the first bit transmission and then shifted out serially to the MOSI pin. </a:t>
            </a:r>
            <a:endParaRPr lang="en-US" dirty="0" smtClean="0"/>
          </a:p>
          <a:p>
            <a:endParaRPr lang="en-US" dirty="0"/>
          </a:p>
          <a:p>
            <a:r>
              <a:rPr lang="en-US" dirty="0" smtClean="0"/>
              <a:t>– </a:t>
            </a:r>
            <a:r>
              <a:rPr lang="en-US" dirty="0"/>
              <a:t>No data are received.</a:t>
            </a:r>
          </a:p>
        </p:txBody>
      </p:sp>
      <p:sp>
        <p:nvSpPr>
          <p:cNvPr id="6" name="Rectangle 5"/>
          <p:cNvSpPr/>
          <p:nvPr/>
        </p:nvSpPr>
        <p:spPr>
          <a:xfrm>
            <a:off x="99700" y="3063106"/>
            <a:ext cx="8070080" cy="369332"/>
          </a:xfrm>
          <a:prstGeom prst="rect">
            <a:avLst/>
          </a:prstGeom>
        </p:spPr>
        <p:txBody>
          <a:bodyPr wrap="square">
            <a:spAutoFit/>
          </a:bodyPr>
          <a:lstStyle/>
          <a:p>
            <a:r>
              <a:rPr lang="en-US" dirty="0"/>
              <a:t>• In bidirectional mode, when receiving (BIDIMODE=1 and BIDIOE=0)</a:t>
            </a:r>
          </a:p>
        </p:txBody>
      </p:sp>
      <p:sp>
        <p:nvSpPr>
          <p:cNvPr id="7" name="Rectangle 6"/>
          <p:cNvSpPr/>
          <p:nvPr/>
        </p:nvSpPr>
        <p:spPr>
          <a:xfrm>
            <a:off x="458622" y="3647465"/>
            <a:ext cx="10847463" cy="1754326"/>
          </a:xfrm>
          <a:prstGeom prst="rect">
            <a:avLst/>
          </a:prstGeom>
        </p:spPr>
        <p:txBody>
          <a:bodyPr wrap="square">
            <a:spAutoFit/>
          </a:bodyPr>
          <a:lstStyle/>
          <a:p>
            <a:r>
              <a:rPr lang="en-US" dirty="0"/>
              <a:t>– The sequence begins as soon as SPE=1 and BIDIOE=0. </a:t>
            </a:r>
            <a:endParaRPr lang="en-US" dirty="0" smtClean="0"/>
          </a:p>
          <a:p>
            <a:endParaRPr lang="en-US" dirty="0"/>
          </a:p>
          <a:p>
            <a:r>
              <a:rPr lang="en-US" dirty="0" smtClean="0"/>
              <a:t>– </a:t>
            </a:r>
            <a:r>
              <a:rPr lang="en-US" dirty="0"/>
              <a:t>The received data on the MOSI pin are shifted in serially to the 8-bit shift register and then parallel loaded into the SPI_DR register (Rx buffer). </a:t>
            </a:r>
            <a:endParaRPr lang="en-US" dirty="0" smtClean="0"/>
          </a:p>
          <a:p>
            <a:endParaRPr lang="en-US" dirty="0"/>
          </a:p>
          <a:p>
            <a:r>
              <a:rPr lang="en-US" dirty="0" smtClean="0"/>
              <a:t>– </a:t>
            </a:r>
            <a:r>
              <a:rPr lang="en-US" dirty="0"/>
              <a:t>The transmitter is not activated and no data are shifted out serially to the MOSI pin.</a:t>
            </a:r>
          </a:p>
        </p:txBody>
      </p:sp>
    </p:spTree>
    <p:extLst>
      <p:ext uri="{BB962C8B-B14F-4D97-AF65-F5344CB8AC3E}">
        <p14:creationId xmlns:p14="http://schemas.microsoft.com/office/powerpoint/2010/main" val="149200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682448" cy="369332"/>
          </a:xfrm>
          <a:prstGeom prst="rect">
            <a:avLst/>
          </a:prstGeom>
        </p:spPr>
        <p:txBody>
          <a:bodyPr wrap="none">
            <a:spAutoFit/>
          </a:bodyPr>
          <a:lstStyle/>
          <a:p>
            <a:r>
              <a:rPr lang="en-US" dirty="0" smtClean="0">
                <a:solidFill>
                  <a:srgbClr val="FF0000"/>
                </a:solidFill>
              </a:rPr>
              <a:t>SPI introduction</a:t>
            </a:r>
            <a:endParaRPr lang="en-US" dirty="0">
              <a:solidFill>
                <a:srgbClr val="FF0000"/>
              </a:solidFill>
            </a:endParaRPr>
          </a:p>
        </p:txBody>
      </p:sp>
      <p:pic>
        <p:nvPicPr>
          <p:cNvPr id="1026" name="Picture 2" descr="SPI Protocol - Serial Peripheral Interface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794" y="56365"/>
            <a:ext cx="4762500" cy="22383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2379442"/>
            <a:ext cx="12076483" cy="369332"/>
          </a:xfrm>
          <a:prstGeom prst="rect">
            <a:avLst/>
          </a:prstGeom>
        </p:spPr>
        <p:txBody>
          <a:bodyPr wrap="square">
            <a:spAutoFit/>
          </a:bodyPr>
          <a:lstStyle/>
          <a:p>
            <a:r>
              <a:rPr lang="en-US" dirty="0" smtClean="0"/>
              <a:t>Usually, the SPI is connected to external devices through four pins:</a:t>
            </a:r>
            <a:endParaRPr lang="en-US" dirty="0"/>
          </a:p>
        </p:txBody>
      </p:sp>
      <p:sp>
        <p:nvSpPr>
          <p:cNvPr id="6" name="Rectangle 5"/>
          <p:cNvSpPr/>
          <p:nvPr/>
        </p:nvSpPr>
        <p:spPr>
          <a:xfrm>
            <a:off x="364620" y="2748774"/>
            <a:ext cx="11827379" cy="369332"/>
          </a:xfrm>
          <a:prstGeom prst="rect">
            <a:avLst/>
          </a:prstGeom>
        </p:spPr>
        <p:txBody>
          <a:bodyPr wrap="square">
            <a:spAutoFit/>
          </a:bodyPr>
          <a:lstStyle/>
          <a:p>
            <a:r>
              <a:rPr lang="en-US" dirty="0" smtClean="0"/>
              <a:t>• MISO: </a:t>
            </a:r>
            <a:r>
              <a:rPr lang="en-US" dirty="0" smtClean="0">
                <a:solidFill>
                  <a:srgbClr val="FF0000"/>
                </a:solidFill>
              </a:rPr>
              <a:t>Master In</a:t>
            </a:r>
            <a:r>
              <a:rPr lang="en-US" dirty="0" smtClean="0"/>
              <a:t> / </a:t>
            </a:r>
            <a:r>
              <a:rPr lang="en-US" dirty="0" smtClean="0">
                <a:solidFill>
                  <a:srgbClr val="FF0000"/>
                </a:solidFill>
              </a:rPr>
              <a:t>Slave Out </a:t>
            </a:r>
            <a:r>
              <a:rPr lang="en-US" dirty="0" smtClean="0"/>
              <a:t>data. This pin can be used to </a:t>
            </a:r>
            <a:r>
              <a:rPr lang="en-US" dirty="0" smtClean="0">
                <a:solidFill>
                  <a:srgbClr val="FF0000"/>
                </a:solidFill>
              </a:rPr>
              <a:t>transmit</a:t>
            </a:r>
            <a:r>
              <a:rPr lang="en-US" dirty="0" smtClean="0"/>
              <a:t> data in </a:t>
            </a:r>
            <a:r>
              <a:rPr lang="en-US" dirty="0" smtClean="0">
                <a:solidFill>
                  <a:srgbClr val="FF0000"/>
                </a:solidFill>
              </a:rPr>
              <a:t>slave</a:t>
            </a:r>
            <a:r>
              <a:rPr lang="en-US" dirty="0" smtClean="0"/>
              <a:t> mode and </a:t>
            </a:r>
            <a:r>
              <a:rPr lang="en-US" dirty="0" smtClean="0">
                <a:solidFill>
                  <a:srgbClr val="FF0000"/>
                </a:solidFill>
              </a:rPr>
              <a:t>receive</a:t>
            </a:r>
            <a:r>
              <a:rPr lang="en-US" dirty="0" smtClean="0"/>
              <a:t> data in </a:t>
            </a:r>
            <a:r>
              <a:rPr lang="en-US" dirty="0" smtClean="0">
                <a:solidFill>
                  <a:srgbClr val="FF0000"/>
                </a:solidFill>
              </a:rPr>
              <a:t>master</a:t>
            </a:r>
            <a:r>
              <a:rPr lang="en-US" dirty="0" smtClean="0"/>
              <a:t> mode.</a:t>
            </a:r>
            <a:endParaRPr lang="en-US" dirty="0"/>
          </a:p>
        </p:txBody>
      </p:sp>
      <p:sp>
        <p:nvSpPr>
          <p:cNvPr id="7" name="Rectangle 6"/>
          <p:cNvSpPr/>
          <p:nvPr/>
        </p:nvSpPr>
        <p:spPr>
          <a:xfrm>
            <a:off x="364619" y="3020377"/>
            <a:ext cx="11827379" cy="369332"/>
          </a:xfrm>
          <a:prstGeom prst="rect">
            <a:avLst/>
          </a:prstGeom>
        </p:spPr>
        <p:txBody>
          <a:bodyPr wrap="square">
            <a:spAutoFit/>
          </a:bodyPr>
          <a:lstStyle/>
          <a:p>
            <a:r>
              <a:rPr lang="en-US" dirty="0" smtClean="0"/>
              <a:t>• MOSI: </a:t>
            </a:r>
            <a:r>
              <a:rPr lang="en-US" dirty="0" smtClean="0">
                <a:solidFill>
                  <a:srgbClr val="FF0000"/>
                </a:solidFill>
              </a:rPr>
              <a:t>Master Out / Slave In </a:t>
            </a:r>
            <a:r>
              <a:rPr lang="en-US" dirty="0" smtClean="0"/>
              <a:t>data. This pin can be used to </a:t>
            </a:r>
            <a:r>
              <a:rPr lang="en-US" dirty="0" smtClean="0">
                <a:solidFill>
                  <a:srgbClr val="FF0000"/>
                </a:solidFill>
              </a:rPr>
              <a:t>transmit</a:t>
            </a:r>
            <a:r>
              <a:rPr lang="en-US" dirty="0" smtClean="0"/>
              <a:t> data in </a:t>
            </a:r>
            <a:r>
              <a:rPr lang="en-US" dirty="0" smtClean="0">
                <a:solidFill>
                  <a:srgbClr val="FF0000"/>
                </a:solidFill>
              </a:rPr>
              <a:t>master</a:t>
            </a:r>
            <a:r>
              <a:rPr lang="en-US" dirty="0" smtClean="0"/>
              <a:t> mode and </a:t>
            </a:r>
            <a:r>
              <a:rPr lang="en-US" dirty="0" smtClean="0">
                <a:solidFill>
                  <a:srgbClr val="FF0000"/>
                </a:solidFill>
              </a:rPr>
              <a:t>receive</a:t>
            </a:r>
            <a:r>
              <a:rPr lang="en-US" dirty="0" smtClean="0"/>
              <a:t> data in </a:t>
            </a:r>
            <a:r>
              <a:rPr lang="en-US" dirty="0" smtClean="0">
                <a:solidFill>
                  <a:srgbClr val="FF0000"/>
                </a:solidFill>
              </a:rPr>
              <a:t>slave</a:t>
            </a:r>
            <a:r>
              <a:rPr lang="en-US" dirty="0" smtClean="0"/>
              <a:t> mode.</a:t>
            </a:r>
            <a:endParaRPr lang="en-US" dirty="0"/>
          </a:p>
        </p:txBody>
      </p:sp>
      <p:sp>
        <p:nvSpPr>
          <p:cNvPr id="8" name="Rectangle 7"/>
          <p:cNvSpPr/>
          <p:nvPr/>
        </p:nvSpPr>
        <p:spPr>
          <a:xfrm>
            <a:off x="364617" y="3263823"/>
            <a:ext cx="11402941" cy="369332"/>
          </a:xfrm>
          <a:prstGeom prst="rect">
            <a:avLst/>
          </a:prstGeom>
        </p:spPr>
        <p:txBody>
          <a:bodyPr wrap="square">
            <a:spAutoFit/>
          </a:bodyPr>
          <a:lstStyle/>
          <a:p>
            <a:r>
              <a:rPr lang="en-US" dirty="0" smtClean="0"/>
              <a:t>• SCK: Serial Clock output for SPI masters and input for SPI slaves.</a:t>
            </a:r>
            <a:endParaRPr lang="en-US" dirty="0"/>
          </a:p>
        </p:txBody>
      </p:sp>
      <p:sp>
        <p:nvSpPr>
          <p:cNvPr id="9" name="Rectangle 8"/>
          <p:cNvSpPr/>
          <p:nvPr/>
        </p:nvSpPr>
        <p:spPr>
          <a:xfrm>
            <a:off x="364617" y="3497531"/>
            <a:ext cx="1913024" cy="369332"/>
          </a:xfrm>
          <a:prstGeom prst="rect">
            <a:avLst/>
          </a:prstGeom>
        </p:spPr>
        <p:txBody>
          <a:bodyPr wrap="none">
            <a:spAutoFit/>
          </a:bodyPr>
          <a:lstStyle/>
          <a:p>
            <a:r>
              <a:rPr lang="en-US" dirty="0" smtClean="0"/>
              <a:t>• NSS: Slave select</a:t>
            </a:r>
            <a:endParaRPr lang="en-US" dirty="0"/>
          </a:p>
        </p:txBody>
      </p:sp>
      <p:pic>
        <p:nvPicPr>
          <p:cNvPr id="10" name="Picture 9"/>
          <p:cNvPicPr>
            <a:picLocks noChangeAspect="1"/>
          </p:cNvPicPr>
          <p:nvPr/>
        </p:nvPicPr>
        <p:blipFill>
          <a:blip r:embed="rId3"/>
          <a:stretch>
            <a:fillRect/>
          </a:stretch>
        </p:blipFill>
        <p:spPr>
          <a:xfrm>
            <a:off x="2277641" y="4148204"/>
            <a:ext cx="7663707" cy="2058310"/>
          </a:xfrm>
          <a:prstGeom prst="rect">
            <a:avLst/>
          </a:prstGeom>
        </p:spPr>
      </p:pic>
    </p:spTree>
    <p:extLst>
      <p:ext uri="{BB962C8B-B14F-4D97-AF65-F5344CB8AC3E}">
        <p14:creationId xmlns:p14="http://schemas.microsoft.com/office/powerpoint/2010/main" val="300566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3736" y="915304"/>
            <a:ext cx="6677957" cy="4258269"/>
          </a:xfrm>
          <a:prstGeom prst="rect">
            <a:avLst/>
          </a:prstGeom>
        </p:spPr>
      </p:pic>
    </p:spTree>
    <p:extLst>
      <p:ext uri="{BB962C8B-B14F-4D97-AF65-F5344CB8AC3E}">
        <p14:creationId xmlns:p14="http://schemas.microsoft.com/office/powerpoint/2010/main" val="1768479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9874" y="1234995"/>
            <a:ext cx="10944296" cy="4362500"/>
          </a:xfrm>
          <a:prstGeom prst="rect">
            <a:avLst/>
          </a:prstGeom>
        </p:spPr>
      </p:pic>
    </p:spTree>
    <p:extLst>
      <p:ext uri="{BB962C8B-B14F-4D97-AF65-F5344CB8AC3E}">
        <p14:creationId xmlns:p14="http://schemas.microsoft.com/office/powerpoint/2010/main" val="220220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24044" y="0"/>
            <a:ext cx="6887536" cy="2524477"/>
          </a:xfrm>
          <a:prstGeom prst="rect">
            <a:avLst/>
          </a:prstGeom>
        </p:spPr>
      </p:pic>
      <p:pic>
        <p:nvPicPr>
          <p:cNvPr id="5" name="Picture 4"/>
          <p:cNvPicPr>
            <a:picLocks noChangeAspect="1"/>
          </p:cNvPicPr>
          <p:nvPr/>
        </p:nvPicPr>
        <p:blipFill>
          <a:blip r:embed="rId3"/>
          <a:stretch>
            <a:fillRect/>
          </a:stretch>
        </p:blipFill>
        <p:spPr>
          <a:xfrm>
            <a:off x="2896133" y="2644118"/>
            <a:ext cx="6382641" cy="3934374"/>
          </a:xfrm>
          <a:prstGeom prst="rect">
            <a:avLst/>
          </a:prstGeom>
        </p:spPr>
      </p:pic>
    </p:spTree>
    <p:extLst>
      <p:ext uri="{BB962C8B-B14F-4D97-AF65-F5344CB8AC3E}">
        <p14:creationId xmlns:p14="http://schemas.microsoft.com/office/powerpoint/2010/main" val="1395999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Could Go Wrong: SPI Hackaday, 40% 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873" y="299103"/>
            <a:ext cx="5715000" cy="29622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266252" y="3797826"/>
            <a:ext cx="7663707" cy="2058310"/>
          </a:xfrm>
          <a:prstGeom prst="rect">
            <a:avLst/>
          </a:prstGeom>
        </p:spPr>
      </p:pic>
    </p:spTree>
    <p:extLst>
      <p:ext uri="{BB962C8B-B14F-4D97-AF65-F5344CB8AC3E}">
        <p14:creationId xmlns:p14="http://schemas.microsoft.com/office/powerpoint/2010/main" val="408898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1306" y="0"/>
            <a:ext cx="8049748" cy="3572374"/>
          </a:xfrm>
          <a:prstGeom prst="rect">
            <a:avLst/>
          </a:prstGeom>
        </p:spPr>
      </p:pic>
      <p:sp>
        <p:nvSpPr>
          <p:cNvPr id="5" name="Rectangle 4"/>
          <p:cNvSpPr/>
          <p:nvPr/>
        </p:nvSpPr>
        <p:spPr>
          <a:xfrm>
            <a:off x="0" y="3704041"/>
            <a:ext cx="12192000" cy="369332"/>
          </a:xfrm>
          <a:prstGeom prst="rect">
            <a:avLst/>
          </a:prstGeom>
        </p:spPr>
        <p:txBody>
          <a:bodyPr wrap="square">
            <a:spAutoFit/>
          </a:bodyPr>
          <a:lstStyle/>
          <a:p>
            <a:r>
              <a:rPr lang="en-US" b="0" i="0" dirty="0" smtClean="0">
                <a:solidFill>
                  <a:srgbClr val="000000"/>
                </a:solidFill>
                <a:effectLst/>
                <a:latin typeface="Roboto Slab"/>
              </a:rPr>
              <a:t>The </a:t>
            </a:r>
            <a:r>
              <a:rPr lang="en-US" b="0" i="0" dirty="0" smtClean="0">
                <a:solidFill>
                  <a:srgbClr val="FF0000"/>
                </a:solidFill>
                <a:effectLst/>
                <a:latin typeface="Roboto Slab"/>
              </a:rPr>
              <a:t>master</a:t>
            </a:r>
            <a:r>
              <a:rPr lang="en-US" b="0" i="0" dirty="0" smtClean="0">
                <a:solidFill>
                  <a:srgbClr val="000000"/>
                </a:solidFill>
                <a:effectLst/>
                <a:latin typeface="Roboto Slab"/>
              </a:rPr>
              <a:t> shift register </a:t>
            </a:r>
            <a:r>
              <a:rPr lang="en-US" b="0" i="0" dirty="0" smtClean="0">
                <a:solidFill>
                  <a:srgbClr val="FF0000"/>
                </a:solidFill>
                <a:effectLst/>
                <a:latin typeface="Roboto Slab"/>
              </a:rPr>
              <a:t>transmits</a:t>
            </a:r>
            <a:r>
              <a:rPr lang="en-US" b="0" i="0" dirty="0" smtClean="0">
                <a:solidFill>
                  <a:srgbClr val="000000"/>
                </a:solidFill>
                <a:effectLst/>
                <a:latin typeface="Roboto Slab"/>
              </a:rPr>
              <a:t> the data to the </a:t>
            </a:r>
            <a:r>
              <a:rPr lang="en-US" b="0" i="0" dirty="0" smtClean="0">
                <a:solidFill>
                  <a:srgbClr val="FF0000"/>
                </a:solidFill>
                <a:effectLst/>
                <a:latin typeface="Roboto Slab"/>
              </a:rPr>
              <a:t>slave</a:t>
            </a:r>
            <a:r>
              <a:rPr lang="en-US" b="0" i="0" dirty="0" smtClean="0">
                <a:solidFill>
                  <a:srgbClr val="000000"/>
                </a:solidFill>
                <a:effectLst/>
                <a:latin typeface="Roboto Slab"/>
              </a:rPr>
              <a:t> on the </a:t>
            </a:r>
            <a:r>
              <a:rPr lang="en-US" b="0" i="0" dirty="0" smtClean="0">
                <a:solidFill>
                  <a:srgbClr val="FF0000"/>
                </a:solidFill>
                <a:effectLst/>
                <a:latin typeface="Roboto Slab"/>
              </a:rPr>
              <a:t>MOSI</a:t>
            </a:r>
            <a:r>
              <a:rPr lang="en-US" b="0" i="0" dirty="0" smtClean="0">
                <a:solidFill>
                  <a:srgbClr val="000000"/>
                </a:solidFill>
                <a:effectLst/>
                <a:latin typeface="Roboto Slab"/>
              </a:rPr>
              <a:t> line, and the </a:t>
            </a:r>
            <a:r>
              <a:rPr lang="en-US" b="0" i="0" dirty="0" smtClean="0">
                <a:solidFill>
                  <a:srgbClr val="FF0000"/>
                </a:solidFill>
                <a:effectLst/>
                <a:latin typeface="Roboto Slab"/>
              </a:rPr>
              <a:t>slave</a:t>
            </a:r>
            <a:r>
              <a:rPr lang="en-US" b="0" i="0" dirty="0" smtClean="0">
                <a:solidFill>
                  <a:srgbClr val="000000"/>
                </a:solidFill>
                <a:effectLst/>
                <a:latin typeface="Roboto Slab"/>
              </a:rPr>
              <a:t> </a:t>
            </a:r>
            <a:r>
              <a:rPr lang="en-US" b="0" i="0" dirty="0" smtClean="0">
                <a:solidFill>
                  <a:srgbClr val="FF0000"/>
                </a:solidFill>
                <a:effectLst/>
                <a:latin typeface="Roboto Slab"/>
              </a:rPr>
              <a:t>receives</a:t>
            </a:r>
            <a:r>
              <a:rPr lang="en-US" b="0" i="0" dirty="0" smtClean="0">
                <a:solidFill>
                  <a:srgbClr val="000000"/>
                </a:solidFill>
                <a:effectLst/>
                <a:latin typeface="Roboto Slab"/>
              </a:rPr>
              <a:t> it.</a:t>
            </a:r>
            <a:endParaRPr lang="en-US" dirty="0"/>
          </a:p>
        </p:txBody>
      </p:sp>
      <p:sp>
        <p:nvSpPr>
          <p:cNvPr id="6" name="Rectangle 5"/>
          <p:cNvSpPr/>
          <p:nvPr/>
        </p:nvSpPr>
        <p:spPr>
          <a:xfrm>
            <a:off x="-9970" y="4300091"/>
            <a:ext cx="12092299" cy="923330"/>
          </a:xfrm>
          <a:prstGeom prst="rect">
            <a:avLst/>
          </a:prstGeom>
        </p:spPr>
        <p:txBody>
          <a:bodyPr wrap="square">
            <a:spAutoFit/>
          </a:bodyPr>
          <a:lstStyle/>
          <a:p>
            <a:r>
              <a:rPr lang="en-US" b="0" i="0" dirty="0" smtClean="0">
                <a:solidFill>
                  <a:srgbClr val="000000"/>
                </a:solidFill>
                <a:effectLst/>
                <a:latin typeface="Roboto Slab"/>
              </a:rPr>
              <a:t>At the same time, the </a:t>
            </a:r>
            <a:r>
              <a:rPr lang="en-US" b="0" i="0" dirty="0" smtClean="0">
                <a:solidFill>
                  <a:srgbClr val="FF0000"/>
                </a:solidFill>
                <a:effectLst/>
                <a:latin typeface="Roboto Slab"/>
              </a:rPr>
              <a:t>slave</a:t>
            </a:r>
            <a:r>
              <a:rPr lang="en-US" b="0" i="0" dirty="0" smtClean="0">
                <a:solidFill>
                  <a:srgbClr val="000000"/>
                </a:solidFill>
                <a:effectLst/>
                <a:latin typeface="Roboto Slab"/>
              </a:rPr>
              <a:t> shift register </a:t>
            </a:r>
            <a:r>
              <a:rPr lang="en-US" b="0" i="0" dirty="0" smtClean="0">
                <a:solidFill>
                  <a:srgbClr val="FF0000"/>
                </a:solidFill>
                <a:effectLst/>
                <a:latin typeface="Roboto Slab"/>
              </a:rPr>
              <a:t>sends</a:t>
            </a:r>
            <a:r>
              <a:rPr lang="en-US" b="0" i="0" dirty="0" smtClean="0">
                <a:solidFill>
                  <a:srgbClr val="000000"/>
                </a:solidFill>
                <a:effectLst/>
                <a:latin typeface="Roboto Slab"/>
              </a:rPr>
              <a:t> the data to the </a:t>
            </a:r>
            <a:r>
              <a:rPr lang="en-US" b="0" i="0" dirty="0" smtClean="0">
                <a:solidFill>
                  <a:srgbClr val="FF0000"/>
                </a:solidFill>
                <a:effectLst/>
                <a:latin typeface="Roboto Slab"/>
              </a:rPr>
              <a:t>master</a:t>
            </a:r>
            <a:r>
              <a:rPr lang="en-US" b="0" i="0" dirty="0" smtClean="0">
                <a:solidFill>
                  <a:srgbClr val="000000"/>
                </a:solidFill>
                <a:effectLst/>
                <a:latin typeface="Roboto Slab"/>
              </a:rPr>
              <a:t> on the </a:t>
            </a:r>
            <a:r>
              <a:rPr lang="en-US" b="0" i="0" dirty="0" smtClean="0">
                <a:solidFill>
                  <a:srgbClr val="FF0000"/>
                </a:solidFill>
                <a:effectLst/>
                <a:latin typeface="Roboto Slab"/>
              </a:rPr>
              <a:t>MISO</a:t>
            </a:r>
            <a:r>
              <a:rPr lang="en-US" b="0" i="0" dirty="0" smtClean="0">
                <a:solidFill>
                  <a:srgbClr val="000000"/>
                </a:solidFill>
                <a:effectLst/>
                <a:latin typeface="Roboto Slab"/>
              </a:rPr>
              <a:t> line, and the </a:t>
            </a:r>
            <a:r>
              <a:rPr lang="en-US" b="0" i="0" dirty="0" smtClean="0">
                <a:solidFill>
                  <a:srgbClr val="FF0000"/>
                </a:solidFill>
                <a:effectLst/>
                <a:latin typeface="Roboto Slab"/>
              </a:rPr>
              <a:t>master</a:t>
            </a:r>
            <a:r>
              <a:rPr lang="en-US" b="0" i="0" dirty="0" smtClean="0">
                <a:solidFill>
                  <a:srgbClr val="000000"/>
                </a:solidFill>
                <a:effectLst/>
                <a:latin typeface="Roboto Slab"/>
              </a:rPr>
              <a:t> gets it. Transmission may continue for any number of clock cycles. When complete, master idles the clock and releases the SS line.</a:t>
            </a:r>
            <a:endParaRPr lang="en-US" dirty="0"/>
          </a:p>
        </p:txBody>
      </p:sp>
      <p:sp>
        <p:nvSpPr>
          <p:cNvPr id="7" name="Rectangle 6"/>
          <p:cNvSpPr/>
          <p:nvPr/>
        </p:nvSpPr>
        <p:spPr>
          <a:xfrm>
            <a:off x="-49851" y="5450139"/>
            <a:ext cx="12192000" cy="646331"/>
          </a:xfrm>
          <a:prstGeom prst="rect">
            <a:avLst/>
          </a:prstGeom>
        </p:spPr>
        <p:txBody>
          <a:bodyPr wrap="square">
            <a:spAutoFit/>
          </a:bodyPr>
          <a:lstStyle/>
          <a:p>
            <a:r>
              <a:rPr lang="en-US" b="0" i="0" dirty="0" smtClean="0">
                <a:solidFill>
                  <a:srgbClr val="000000"/>
                </a:solidFill>
                <a:effectLst/>
                <a:latin typeface="Roboto Slab"/>
              </a:rPr>
              <a:t>So, in full-duplex communication shift registers of both master and slave are linked using two unidirectional lines between MOSI and MISO pins. By default, SPI configures for full-duplex communication.</a:t>
            </a:r>
            <a:endParaRPr lang="en-US" dirty="0"/>
          </a:p>
        </p:txBody>
      </p:sp>
    </p:spTree>
    <p:extLst>
      <p:ext uri="{BB962C8B-B14F-4D97-AF65-F5344CB8AC3E}">
        <p14:creationId xmlns:p14="http://schemas.microsoft.com/office/powerpoint/2010/main" val="123769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49196" y="0"/>
            <a:ext cx="7225392" cy="3366575"/>
          </a:xfrm>
          <a:prstGeom prst="rect">
            <a:avLst/>
          </a:prstGeom>
        </p:spPr>
      </p:pic>
      <p:sp>
        <p:nvSpPr>
          <p:cNvPr id="5" name="Rectangle 4"/>
          <p:cNvSpPr/>
          <p:nvPr/>
        </p:nvSpPr>
        <p:spPr>
          <a:xfrm>
            <a:off x="1324598" y="3366575"/>
            <a:ext cx="11046864" cy="369332"/>
          </a:xfrm>
          <a:prstGeom prst="rect">
            <a:avLst/>
          </a:prstGeom>
        </p:spPr>
        <p:txBody>
          <a:bodyPr wrap="square">
            <a:spAutoFit/>
          </a:bodyPr>
          <a:lstStyle/>
          <a:p>
            <a:r>
              <a:rPr lang="en-US" b="0" i="0" dirty="0" smtClean="0">
                <a:solidFill>
                  <a:srgbClr val="000000"/>
                </a:solidFill>
                <a:effectLst/>
                <a:latin typeface="Roboto Slab"/>
              </a:rPr>
              <a:t>The SPI can communicate in half-duplex mode by setting the BIDIMODE bit in the SPIx_CR1 register.</a:t>
            </a:r>
            <a:endParaRPr lang="en-US" dirty="0"/>
          </a:p>
        </p:txBody>
      </p:sp>
      <p:sp>
        <p:nvSpPr>
          <p:cNvPr id="6" name="Rectangle 5"/>
          <p:cNvSpPr/>
          <p:nvPr/>
        </p:nvSpPr>
        <p:spPr>
          <a:xfrm>
            <a:off x="-17092" y="3735907"/>
            <a:ext cx="12192000" cy="369332"/>
          </a:xfrm>
          <a:prstGeom prst="rect">
            <a:avLst/>
          </a:prstGeom>
        </p:spPr>
        <p:txBody>
          <a:bodyPr wrap="square">
            <a:spAutoFit/>
          </a:bodyPr>
          <a:lstStyle/>
          <a:p>
            <a:r>
              <a:rPr lang="en-US" b="0" i="0" dirty="0" smtClean="0">
                <a:solidFill>
                  <a:srgbClr val="000000"/>
                </a:solidFill>
                <a:effectLst/>
                <a:latin typeface="Roboto Slab"/>
              </a:rPr>
              <a:t>In half-duplex data communication, one single cross-connection line is used to link the shift registers.</a:t>
            </a:r>
            <a:endParaRPr lang="en-US" dirty="0"/>
          </a:p>
        </p:txBody>
      </p:sp>
      <p:sp>
        <p:nvSpPr>
          <p:cNvPr id="7" name="Rectangle 6"/>
          <p:cNvSpPr/>
          <p:nvPr/>
        </p:nvSpPr>
        <p:spPr>
          <a:xfrm>
            <a:off x="-17092" y="4151405"/>
            <a:ext cx="12192000" cy="369332"/>
          </a:xfrm>
          <a:prstGeom prst="rect">
            <a:avLst/>
          </a:prstGeom>
        </p:spPr>
        <p:txBody>
          <a:bodyPr wrap="square">
            <a:spAutoFit/>
          </a:bodyPr>
          <a:lstStyle/>
          <a:p>
            <a:r>
              <a:rPr lang="en-US" b="0" i="0" dirty="0" smtClean="0">
                <a:solidFill>
                  <a:srgbClr val="000000"/>
                </a:solidFill>
                <a:effectLst/>
                <a:latin typeface="Roboto Slab"/>
              </a:rPr>
              <a:t>In this data communication, there is only one data line. The </a:t>
            </a:r>
            <a:r>
              <a:rPr lang="en-US" b="0" i="0" dirty="0" smtClean="0">
                <a:solidFill>
                  <a:srgbClr val="FF0000"/>
                </a:solidFill>
                <a:effectLst/>
                <a:latin typeface="Roboto Slab"/>
              </a:rPr>
              <a:t>MOSI of the master </a:t>
            </a:r>
            <a:r>
              <a:rPr lang="en-US" b="0" i="0" dirty="0" smtClean="0">
                <a:solidFill>
                  <a:srgbClr val="000000"/>
                </a:solidFill>
                <a:effectLst/>
                <a:latin typeface="Roboto Slab"/>
              </a:rPr>
              <a:t>connects to the </a:t>
            </a:r>
            <a:r>
              <a:rPr lang="en-US" b="0" i="0" dirty="0" smtClean="0">
                <a:solidFill>
                  <a:srgbClr val="FF0000"/>
                </a:solidFill>
                <a:effectLst/>
                <a:latin typeface="Roboto Slab"/>
              </a:rPr>
              <a:t>MISO</a:t>
            </a:r>
            <a:r>
              <a:rPr lang="en-US" b="0" i="0" dirty="0" smtClean="0">
                <a:solidFill>
                  <a:srgbClr val="000000"/>
                </a:solidFill>
                <a:effectLst/>
                <a:latin typeface="Roboto Slab"/>
              </a:rPr>
              <a:t> of the </a:t>
            </a:r>
            <a:r>
              <a:rPr lang="en-US" b="0" i="0" dirty="0" smtClean="0">
                <a:solidFill>
                  <a:srgbClr val="FF0000"/>
                </a:solidFill>
                <a:effectLst/>
                <a:latin typeface="Roboto Slab"/>
              </a:rPr>
              <a:t>slave</a:t>
            </a:r>
            <a:r>
              <a:rPr lang="en-US" b="0" i="0" dirty="0" smtClean="0">
                <a:solidFill>
                  <a:srgbClr val="000000"/>
                </a:solidFill>
                <a:effectLst/>
                <a:latin typeface="Roboto Slab"/>
              </a:rPr>
              <a:t>. </a:t>
            </a:r>
            <a:endParaRPr lang="en-US" dirty="0"/>
          </a:p>
        </p:txBody>
      </p:sp>
      <p:sp>
        <p:nvSpPr>
          <p:cNvPr id="8" name="Rectangle 7"/>
          <p:cNvSpPr/>
          <p:nvPr/>
        </p:nvSpPr>
        <p:spPr>
          <a:xfrm>
            <a:off x="0" y="4520737"/>
            <a:ext cx="9323462" cy="369332"/>
          </a:xfrm>
          <a:prstGeom prst="rect">
            <a:avLst/>
          </a:prstGeom>
        </p:spPr>
        <p:txBody>
          <a:bodyPr wrap="square">
            <a:spAutoFit/>
          </a:bodyPr>
          <a:lstStyle/>
          <a:p>
            <a:r>
              <a:rPr lang="en-US" b="0" i="0" dirty="0" smtClean="0">
                <a:solidFill>
                  <a:srgbClr val="000000"/>
                </a:solidFill>
                <a:effectLst/>
                <a:latin typeface="Roboto Slab"/>
              </a:rPr>
              <a:t>And there must be one resistor in between a typical value may be 1kiloohm. </a:t>
            </a:r>
            <a:endParaRPr lang="en-US" dirty="0"/>
          </a:p>
        </p:txBody>
      </p:sp>
    </p:spTree>
    <p:extLst>
      <p:ext uri="{BB962C8B-B14F-4D97-AF65-F5344CB8AC3E}">
        <p14:creationId xmlns:p14="http://schemas.microsoft.com/office/powerpoint/2010/main" val="285280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11267" y="504202"/>
            <a:ext cx="6591368" cy="2726108"/>
          </a:xfrm>
          <a:prstGeom prst="rect">
            <a:avLst/>
          </a:prstGeom>
        </p:spPr>
      </p:pic>
      <p:sp>
        <p:nvSpPr>
          <p:cNvPr id="5" name="Rectangle 4"/>
          <p:cNvSpPr/>
          <p:nvPr/>
        </p:nvSpPr>
        <p:spPr>
          <a:xfrm>
            <a:off x="0" y="3709053"/>
            <a:ext cx="12192000" cy="646331"/>
          </a:xfrm>
          <a:prstGeom prst="rect">
            <a:avLst/>
          </a:prstGeom>
        </p:spPr>
        <p:txBody>
          <a:bodyPr wrap="square">
            <a:spAutoFit/>
          </a:bodyPr>
          <a:lstStyle/>
          <a:p>
            <a:r>
              <a:rPr lang="en-US" b="0" i="0" dirty="0" smtClean="0">
                <a:solidFill>
                  <a:srgbClr val="000000"/>
                </a:solidFill>
                <a:effectLst/>
                <a:latin typeface="Roboto Slab"/>
              </a:rPr>
              <a:t>The SPI can communicate in simplex mode by setting the </a:t>
            </a:r>
            <a:r>
              <a:rPr lang="en-US" b="0" i="0" dirty="0" smtClean="0">
                <a:solidFill>
                  <a:srgbClr val="FF0000"/>
                </a:solidFill>
                <a:effectLst/>
                <a:latin typeface="Roboto Slab"/>
              </a:rPr>
              <a:t>SPI in transmit-only </a:t>
            </a:r>
            <a:r>
              <a:rPr lang="en-US" b="0" i="0" dirty="0" smtClean="0">
                <a:solidFill>
                  <a:srgbClr val="000000"/>
                </a:solidFill>
                <a:effectLst/>
                <a:latin typeface="Roboto Slab"/>
              </a:rPr>
              <a:t>or </a:t>
            </a:r>
            <a:r>
              <a:rPr lang="en-US" b="0" i="0" dirty="0" smtClean="0">
                <a:solidFill>
                  <a:srgbClr val="FF0000"/>
                </a:solidFill>
                <a:effectLst/>
                <a:latin typeface="Roboto Slab"/>
              </a:rPr>
              <a:t>receive-only</a:t>
            </a:r>
            <a:r>
              <a:rPr lang="en-US" b="0" i="0" dirty="0" smtClean="0">
                <a:solidFill>
                  <a:srgbClr val="000000"/>
                </a:solidFill>
                <a:effectLst/>
                <a:latin typeface="Roboto Slab"/>
              </a:rPr>
              <a:t> using the RX ONLY bit in the SPIx_CR2 register. Simplex, as its name indicates the communication is in simple mode.</a:t>
            </a:r>
            <a:endParaRPr lang="en-US" dirty="0"/>
          </a:p>
        </p:txBody>
      </p:sp>
      <p:sp>
        <p:nvSpPr>
          <p:cNvPr id="6" name="Rectangle 5"/>
          <p:cNvSpPr/>
          <p:nvPr/>
        </p:nvSpPr>
        <p:spPr>
          <a:xfrm>
            <a:off x="0" y="4834127"/>
            <a:ext cx="12192000" cy="369332"/>
          </a:xfrm>
          <a:prstGeom prst="rect">
            <a:avLst/>
          </a:prstGeom>
        </p:spPr>
        <p:txBody>
          <a:bodyPr wrap="square">
            <a:spAutoFit/>
          </a:bodyPr>
          <a:lstStyle/>
          <a:p>
            <a:r>
              <a:rPr lang="en-US" b="0" i="0" dirty="0" smtClean="0">
                <a:solidFill>
                  <a:srgbClr val="000000"/>
                </a:solidFill>
                <a:effectLst/>
                <a:latin typeface="Roboto Slab"/>
              </a:rPr>
              <a:t>There are two types of communication in simplex mode, one is transmitting only, and the other one is receiving only.</a:t>
            </a:r>
            <a:endParaRPr lang="en-US" dirty="0"/>
          </a:p>
        </p:txBody>
      </p:sp>
    </p:spTree>
    <p:extLst>
      <p:ext uri="{BB962C8B-B14F-4D97-AF65-F5344CB8AC3E}">
        <p14:creationId xmlns:p14="http://schemas.microsoft.com/office/powerpoint/2010/main" val="173797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24457" y="307998"/>
            <a:ext cx="7407101" cy="5580973"/>
          </a:xfrm>
          <a:prstGeom prst="rect">
            <a:avLst/>
          </a:prstGeom>
        </p:spPr>
      </p:pic>
    </p:spTree>
    <p:extLst>
      <p:ext uri="{BB962C8B-B14F-4D97-AF65-F5344CB8AC3E}">
        <p14:creationId xmlns:p14="http://schemas.microsoft.com/office/powerpoint/2010/main" val="405306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55067" y="0"/>
            <a:ext cx="7630590" cy="3010320"/>
          </a:xfrm>
          <a:prstGeom prst="rect">
            <a:avLst/>
          </a:prstGeom>
        </p:spPr>
      </p:pic>
      <p:sp>
        <p:nvSpPr>
          <p:cNvPr id="5" name="Rectangle 4"/>
          <p:cNvSpPr/>
          <p:nvPr/>
        </p:nvSpPr>
        <p:spPr>
          <a:xfrm>
            <a:off x="168066" y="3010320"/>
            <a:ext cx="12023933" cy="646331"/>
          </a:xfrm>
          <a:prstGeom prst="rect">
            <a:avLst/>
          </a:prstGeom>
        </p:spPr>
        <p:txBody>
          <a:bodyPr wrap="square">
            <a:spAutoFit/>
          </a:bodyPr>
          <a:lstStyle/>
          <a:p>
            <a:r>
              <a:rPr lang="en-US" dirty="0" smtClean="0"/>
              <a:t>The MOSI pins are connected together and the MISO pins are connected together. In this way data is transferred serially between master and slave (most significant bit first)</a:t>
            </a:r>
            <a:endParaRPr lang="en-US" dirty="0"/>
          </a:p>
        </p:txBody>
      </p:sp>
      <p:sp>
        <p:nvSpPr>
          <p:cNvPr id="6" name="Rectangle 5"/>
          <p:cNvSpPr/>
          <p:nvPr/>
        </p:nvSpPr>
        <p:spPr>
          <a:xfrm>
            <a:off x="84032" y="3876435"/>
            <a:ext cx="12107968" cy="923330"/>
          </a:xfrm>
          <a:prstGeom prst="rect">
            <a:avLst/>
          </a:prstGeom>
        </p:spPr>
        <p:txBody>
          <a:bodyPr wrap="square">
            <a:spAutoFit/>
          </a:bodyPr>
          <a:lstStyle/>
          <a:p>
            <a:r>
              <a:rPr lang="en-US" dirty="0" smtClean="0"/>
              <a:t>The communication is always initiated by the master. When the master device transmits data to a slave device via the MOSI pin, the slave device responds via the MISO pin. This implies </a:t>
            </a:r>
            <a:r>
              <a:rPr lang="en-US" dirty="0" smtClean="0">
                <a:solidFill>
                  <a:srgbClr val="FF0000"/>
                </a:solidFill>
              </a:rPr>
              <a:t>full-duplex communication with both data out and data in synchronized with the same clock signal</a:t>
            </a:r>
            <a:r>
              <a:rPr lang="en-US" dirty="0" smtClean="0"/>
              <a:t> (which is provided by the master device via the SCK pin).</a:t>
            </a:r>
            <a:endParaRPr lang="en-US" dirty="0"/>
          </a:p>
        </p:txBody>
      </p:sp>
    </p:spTree>
    <p:extLst>
      <p:ext uri="{BB962C8B-B14F-4D97-AF65-F5344CB8AC3E}">
        <p14:creationId xmlns:p14="http://schemas.microsoft.com/office/powerpoint/2010/main" val="413787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1964</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79</cp:revision>
  <dcterms:created xsi:type="dcterms:W3CDTF">2024-01-15T14:35:09Z</dcterms:created>
  <dcterms:modified xsi:type="dcterms:W3CDTF">2024-01-16T09:40:00Z</dcterms:modified>
</cp:coreProperties>
</file>