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2148EC-3DE1-4DDB-94CA-843385146363}"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13297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148EC-3DE1-4DDB-94CA-843385146363}"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6784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148EC-3DE1-4DDB-94CA-843385146363}"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416382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148EC-3DE1-4DDB-94CA-843385146363}"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99845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148EC-3DE1-4DDB-94CA-843385146363}"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194344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2148EC-3DE1-4DDB-94CA-843385146363}"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53562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2148EC-3DE1-4DDB-94CA-843385146363}"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398378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2148EC-3DE1-4DDB-94CA-843385146363}"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285341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148EC-3DE1-4DDB-94CA-843385146363}"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365769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148EC-3DE1-4DDB-94CA-843385146363}"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259631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148EC-3DE1-4DDB-94CA-843385146363}"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2C133-ECD9-4801-8861-DE8A6AB2FE1E}" type="slidenum">
              <a:rPr lang="en-US" smtClean="0"/>
              <a:t>‹#›</a:t>
            </a:fld>
            <a:endParaRPr lang="en-US"/>
          </a:p>
        </p:txBody>
      </p:sp>
    </p:spTree>
    <p:extLst>
      <p:ext uri="{BB962C8B-B14F-4D97-AF65-F5344CB8AC3E}">
        <p14:creationId xmlns:p14="http://schemas.microsoft.com/office/powerpoint/2010/main" val="263937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148EC-3DE1-4DDB-94CA-843385146363}" type="datetimeFigureOut">
              <a:rPr lang="en-US" smtClean="0"/>
              <a:t>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2C133-ECD9-4801-8861-DE8A6AB2FE1E}" type="slidenum">
              <a:rPr lang="en-US" smtClean="0"/>
              <a:t>‹#›</a:t>
            </a:fld>
            <a:endParaRPr lang="en-US"/>
          </a:p>
        </p:txBody>
      </p:sp>
    </p:spTree>
    <p:extLst>
      <p:ext uri="{BB962C8B-B14F-4D97-AF65-F5344CB8AC3E}">
        <p14:creationId xmlns:p14="http://schemas.microsoft.com/office/powerpoint/2010/main" val="62492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lectronics.stackexchange.com/questions/33886/uart-usart-whats-the-differenc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4351" y="1931348"/>
            <a:ext cx="5272755" cy="1569660"/>
          </a:xfrm>
          <a:prstGeom prst="rect">
            <a:avLst/>
          </a:prstGeom>
          <a:noFill/>
        </p:spPr>
        <p:txBody>
          <a:bodyPr wrap="square" rtlCol="0">
            <a:spAutoFit/>
          </a:bodyPr>
          <a:lstStyle/>
          <a:p>
            <a:r>
              <a:rPr lang="en-US" sz="9600" dirty="0" smtClean="0"/>
              <a:t>USART</a:t>
            </a:r>
            <a:endParaRPr lang="en-US" sz="9600" dirty="0"/>
          </a:p>
        </p:txBody>
      </p:sp>
      <p:sp>
        <p:nvSpPr>
          <p:cNvPr id="5" name="Rectangle 4"/>
          <p:cNvSpPr/>
          <p:nvPr/>
        </p:nvSpPr>
        <p:spPr>
          <a:xfrm>
            <a:off x="1764104" y="4133096"/>
            <a:ext cx="9118778" cy="523220"/>
          </a:xfrm>
          <a:prstGeom prst="rect">
            <a:avLst/>
          </a:prstGeom>
        </p:spPr>
        <p:txBody>
          <a:bodyPr wrap="none">
            <a:spAutoFit/>
          </a:bodyPr>
          <a:lstStyle/>
          <a:p>
            <a:r>
              <a:rPr lang="en-US" sz="2800" dirty="0" smtClean="0"/>
              <a:t>The universal synchronous asynchronous receiver transmitter</a:t>
            </a:r>
            <a:endParaRPr lang="en-US" sz="2800" dirty="0"/>
          </a:p>
        </p:txBody>
      </p:sp>
    </p:spTree>
    <p:extLst>
      <p:ext uri="{BB962C8B-B14F-4D97-AF65-F5344CB8AC3E}">
        <p14:creationId xmlns:p14="http://schemas.microsoft.com/office/powerpoint/2010/main" val="70715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5" y="0"/>
            <a:ext cx="2911246" cy="369332"/>
          </a:xfrm>
          <a:prstGeom prst="rect">
            <a:avLst/>
          </a:prstGeom>
        </p:spPr>
        <p:txBody>
          <a:bodyPr wrap="none">
            <a:spAutoFit/>
          </a:bodyPr>
          <a:lstStyle/>
          <a:p>
            <a:r>
              <a:rPr lang="en-US" dirty="0" smtClean="0">
                <a:solidFill>
                  <a:srgbClr val="FF0000"/>
                </a:solidFill>
              </a:rPr>
              <a:t>USART functional description</a:t>
            </a:r>
            <a:endParaRPr lang="en-US" dirty="0">
              <a:solidFill>
                <a:srgbClr val="FF0000"/>
              </a:solidFill>
            </a:endParaRPr>
          </a:p>
        </p:txBody>
      </p:sp>
      <p:sp>
        <p:nvSpPr>
          <p:cNvPr id="5" name="Rectangle 4"/>
          <p:cNvSpPr/>
          <p:nvPr/>
        </p:nvSpPr>
        <p:spPr>
          <a:xfrm>
            <a:off x="0" y="753975"/>
            <a:ext cx="12192000" cy="646331"/>
          </a:xfrm>
          <a:prstGeom prst="rect">
            <a:avLst/>
          </a:prstGeom>
        </p:spPr>
        <p:txBody>
          <a:bodyPr wrap="square">
            <a:spAutoFit/>
          </a:bodyPr>
          <a:lstStyle/>
          <a:p>
            <a:r>
              <a:rPr lang="en-US" dirty="0" smtClean="0"/>
              <a:t>RX: </a:t>
            </a:r>
            <a:r>
              <a:rPr lang="en-US" dirty="0" smtClean="0">
                <a:solidFill>
                  <a:srgbClr val="FF0000"/>
                </a:solidFill>
              </a:rPr>
              <a:t>Receive Data Input </a:t>
            </a:r>
            <a:r>
              <a:rPr lang="en-US" dirty="0" smtClean="0"/>
              <a:t>is the serial data input. Oversampling techniques are used for data recovery by discriminating between valid incoming data and noise.</a:t>
            </a:r>
            <a:endParaRPr lang="en-US" dirty="0"/>
          </a:p>
        </p:txBody>
      </p:sp>
      <p:sp>
        <p:nvSpPr>
          <p:cNvPr id="6" name="Rectangle 5"/>
          <p:cNvSpPr/>
          <p:nvPr/>
        </p:nvSpPr>
        <p:spPr>
          <a:xfrm>
            <a:off x="0" y="1784949"/>
            <a:ext cx="12192000" cy="923330"/>
          </a:xfrm>
          <a:prstGeom prst="rect">
            <a:avLst/>
          </a:prstGeom>
        </p:spPr>
        <p:txBody>
          <a:bodyPr wrap="square">
            <a:spAutoFit/>
          </a:bodyPr>
          <a:lstStyle/>
          <a:p>
            <a:r>
              <a:rPr lang="en-US" dirty="0" smtClean="0"/>
              <a:t>TX: </a:t>
            </a:r>
            <a:r>
              <a:rPr lang="en-US" dirty="0" smtClean="0">
                <a:solidFill>
                  <a:srgbClr val="FF0000"/>
                </a:solidFill>
              </a:rPr>
              <a:t>Transmit Data Output</a:t>
            </a:r>
            <a:r>
              <a:rPr lang="en-US" dirty="0" smtClean="0"/>
              <a:t>. When the transmitter is disabled, the output pin returns to its I/O port configuration. When the transmitter is enabled and nothing is to be transmitted, the TX pin is at high level. In single-wire and smartcard modes, this I/O is used to transmit and receive the data (at USART level, data are then received on SW_RX).</a:t>
            </a:r>
            <a:endParaRPr lang="en-US" dirty="0"/>
          </a:p>
        </p:txBody>
      </p:sp>
      <p:sp>
        <p:nvSpPr>
          <p:cNvPr id="7" name="Rectangle 6"/>
          <p:cNvSpPr/>
          <p:nvPr/>
        </p:nvSpPr>
        <p:spPr>
          <a:xfrm>
            <a:off x="94004" y="3164581"/>
            <a:ext cx="12192000" cy="369332"/>
          </a:xfrm>
          <a:prstGeom prst="rect">
            <a:avLst/>
          </a:prstGeom>
        </p:spPr>
        <p:txBody>
          <a:bodyPr wrap="square">
            <a:spAutoFit/>
          </a:bodyPr>
          <a:lstStyle/>
          <a:p>
            <a:r>
              <a:rPr lang="en-US" dirty="0" smtClean="0"/>
              <a:t>Through these pins, serial data is transmitted and received in normal USART mode as frames comprising:</a:t>
            </a:r>
            <a:endParaRPr lang="en-US" dirty="0"/>
          </a:p>
        </p:txBody>
      </p:sp>
      <p:sp>
        <p:nvSpPr>
          <p:cNvPr id="8" name="Rectangle 7"/>
          <p:cNvSpPr/>
          <p:nvPr/>
        </p:nvSpPr>
        <p:spPr>
          <a:xfrm>
            <a:off x="586810" y="3533913"/>
            <a:ext cx="12092299" cy="2585323"/>
          </a:xfrm>
          <a:prstGeom prst="rect">
            <a:avLst/>
          </a:prstGeom>
        </p:spPr>
        <p:txBody>
          <a:bodyPr wrap="square">
            <a:spAutoFit/>
          </a:bodyPr>
          <a:lstStyle/>
          <a:p>
            <a:r>
              <a:rPr lang="en-US" dirty="0" smtClean="0"/>
              <a:t>• An Idle Line prior to transmission or reception </a:t>
            </a:r>
          </a:p>
          <a:p>
            <a:r>
              <a:rPr lang="en-US" dirty="0" smtClean="0"/>
              <a:t>• A start bit </a:t>
            </a:r>
          </a:p>
          <a:p>
            <a:r>
              <a:rPr lang="en-US" dirty="0" smtClean="0"/>
              <a:t>• A data word (8 or 9 bits) least significant bit first </a:t>
            </a:r>
          </a:p>
          <a:p>
            <a:r>
              <a:rPr lang="en-US" dirty="0" smtClean="0"/>
              <a:t>• 0.5,1, 1.5, 2 Stop bits indicating that the frame is complete </a:t>
            </a:r>
          </a:p>
          <a:p>
            <a:r>
              <a:rPr lang="en-US" dirty="0" smtClean="0"/>
              <a:t>• This interface uses a fractional baud rate generator - with a 12-bit mantissa and 4-bit fraction </a:t>
            </a:r>
          </a:p>
          <a:p>
            <a:r>
              <a:rPr lang="en-US" dirty="0" smtClean="0"/>
              <a:t>• A status register (USART_SR) </a:t>
            </a:r>
          </a:p>
          <a:p>
            <a:r>
              <a:rPr lang="en-US" dirty="0" smtClean="0"/>
              <a:t>• Data Register (USART_DR) </a:t>
            </a:r>
          </a:p>
          <a:p>
            <a:r>
              <a:rPr lang="en-US" dirty="0" smtClean="0"/>
              <a:t>• A baud rate register (USART_BRR) - 12-bit mantissa and 4-bit fraction. </a:t>
            </a:r>
          </a:p>
          <a:p>
            <a:r>
              <a:rPr lang="en-US" dirty="0" smtClean="0"/>
              <a:t>• A </a:t>
            </a:r>
            <a:r>
              <a:rPr lang="en-US" dirty="0" err="1" smtClean="0"/>
              <a:t>Guardtime</a:t>
            </a:r>
            <a:r>
              <a:rPr lang="en-US" dirty="0" smtClean="0"/>
              <a:t> Register (USART_GTPR) in case of Smartcard mode.</a:t>
            </a:r>
            <a:endParaRPr lang="en-US" dirty="0"/>
          </a:p>
        </p:txBody>
      </p:sp>
    </p:spTree>
    <p:extLst>
      <p:ext uri="{BB962C8B-B14F-4D97-AF65-F5344CB8AC3E}">
        <p14:creationId xmlns:p14="http://schemas.microsoft.com/office/powerpoint/2010/main" val="2556337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87" y="-23776"/>
            <a:ext cx="6110391" cy="369332"/>
          </a:xfrm>
          <a:prstGeom prst="rect">
            <a:avLst/>
          </a:prstGeom>
        </p:spPr>
        <p:txBody>
          <a:bodyPr wrap="none">
            <a:spAutoFit/>
          </a:bodyPr>
          <a:lstStyle/>
          <a:p>
            <a:r>
              <a:rPr lang="en-US" dirty="0" smtClean="0"/>
              <a:t>The following pin is required to interface in synchronous mode:</a:t>
            </a:r>
            <a:endParaRPr lang="en-US" dirty="0"/>
          </a:p>
        </p:txBody>
      </p:sp>
      <p:sp>
        <p:nvSpPr>
          <p:cNvPr id="5" name="Rectangle 4"/>
          <p:cNvSpPr/>
          <p:nvPr/>
        </p:nvSpPr>
        <p:spPr>
          <a:xfrm>
            <a:off x="0" y="1138453"/>
            <a:ext cx="12049570" cy="1477328"/>
          </a:xfrm>
          <a:prstGeom prst="rect">
            <a:avLst/>
          </a:prstGeom>
        </p:spPr>
        <p:txBody>
          <a:bodyPr wrap="square">
            <a:spAutoFit/>
          </a:bodyPr>
          <a:lstStyle/>
          <a:p>
            <a:r>
              <a:rPr lang="en-US" dirty="0" smtClean="0"/>
              <a:t>• CK: Transmitter clock output. This pin outputs the transmitter data clock for synchronous transmission corresponding to SPI master mode (no clock pulses on start bit and stop bit, and a software option to send a clock pulse on the last data bit). In parallel data can be received synchronously on RX. This can be used to control peripherals that have shift registers (e.g. LCD drivers). The clock phase and polarity are software programmable. In smartcard mode, CK can provide the clock to the smartcard. </a:t>
            </a:r>
            <a:endParaRPr lang="en-US" dirty="0"/>
          </a:p>
        </p:txBody>
      </p:sp>
      <p:sp>
        <p:nvSpPr>
          <p:cNvPr id="6" name="Rectangle 5"/>
          <p:cNvSpPr/>
          <p:nvPr/>
        </p:nvSpPr>
        <p:spPr>
          <a:xfrm>
            <a:off x="-105392" y="3384903"/>
            <a:ext cx="6194196" cy="369332"/>
          </a:xfrm>
          <a:prstGeom prst="rect">
            <a:avLst/>
          </a:prstGeom>
        </p:spPr>
        <p:txBody>
          <a:bodyPr wrap="none">
            <a:spAutoFit/>
          </a:bodyPr>
          <a:lstStyle/>
          <a:p>
            <a:r>
              <a:rPr lang="en-US" dirty="0" smtClean="0"/>
              <a:t>The following pins are required in Hardware flow control mode: </a:t>
            </a:r>
            <a:endParaRPr lang="en-US" dirty="0"/>
          </a:p>
        </p:txBody>
      </p:sp>
      <p:sp>
        <p:nvSpPr>
          <p:cNvPr id="7" name="Rectangle 6"/>
          <p:cNvSpPr/>
          <p:nvPr/>
        </p:nvSpPr>
        <p:spPr>
          <a:xfrm>
            <a:off x="0" y="3890967"/>
            <a:ext cx="12177609" cy="646331"/>
          </a:xfrm>
          <a:prstGeom prst="rect">
            <a:avLst/>
          </a:prstGeom>
        </p:spPr>
        <p:txBody>
          <a:bodyPr wrap="square">
            <a:spAutoFit/>
          </a:bodyPr>
          <a:lstStyle/>
          <a:p>
            <a:r>
              <a:rPr lang="en-US" dirty="0" smtClean="0"/>
              <a:t>• CTS: Clear To Send blocks the data transmission at the end of the current transfer when high </a:t>
            </a:r>
          </a:p>
          <a:p>
            <a:r>
              <a:rPr lang="en-US" dirty="0" smtClean="0"/>
              <a:t>• RTS: Request to send indicates that the USART is ready to receive a data (when low).</a:t>
            </a:r>
            <a:endParaRPr lang="en-US" dirty="0"/>
          </a:p>
        </p:txBody>
      </p:sp>
    </p:spTree>
    <p:extLst>
      <p:ext uri="{BB962C8B-B14F-4D97-AF65-F5344CB8AC3E}">
        <p14:creationId xmlns:p14="http://schemas.microsoft.com/office/powerpoint/2010/main" val="108954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38754" y="210931"/>
            <a:ext cx="5998768" cy="6112958"/>
          </a:xfrm>
          <a:prstGeom prst="rect">
            <a:avLst/>
          </a:prstGeom>
        </p:spPr>
      </p:pic>
    </p:spTree>
    <p:extLst>
      <p:ext uri="{BB962C8B-B14F-4D97-AF65-F5344CB8AC3E}">
        <p14:creationId xmlns:p14="http://schemas.microsoft.com/office/powerpoint/2010/main" val="21541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61114" cy="369332"/>
          </a:xfrm>
          <a:prstGeom prst="rect">
            <a:avLst/>
          </a:prstGeom>
        </p:spPr>
        <p:txBody>
          <a:bodyPr wrap="none">
            <a:spAutoFit/>
          </a:bodyPr>
          <a:lstStyle/>
          <a:p>
            <a:r>
              <a:rPr lang="en-US" dirty="0" smtClean="0">
                <a:solidFill>
                  <a:srgbClr val="FF0000"/>
                </a:solidFill>
              </a:rPr>
              <a:t>Transmitter</a:t>
            </a:r>
            <a:endParaRPr lang="en-US" dirty="0">
              <a:solidFill>
                <a:srgbClr val="FF0000"/>
              </a:solidFill>
            </a:endParaRPr>
          </a:p>
        </p:txBody>
      </p:sp>
      <p:sp>
        <p:nvSpPr>
          <p:cNvPr id="5" name="Rectangle 4"/>
          <p:cNvSpPr/>
          <p:nvPr/>
        </p:nvSpPr>
        <p:spPr>
          <a:xfrm>
            <a:off x="0" y="369332"/>
            <a:ext cx="2270301" cy="369332"/>
          </a:xfrm>
          <a:prstGeom prst="rect">
            <a:avLst/>
          </a:prstGeom>
        </p:spPr>
        <p:txBody>
          <a:bodyPr wrap="none">
            <a:spAutoFit/>
          </a:bodyPr>
          <a:lstStyle/>
          <a:p>
            <a:r>
              <a:rPr lang="en-US" b="1" dirty="0" smtClean="0"/>
              <a:t>Configurable stop bits</a:t>
            </a:r>
            <a:endParaRPr lang="en-US" b="1" dirty="0"/>
          </a:p>
        </p:txBody>
      </p:sp>
      <p:sp>
        <p:nvSpPr>
          <p:cNvPr id="6" name="Rectangle 5"/>
          <p:cNvSpPr/>
          <p:nvPr/>
        </p:nvSpPr>
        <p:spPr>
          <a:xfrm>
            <a:off x="125339" y="683117"/>
            <a:ext cx="12066661" cy="369332"/>
          </a:xfrm>
          <a:prstGeom prst="rect">
            <a:avLst/>
          </a:prstGeom>
        </p:spPr>
        <p:txBody>
          <a:bodyPr wrap="square">
            <a:spAutoFit/>
          </a:bodyPr>
          <a:lstStyle/>
          <a:p>
            <a:r>
              <a:rPr lang="en-US" dirty="0" smtClean="0"/>
              <a:t>The number of stop bits to be transmitted with every character can be programmed in Control register 2</a:t>
            </a:r>
            <a:endParaRPr lang="en-US" dirty="0"/>
          </a:p>
        </p:txBody>
      </p:sp>
      <p:sp>
        <p:nvSpPr>
          <p:cNvPr id="7" name="Rectangle 6"/>
          <p:cNvSpPr/>
          <p:nvPr/>
        </p:nvSpPr>
        <p:spPr>
          <a:xfrm>
            <a:off x="467169" y="996901"/>
            <a:ext cx="9377585" cy="2031325"/>
          </a:xfrm>
          <a:prstGeom prst="rect">
            <a:avLst/>
          </a:prstGeom>
        </p:spPr>
        <p:txBody>
          <a:bodyPr wrap="square">
            <a:spAutoFit/>
          </a:bodyPr>
          <a:lstStyle/>
          <a:p>
            <a:r>
              <a:rPr lang="en-US" dirty="0" smtClean="0"/>
              <a:t>• 1 stop bit: This is the default value of number of stop bits.</a:t>
            </a:r>
          </a:p>
          <a:p>
            <a:endParaRPr lang="en-US" dirty="0" smtClean="0"/>
          </a:p>
          <a:p>
            <a:r>
              <a:rPr lang="en-US" dirty="0" smtClean="0"/>
              <a:t> • 2 Stop bits: This will be supported by normal USART, single-wire and modem modes.</a:t>
            </a:r>
          </a:p>
          <a:p>
            <a:endParaRPr lang="en-US" dirty="0" smtClean="0"/>
          </a:p>
          <a:p>
            <a:r>
              <a:rPr lang="en-US" dirty="0" smtClean="0"/>
              <a:t> • 0.5 stop bit: To be used when receiving data in Smartcard mode. </a:t>
            </a:r>
          </a:p>
          <a:p>
            <a:endParaRPr lang="en-US" dirty="0" smtClean="0"/>
          </a:p>
          <a:p>
            <a:r>
              <a:rPr lang="en-US" dirty="0" smtClean="0"/>
              <a:t>• 1.5 stop bits: To be used when transmitting and receiving data in Smartcard mode.</a:t>
            </a:r>
            <a:endParaRPr lang="en-US" dirty="0"/>
          </a:p>
        </p:txBody>
      </p:sp>
      <p:pic>
        <p:nvPicPr>
          <p:cNvPr id="8" name="Picture 7"/>
          <p:cNvPicPr>
            <a:picLocks noChangeAspect="1"/>
          </p:cNvPicPr>
          <p:nvPr/>
        </p:nvPicPr>
        <p:blipFill>
          <a:blip r:embed="rId2"/>
          <a:stretch>
            <a:fillRect/>
          </a:stretch>
        </p:blipFill>
        <p:spPr>
          <a:xfrm>
            <a:off x="2991046" y="2954529"/>
            <a:ext cx="5797534" cy="3813741"/>
          </a:xfrm>
          <a:prstGeom prst="rect">
            <a:avLst/>
          </a:prstGeom>
        </p:spPr>
      </p:pic>
    </p:spTree>
    <p:extLst>
      <p:ext uri="{BB962C8B-B14F-4D97-AF65-F5344CB8AC3E}">
        <p14:creationId xmlns:p14="http://schemas.microsoft.com/office/powerpoint/2010/main" val="190800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3474" cy="369332"/>
          </a:xfrm>
          <a:prstGeom prst="rect">
            <a:avLst/>
          </a:prstGeom>
        </p:spPr>
        <p:txBody>
          <a:bodyPr wrap="none">
            <a:spAutoFit/>
          </a:bodyPr>
          <a:lstStyle/>
          <a:p>
            <a:r>
              <a:rPr lang="en-US" dirty="0" smtClean="0">
                <a:solidFill>
                  <a:srgbClr val="FF0000"/>
                </a:solidFill>
              </a:rPr>
              <a:t>Procedure:</a:t>
            </a:r>
            <a:endParaRPr lang="en-US" dirty="0">
              <a:solidFill>
                <a:srgbClr val="FF0000"/>
              </a:solidFill>
            </a:endParaRPr>
          </a:p>
        </p:txBody>
      </p:sp>
      <p:sp>
        <p:nvSpPr>
          <p:cNvPr id="5" name="Rectangle 4"/>
          <p:cNvSpPr/>
          <p:nvPr/>
        </p:nvSpPr>
        <p:spPr>
          <a:xfrm>
            <a:off x="142431" y="369332"/>
            <a:ext cx="9052844" cy="369332"/>
          </a:xfrm>
          <a:prstGeom prst="rect">
            <a:avLst/>
          </a:prstGeom>
        </p:spPr>
        <p:txBody>
          <a:bodyPr wrap="square">
            <a:spAutoFit/>
          </a:bodyPr>
          <a:lstStyle/>
          <a:p>
            <a:r>
              <a:rPr lang="en-US" dirty="0" smtClean="0"/>
              <a:t>The transmitter can send data words of either 8 or 9 bits depending on the M bit status. </a:t>
            </a:r>
            <a:endParaRPr lang="en-US" dirty="0"/>
          </a:p>
        </p:txBody>
      </p:sp>
      <p:sp>
        <p:nvSpPr>
          <p:cNvPr id="6" name="Rectangle 5"/>
          <p:cNvSpPr/>
          <p:nvPr/>
        </p:nvSpPr>
        <p:spPr>
          <a:xfrm>
            <a:off x="210796" y="738664"/>
            <a:ext cx="11981204" cy="369332"/>
          </a:xfrm>
          <a:prstGeom prst="rect">
            <a:avLst/>
          </a:prstGeom>
        </p:spPr>
        <p:txBody>
          <a:bodyPr wrap="square">
            <a:spAutoFit/>
          </a:bodyPr>
          <a:lstStyle/>
          <a:p>
            <a:r>
              <a:rPr lang="en-US" dirty="0" smtClean="0"/>
              <a:t>1. Enable the USART by writing the UE bit in USART_CR1 register to 1.</a:t>
            </a:r>
            <a:endParaRPr lang="en-US" dirty="0"/>
          </a:p>
        </p:txBody>
      </p:sp>
      <p:sp>
        <p:nvSpPr>
          <p:cNvPr id="7" name="Rectangle 6"/>
          <p:cNvSpPr/>
          <p:nvPr/>
        </p:nvSpPr>
        <p:spPr>
          <a:xfrm>
            <a:off x="210796" y="1107996"/>
            <a:ext cx="5965351" cy="369332"/>
          </a:xfrm>
          <a:prstGeom prst="rect">
            <a:avLst/>
          </a:prstGeom>
        </p:spPr>
        <p:txBody>
          <a:bodyPr wrap="none">
            <a:spAutoFit/>
          </a:bodyPr>
          <a:lstStyle/>
          <a:p>
            <a:r>
              <a:rPr lang="en-US" dirty="0" smtClean="0"/>
              <a:t>2. Program the M bit in USART_CR1 to define the word length.</a:t>
            </a:r>
            <a:endParaRPr lang="en-US" dirty="0"/>
          </a:p>
        </p:txBody>
      </p:sp>
      <p:sp>
        <p:nvSpPr>
          <p:cNvPr id="8" name="Rectangle 7"/>
          <p:cNvSpPr/>
          <p:nvPr/>
        </p:nvSpPr>
        <p:spPr>
          <a:xfrm>
            <a:off x="210796" y="1477328"/>
            <a:ext cx="4910768" cy="369332"/>
          </a:xfrm>
          <a:prstGeom prst="rect">
            <a:avLst/>
          </a:prstGeom>
        </p:spPr>
        <p:txBody>
          <a:bodyPr wrap="none">
            <a:spAutoFit/>
          </a:bodyPr>
          <a:lstStyle/>
          <a:p>
            <a:r>
              <a:rPr lang="en-US" dirty="0" smtClean="0"/>
              <a:t>3. Program the number of stop bits in USART_CR2.</a:t>
            </a:r>
            <a:endParaRPr lang="en-US" dirty="0"/>
          </a:p>
        </p:txBody>
      </p:sp>
      <p:sp>
        <p:nvSpPr>
          <p:cNvPr id="10" name="Rectangle 9"/>
          <p:cNvSpPr/>
          <p:nvPr/>
        </p:nvSpPr>
        <p:spPr>
          <a:xfrm>
            <a:off x="210796" y="1846660"/>
            <a:ext cx="5923929" cy="369332"/>
          </a:xfrm>
          <a:prstGeom prst="rect">
            <a:avLst/>
          </a:prstGeom>
        </p:spPr>
        <p:txBody>
          <a:bodyPr wrap="none">
            <a:spAutoFit/>
          </a:bodyPr>
          <a:lstStyle/>
          <a:p>
            <a:r>
              <a:rPr lang="en-US" dirty="0" smtClean="0"/>
              <a:t>5. Select the desired baud rate using the USART_BRR register.</a:t>
            </a:r>
            <a:endParaRPr lang="en-US" dirty="0"/>
          </a:p>
        </p:txBody>
      </p:sp>
      <p:sp>
        <p:nvSpPr>
          <p:cNvPr id="11" name="Rectangle 10"/>
          <p:cNvSpPr/>
          <p:nvPr/>
        </p:nvSpPr>
        <p:spPr>
          <a:xfrm>
            <a:off x="210795" y="2262158"/>
            <a:ext cx="8711013" cy="369332"/>
          </a:xfrm>
          <a:prstGeom prst="rect">
            <a:avLst/>
          </a:prstGeom>
        </p:spPr>
        <p:txBody>
          <a:bodyPr wrap="square">
            <a:spAutoFit/>
          </a:bodyPr>
          <a:lstStyle/>
          <a:p>
            <a:r>
              <a:rPr lang="en-US" dirty="0" smtClean="0"/>
              <a:t>6. Set the TE bit in USART_CR1 to send an idle frame as first transmission</a:t>
            </a:r>
            <a:endParaRPr lang="en-US" dirty="0"/>
          </a:p>
        </p:txBody>
      </p:sp>
      <p:sp>
        <p:nvSpPr>
          <p:cNvPr id="12" name="Rectangle 11"/>
          <p:cNvSpPr/>
          <p:nvPr/>
        </p:nvSpPr>
        <p:spPr>
          <a:xfrm>
            <a:off x="210794" y="2677656"/>
            <a:ext cx="11981205" cy="646331"/>
          </a:xfrm>
          <a:prstGeom prst="rect">
            <a:avLst/>
          </a:prstGeom>
        </p:spPr>
        <p:txBody>
          <a:bodyPr wrap="square">
            <a:spAutoFit/>
          </a:bodyPr>
          <a:lstStyle/>
          <a:p>
            <a:r>
              <a:rPr lang="en-US" dirty="0" smtClean="0"/>
              <a:t>7. Write the data to send in the USART_DR register (this clears the TXE bit). Repeat this for each data to be transmitted in case of single buffer.</a:t>
            </a:r>
            <a:endParaRPr lang="en-US" dirty="0"/>
          </a:p>
        </p:txBody>
      </p:sp>
      <p:sp>
        <p:nvSpPr>
          <p:cNvPr id="13" name="Rectangle 12"/>
          <p:cNvSpPr/>
          <p:nvPr/>
        </p:nvSpPr>
        <p:spPr>
          <a:xfrm>
            <a:off x="210793" y="3370153"/>
            <a:ext cx="11981205" cy="923330"/>
          </a:xfrm>
          <a:prstGeom prst="rect">
            <a:avLst/>
          </a:prstGeom>
        </p:spPr>
        <p:txBody>
          <a:bodyPr wrap="square">
            <a:spAutoFit/>
          </a:bodyPr>
          <a:lstStyle/>
          <a:p>
            <a:r>
              <a:rPr lang="en-US" dirty="0" smtClean="0"/>
              <a:t>8. After writing the last data into the USART_DR register, wait until TC=1. This indicates that the transmission of the last frame </a:t>
            </a:r>
            <a:r>
              <a:rPr lang="en-US" dirty="0" smtClean="0">
                <a:solidFill>
                  <a:srgbClr val="FF0000"/>
                </a:solidFill>
              </a:rPr>
              <a:t>is complete</a:t>
            </a:r>
            <a:r>
              <a:rPr lang="en-US" dirty="0" smtClean="0"/>
              <a:t>. This is required for instance when the USART is disabled or enters the Halt mode to avoid corrupting the last transmission.</a:t>
            </a:r>
            <a:endParaRPr lang="en-US" dirty="0"/>
          </a:p>
        </p:txBody>
      </p:sp>
      <p:pic>
        <p:nvPicPr>
          <p:cNvPr id="14" name="Picture 13"/>
          <p:cNvPicPr>
            <a:picLocks noChangeAspect="1"/>
          </p:cNvPicPr>
          <p:nvPr/>
        </p:nvPicPr>
        <p:blipFill>
          <a:blip r:embed="rId2"/>
          <a:stretch>
            <a:fillRect/>
          </a:stretch>
        </p:blipFill>
        <p:spPr>
          <a:xfrm>
            <a:off x="2349900" y="4293483"/>
            <a:ext cx="6477904" cy="1981477"/>
          </a:xfrm>
          <a:prstGeom prst="rect">
            <a:avLst/>
          </a:prstGeom>
        </p:spPr>
      </p:pic>
    </p:spTree>
    <p:extLst>
      <p:ext uri="{BB962C8B-B14F-4D97-AF65-F5344CB8AC3E}">
        <p14:creationId xmlns:p14="http://schemas.microsoft.com/office/powerpoint/2010/main" val="2573363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24977" cy="369332"/>
          </a:xfrm>
          <a:prstGeom prst="rect">
            <a:avLst/>
          </a:prstGeom>
        </p:spPr>
        <p:txBody>
          <a:bodyPr wrap="none">
            <a:spAutoFit/>
          </a:bodyPr>
          <a:lstStyle/>
          <a:p>
            <a:r>
              <a:rPr lang="en-US" dirty="0" smtClean="0">
                <a:solidFill>
                  <a:srgbClr val="FF0000"/>
                </a:solidFill>
              </a:rPr>
              <a:t>Single byte communication</a:t>
            </a:r>
            <a:endParaRPr lang="en-US" dirty="0">
              <a:solidFill>
                <a:srgbClr val="FF0000"/>
              </a:solidFill>
            </a:endParaRPr>
          </a:p>
        </p:txBody>
      </p:sp>
      <p:sp>
        <p:nvSpPr>
          <p:cNvPr id="5" name="Rectangle 4"/>
          <p:cNvSpPr/>
          <p:nvPr/>
        </p:nvSpPr>
        <p:spPr>
          <a:xfrm>
            <a:off x="99701" y="369332"/>
            <a:ext cx="8104262" cy="369332"/>
          </a:xfrm>
          <a:prstGeom prst="rect">
            <a:avLst/>
          </a:prstGeom>
        </p:spPr>
        <p:txBody>
          <a:bodyPr wrap="square">
            <a:spAutoFit/>
          </a:bodyPr>
          <a:lstStyle/>
          <a:p>
            <a:r>
              <a:rPr lang="en-US" dirty="0" smtClean="0"/>
              <a:t>Clearing the TXE bit is always performed by a </a:t>
            </a:r>
            <a:r>
              <a:rPr lang="en-US" dirty="0" smtClean="0">
                <a:solidFill>
                  <a:srgbClr val="FF0000"/>
                </a:solidFill>
              </a:rPr>
              <a:t>write to the data register</a:t>
            </a:r>
            <a:endParaRPr lang="en-US" dirty="0">
              <a:solidFill>
                <a:srgbClr val="FF0000"/>
              </a:solidFill>
            </a:endParaRPr>
          </a:p>
        </p:txBody>
      </p:sp>
      <p:sp>
        <p:nvSpPr>
          <p:cNvPr id="6" name="Rectangle 5"/>
          <p:cNvSpPr/>
          <p:nvPr/>
        </p:nvSpPr>
        <p:spPr>
          <a:xfrm>
            <a:off x="99701" y="738664"/>
            <a:ext cx="4532010" cy="369332"/>
          </a:xfrm>
          <a:prstGeom prst="rect">
            <a:avLst/>
          </a:prstGeom>
        </p:spPr>
        <p:txBody>
          <a:bodyPr wrap="none">
            <a:spAutoFit/>
          </a:bodyPr>
          <a:lstStyle/>
          <a:p>
            <a:r>
              <a:rPr lang="en-US" dirty="0" smtClean="0"/>
              <a:t>The TXE bit is set by hardware and it indicates:</a:t>
            </a:r>
            <a:endParaRPr lang="en-US" dirty="0"/>
          </a:p>
        </p:txBody>
      </p:sp>
      <p:sp>
        <p:nvSpPr>
          <p:cNvPr id="7" name="Rectangle 6"/>
          <p:cNvSpPr/>
          <p:nvPr/>
        </p:nvSpPr>
        <p:spPr>
          <a:xfrm>
            <a:off x="321836" y="1107996"/>
            <a:ext cx="11870163" cy="1200329"/>
          </a:xfrm>
          <a:prstGeom prst="rect">
            <a:avLst/>
          </a:prstGeom>
        </p:spPr>
        <p:txBody>
          <a:bodyPr wrap="square">
            <a:spAutoFit/>
          </a:bodyPr>
          <a:lstStyle/>
          <a:p>
            <a:r>
              <a:rPr lang="en-US" dirty="0" smtClean="0"/>
              <a:t>• The data has been moved from TDR to the shift register and the data transmission has started. </a:t>
            </a:r>
          </a:p>
          <a:p>
            <a:r>
              <a:rPr lang="en-US" dirty="0" smtClean="0"/>
              <a:t>• The TDR register is empty. </a:t>
            </a:r>
          </a:p>
          <a:p>
            <a:r>
              <a:rPr lang="en-US" dirty="0" smtClean="0"/>
              <a:t>• The next data can be written in the USART_DR register without overwriting the previous data. This flag generates an interrupt if the TXEIE bit is set.</a:t>
            </a:r>
            <a:endParaRPr lang="en-US" dirty="0"/>
          </a:p>
        </p:txBody>
      </p:sp>
      <p:sp>
        <p:nvSpPr>
          <p:cNvPr id="8" name="Rectangle 7"/>
          <p:cNvSpPr/>
          <p:nvPr/>
        </p:nvSpPr>
        <p:spPr>
          <a:xfrm>
            <a:off x="37032" y="2438745"/>
            <a:ext cx="12154968" cy="646331"/>
          </a:xfrm>
          <a:prstGeom prst="rect">
            <a:avLst/>
          </a:prstGeom>
        </p:spPr>
        <p:txBody>
          <a:bodyPr wrap="square">
            <a:spAutoFit/>
          </a:bodyPr>
          <a:lstStyle/>
          <a:p>
            <a:r>
              <a:rPr lang="en-US" dirty="0" smtClean="0"/>
              <a:t>When a transmission is taking place, a write instruction to the USART_DR register stores the data in the TDR register and which is copied in the shift register at the end of the current transmission.</a:t>
            </a:r>
            <a:endParaRPr lang="en-US" dirty="0"/>
          </a:p>
        </p:txBody>
      </p:sp>
      <p:sp>
        <p:nvSpPr>
          <p:cNvPr id="9" name="Rectangle 8"/>
          <p:cNvSpPr/>
          <p:nvPr/>
        </p:nvSpPr>
        <p:spPr>
          <a:xfrm>
            <a:off x="1" y="3274155"/>
            <a:ext cx="12110814" cy="646331"/>
          </a:xfrm>
          <a:prstGeom prst="rect">
            <a:avLst/>
          </a:prstGeom>
        </p:spPr>
        <p:txBody>
          <a:bodyPr wrap="square">
            <a:spAutoFit/>
          </a:bodyPr>
          <a:lstStyle/>
          <a:p>
            <a:r>
              <a:rPr lang="en-US" dirty="0" smtClean="0"/>
              <a:t>When no transmission is taking place, a write instruction to the USART_DR register places the data directly in the shift register, the data transmission starts, and the TXE bit is immediately set.</a:t>
            </a:r>
            <a:endParaRPr lang="en-US" dirty="0"/>
          </a:p>
        </p:txBody>
      </p:sp>
      <p:sp>
        <p:nvSpPr>
          <p:cNvPr id="10" name="Rectangle 9"/>
          <p:cNvSpPr/>
          <p:nvPr/>
        </p:nvSpPr>
        <p:spPr>
          <a:xfrm>
            <a:off x="0" y="4108818"/>
            <a:ext cx="12031082" cy="646331"/>
          </a:xfrm>
          <a:prstGeom prst="rect">
            <a:avLst/>
          </a:prstGeom>
        </p:spPr>
        <p:txBody>
          <a:bodyPr wrap="square">
            <a:spAutoFit/>
          </a:bodyPr>
          <a:lstStyle/>
          <a:p>
            <a:r>
              <a:rPr lang="en-US" dirty="0" smtClean="0"/>
              <a:t>If a frame is transmitted (after the stop bit) and the TXE bit is set, the TC bit goes high. An interrupt is generated if the TCIE bit is set in the USART_CR1 register.</a:t>
            </a:r>
            <a:endParaRPr lang="en-US" dirty="0"/>
          </a:p>
        </p:txBody>
      </p:sp>
      <p:sp>
        <p:nvSpPr>
          <p:cNvPr id="11" name="Rectangle 10"/>
          <p:cNvSpPr/>
          <p:nvPr/>
        </p:nvSpPr>
        <p:spPr>
          <a:xfrm>
            <a:off x="0" y="5078315"/>
            <a:ext cx="12110815" cy="646331"/>
          </a:xfrm>
          <a:prstGeom prst="rect">
            <a:avLst/>
          </a:prstGeom>
        </p:spPr>
        <p:txBody>
          <a:bodyPr wrap="square">
            <a:spAutoFit/>
          </a:bodyPr>
          <a:lstStyle/>
          <a:p>
            <a:r>
              <a:rPr lang="en-US" dirty="0" smtClean="0"/>
              <a:t>After writing the last data into the USART_DR register, it is mandatory to wait for TC=1 before disabling the USART or causing the microcontroller to enter the low-power mode</a:t>
            </a:r>
            <a:endParaRPr lang="en-US" dirty="0"/>
          </a:p>
        </p:txBody>
      </p:sp>
      <p:sp>
        <p:nvSpPr>
          <p:cNvPr id="12" name="Rectangle 11"/>
          <p:cNvSpPr/>
          <p:nvPr/>
        </p:nvSpPr>
        <p:spPr>
          <a:xfrm>
            <a:off x="99701" y="5724646"/>
            <a:ext cx="12192000" cy="923330"/>
          </a:xfrm>
          <a:prstGeom prst="rect">
            <a:avLst/>
          </a:prstGeom>
        </p:spPr>
        <p:txBody>
          <a:bodyPr wrap="square">
            <a:spAutoFit/>
          </a:bodyPr>
          <a:lstStyle/>
          <a:p>
            <a:r>
              <a:rPr lang="en-US" dirty="0" smtClean="0"/>
              <a:t>The TC bit is cleared by the following software sequence: </a:t>
            </a:r>
          </a:p>
          <a:p>
            <a:pPr marL="342900" indent="-342900">
              <a:buAutoNum type="arabicPeriod"/>
            </a:pPr>
            <a:r>
              <a:rPr lang="en-US" dirty="0" smtClean="0"/>
              <a:t>A read from the USART_SR register </a:t>
            </a:r>
          </a:p>
          <a:p>
            <a:pPr marL="342900" indent="-342900">
              <a:buAutoNum type="arabicPeriod"/>
            </a:pPr>
            <a:r>
              <a:rPr lang="en-US" dirty="0" smtClean="0"/>
              <a:t>2. A write to the USART_DR register</a:t>
            </a:r>
            <a:endParaRPr lang="en-US" dirty="0"/>
          </a:p>
        </p:txBody>
      </p:sp>
    </p:spTree>
    <p:extLst>
      <p:ext uri="{BB962C8B-B14F-4D97-AF65-F5344CB8AC3E}">
        <p14:creationId xmlns:p14="http://schemas.microsoft.com/office/powerpoint/2010/main" val="78908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84693" cy="369332"/>
          </a:xfrm>
          <a:prstGeom prst="rect">
            <a:avLst/>
          </a:prstGeom>
        </p:spPr>
        <p:txBody>
          <a:bodyPr wrap="none">
            <a:spAutoFit/>
          </a:bodyPr>
          <a:lstStyle/>
          <a:p>
            <a:r>
              <a:rPr lang="en-US" dirty="0" smtClean="0">
                <a:solidFill>
                  <a:srgbClr val="FF0000"/>
                </a:solidFill>
              </a:rPr>
              <a:t>Receiver</a:t>
            </a:r>
            <a:endParaRPr lang="en-US" dirty="0">
              <a:solidFill>
                <a:srgbClr val="FF0000"/>
              </a:solidFill>
            </a:endParaRPr>
          </a:p>
        </p:txBody>
      </p:sp>
      <p:sp>
        <p:nvSpPr>
          <p:cNvPr id="5" name="Rectangle 4"/>
          <p:cNvSpPr/>
          <p:nvPr/>
        </p:nvSpPr>
        <p:spPr>
          <a:xfrm>
            <a:off x="99700" y="369332"/>
            <a:ext cx="12092299" cy="369332"/>
          </a:xfrm>
          <a:prstGeom prst="rect">
            <a:avLst/>
          </a:prstGeom>
        </p:spPr>
        <p:txBody>
          <a:bodyPr wrap="square">
            <a:spAutoFit/>
          </a:bodyPr>
          <a:lstStyle/>
          <a:p>
            <a:r>
              <a:rPr lang="en-US" dirty="0" smtClean="0"/>
              <a:t>The USART can receive data words of either 8 or 9 bits depending on the M bit in the USART_CR1 register</a:t>
            </a:r>
            <a:endParaRPr lang="en-US" dirty="0"/>
          </a:p>
        </p:txBody>
      </p:sp>
      <p:sp>
        <p:nvSpPr>
          <p:cNvPr id="7" name="Rectangle 6"/>
          <p:cNvSpPr/>
          <p:nvPr/>
        </p:nvSpPr>
        <p:spPr>
          <a:xfrm>
            <a:off x="0" y="738664"/>
            <a:ext cx="2047292" cy="369332"/>
          </a:xfrm>
          <a:prstGeom prst="rect">
            <a:avLst/>
          </a:prstGeom>
        </p:spPr>
        <p:txBody>
          <a:bodyPr wrap="none">
            <a:spAutoFit/>
          </a:bodyPr>
          <a:lstStyle/>
          <a:p>
            <a:r>
              <a:rPr lang="en-US" dirty="0" smtClean="0"/>
              <a:t>Character reception</a:t>
            </a:r>
            <a:endParaRPr lang="en-US" dirty="0"/>
          </a:p>
        </p:txBody>
      </p:sp>
      <p:sp>
        <p:nvSpPr>
          <p:cNvPr id="8" name="Rectangle 7"/>
          <p:cNvSpPr/>
          <p:nvPr/>
        </p:nvSpPr>
        <p:spPr>
          <a:xfrm>
            <a:off x="168066" y="1367711"/>
            <a:ext cx="12142150" cy="646331"/>
          </a:xfrm>
          <a:prstGeom prst="rect">
            <a:avLst/>
          </a:prstGeom>
        </p:spPr>
        <p:txBody>
          <a:bodyPr wrap="square">
            <a:spAutoFit/>
          </a:bodyPr>
          <a:lstStyle/>
          <a:p>
            <a:r>
              <a:rPr lang="en-US" dirty="0" smtClean="0"/>
              <a:t>During an USART reception, data shifts in least significant bit first through the RX pin. In this mode, the USART_DR register consists of a buffer (RDR) between the internal bus and the received shift register.</a:t>
            </a:r>
            <a:endParaRPr lang="en-US" dirty="0"/>
          </a:p>
        </p:txBody>
      </p:sp>
      <p:sp>
        <p:nvSpPr>
          <p:cNvPr id="9" name="Rectangle 8"/>
          <p:cNvSpPr/>
          <p:nvPr/>
        </p:nvSpPr>
        <p:spPr>
          <a:xfrm>
            <a:off x="168066" y="2643090"/>
            <a:ext cx="12092299" cy="2031325"/>
          </a:xfrm>
          <a:prstGeom prst="rect">
            <a:avLst/>
          </a:prstGeom>
        </p:spPr>
        <p:txBody>
          <a:bodyPr wrap="square">
            <a:spAutoFit/>
          </a:bodyPr>
          <a:lstStyle/>
          <a:p>
            <a:pPr marL="342900" indent="-342900">
              <a:buAutoNum type="arabicPeriod"/>
            </a:pPr>
            <a:r>
              <a:rPr lang="en-US" dirty="0" smtClean="0"/>
              <a:t>Enable the USART by writing the UE bit in USART_CR1 register to 1. </a:t>
            </a:r>
          </a:p>
          <a:p>
            <a:r>
              <a:rPr lang="en-US" dirty="0" smtClean="0"/>
              <a:t>2. Program the M bit in USART_CR1 to define the word length. </a:t>
            </a:r>
          </a:p>
          <a:p>
            <a:r>
              <a:rPr lang="en-US" dirty="0" smtClean="0"/>
              <a:t>3. Program the number of stop bits in USART_CR2. </a:t>
            </a:r>
          </a:p>
          <a:p>
            <a:r>
              <a:rPr lang="en-US" dirty="0" smtClean="0"/>
              <a:t>4. Select DMA enable (DMAR) in USART_CR3 if </a:t>
            </a:r>
            <a:r>
              <a:rPr lang="en-US" dirty="0" err="1" smtClean="0"/>
              <a:t>multibuffer</a:t>
            </a:r>
            <a:r>
              <a:rPr lang="en-US" dirty="0" smtClean="0"/>
              <a:t> communication is to take place. Configure the DMA register as explained in </a:t>
            </a:r>
            <a:r>
              <a:rPr lang="en-US" dirty="0" err="1" smtClean="0"/>
              <a:t>multibuffer</a:t>
            </a:r>
            <a:r>
              <a:rPr lang="en-US" dirty="0" smtClean="0"/>
              <a:t> communication. </a:t>
            </a:r>
          </a:p>
          <a:p>
            <a:r>
              <a:rPr lang="en-US" dirty="0" smtClean="0"/>
              <a:t>5. Select the desired baud rate using the baud rate register USART_BRR </a:t>
            </a:r>
          </a:p>
          <a:p>
            <a:r>
              <a:rPr lang="en-US" dirty="0" smtClean="0"/>
              <a:t>6. Set the RE bit USART_CR1. This enables the receiver which begins searching for a start bit.</a:t>
            </a:r>
            <a:endParaRPr lang="en-US" dirty="0"/>
          </a:p>
        </p:txBody>
      </p:sp>
    </p:spTree>
    <p:extLst>
      <p:ext uri="{BB962C8B-B14F-4D97-AF65-F5344CB8AC3E}">
        <p14:creationId xmlns:p14="http://schemas.microsoft.com/office/powerpoint/2010/main" val="298635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95891" y="69957"/>
            <a:ext cx="7602011" cy="2086266"/>
          </a:xfrm>
          <a:prstGeom prst="rect">
            <a:avLst/>
          </a:prstGeom>
        </p:spPr>
      </p:pic>
      <p:pic>
        <p:nvPicPr>
          <p:cNvPr id="6" name="Picture 5"/>
          <p:cNvPicPr>
            <a:picLocks noChangeAspect="1"/>
          </p:cNvPicPr>
          <p:nvPr/>
        </p:nvPicPr>
        <p:blipFill>
          <a:blip r:embed="rId3"/>
          <a:stretch>
            <a:fillRect/>
          </a:stretch>
        </p:blipFill>
        <p:spPr>
          <a:xfrm>
            <a:off x="0" y="2367368"/>
            <a:ext cx="6340979" cy="1200318"/>
          </a:xfrm>
          <a:prstGeom prst="rect">
            <a:avLst/>
          </a:prstGeom>
        </p:spPr>
      </p:pic>
      <p:pic>
        <p:nvPicPr>
          <p:cNvPr id="7" name="Picture 6"/>
          <p:cNvPicPr>
            <a:picLocks noChangeAspect="1"/>
          </p:cNvPicPr>
          <p:nvPr/>
        </p:nvPicPr>
        <p:blipFill>
          <a:blip r:embed="rId4"/>
          <a:stretch>
            <a:fillRect/>
          </a:stretch>
        </p:blipFill>
        <p:spPr>
          <a:xfrm>
            <a:off x="57158" y="3929287"/>
            <a:ext cx="6283821" cy="1238423"/>
          </a:xfrm>
          <a:prstGeom prst="rect">
            <a:avLst/>
          </a:prstGeom>
        </p:spPr>
      </p:pic>
      <p:pic>
        <p:nvPicPr>
          <p:cNvPr id="8" name="Picture 7"/>
          <p:cNvPicPr>
            <a:picLocks noChangeAspect="1"/>
          </p:cNvPicPr>
          <p:nvPr/>
        </p:nvPicPr>
        <p:blipFill>
          <a:blip r:embed="rId5"/>
          <a:stretch>
            <a:fillRect/>
          </a:stretch>
        </p:blipFill>
        <p:spPr>
          <a:xfrm>
            <a:off x="-64350" y="5529311"/>
            <a:ext cx="6868484" cy="1095528"/>
          </a:xfrm>
          <a:prstGeom prst="rect">
            <a:avLst/>
          </a:prstGeom>
        </p:spPr>
      </p:pic>
      <p:pic>
        <p:nvPicPr>
          <p:cNvPr id="9" name="Picture 8"/>
          <p:cNvPicPr>
            <a:picLocks noChangeAspect="1"/>
          </p:cNvPicPr>
          <p:nvPr/>
        </p:nvPicPr>
        <p:blipFill>
          <a:blip r:embed="rId6"/>
          <a:stretch>
            <a:fillRect/>
          </a:stretch>
        </p:blipFill>
        <p:spPr>
          <a:xfrm>
            <a:off x="6657173" y="2299009"/>
            <a:ext cx="5341122" cy="2362530"/>
          </a:xfrm>
          <a:prstGeom prst="rect">
            <a:avLst/>
          </a:prstGeom>
        </p:spPr>
      </p:pic>
      <p:pic>
        <p:nvPicPr>
          <p:cNvPr id="10" name="Picture 9"/>
          <p:cNvPicPr>
            <a:picLocks noChangeAspect="1"/>
          </p:cNvPicPr>
          <p:nvPr/>
        </p:nvPicPr>
        <p:blipFill>
          <a:blip r:embed="rId7"/>
          <a:stretch>
            <a:fillRect/>
          </a:stretch>
        </p:blipFill>
        <p:spPr>
          <a:xfrm>
            <a:off x="6804134" y="4892939"/>
            <a:ext cx="4167117" cy="1589046"/>
          </a:xfrm>
          <a:prstGeom prst="rect">
            <a:avLst/>
          </a:prstGeom>
        </p:spPr>
      </p:pic>
    </p:spTree>
    <p:extLst>
      <p:ext uri="{BB962C8B-B14F-4D97-AF65-F5344CB8AC3E}">
        <p14:creationId xmlns:p14="http://schemas.microsoft.com/office/powerpoint/2010/main" val="394694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67230" y="1042587"/>
            <a:ext cx="7925906" cy="3934374"/>
          </a:xfrm>
          <a:prstGeom prst="rect">
            <a:avLst/>
          </a:prstGeom>
        </p:spPr>
      </p:pic>
    </p:spTree>
    <p:extLst>
      <p:ext uri="{BB962C8B-B14F-4D97-AF65-F5344CB8AC3E}">
        <p14:creationId xmlns:p14="http://schemas.microsoft.com/office/powerpoint/2010/main" val="180329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1447" y="0"/>
            <a:ext cx="7868748" cy="2191056"/>
          </a:xfrm>
          <a:prstGeom prst="rect">
            <a:avLst/>
          </a:prstGeom>
        </p:spPr>
      </p:pic>
      <p:pic>
        <p:nvPicPr>
          <p:cNvPr id="5" name="Picture 4"/>
          <p:cNvPicPr>
            <a:picLocks noChangeAspect="1"/>
          </p:cNvPicPr>
          <p:nvPr/>
        </p:nvPicPr>
        <p:blipFill rotWithShape="1">
          <a:blip r:embed="rId3"/>
          <a:srcRect t="7474"/>
          <a:stretch/>
        </p:blipFill>
        <p:spPr>
          <a:xfrm>
            <a:off x="0" y="2290272"/>
            <a:ext cx="6963747" cy="1586943"/>
          </a:xfrm>
          <a:prstGeom prst="rect">
            <a:avLst/>
          </a:prstGeom>
        </p:spPr>
      </p:pic>
      <p:pic>
        <p:nvPicPr>
          <p:cNvPr id="6" name="Picture 5"/>
          <p:cNvPicPr>
            <a:picLocks noChangeAspect="1"/>
          </p:cNvPicPr>
          <p:nvPr/>
        </p:nvPicPr>
        <p:blipFill>
          <a:blip r:embed="rId4"/>
          <a:stretch>
            <a:fillRect/>
          </a:stretch>
        </p:blipFill>
        <p:spPr>
          <a:xfrm>
            <a:off x="63136" y="3877216"/>
            <a:ext cx="6716062" cy="1409897"/>
          </a:xfrm>
          <a:prstGeom prst="rect">
            <a:avLst/>
          </a:prstGeom>
        </p:spPr>
      </p:pic>
      <p:pic>
        <p:nvPicPr>
          <p:cNvPr id="7" name="Picture 6"/>
          <p:cNvPicPr>
            <a:picLocks noChangeAspect="1"/>
          </p:cNvPicPr>
          <p:nvPr/>
        </p:nvPicPr>
        <p:blipFill>
          <a:blip r:embed="rId5"/>
          <a:stretch>
            <a:fillRect/>
          </a:stretch>
        </p:blipFill>
        <p:spPr>
          <a:xfrm>
            <a:off x="431673" y="5121359"/>
            <a:ext cx="6439799" cy="1571844"/>
          </a:xfrm>
          <a:prstGeom prst="rect">
            <a:avLst/>
          </a:prstGeom>
        </p:spPr>
      </p:pic>
    </p:spTree>
    <p:extLst>
      <p:ext uri="{BB962C8B-B14F-4D97-AF65-F5344CB8AC3E}">
        <p14:creationId xmlns:p14="http://schemas.microsoft.com/office/powerpoint/2010/main" val="218933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5647" y="159302"/>
            <a:ext cx="4221027" cy="369332"/>
          </a:xfrm>
          <a:prstGeom prst="rect">
            <a:avLst/>
          </a:prstGeom>
        </p:spPr>
        <p:txBody>
          <a:bodyPr wrap="none">
            <a:spAutoFit/>
          </a:bodyPr>
          <a:lstStyle/>
          <a:p>
            <a:pPr fontAlgn="base"/>
            <a:r>
              <a:rPr lang="en-US" b="0" i="0" u="none" strike="noStrike" dirty="0" smtClean="0">
                <a:solidFill>
                  <a:srgbClr val="0C0D0E"/>
                </a:solidFill>
                <a:effectLst/>
                <a:latin typeface="var(--theme-post-title-font-family, var(--theme-body-font-family))"/>
                <a:hlinkClick r:id="rId2"/>
              </a:rPr>
              <a:t>UART &amp; USART - What's the difference</a:t>
            </a:r>
            <a:endParaRPr lang="en-US" b="1" i="0" dirty="0">
              <a:solidFill>
                <a:srgbClr val="0C0D0E"/>
              </a:solidFill>
              <a:effectLst/>
              <a:latin typeface="-apple-system"/>
            </a:endParaRPr>
          </a:p>
        </p:txBody>
      </p:sp>
      <p:pic>
        <p:nvPicPr>
          <p:cNvPr id="7" name="Picture 6"/>
          <p:cNvPicPr>
            <a:picLocks noChangeAspect="1"/>
          </p:cNvPicPr>
          <p:nvPr/>
        </p:nvPicPr>
        <p:blipFill rotWithShape="1">
          <a:blip r:embed="rId3"/>
          <a:srcRect l="464"/>
          <a:stretch/>
        </p:blipFill>
        <p:spPr>
          <a:xfrm>
            <a:off x="1388569" y="617433"/>
            <a:ext cx="9418377" cy="2347957"/>
          </a:xfrm>
          <a:prstGeom prst="rect">
            <a:avLst/>
          </a:prstGeom>
        </p:spPr>
      </p:pic>
      <p:pic>
        <p:nvPicPr>
          <p:cNvPr id="8" name="Picture 7"/>
          <p:cNvPicPr>
            <a:picLocks noChangeAspect="1"/>
          </p:cNvPicPr>
          <p:nvPr/>
        </p:nvPicPr>
        <p:blipFill>
          <a:blip r:embed="rId4"/>
          <a:stretch>
            <a:fillRect/>
          </a:stretch>
        </p:blipFill>
        <p:spPr>
          <a:xfrm>
            <a:off x="1388569" y="3054189"/>
            <a:ext cx="9136122" cy="3368331"/>
          </a:xfrm>
          <a:prstGeom prst="rect">
            <a:avLst/>
          </a:prstGeom>
        </p:spPr>
      </p:pic>
    </p:spTree>
    <p:extLst>
      <p:ext uri="{BB962C8B-B14F-4D97-AF65-F5344CB8AC3E}">
        <p14:creationId xmlns:p14="http://schemas.microsoft.com/office/powerpoint/2010/main" val="2516197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43972" y="1202498"/>
            <a:ext cx="7630590" cy="3991532"/>
          </a:xfrm>
          <a:prstGeom prst="rect">
            <a:avLst/>
          </a:prstGeom>
        </p:spPr>
      </p:pic>
    </p:spTree>
    <p:extLst>
      <p:ext uri="{BB962C8B-B14F-4D97-AF65-F5344CB8AC3E}">
        <p14:creationId xmlns:p14="http://schemas.microsoft.com/office/powerpoint/2010/main" val="1138784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8858" y="882524"/>
            <a:ext cx="9326277" cy="4563112"/>
          </a:xfrm>
          <a:prstGeom prst="rect">
            <a:avLst/>
          </a:prstGeom>
        </p:spPr>
      </p:pic>
    </p:spTree>
    <p:extLst>
      <p:ext uri="{BB962C8B-B14F-4D97-AF65-F5344CB8AC3E}">
        <p14:creationId xmlns:p14="http://schemas.microsoft.com/office/powerpoint/2010/main" val="484626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7361" y="912786"/>
            <a:ext cx="7020905" cy="4639322"/>
          </a:xfrm>
          <a:prstGeom prst="rect">
            <a:avLst/>
          </a:prstGeom>
        </p:spPr>
      </p:pic>
    </p:spTree>
    <p:extLst>
      <p:ext uri="{BB962C8B-B14F-4D97-AF65-F5344CB8AC3E}">
        <p14:creationId xmlns:p14="http://schemas.microsoft.com/office/powerpoint/2010/main" val="4227040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789336" cy="369332"/>
          </a:xfrm>
          <a:prstGeom prst="rect">
            <a:avLst/>
          </a:prstGeom>
        </p:spPr>
        <p:txBody>
          <a:bodyPr wrap="none">
            <a:spAutoFit/>
          </a:bodyPr>
          <a:lstStyle/>
          <a:p>
            <a:r>
              <a:rPr lang="en-US" dirty="0" smtClean="0">
                <a:solidFill>
                  <a:srgbClr val="FF0000"/>
                </a:solidFill>
              </a:rPr>
              <a:t>USART interrupts</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680109" y="92861"/>
            <a:ext cx="6677957" cy="3534268"/>
          </a:xfrm>
          <a:prstGeom prst="rect">
            <a:avLst/>
          </a:prstGeom>
        </p:spPr>
      </p:pic>
      <p:sp>
        <p:nvSpPr>
          <p:cNvPr id="6" name="Rectangle 5"/>
          <p:cNvSpPr/>
          <p:nvPr/>
        </p:nvSpPr>
        <p:spPr>
          <a:xfrm>
            <a:off x="25636" y="3627129"/>
            <a:ext cx="10049855" cy="369332"/>
          </a:xfrm>
          <a:prstGeom prst="rect">
            <a:avLst/>
          </a:prstGeom>
        </p:spPr>
        <p:txBody>
          <a:bodyPr wrap="square">
            <a:spAutoFit/>
          </a:bodyPr>
          <a:lstStyle/>
          <a:p>
            <a:r>
              <a:rPr lang="en-US" dirty="0" smtClean="0"/>
              <a:t>The USART interrupt events are connected to the same interrupt vector</a:t>
            </a:r>
            <a:endParaRPr lang="en-US" dirty="0"/>
          </a:p>
        </p:txBody>
      </p:sp>
      <p:sp>
        <p:nvSpPr>
          <p:cNvPr id="7" name="Rectangle 6"/>
          <p:cNvSpPr/>
          <p:nvPr/>
        </p:nvSpPr>
        <p:spPr>
          <a:xfrm>
            <a:off x="398804" y="4156968"/>
            <a:ext cx="11793196" cy="369332"/>
          </a:xfrm>
          <a:prstGeom prst="rect">
            <a:avLst/>
          </a:prstGeom>
        </p:spPr>
        <p:txBody>
          <a:bodyPr wrap="square">
            <a:spAutoFit/>
          </a:bodyPr>
          <a:lstStyle/>
          <a:p>
            <a:r>
              <a:rPr lang="en-US" dirty="0" smtClean="0"/>
              <a:t>• During transmission: Transmission Complete, Clear to Send or Transmit Data Register empty interrupt.</a:t>
            </a:r>
            <a:endParaRPr lang="en-US" dirty="0"/>
          </a:p>
        </p:txBody>
      </p:sp>
      <p:sp>
        <p:nvSpPr>
          <p:cNvPr id="8" name="Rectangle 7"/>
          <p:cNvSpPr/>
          <p:nvPr/>
        </p:nvSpPr>
        <p:spPr>
          <a:xfrm>
            <a:off x="410613" y="4814994"/>
            <a:ext cx="9710872" cy="923330"/>
          </a:xfrm>
          <a:prstGeom prst="rect">
            <a:avLst/>
          </a:prstGeom>
        </p:spPr>
        <p:txBody>
          <a:bodyPr wrap="square">
            <a:spAutoFit/>
          </a:bodyPr>
          <a:lstStyle/>
          <a:p>
            <a:pPr marL="285750" indent="-285750">
              <a:buFont typeface="Arial" panose="020B0604020202020204" pitchFamily="34" charset="0"/>
              <a:buChar char="•"/>
            </a:pPr>
            <a:r>
              <a:rPr lang="en-US" dirty="0" smtClean="0"/>
              <a:t>While receiving: Idle Line detection, Overrun error, Receive Data register not empty, Parity error, LIN break detection, Noise Flag (only in multi buffer communication) and Framing Error (only in multi buffer communication).</a:t>
            </a:r>
            <a:endParaRPr lang="en-US" dirty="0"/>
          </a:p>
        </p:txBody>
      </p:sp>
    </p:spTree>
    <p:extLst>
      <p:ext uri="{BB962C8B-B14F-4D97-AF65-F5344CB8AC3E}">
        <p14:creationId xmlns:p14="http://schemas.microsoft.com/office/powerpoint/2010/main" val="260486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5745" y="1222048"/>
            <a:ext cx="7544853" cy="3820058"/>
          </a:xfrm>
          <a:prstGeom prst="rect">
            <a:avLst/>
          </a:prstGeom>
        </p:spPr>
      </p:pic>
      <p:sp>
        <p:nvSpPr>
          <p:cNvPr id="5" name="TextBox 4"/>
          <p:cNvSpPr txBox="1"/>
          <p:nvPr/>
        </p:nvSpPr>
        <p:spPr>
          <a:xfrm>
            <a:off x="0" y="0"/>
            <a:ext cx="1281869" cy="369332"/>
          </a:xfrm>
          <a:prstGeom prst="rect">
            <a:avLst/>
          </a:prstGeom>
          <a:noFill/>
        </p:spPr>
        <p:txBody>
          <a:bodyPr wrap="square" rtlCol="0">
            <a:spAutoFit/>
          </a:bodyPr>
          <a:lstStyle/>
          <a:p>
            <a:r>
              <a:rPr lang="en-US" dirty="0" err="1" smtClean="0">
                <a:solidFill>
                  <a:srgbClr val="FF0000"/>
                </a:solidFill>
              </a:rPr>
              <a:t>Baudrate</a:t>
            </a:r>
            <a:endParaRPr lang="en-US" dirty="0">
              <a:solidFill>
                <a:srgbClr val="FF0000"/>
              </a:solidFill>
            </a:endParaRPr>
          </a:p>
        </p:txBody>
      </p:sp>
    </p:spTree>
    <p:extLst>
      <p:ext uri="{BB962C8B-B14F-4D97-AF65-F5344CB8AC3E}">
        <p14:creationId xmlns:p14="http://schemas.microsoft.com/office/powerpoint/2010/main" val="1013038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6417" y="1430428"/>
            <a:ext cx="7563906" cy="3381847"/>
          </a:xfrm>
          <a:prstGeom prst="rect">
            <a:avLst/>
          </a:prstGeom>
        </p:spPr>
      </p:pic>
    </p:spTree>
    <p:extLst>
      <p:ext uri="{BB962C8B-B14F-4D97-AF65-F5344CB8AC3E}">
        <p14:creationId xmlns:p14="http://schemas.microsoft.com/office/powerpoint/2010/main" val="1155998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3297" y="1299865"/>
            <a:ext cx="7278116" cy="4258269"/>
          </a:xfrm>
          <a:prstGeom prst="rect">
            <a:avLst/>
          </a:prstGeom>
        </p:spPr>
      </p:pic>
    </p:spTree>
    <p:extLst>
      <p:ext uri="{BB962C8B-B14F-4D97-AF65-F5344CB8AC3E}">
        <p14:creationId xmlns:p14="http://schemas.microsoft.com/office/powerpoint/2010/main" val="160845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0250" y="830540"/>
            <a:ext cx="9250066" cy="3248478"/>
          </a:xfrm>
          <a:prstGeom prst="rect">
            <a:avLst/>
          </a:prstGeom>
        </p:spPr>
      </p:pic>
    </p:spTree>
    <p:extLst>
      <p:ext uri="{BB962C8B-B14F-4D97-AF65-F5344CB8AC3E}">
        <p14:creationId xmlns:p14="http://schemas.microsoft.com/office/powerpoint/2010/main" val="164528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62403" y="-149815"/>
            <a:ext cx="6839905" cy="7602011"/>
          </a:xfrm>
          <a:prstGeom prst="rect">
            <a:avLst/>
          </a:prstGeom>
        </p:spPr>
      </p:pic>
      <p:sp>
        <p:nvSpPr>
          <p:cNvPr id="5" name="TextBox 4"/>
          <p:cNvSpPr txBox="1"/>
          <p:nvPr/>
        </p:nvSpPr>
        <p:spPr>
          <a:xfrm>
            <a:off x="3802879" y="2264635"/>
            <a:ext cx="213645" cy="369332"/>
          </a:xfrm>
          <a:prstGeom prst="rect">
            <a:avLst/>
          </a:prstGeom>
          <a:noFill/>
        </p:spPr>
        <p:txBody>
          <a:bodyPr wrap="square" rtlCol="0">
            <a:spAutoFit/>
          </a:bodyPr>
          <a:lstStyle/>
          <a:p>
            <a:r>
              <a:rPr lang="en-US" dirty="0" smtClean="0"/>
              <a:t>1</a:t>
            </a:r>
            <a:endParaRPr lang="en-US" dirty="0"/>
          </a:p>
        </p:txBody>
      </p:sp>
      <p:sp>
        <p:nvSpPr>
          <p:cNvPr id="6" name="TextBox 5"/>
          <p:cNvSpPr txBox="1"/>
          <p:nvPr/>
        </p:nvSpPr>
        <p:spPr>
          <a:xfrm>
            <a:off x="6170064" y="1895303"/>
            <a:ext cx="301686" cy="369332"/>
          </a:xfrm>
          <a:prstGeom prst="rect">
            <a:avLst/>
          </a:prstGeom>
          <a:noFill/>
        </p:spPr>
        <p:txBody>
          <a:bodyPr wrap="none" rtlCol="0">
            <a:spAutoFit/>
          </a:bodyPr>
          <a:lstStyle/>
          <a:p>
            <a:r>
              <a:rPr lang="en-US" dirty="0" smtClean="0"/>
              <a:t>2</a:t>
            </a:r>
            <a:endParaRPr lang="en-US" dirty="0"/>
          </a:p>
        </p:txBody>
      </p:sp>
      <p:sp>
        <p:nvSpPr>
          <p:cNvPr id="7" name="TextBox 6"/>
          <p:cNvSpPr txBox="1"/>
          <p:nvPr/>
        </p:nvSpPr>
        <p:spPr>
          <a:xfrm>
            <a:off x="6019221" y="3187581"/>
            <a:ext cx="301686" cy="369332"/>
          </a:xfrm>
          <a:prstGeom prst="rect">
            <a:avLst/>
          </a:prstGeom>
          <a:noFill/>
        </p:spPr>
        <p:txBody>
          <a:bodyPr wrap="none" rtlCol="0">
            <a:spAutoFit/>
          </a:bodyPr>
          <a:lstStyle/>
          <a:p>
            <a:r>
              <a:rPr lang="en-US" dirty="0" smtClean="0"/>
              <a:t>3</a:t>
            </a:r>
            <a:endParaRPr lang="en-US" dirty="0"/>
          </a:p>
        </p:txBody>
      </p:sp>
    </p:spTree>
    <p:extLst>
      <p:ext uri="{BB962C8B-B14F-4D97-AF65-F5344CB8AC3E}">
        <p14:creationId xmlns:p14="http://schemas.microsoft.com/office/powerpoint/2010/main" val="621827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68878" y="0"/>
            <a:ext cx="7344800" cy="3029373"/>
          </a:xfrm>
          <a:prstGeom prst="rect">
            <a:avLst/>
          </a:prstGeom>
        </p:spPr>
      </p:pic>
      <p:pic>
        <p:nvPicPr>
          <p:cNvPr id="5" name="Picture 4"/>
          <p:cNvPicPr>
            <a:picLocks noChangeAspect="1"/>
          </p:cNvPicPr>
          <p:nvPr/>
        </p:nvPicPr>
        <p:blipFill>
          <a:blip r:embed="rId3"/>
          <a:stretch>
            <a:fillRect/>
          </a:stretch>
        </p:blipFill>
        <p:spPr>
          <a:xfrm>
            <a:off x="68367" y="3029373"/>
            <a:ext cx="6382641" cy="1286054"/>
          </a:xfrm>
          <a:prstGeom prst="rect">
            <a:avLst/>
          </a:prstGeom>
        </p:spPr>
      </p:pic>
      <p:pic>
        <p:nvPicPr>
          <p:cNvPr id="6" name="Picture 5"/>
          <p:cNvPicPr>
            <a:picLocks noChangeAspect="1"/>
          </p:cNvPicPr>
          <p:nvPr/>
        </p:nvPicPr>
        <p:blipFill>
          <a:blip r:embed="rId4"/>
          <a:stretch>
            <a:fillRect/>
          </a:stretch>
        </p:blipFill>
        <p:spPr>
          <a:xfrm>
            <a:off x="246987" y="4315427"/>
            <a:ext cx="6025400" cy="2608558"/>
          </a:xfrm>
          <a:prstGeom prst="rect">
            <a:avLst/>
          </a:prstGeom>
        </p:spPr>
      </p:pic>
      <p:pic>
        <p:nvPicPr>
          <p:cNvPr id="7" name="Picture 6"/>
          <p:cNvPicPr>
            <a:picLocks noChangeAspect="1"/>
          </p:cNvPicPr>
          <p:nvPr/>
        </p:nvPicPr>
        <p:blipFill>
          <a:blip r:embed="rId5"/>
          <a:stretch>
            <a:fillRect/>
          </a:stretch>
        </p:blipFill>
        <p:spPr>
          <a:xfrm>
            <a:off x="6272386" y="3140468"/>
            <a:ext cx="5933749" cy="3717532"/>
          </a:xfrm>
          <a:prstGeom prst="rect">
            <a:avLst/>
          </a:prstGeom>
        </p:spPr>
      </p:pic>
    </p:spTree>
    <p:extLst>
      <p:ext uri="{BB962C8B-B14F-4D97-AF65-F5344CB8AC3E}">
        <p14:creationId xmlns:p14="http://schemas.microsoft.com/office/powerpoint/2010/main" val="365857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2597" y="526551"/>
            <a:ext cx="11326806" cy="5668166"/>
          </a:xfrm>
          <a:prstGeom prst="rect">
            <a:avLst/>
          </a:prstGeom>
        </p:spPr>
      </p:pic>
    </p:spTree>
    <p:extLst>
      <p:ext uri="{BB962C8B-B14F-4D97-AF65-F5344CB8AC3E}">
        <p14:creationId xmlns:p14="http://schemas.microsoft.com/office/powerpoint/2010/main" val="2806722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359" y="805050"/>
            <a:ext cx="9192908" cy="4324954"/>
          </a:xfrm>
          <a:prstGeom prst="rect">
            <a:avLst/>
          </a:prstGeom>
        </p:spPr>
      </p:pic>
    </p:spTree>
    <p:extLst>
      <p:ext uri="{BB962C8B-B14F-4D97-AF65-F5344CB8AC3E}">
        <p14:creationId xmlns:p14="http://schemas.microsoft.com/office/powerpoint/2010/main" val="1211742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2573" y="845962"/>
            <a:ext cx="9450119" cy="4858428"/>
          </a:xfrm>
          <a:prstGeom prst="rect">
            <a:avLst/>
          </a:prstGeom>
        </p:spPr>
      </p:pic>
    </p:spTree>
    <p:extLst>
      <p:ext uri="{BB962C8B-B14F-4D97-AF65-F5344CB8AC3E}">
        <p14:creationId xmlns:p14="http://schemas.microsoft.com/office/powerpoint/2010/main" val="4174046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1526" y="470018"/>
            <a:ext cx="6840541" cy="3298984"/>
          </a:xfrm>
          <a:prstGeom prst="rect">
            <a:avLst/>
          </a:prstGeom>
        </p:spPr>
      </p:pic>
      <p:pic>
        <p:nvPicPr>
          <p:cNvPr id="5" name="Picture 4"/>
          <p:cNvPicPr>
            <a:picLocks noChangeAspect="1"/>
          </p:cNvPicPr>
          <p:nvPr/>
        </p:nvPicPr>
        <p:blipFill>
          <a:blip r:embed="rId3"/>
          <a:stretch>
            <a:fillRect/>
          </a:stretch>
        </p:blipFill>
        <p:spPr>
          <a:xfrm>
            <a:off x="2514793" y="4046836"/>
            <a:ext cx="6154009" cy="2524477"/>
          </a:xfrm>
          <a:prstGeom prst="rect">
            <a:avLst/>
          </a:prstGeom>
        </p:spPr>
      </p:pic>
    </p:spTree>
    <p:extLst>
      <p:ext uri="{BB962C8B-B14F-4D97-AF65-F5344CB8AC3E}">
        <p14:creationId xmlns:p14="http://schemas.microsoft.com/office/powerpoint/2010/main" val="1975043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65156" y="0"/>
            <a:ext cx="6588765" cy="3426864"/>
          </a:xfrm>
          <a:prstGeom prst="rect">
            <a:avLst/>
          </a:prstGeom>
        </p:spPr>
      </p:pic>
      <p:pic>
        <p:nvPicPr>
          <p:cNvPr id="5" name="Picture 4"/>
          <p:cNvPicPr>
            <a:picLocks noChangeAspect="1"/>
          </p:cNvPicPr>
          <p:nvPr/>
        </p:nvPicPr>
        <p:blipFill>
          <a:blip r:embed="rId3"/>
          <a:stretch>
            <a:fillRect/>
          </a:stretch>
        </p:blipFill>
        <p:spPr>
          <a:xfrm>
            <a:off x="2528029" y="3594260"/>
            <a:ext cx="6625892" cy="3080005"/>
          </a:xfrm>
          <a:prstGeom prst="rect">
            <a:avLst/>
          </a:prstGeom>
        </p:spPr>
      </p:pic>
    </p:spTree>
    <p:extLst>
      <p:ext uri="{BB962C8B-B14F-4D97-AF65-F5344CB8AC3E}">
        <p14:creationId xmlns:p14="http://schemas.microsoft.com/office/powerpoint/2010/main" val="3922774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52796" y="902414"/>
            <a:ext cx="7459116" cy="4010585"/>
          </a:xfrm>
          <a:prstGeom prst="rect">
            <a:avLst/>
          </a:prstGeom>
        </p:spPr>
      </p:pic>
    </p:spTree>
    <p:extLst>
      <p:ext uri="{BB962C8B-B14F-4D97-AF65-F5344CB8AC3E}">
        <p14:creationId xmlns:p14="http://schemas.microsoft.com/office/powerpoint/2010/main" val="42339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ART vs US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304" y="122843"/>
            <a:ext cx="6779440" cy="255580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STM32 Serial Communication in Polling Mode - The Engineering Projec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STM32 Serial Communication in Polling Mode - The Engineering Projects"/>
          <p:cNvSpPr>
            <a:spLocks noChangeAspect="1" noChangeArrowheads="1"/>
          </p:cNvSpPr>
          <p:nvPr/>
        </p:nvSpPr>
        <p:spPr bwMode="auto">
          <a:xfrm>
            <a:off x="307975" y="7937"/>
            <a:ext cx="2965064" cy="29650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Basics of UART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6118" y="2793549"/>
            <a:ext cx="6758625" cy="331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44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1499" y="652911"/>
            <a:ext cx="9011908" cy="5039428"/>
          </a:xfrm>
          <a:prstGeom prst="rect">
            <a:avLst/>
          </a:prstGeom>
        </p:spPr>
      </p:pic>
    </p:spTree>
    <p:extLst>
      <p:ext uri="{BB962C8B-B14F-4D97-AF65-F5344CB8AC3E}">
        <p14:creationId xmlns:p14="http://schemas.microsoft.com/office/powerpoint/2010/main" val="137829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846292" cy="369332"/>
          </a:xfrm>
          <a:prstGeom prst="rect">
            <a:avLst/>
          </a:prstGeom>
        </p:spPr>
        <p:txBody>
          <a:bodyPr wrap="none">
            <a:spAutoFit/>
          </a:bodyPr>
          <a:lstStyle/>
          <a:p>
            <a:r>
              <a:rPr lang="en-US" dirty="0" smtClean="0">
                <a:solidFill>
                  <a:srgbClr val="FF0000"/>
                </a:solidFill>
              </a:rPr>
              <a:t>USART character description</a:t>
            </a:r>
            <a:endParaRPr lang="en-US" dirty="0">
              <a:solidFill>
                <a:srgbClr val="FF0000"/>
              </a:solidFill>
            </a:endParaRPr>
          </a:p>
        </p:txBody>
      </p:sp>
      <p:sp>
        <p:nvSpPr>
          <p:cNvPr id="5" name="Rectangle 4"/>
          <p:cNvSpPr/>
          <p:nvPr/>
        </p:nvSpPr>
        <p:spPr>
          <a:xfrm>
            <a:off x="0" y="369332"/>
            <a:ext cx="12192000" cy="369332"/>
          </a:xfrm>
          <a:prstGeom prst="rect">
            <a:avLst/>
          </a:prstGeom>
        </p:spPr>
        <p:txBody>
          <a:bodyPr wrap="square">
            <a:spAutoFit/>
          </a:bodyPr>
          <a:lstStyle/>
          <a:p>
            <a:r>
              <a:rPr lang="en-US" dirty="0" smtClean="0"/>
              <a:t>Word length may be selected as being either 8 or 9 bits by programming the </a:t>
            </a:r>
            <a:r>
              <a:rPr lang="en-US" dirty="0" smtClean="0">
                <a:solidFill>
                  <a:srgbClr val="FF0000"/>
                </a:solidFill>
              </a:rPr>
              <a:t>M bit </a:t>
            </a:r>
            <a:r>
              <a:rPr lang="en-US" dirty="0" smtClean="0"/>
              <a:t>in the USART_CR1 register</a:t>
            </a:r>
            <a:endParaRPr lang="en-US" dirty="0"/>
          </a:p>
        </p:txBody>
      </p:sp>
      <p:sp>
        <p:nvSpPr>
          <p:cNvPr id="6" name="Rectangle 5"/>
          <p:cNvSpPr/>
          <p:nvPr/>
        </p:nvSpPr>
        <p:spPr>
          <a:xfrm>
            <a:off x="-68369" y="1107996"/>
            <a:ext cx="10836067" cy="369332"/>
          </a:xfrm>
          <a:prstGeom prst="rect">
            <a:avLst/>
          </a:prstGeom>
        </p:spPr>
        <p:txBody>
          <a:bodyPr wrap="square">
            <a:spAutoFit/>
          </a:bodyPr>
          <a:lstStyle/>
          <a:p>
            <a:r>
              <a:rPr lang="en-US" dirty="0" smtClean="0"/>
              <a:t>The </a:t>
            </a:r>
            <a:r>
              <a:rPr lang="en-US" dirty="0" smtClean="0">
                <a:solidFill>
                  <a:srgbClr val="FF0000"/>
                </a:solidFill>
              </a:rPr>
              <a:t>TX pin </a:t>
            </a:r>
            <a:r>
              <a:rPr lang="en-US" dirty="0" smtClean="0"/>
              <a:t>is in </a:t>
            </a:r>
            <a:r>
              <a:rPr lang="en-US" dirty="0" smtClean="0">
                <a:solidFill>
                  <a:srgbClr val="FF0000"/>
                </a:solidFill>
              </a:rPr>
              <a:t>low</a:t>
            </a:r>
            <a:r>
              <a:rPr lang="en-US" dirty="0" smtClean="0"/>
              <a:t> state during the </a:t>
            </a:r>
            <a:r>
              <a:rPr lang="en-US" dirty="0" smtClean="0">
                <a:solidFill>
                  <a:srgbClr val="FF0000"/>
                </a:solidFill>
              </a:rPr>
              <a:t>start bit</a:t>
            </a:r>
            <a:r>
              <a:rPr lang="en-US" dirty="0" smtClean="0"/>
              <a:t>. It is in </a:t>
            </a:r>
            <a:r>
              <a:rPr lang="en-US" dirty="0" smtClean="0">
                <a:solidFill>
                  <a:srgbClr val="FF0000"/>
                </a:solidFill>
              </a:rPr>
              <a:t>high</a:t>
            </a:r>
            <a:r>
              <a:rPr lang="en-US" dirty="0" smtClean="0"/>
              <a:t> state during the </a:t>
            </a:r>
            <a:r>
              <a:rPr lang="en-US" dirty="0" smtClean="0">
                <a:solidFill>
                  <a:srgbClr val="FF0000"/>
                </a:solidFill>
              </a:rPr>
              <a:t>stop bit</a:t>
            </a:r>
            <a:r>
              <a:rPr lang="en-US" dirty="0" smtClean="0"/>
              <a:t>.</a:t>
            </a:r>
            <a:endParaRPr lang="en-US" dirty="0"/>
          </a:p>
        </p:txBody>
      </p:sp>
      <p:sp>
        <p:nvSpPr>
          <p:cNvPr id="7" name="Rectangle 6"/>
          <p:cNvSpPr/>
          <p:nvPr/>
        </p:nvSpPr>
        <p:spPr>
          <a:xfrm>
            <a:off x="-68369" y="1887334"/>
            <a:ext cx="12192002" cy="646331"/>
          </a:xfrm>
          <a:prstGeom prst="rect">
            <a:avLst/>
          </a:prstGeom>
        </p:spPr>
        <p:txBody>
          <a:bodyPr wrap="square">
            <a:spAutoFit/>
          </a:bodyPr>
          <a:lstStyle/>
          <a:p>
            <a:r>
              <a:rPr lang="en-US" dirty="0" smtClean="0"/>
              <a:t>An </a:t>
            </a:r>
            <a:r>
              <a:rPr lang="en-US" dirty="0" smtClean="0">
                <a:solidFill>
                  <a:srgbClr val="FF0000"/>
                </a:solidFill>
              </a:rPr>
              <a:t>Idle character </a:t>
            </a:r>
            <a:r>
              <a:rPr lang="en-US" dirty="0" smtClean="0"/>
              <a:t>is interpreted as an entire frame of “1”s followed by the start bit of the next frame which contains data (The number of “1” ‘s will include the number of stop bits)</a:t>
            </a:r>
            <a:endParaRPr lang="en-US" dirty="0"/>
          </a:p>
        </p:txBody>
      </p:sp>
      <p:sp>
        <p:nvSpPr>
          <p:cNvPr id="8" name="Rectangle 7"/>
          <p:cNvSpPr/>
          <p:nvPr/>
        </p:nvSpPr>
        <p:spPr>
          <a:xfrm>
            <a:off x="-68367" y="2985660"/>
            <a:ext cx="8426155" cy="369332"/>
          </a:xfrm>
          <a:prstGeom prst="rect">
            <a:avLst/>
          </a:prstGeom>
        </p:spPr>
        <p:txBody>
          <a:bodyPr wrap="square">
            <a:spAutoFit/>
          </a:bodyPr>
          <a:lstStyle/>
          <a:p>
            <a:r>
              <a:rPr lang="en-US" dirty="0" smtClean="0"/>
              <a:t>A Break character is interpreted on receiving “0”s for a frame period.</a:t>
            </a:r>
            <a:endParaRPr lang="en-US" dirty="0"/>
          </a:p>
        </p:txBody>
      </p:sp>
      <p:sp>
        <p:nvSpPr>
          <p:cNvPr id="9" name="Rectangle 8"/>
          <p:cNvSpPr/>
          <p:nvPr/>
        </p:nvSpPr>
        <p:spPr>
          <a:xfrm>
            <a:off x="-68367" y="3971384"/>
            <a:ext cx="12192000" cy="646331"/>
          </a:xfrm>
          <a:prstGeom prst="rect">
            <a:avLst/>
          </a:prstGeom>
        </p:spPr>
        <p:txBody>
          <a:bodyPr wrap="square">
            <a:spAutoFit/>
          </a:bodyPr>
          <a:lstStyle/>
          <a:p>
            <a:r>
              <a:rPr lang="en-US" dirty="0" smtClean="0"/>
              <a:t>Transmission and reception are driven by a common baud rate generator, the clock for each is generated when the enable bit is set respectively for the transmitter and receiver.</a:t>
            </a:r>
            <a:endParaRPr lang="en-US" dirty="0"/>
          </a:p>
        </p:txBody>
      </p:sp>
    </p:spTree>
    <p:extLst>
      <p:ext uri="{BB962C8B-B14F-4D97-AF65-F5344CB8AC3E}">
        <p14:creationId xmlns:p14="http://schemas.microsoft.com/office/powerpoint/2010/main" val="131218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53378" y="579228"/>
            <a:ext cx="6582694" cy="5973009"/>
          </a:xfrm>
          <a:prstGeom prst="rect">
            <a:avLst/>
          </a:prstGeom>
        </p:spPr>
      </p:pic>
    </p:spTree>
    <p:extLst>
      <p:ext uri="{BB962C8B-B14F-4D97-AF65-F5344CB8AC3E}">
        <p14:creationId xmlns:p14="http://schemas.microsoft.com/office/powerpoint/2010/main" val="429206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04379"/>
            <a:ext cx="12192000" cy="646331"/>
          </a:xfrm>
          <a:prstGeom prst="rect">
            <a:avLst/>
          </a:prstGeom>
        </p:spPr>
        <p:txBody>
          <a:bodyPr wrap="square">
            <a:spAutoFit/>
          </a:bodyPr>
          <a:lstStyle/>
          <a:p>
            <a:r>
              <a:rPr lang="vi-VN" b="0" i="0" dirty="0" smtClean="0">
                <a:solidFill>
                  <a:srgbClr val="000000"/>
                </a:solidFill>
                <a:effectLst/>
                <a:latin typeface="-apple-system"/>
              </a:rPr>
              <a:t>Trong giao tiếp chuỗi (serial communication), </a:t>
            </a:r>
            <a:r>
              <a:rPr lang="vi-VN" b="0" i="0" dirty="0" smtClean="0">
                <a:solidFill>
                  <a:srgbClr val="FF0000"/>
                </a:solidFill>
                <a:effectLst/>
                <a:latin typeface="-apple-system"/>
              </a:rPr>
              <a:t>bit parity </a:t>
            </a:r>
            <a:r>
              <a:rPr lang="vi-VN" b="0" i="0" dirty="0" smtClean="0">
                <a:solidFill>
                  <a:srgbClr val="000000"/>
                </a:solidFill>
                <a:effectLst/>
                <a:latin typeface="-apple-system"/>
              </a:rPr>
              <a:t>được sử dụng để phát hiện lỗi. Nó được áp dụng trong các chuẩn giao tiếp như UART (Universal Asynchronous Receiver-Transmitter).</a:t>
            </a:r>
            <a:endParaRPr lang="en-US" dirty="0"/>
          </a:p>
        </p:txBody>
      </p:sp>
      <p:sp>
        <p:nvSpPr>
          <p:cNvPr id="5" name="Rectangle 4"/>
          <p:cNvSpPr/>
          <p:nvPr/>
        </p:nvSpPr>
        <p:spPr>
          <a:xfrm>
            <a:off x="91155" y="1699811"/>
            <a:ext cx="12089450" cy="2862322"/>
          </a:xfrm>
          <a:prstGeom prst="rect">
            <a:avLst/>
          </a:prstGeom>
        </p:spPr>
        <p:txBody>
          <a:bodyPr wrap="square">
            <a:spAutoFit/>
          </a:bodyPr>
          <a:lstStyle/>
          <a:p>
            <a:r>
              <a:rPr lang="vi-VN" b="0" i="0" dirty="0" smtClean="0">
                <a:solidFill>
                  <a:srgbClr val="000000"/>
                </a:solidFill>
                <a:effectLst/>
                <a:latin typeface="-apple-system"/>
              </a:rPr>
              <a:t>Bit parity là một bit được thêm vào vào cuối các byte dữ liệu để đảm bảo tính toàn vẹn của dữ liệu khi truyền qua kết nối. Có hai loại bit parity chính:</a:t>
            </a:r>
            <a:endParaRPr lang="en-US" b="0" i="0" dirty="0" smtClean="0">
              <a:solidFill>
                <a:srgbClr val="000000"/>
              </a:solidFill>
              <a:effectLst/>
              <a:latin typeface="-apple-system"/>
            </a:endParaRPr>
          </a:p>
          <a:p>
            <a:endParaRPr lang="vi-VN" b="0" i="0" dirty="0" smtClean="0">
              <a:solidFill>
                <a:srgbClr val="000000"/>
              </a:solidFill>
              <a:effectLst/>
              <a:latin typeface="-apple-system"/>
            </a:endParaRPr>
          </a:p>
          <a:p>
            <a:pPr>
              <a:buFont typeface="+mj-lt"/>
              <a:buAutoNum type="arabicPeriod"/>
            </a:pPr>
            <a:r>
              <a:rPr lang="vi-VN" b="0" i="0" dirty="0" smtClean="0">
                <a:solidFill>
                  <a:srgbClr val="000000"/>
                </a:solidFill>
                <a:effectLst/>
                <a:latin typeface="-apple-system"/>
              </a:rPr>
              <a:t>Parity Even (Chẵn): Trong trường hợp này, một bit được thêm vào để đảm bảo tổng số bit 1 trong byte dữ liệu là số chẵn. Ví dụ, nếu tổng số bit 1 trong byte dữ liệu là lẻ, bit parity sẽ được đặt thành 1 để làm tổng số bit 1 trở thành số chẵn.</a:t>
            </a:r>
            <a:endParaRPr lang="en-US" b="0" i="0" dirty="0" smtClean="0">
              <a:solidFill>
                <a:srgbClr val="000000"/>
              </a:solidFill>
              <a:effectLst/>
              <a:latin typeface="-apple-system"/>
            </a:endParaRPr>
          </a:p>
          <a:p>
            <a:pPr>
              <a:buFont typeface="+mj-lt"/>
              <a:buAutoNum type="arabicPeriod"/>
            </a:pPr>
            <a:endParaRPr lang="vi-VN" b="0" i="0" dirty="0" smtClean="0">
              <a:solidFill>
                <a:srgbClr val="000000"/>
              </a:solidFill>
              <a:effectLst/>
              <a:latin typeface="-apple-system"/>
            </a:endParaRPr>
          </a:p>
          <a:p>
            <a:pPr>
              <a:buFont typeface="+mj-lt"/>
              <a:buAutoNum type="arabicPeriod"/>
            </a:pPr>
            <a:r>
              <a:rPr lang="vi-VN" b="0" i="0" dirty="0" smtClean="0">
                <a:solidFill>
                  <a:srgbClr val="000000"/>
                </a:solidFill>
                <a:effectLst/>
                <a:latin typeface="-apple-system"/>
              </a:rPr>
              <a:t>Parity Odd (Lẻ): Tương tự như parity even, trong trường hợp này, bit parity được thêm vào để đảm bảo tổng số bit 1 trong byte dữ liệu là số lẻ. Ví dụ, nếu tổng số bit 1 trong byte dữ liệu là chẵn, bit parity sẽ được đặt thành 1 để làm tổng số bit 1 trở thành số lẻ.</a:t>
            </a:r>
            <a:endParaRPr lang="vi-VN" b="0" i="0" dirty="0">
              <a:solidFill>
                <a:srgbClr val="000000"/>
              </a:solidFill>
              <a:effectLst/>
              <a:latin typeface="-apple-system"/>
            </a:endParaRPr>
          </a:p>
        </p:txBody>
      </p:sp>
      <p:sp>
        <p:nvSpPr>
          <p:cNvPr id="6" name="Rectangle 5"/>
          <p:cNvSpPr/>
          <p:nvPr/>
        </p:nvSpPr>
        <p:spPr>
          <a:xfrm>
            <a:off x="0" y="5111235"/>
            <a:ext cx="12271761" cy="923330"/>
          </a:xfrm>
          <a:prstGeom prst="rect">
            <a:avLst/>
          </a:prstGeom>
        </p:spPr>
        <p:txBody>
          <a:bodyPr wrap="square">
            <a:spAutoFit/>
          </a:bodyPr>
          <a:lstStyle/>
          <a:p>
            <a:r>
              <a:rPr lang="vi-VN" b="0" i="0" dirty="0" smtClean="0">
                <a:solidFill>
                  <a:srgbClr val="000000"/>
                </a:solidFill>
                <a:effectLst/>
                <a:latin typeface="-apple-system"/>
              </a:rPr>
              <a:t>Khi byte dữ liệu được gửi đi, bit parity cũng được gửi cùng với nó. Khi byte dữ liệu được nhận, bit parity được kiểm tra để xác định xem có lỗi trong quá trình truyền hay không. Nếu số bit 1 trong byte dữ liệu (kể cả bit parity) không khớp với loại bit parity đã được chỉ định, điều đó cho thấy có lỗi xảy ra trong quá trình truyền.</a:t>
            </a:r>
            <a:endParaRPr lang="en-US" dirty="0"/>
          </a:p>
        </p:txBody>
      </p:sp>
    </p:spTree>
    <p:extLst>
      <p:ext uri="{BB962C8B-B14F-4D97-AF65-F5344CB8AC3E}">
        <p14:creationId xmlns:p14="http://schemas.microsoft.com/office/powerpoint/2010/main" val="426011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4773" y="541534"/>
            <a:ext cx="9250066" cy="4629796"/>
          </a:xfrm>
          <a:prstGeom prst="rect">
            <a:avLst/>
          </a:prstGeom>
        </p:spPr>
      </p:pic>
    </p:spTree>
    <p:extLst>
      <p:ext uri="{BB962C8B-B14F-4D97-AF65-F5344CB8AC3E}">
        <p14:creationId xmlns:p14="http://schemas.microsoft.com/office/powerpoint/2010/main" val="436950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1556</Words>
  <Application>Microsoft Office PowerPoint</Application>
  <PresentationFormat>Widescreen</PresentationFormat>
  <Paragraphs>84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Arial</vt:lpstr>
      <vt:lpstr>Calibri</vt:lpstr>
      <vt:lpstr>Calibri Light</vt:lpstr>
      <vt:lpstr>var(--theme-post-title-font-family, var(--theme-body-font-family))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75</cp:revision>
  <dcterms:created xsi:type="dcterms:W3CDTF">2024-01-13T05:41:15Z</dcterms:created>
  <dcterms:modified xsi:type="dcterms:W3CDTF">2024-01-13T15:24:44Z</dcterms:modified>
</cp:coreProperties>
</file>