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4"/>
  </p:sldMasterIdLst>
  <p:notesMasterIdLst>
    <p:notesMasterId r:id="rId41"/>
  </p:notesMasterIdLst>
  <p:handoutMasterIdLst>
    <p:handoutMasterId r:id="rId42"/>
  </p:handoutMasterIdLst>
  <p:sldIdLst>
    <p:sldId id="268" r:id="rId5"/>
    <p:sldId id="269" r:id="rId6"/>
    <p:sldId id="284" r:id="rId7"/>
    <p:sldId id="292" r:id="rId8"/>
    <p:sldId id="293" r:id="rId9"/>
    <p:sldId id="290" r:id="rId10"/>
    <p:sldId id="291" r:id="rId11"/>
    <p:sldId id="294" r:id="rId12"/>
    <p:sldId id="295" r:id="rId13"/>
    <p:sldId id="285" r:id="rId14"/>
    <p:sldId id="296" r:id="rId15"/>
    <p:sldId id="286" r:id="rId16"/>
    <p:sldId id="287" r:id="rId17"/>
    <p:sldId id="297" r:id="rId18"/>
    <p:sldId id="288" r:id="rId19"/>
    <p:sldId id="298" r:id="rId20"/>
    <p:sldId id="274" r:id="rId21"/>
    <p:sldId id="282" r:id="rId22"/>
    <p:sldId id="270" r:id="rId23"/>
    <p:sldId id="271" r:id="rId24"/>
    <p:sldId id="272" r:id="rId25"/>
    <p:sldId id="273" r:id="rId26"/>
    <p:sldId id="275" r:id="rId27"/>
    <p:sldId id="281" r:id="rId28"/>
    <p:sldId id="276" r:id="rId29"/>
    <p:sldId id="277" r:id="rId30"/>
    <p:sldId id="278" r:id="rId31"/>
    <p:sldId id="279" r:id="rId32"/>
    <p:sldId id="299" r:id="rId33"/>
    <p:sldId id="305" r:id="rId34"/>
    <p:sldId id="300" r:id="rId35"/>
    <p:sldId id="301" r:id="rId36"/>
    <p:sldId id="302" r:id="rId37"/>
    <p:sldId id="303" r:id="rId38"/>
    <p:sldId id="304" r:id="rId39"/>
    <p:sldId id="28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0"/>
    <a:srgbClr val="6E1B00"/>
    <a:srgbClr val="6E0000"/>
    <a:srgbClr val="6E2500"/>
    <a:srgbClr val="0E69AF"/>
    <a:srgbClr val="8496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8"/>
      </p:cViewPr>
      <p:guideLst/>
    </p:cSldViewPr>
  </p:slideViewPr>
  <p:notesTextViewPr>
    <p:cViewPr>
      <p:scale>
        <a:sx n="1" d="1"/>
        <a:sy n="1" d="1"/>
      </p:scale>
      <p:origin x="0" y="0"/>
    </p:cViewPr>
  </p:notesTextViewPr>
  <p:notesViewPr>
    <p:cSldViewPr snapToGrid="0">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CC11A-3159-4284-A0B6-ED6F59E6CE1C}" type="datetimeFigureOut">
              <a:rPr lang="en-US" smtClean="0"/>
              <a:t>11/16/2022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99969F-DF0F-4147-93E2-3549A6B78CC6}" type="slidenum">
              <a:rPr lang="en-US" smtClean="0"/>
              <a:t>‹#›</a:t>
            </a:fld>
            <a:endParaRPr lang="en-US" dirty="0"/>
          </a:p>
        </p:txBody>
      </p:sp>
    </p:spTree>
    <p:extLst>
      <p:ext uri="{BB962C8B-B14F-4D97-AF65-F5344CB8AC3E}">
        <p14:creationId xmlns:p14="http://schemas.microsoft.com/office/powerpoint/2010/main" val="300834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F7306-35A7-46BC-B11B-6C6C01EC5013}"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1839C-6EBD-4DAC-BE19-5B83BF46A57D}" type="slidenum">
              <a:rPr lang="en-US" smtClean="0"/>
              <a:t>‹#›</a:t>
            </a:fld>
            <a:endParaRPr lang="en-US" dirty="0"/>
          </a:p>
        </p:txBody>
      </p:sp>
    </p:spTree>
    <p:extLst>
      <p:ext uri="{BB962C8B-B14F-4D97-AF65-F5344CB8AC3E}">
        <p14:creationId xmlns:p14="http://schemas.microsoft.com/office/powerpoint/2010/main" val="259383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E69AF"/>
        </a:solidFill>
        <a:effectLst/>
      </p:bgPr>
    </p:bg>
    <p:spTree>
      <p:nvGrpSpPr>
        <p:cNvPr id="1" name=""/>
        <p:cNvGrpSpPr/>
        <p:nvPr/>
      </p:nvGrpSpPr>
      <p:grpSpPr>
        <a:xfrm>
          <a:off x="0" y="0"/>
          <a:ext cx="0" cy="0"/>
          <a:chOff x="0" y="0"/>
          <a:chExt cx="0" cy="0"/>
        </a:xfrm>
      </p:grpSpPr>
      <p:grpSp>
        <p:nvGrpSpPr>
          <p:cNvPr id="17" name="Group 16"/>
          <p:cNvGrpSpPr/>
          <p:nvPr/>
        </p:nvGrpSpPr>
        <p:grpSpPr>
          <a:xfrm>
            <a:off x="-1206810" y="3465371"/>
            <a:ext cx="7946636" cy="4498389"/>
            <a:chOff x="-947324" y="3535924"/>
            <a:chExt cx="6210172" cy="3515418"/>
          </a:xfrm>
        </p:grpSpPr>
        <p:sp>
          <p:nvSpPr>
            <p:cNvPr id="1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23" name="Title 1"/>
          <p:cNvSpPr>
            <a:spLocks noGrp="1"/>
          </p:cNvSpPr>
          <p:nvPr>
            <p:ph type="title"/>
          </p:nvPr>
        </p:nvSpPr>
        <p:spPr>
          <a:xfrm>
            <a:off x="838200" y="986215"/>
            <a:ext cx="8849497" cy="2772985"/>
          </a:xfrm>
        </p:spPr>
        <p:txBody>
          <a:bodyPr anchor="b">
            <a:normAutofit/>
          </a:bodyPr>
          <a:lstStyle>
            <a:lvl1pPr>
              <a:defRPr sz="4800">
                <a:solidFill>
                  <a:schemeClr val="bg1"/>
                </a:solidFill>
              </a:defRPr>
            </a:lvl1pPr>
          </a:lstStyle>
          <a:p>
            <a:r>
              <a:rPr lang="en-US" dirty="0" smtClean="0"/>
              <a:t>Click to edit Master title style</a:t>
            </a:r>
            <a:endParaRPr lang="en-US" dirty="0"/>
          </a:p>
        </p:txBody>
      </p:sp>
      <p:sp>
        <p:nvSpPr>
          <p:cNvPr id="24" name="Text Placeholder 2"/>
          <p:cNvSpPr>
            <a:spLocks noGrp="1"/>
          </p:cNvSpPr>
          <p:nvPr>
            <p:ph type="body" idx="1"/>
          </p:nvPr>
        </p:nvSpPr>
        <p:spPr>
          <a:xfrm>
            <a:off x="838200" y="3841936"/>
            <a:ext cx="8849497"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21" name="Picture 20"/>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321113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8601E-2EBE-4656-A4C3-691010C9C613}"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45685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A4FA8-BEDE-441A-86E8-1006C281B9CD}" type="datetime1">
              <a:rPr lang="en-US" smtClean="0"/>
              <a:t>11/16/2022</a:t>
            </a:fld>
            <a:endParaRPr lang="en-US" dirty="0"/>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sp>
        <p:nvSpPr>
          <p:cNvPr id="7" name="Text Placeholder 6"/>
          <p:cNvSpPr>
            <a:spLocks noGrp="1"/>
          </p:cNvSpPr>
          <p:nvPr>
            <p:ph type="body" sz="quarter" idx="13"/>
          </p:nvPr>
        </p:nvSpPr>
        <p:spPr>
          <a:xfrm>
            <a:off x="838200" y="2298672"/>
            <a:ext cx="3300984" cy="3893406"/>
          </a:xfrm>
        </p:spPr>
        <p:txBody>
          <a:bodyPr>
            <a:normAutofit/>
          </a:bodyPr>
          <a:lstStyle>
            <a:lvl1pPr marL="0" indent="0">
              <a:buNone/>
              <a:defRPr sz="1800"/>
            </a:lvl1pPr>
          </a:lstStyle>
          <a:p>
            <a:pPr lvl="0"/>
            <a:r>
              <a:rPr lang="en-US" smtClean="0"/>
              <a:t>Click to edit Master text styles</a:t>
            </a:r>
          </a:p>
        </p:txBody>
      </p:sp>
      <p:sp>
        <p:nvSpPr>
          <p:cNvPr id="8" name="Text Placeholder 6"/>
          <p:cNvSpPr>
            <a:spLocks noGrp="1"/>
          </p:cNvSpPr>
          <p:nvPr>
            <p:ph type="body" sz="quarter" idx="14"/>
          </p:nvPr>
        </p:nvSpPr>
        <p:spPr>
          <a:xfrm>
            <a:off x="4445508" y="2298672"/>
            <a:ext cx="3300984" cy="3893406"/>
          </a:xfrm>
        </p:spPr>
        <p:txBody>
          <a:bodyPr>
            <a:normAutofit/>
          </a:bodyPr>
          <a:lstStyle>
            <a:lvl1pPr marL="0" indent="0">
              <a:buNone/>
              <a:defRPr sz="1800"/>
            </a:lvl1pPr>
          </a:lstStyle>
          <a:p>
            <a:pPr lvl="0"/>
            <a:r>
              <a:rPr lang="en-US" smtClean="0"/>
              <a:t>Click to edit Master text styles</a:t>
            </a:r>
          </a:p>
        </p:txBody>
      </p:sp>
      <p:sp>
        <p:nvSpPr>
          <p:cNvPr id="9" name="Text Placeholder 6"/>
          <p:cNvSpPr>
            <a:spLocks noGrp="1"/>
          </p:cNvSpPr>
          <p:nvPr>
            <p:ph type="body" sz="quarter" idx="15"/>
          </p:nvPr>
        </p:nvSpPr>
        <p:spPr>
          <a:xfrm>
            <a:off x="8052816" y="2298672"/>
            <a:ext cx="3300984" cy="3893406"/>
          </a:xfrm>
        </p:spPr>
        <p:txBody>
          <a:bodyPr>
            <a:normAutofit/>
          </a:bodyPr>
          <a:lstStyle>
            <a:lvl1pPr marL="0" indent="0">
              <a:buNone/>
              <a:defRPr sz="1800"/>
            </a:lvl1pPr>
          </a:lstStyle>
          <a:p>
            <a:pPr lvl="0"/>
            <a:r>
              <a:rPr lang="en-US" smtClean="0"/>
              <a:t>Click to edit Master text styles</a:t>
            </a:r>
          </a:p>
        </p:txBody>
      </p:sp>
      <p:sp>
        <p:nvSpPr>
          <p:cNvPr id="15" name="Text Placeholder 14"/>
          <p:cNvSpPr>
            <a:spLocks noGrp="1"/>
          </p:cNvSpPr>
          <p:nvPr>
            <p:ph type="body" sz="quarter" idx="16"/>
          </p:nvPr>
        </p:nvSpPr>
        <p:spPr>
          <a:xfrm>
            <a:off x="837629" y="1309356"/>
            <a:ext cx="3300413" cy="822960"/>
          </a:xfrm>
        </p:spPr>
        <p:txBody>
          <a:bodyPr/>
          <a:lstStyle>
            <a:lvl1pPr marL="0" indent="0">
              <a:buNone/>
              <a:defRPr b="0"/>
            </a:lvl1pPr>
          </a:lstStyle>
          <a:p>
            <a:pPr lvl="0"/>
            <a:r>
              <a:rPr lang="en-US" smtClean="0"/>
              <a:t>Click to edit Master text styles</a:t>
            </a:r>
          </a:p>
        </p:txBody>
      </p:sp>
      <p:sp>
        <p:nvSpPr>
          <p:cNvPr id="16" name="Text Placeholder 14"/>
          <p:cNvSpPr>
            <a:spLocks noGrp="1"/>
          </p:cNvSpPr>
          <p:nvPr>
            <p:ph type="body" sz="quarter" idx="17"/>
          </p:nvPr>
        </p:nvSpPr>
        <p:spPr>
          <a:xfrm>
            <a:off x="4445508" y="1309356"/>
            <a:ext cx="3300413" cy="822960"/>
          </a:xfrm>
        </p:spPr>
        <p:txBody>
          <a:bodyPr/>
          <a:lstStyle>
            <a:lvl1pPr marL="0" indent="0">
              <a:buNone/>
              <a:defRPr b="0"/>
            </a:lvl1pPr>
          </a:lstStyle>
          <a:p>
            <a:pPr lvl="0"/>
            <a:r>
              <a:rPr lang="en-US" smtClean="0"/>
              <a:t>Click to edit Master text styles</a:t>
            </a:r>
          </a:p>
        </p:txBody>
      </p:sp>
      <p:sp>
        <p:nvSpPr>
          <p:cNvPr id="17" name="Text Placeholder 14"/>
          <p:cNvSpPr>
            <a:spLocks noGrp="1"/>
          </p:cNvSpPr>
          <p:nvPr>
            <p:ph type="body" sz="quarter" idx="18"/>
          </p:nvPr>
        </p:nvSpPr>
        <p:spPr>
          <a:xfrm>
            <a:off x="8053387" y="1309356"/>
            <a:ext cx="3300413" cy="822960"/>
          </a:xfrm>
        </p:spPr>
        <p:txBody>
          <a:bodyPr/>
          <a:lstStyle>
            <a:lvl1pPr marL="0" indent="0">
              <a:buNone/>
              <a:defRPr b="0"/>
            </a:lvl1pPr>
          </a:lstStyle>
          <a:p>
            <a:pPr lvl="0"/>
            <a:r>
              <a:rPr lang="en-US" smtClean="0"/>
              <a:t>Click to edit Master text styles</a:t>
            </a:r>
          </a:p>
        </p:txBody>
      </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3" name="Group 12"/>
          <p:cNvGrpSpPr/>
          <p:nvPr/>
        </p:nvGrpSpPr>
        <p:grpSpPr>
          <a:xfrm>
            <a:off x="0" y="-2"/>
            <a:ext cx="12191998" cy="45721"/>
            <a:chOff x="0" y="-2"/>
            <a:chExt cx="12191998" cy="45721"/>
          </a:xfrm>
        </p:grpSpPr>
        <p:sp>
          <p:nvSpPr>
            <p:cNvPr id="14" name="Rectangle 13"/>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57884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Picture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A4FA8-BEDE-441A-86E8-1006C281B9CD}" type="datetime1">
              <a:rPr lang="en-US" smtClean="0"/>
              <a:t>11/16/2022</a:t>
            </a:fld>
            <a:endParaRPr lang="en-US" dirty="0"/>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sp>
        <p:nvSpPr>
          <p:cNvPr id="7" name="Text Placeholder 6"/>
          <p:cNvSpPr>
            <a:spLocks noGrp="1"/>
          </p:cNvSpPr>
          <p:nvPr>
            <p:ph type="body" sz="quarter" idx="13"/>
          </p:nvPr>
        </p:nvSpPr>
        <p:spPr>
          <a:xfrm>
            <a:off x="838200" y="4073987"/>
            <a:ext cx="3300984" cy="2118091"/>
          </a:xfrm>
        </p:spPr>
        <p:txBody>
          <a:bodyPr>
            <a:normAutofit/>
          </a:bodyPr>
          <a:lstStyle>
            <a:lvl1pPr marL="0" indent="0">
              <a:buNone/>
              <a:defRPr sz="1800"/>
            </a:lvl1pPr>
          </a:lstStyle>
          <a:p>
            <a:pPr lvl="0"/>
            <a:r>
              <a:rPr lang="en-US" smtClean="0"/>
              <a:t>Click to edit Master text styles</a:t>
            </a:r>
          </a:p>
        </p:txBody>
      </p:sp>
      <p:sp>
        <p:nvSpPr>
          <p:cNvPr id="8" name="Text Placeholder 6"/>
          <p:cNvSpPr>
            <a:spLocks noGrp="1"/>
          </p:cNvSpPr>
          <p:nvPr>
            <p:ph type="body" sz="quarter" idx="14"/>
          </p:nvPr>
        </p:nvSpPr>
        <p:spPr>
          <a:xfrm>
            <a:off x="4445508" y="4073987"/>
            <a:ext cx="3300984" cy="2118091"/>
          </a:xfrm>
        </p:spPr>
        <p:txBody>
          <a:bodyPr>
            <a:normAutofit/>
          </a:bodyPr>
          <a:lstStyle>
            <a:lvl1pPr marL="0" indent="0">
              <a:buNone/>
              <a:defRPr sz="1800"/>
            </a:lvl1pPr>
          </a:lstStyle>
          <a:p>
            <a:pPr lvl="0"/>
            <a:r>
              <a:rPr lang="en-US" smtClean="0"/>
              <a:t>Click to edit Master text styles</a:t>
            </a:r>
          </a:p>
        </p:txBody>
      </p:sp>
      <p:sp>
        <p:nvSpPr>
          <p:cNvPr id="9" name="Text Placeholder 6"/>
          <p:cNvSpPr>
            <a:spLocks noGrp="1"/>
          </p:cNvSpPr>
          <p:nvPr>
            <p:ph type="body" sz="quarter" idx="15"/>
          </p:nvPr>
        </p:nvSpPr>
        <p:spPr>
          <a:xfrm>
            <a:off x="8052816" y="4073987"/>
            <a:ext cx="3300984" cy="2118091"/>
          </a:xfrm>
        </p:spPr>
        <p:txBody>
          <a:bodyPr>
            <a:normAutofit/>
          </a:bodyPr>
          <a:lstStyle>
            <a:lvl1pPr marL="0" indent="0">
              <a:buNone/>
              <a:defRPr sz="1800"/>
            </a:lvl1pPr>
          </a:lstStyle>
          <a:p>
            <a:pPr lvl="0"/>
            <a:r>
              <a:rPr lang="en-US" smtClean="0"/>
              <a:t>Click to edit Master text styles</a:t>
            </a:r>
          </a:p>
        </p:txBody>
      </p:sp>
      <p:sp>
        <p:nvSpPr>
          <p:cNvPr id="15" name="Text Placeholder 14"/>
          <p:cNvSpPr>
            <a:spLocks noGrp="1"/>
          </p:cNvSpPr>
          <p:nvPr>
            <p:ph type="body" sz="quarter" idx="16" hasCustomPrompt="1"/>
          </p:nvPr>
        </p:nvSpPr>
        <p:spPr>
          <a:xfrm>
            <a:off x="837629" y="3403372"/>
            <a:ext cx="3300413" cy="670615"/>
          </a:xfrm>
        </p:spPr>
        <p:txBody>
          <a:bodyPr>
            <a:normAutofit/>
          </a:bodyPr>
          <a:lstStyle>
            <a:lvl1pPr marL="0" indent="0">
              <a:buNone/>
              <a:defRPr sz="2000" b="0"/>
            </a:lvl1pPr>
          </a:lstStyle>
          <a:p>
            <a:pPr lvl="0"/>
            <a:r>
              <a:rPr lang="en-US" dirty="0"/>
              <a:t>CLICK TO EDIT MASTER TEXT STYLES</a:t>
            </a:r>
          </a:p>
        </p:txBody>
      </p:sp>
      <p:sp>
        <p:nvSpPr>
          <p:cNvPr id="16" name="Text Placeholder 14"/>
          <p:cNvSpPr>
            <a:spLocks noGrp="1"/>
          </p:cNvSpPr>
          <p:nvPr>
            <p:ph type="body" sz="quarter" idx="17" hasCustomPrompt="1"/>
          </p:nvPr>
        </p:nvSpPr>
        <p:spPr>
          <a:xfrm>
            <a:off x="4445508" y="3403372"/>
            <a:ext cx="3300413" cy="670615"/>
          </a:xfrm>
        </p:spPr>
        <p:txBody>
          <a:bodyPr>
            <a:normAutofit/>
          </a:bodyPr>
          <a:lstStyle>
            <a:lvl1pPr marL="0" indent="0">
              <a:buNone/>
              <a:defRPr sz="2000" b="0"/>
            </a:lvl1pPr>
          </a:lstStyle>
          <a:p>
            <a:pPr lvl="0"/>
            <a:r>
              <a:rPr lang="en-US" dirty="0"/>
              <a:t>CLICK TO EDIT MASTER TEXT STYLES</a:t>
            </a:r>
          </a:p>
        </p:txBody>
      </p:sp>
      <p:sp>
        <p:nvSpPr>
          <p:cNvPr id="17" name="Text Placeholder 14"/>
          <p:cNvSpPr>
            <a:spLocks noGrp="1"/>
          </p:cNvSpPr>
          <p:nvPr>
            <p:ph type="body" sz="quarter" idx="18" hasCustomPrompt="1"/>
          </p:nvPr>
        </p:nvSpPr>
        <p:spPr>
          <a:xfrm>
            <a:off x="8053387" y="3403372"/>
            <a:ext cx="3300413" cy="670615"/>
          </a:xfrm>
        </p:spPr>
        <p:txBody>
          <a:bodyPr>
            <a:normAutofit/>
          </a:bodyPr>
          <a:lstStyle>
            <a:lvl1pPr marL="0" indent="0">
              <a:buNone/>
              <a:defRPr sz="2000" b="0"/>
            </a:lvl1pPr>
          </a:lstStyle>
          <a:p>
            <a:pPr lvl="0"/>
            <a:r>
              <a:rPr lang="en-US" dirty="0"/>
              <a:t>CLICK TO EDIT MASTER TEXT STYLES</a:t>
            </a:r>
          </a:p>
        </p:txBody>
      </p:sp>
      <p:sp>
        <p:nvSpPr>
          <p:cNvPr id="10" name="Picture Placeholder 9"/>
          <p:cNvSpPr>
            <a:spLocks noGrp="1"/>
          </p:cNvSpPr>
          <p:nvPr>
            <p:ph type="pic" sz="quarter" idx="19"/>
          </p:nvPr>
        </p:nvSpPr>
        <p:spPr>
          <a:xfrm>
            <a:off x="838200" y="1392238"/>
            <a:ext cx="3300413" cy="1856232"/>
          </a:xfrm>
        </p:spPr>
        <p:txBody>
          <a:bodyPr/>
          <a:lstStyle/>
          <a:p>
            <a:r>
              <a:rPr lang="en-US" dirty="0" smtClean="0"/>
              <a:t>Click icon to add picture</a:t>
            </a:r>
            <a:endParaRPr lang="en-US" dirty="0"/>
          </a:p>
        </p:txBody>
      </p:sp>
      <p:sp>
        <p:nvSpPr>
          <p:cNvPr id="14" name="Picture Placeholder 9"/>
          <p:cNvSpPr>
            <a:spLocks noGrp="1"/>
          </p:cNvSpPr>
          <p:nvPr>
            <p:ph type="pic" sz="quarter" idx="20"/>
          </p:nvPr>
        </p:nvSpPr>
        <p:spPr>
          <a:xfrm>
            <a:off x="4445508" y="1383734"/>
            <a:ext cx="3300413" cy="1856232"/>
          </a:xfrm>
        </p:spPr>
        <p:txBody>
          <a:bodyPr/>
          <a:lstStyle/>
          <a:p>
            <a:r>
              <a:rPr lang="en-US" dirty="0" smtClean="0"/>
              <a:t>Click icon to add picture</a:t>
            </a:r>
            <a:endParaRPr lang="en-US" dirty="0"/>
          </a:p>
        </p:txBody>
      </p:sp>
      <p:sp>
        <p:nvSpPr>
          <p:cNvPr id="18" name="Picture Placeholder 9"/>
          <p:cNvSpPr>
            <a:spLocks noGrp="1"/>
          </p:cNvSpPr>
          <p:nvPr>
            <p:ph type="pic" sz="quarter" idx="21"/>
          </p:nvPr>
        </p:nvSpPr>
        <p:spPr>
          <a:xfrm>
            <a:off x="8053387" y="1383734"/>
            <a:ext cx="3300413" cy="1856232"/>
          </a:xfrm>
        </p:spPr>
        <p:txBody>
          <a:bodyPr/>
          <a:lstStyle/>
          <a:p>
            <a:r>
              <a:rPr lang="en-US" dirty="0" smtClean="0"/>
              <a:t>Click icon to add picture</a:t>
            </a:r>
            <a:endParaRPr lang="en-US" dirty="0"/>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20" name="Group 19"/>
          <p:cNvGrpSpPr/>
          <p:nvPr/>
        </p:nvGrpSpPr>
        <p:grpSpPr>
          <a:xfrm>
            <a:off x="0" y="-2"/>
            <a:ext cx="12191998" cy="45721"/>
            <a:chOff x="0" y="-2"/>
            <a:chExt cx="12191998" cy="45721"/>
          </a:xfrm>
        </p:grpSpPr>
        <p:sp>
          <p:nvSpPr>
            <p:cNvPr id="21" name="Rectangle 2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61291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8F9C6-2D67-45C1-87D1-FC5372AECE0A}"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22477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You_Slide">
    <p:spTree>
      <p:nvGrpSpPr>
        <p:cNvPr id="1" name=""/>
        <p:cNvGrpSpPr/>
        <p:nvPr/>
      </p:nvGrpSpPr>
      <p:grpSpPr>
        <a:xfrm>
          <a:off x="0" y="0"/>
          <a:ext cx="0" cy="0"/>
          <a:chOff x="0" y="0"/>
          <a:chExt cx="0" cy="0"/>
        </a:xfrm>
      </p:grpSpPr>
      <p:sp>
        <p:nvSpPr>
          <p:cNvPr id="14" name="Rectangle 13"/>
          <p:cNvSpPr/>
          <p:nvPr/>
        </p:nvSpPr>
        <p:spPr>
          <a:xfrm>
            <a:off x="838199" y="-1"/>
            <a:ext cx="11353801" cy="6089651"/>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7606" y="709542"/>
            <a:ext cx="7333084" cy="3012603"/>
          </a:xfrm>
        </p:spPr>
        <p:txBody>
          <a:bodyPr anchor="b">
            <a:normAutofit/>
          </a:bodyPr>
          <a:lstStyle>
            <a:lvl1pPr>
              <a:defRPr sz="48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606" y="3804367"/>
            <a:ext cx="7333084" cy="170382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800"/>
            </a:lvl1pPr>
          </a:lstStyle>
          <a:p>
            <a:fld id="{0983F8D0-4835-4868-AE2C-785648C313AE}" type="datetime1">
              <a:rPr lang="en-US" smtClean="0"/>
              <a:t>11/16/2022</a:t>
            </a:fld>
            <a:endParaRPr lang="en-US" dirty="0"/>
          </a:p>
        </p:txBody>
      </p:sp>
      <p:sp>
        <p:nvSpPr>
          <p:cNvPr id="5" name="Footer Placeholder 4"/>
          <p:cNvSpPr>
            <a:spLocks noGrp="1"/>
          </p:cNvSpPr>
          <p:nvPr>
            <p:ph type="ftr" sz="quarter" idx="11"/>
          </p:nvPr>
        </p:nvSpPr>
        <p:spPr/>
        <p:txBody>
          <a:bodyPr/>
          <a:lstStyle>
            <a:lvl1pPr>
              <a:defRPr sz="800"/>
            </a:lvl1p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lvl1pPr>
              <a:defRPr sz="800"/>
            </a:lvl1pPr>
          </a:lstStyle>
          <a:p>
            <a:fld id="{7F5043F6-4AAB-41F8-A27F-F80078A20D2B}" type="slidenum">
              <a:rPr lang="en-US" smtClean="0"/>
              <a:t>‹#›</a:t>
            </a:fld>
            <a:endParaRPr lang="en-US" dirty="0"/>
          </a:p>
        </p:txBody>
      </p:sp>
      <p:grpSp>
        <p:nvGrpSpPr>
          <p:cNvPr id="10" name="Group 9"/>
          <p:cNvGrpSpPr/>
          <p:nvPr/>
        </p:nvGrpSpPr>
        <p:grpSpPr>
          <a:xfrm flipH="1">
            <a:off x="6017373" y="2972923"/>
            <a:ext cx="7239681" cy="4150631"/>
            <a:chOff x="-932005" y="3492527"/>
            <a:chExt cx="6300432" cy="3612143"/>
          </a:xfrm>
        </p:grpSpPr>
        <p:sp>
          <p:nvSpPr>
            <p:cNvPr id="15" name="Isosceles Triangle 12"/>
            <p:cNvSpPr/>
            <p:nvPr/>
          </p:nvSpPr>
          <p:spPr>
            <a:xfrm rot="1805607" flipV="1">
              <a:off x="-932005" y="3492527"/>
              <a:ext cx="3352616" cy="291306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Lst>
              <a:ahLst/>
              <a:cxnLst>
                <a:cxn ang="0">
                  <a:pos x="connsiteX0" y="connsiteY0"/>
                </a:cxn>
                <a:cxn ang="0">
                  <a:pos x="connsiteX1" y="connsiteY1"/>
                </a:cxn>
                <a:cxn ang="0">
                  <a:pos x="connsiteX2" y="connsiteY2"/>
                </a:cxn>
                <a:cxn ang="0">
                  <a:pos x="connsiteX3" y="connsiteY3"/>
                </a:cxn>
              </a:cxnLst>
              <a:rect l="l" t="t" r="r" b="b"/>
              <a:pathLst>
                <a:path w="3352615" h="2913062">
                  <a:moveTo>
                    <a:pt x="0" y="2852155"/>
                  </a:moveTo>
                  <a:lnTo>
                    <a:pt x="1658486" y="0"/>
                  </a:lnTo>
                  <a:lnTo>
                    <a:pt x="3352615" y="2913062"/>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2"/>
            <p:cNvSpPr/>
            <p:nvPr/>
          </p:nvSpPr>
          <p:spPr>
            <a:xfrm rot="8980186" flipH="1" flipV="1">
              <a:off x="2660756" y="4032492"/>
              <a:ext cx="2707671" cy="3072178"/>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2"/>
            <p:cNvSpPr/>
            <p:nvPr/>
          </p:nvSpPr>
          <p:spPr>
            <a:xfrm rot="9040758">
              <a:off x="120630" y="5301194"/>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6506" y="986215"/>
            <a:ext cx="2575651" cy="563717"/>
          </a:xfrm>
          <a:prstGeom prst="rect">
            <a:avLst/>
          </a:prstGeom>
        </p:spPr>
      </p:pic>
      <p:pic>
        <p:nvPicPr>
          <p:cNvPr id="13" name="Picture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63965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w Picture">
    <p:bg>
      <p:bgPr>
        <a:solidFill>
          <a:srgbClr val="0E69AF"/>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1206810" y="3465371"/>
            <a:ext cx="7946636" cy="4498389"/>
            <a:chOff x="-947324" y="3535924"/>
            <a:chExt cx="6210172" cy="3515418"/>
          </a:xfrm>
        </p:grpSpPr>
        <p:sp>
          <p:nvSpPr>
            <p:cNvPr id="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sp>
        <p:nvSpPr>
          <p:cNvPr id="6" name="Picture Placeholder 2"/>
          <p:cNvSpPr>
            <a:spLocks noGrp="1"/>
          </p:cNvSpPr>
          <p:nvPr>
            <p:ph type="pic" sz="quarter" idx="13"/>
          </p:nvPr>
        </p:nvSpPr>
        <p:spPr>
          <a:xfrm>
            <a:off x="6632448" y="0"/>
            <a:ext cx="5559552" cy="6858000"/>
          </a:xfrm>
          <a:solidFill>
            <a:schemeClr val="bg1"/>
          </a:solidFill>
        </p:spPr>
        <p:txBody>
          <a:body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12" name="Title 1"/>
          <p:cNvSpPr>
            <a:spLocks noGrp="1"/>
          </p:cNvSpPr>
          <p:nvPr>
            <p:ph type="title"/>
          </p:nvPr>
        </p:nvSpPr>
        <p:spPr>
          <a:xfrm>
            <a:off x="838200" y="986215"/>
            <a:ext cx="5673811" cy="2772985"/>
          </a:xfrm>
        </p:spPr>
        <p:txBody>
          <a:bodyPr anchor="b">
            <a:normAutofit/>
          </a:bodyPr>
          <a:lstStyle>
            <a:lvl1pPr>
              <a:defRPr sz="4800">
                <a:solidFill>
                  <a:schemeClr val="bg1"/>
                </a:solidFill>
              </a:defRPr>
            </a:lvl1pPr>
          </a:lstStyle>
          <a:p>
            <a:r>
              <a:rPr lang="en-US" dirty="0" smtClean="0"/>
              <a:t>Click to edit Master title style</a:t>
            </a:r>
            <a:endParaRPr lang="en-US" dirty="0"/>
          </a:p>
        </p:txBody>
      </p:sp>
      <p:sp>
        <p:nvSpPr>
          <p:cNvPr id="13" name="Text Placeholder 2"/>
          <p:cNvSpPr>
            <a:spLocks noGrp="1"/>
          </p:cNvSpPr>
          <p:nvPr>
            <p:ph type="body" idx="1"/>
          </p:nvPr>
        </p:nvSpPr>
        <p:spPr>
          <a:xfrm>
            <a:off x="838200" y="3841936"/>
            <a:ext cx="5673811"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14" name="Picture 13"/>
          <p:cNvPicPr>
            <a:picLocks noChangeAspect="1"/>
          </p:cNvPicPr>
          <p:nvPr userDrawn="1"/>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2132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147"/>
            <a:ext cx="10515600" cy="500806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800"/>
            </a:lvl1pPr>
          </a:lstStyle>
          <a:p>
            <a:fld id="{E265A015-6745-4EF4-BBF5-601BA00A2533}" type="datetime1">
              <a:rPr lang="en-US" smtClean="0"/>
              <a:t>11/16/2022</a:t>
            </a:fld>
            <a:endParaRPr lang="en-US" dirty="0"/>
          </a:p>
        </p:txBody>
      </p:sp>
      <p:sp>
        <p:nvSpPr>
          <p:cNvPr id="6" name="Slide Number Placeholder 5"/>
          <p:cNvSpPr>
            <a:spLocks noGrp="1"/>
          </p:cNvSpPr>
          <p:nvPr>
            <p:ph type="sldNum" sz="quarter" idx="12"/>
          </p:nvPr>
        </p:nvSpPr>
        <p:spPr/>
        <p:txBody>
          <a:bodyPr/>
          <a:lstStyle>
            <a:lvl1pPr>
              <a:defRPr sz="800"/>
            </a:lvl1pPr>
          </a:lstStyle>
          <a:p>
            <a:fld id="{7F5043F6-4AAB-41F8-A27F-F80078A20D2B}" type="slidenum">
              <a:rPr lang="en-US" smtClean="0"/>
              <a:t>‹#›</a:t>
            </a:fld>
            <a:endParaRPr lang="en-US" dirty="0"/>
          </a:p>
        </p:txBody>
      </p:sp>
      <p:sp>
        <p:nvSpPr>
          <p:cNvPr id="5" name="Footer Placeholder 4"/>
          <p:cNvSpPr>
            <a:spLocks noGrp="1"/>
          </p:cNvSpPr>
          <p:nvPr>
            <p:ph type="ftr" sz="quarter" idx="11"/>
          </p:nvPr>
        </p:nvSpPr>
        <p:spPr/>
        <p:txBody>
          <a:bodyPr/>
          <a:lstStyle>
            <a:lvl1pPr>
              <a:defRPr sz="800"/>
            </a:lvl1pPr>
          </a:lstStyle>
          <a:p>
            <a:r>
              <a:rPr lang="en-US" dirty="0" smtClean="0"/>
              <a:t>43e-BM/HR/HDCV/FSOFT V1.2 - ©FPT SOFTWARE – Corporate Training Center</a:t>
            </a:r>
            <a:endParaRPr lang="en-US" dirty="0"/>
          </a:p>
        </p:txBody>
      </p:sp>
      <p:sp>
        <p:nvSpPr>
          <p:cNvPr id="17"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smtClean="0"/>
              <a:t>Click to edit Master title style</a:t>
            </a:r>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90494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234441"/>
            <a:ext cx="5181600" cy="5001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234441"/>
            <a:ext cx="5181600" cy="5001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CC065A-9F48-4578-8D96-A1C0CDDF36D2}" type="datetime1">
              <a:rPr lang="en-US" smtClean="0"/>
              <a:t>11/16/2022</a:t>
            </a:fld>
            <a:endParaRPr lang="en-US" dirty="0"/>
          </a:p>
        </p:txBody>
      </p:sp>
      <p:sp>
        <p:nvSpPr>
          <p:cNvPr id="6" name="Footer Placeholder 5"/>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dirty="0"/>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64165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7160"/>
            <a:ext cx="10515600" cy="100584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1430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66912"/>
            <a:ext cx="5157787" cy="42227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1430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66912"/>
            <a:ext cx="5183188" cy="42227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FD22B-B810-4F41-AA96-5C779E21D0AF}" type="datetime1">
              <a:rPr lang="en-US" smtClean="0"/>
              <a:t>11/16/2022</a:t>
            </a:fld>
            <a:endParaRPr lang="en-US" dirty="0"/>
          </a:p>
        </p:txBody>
      </p:sp>
      <p:sp>
        <p:nvSpPr>
          <p:cNvPr id="8" name="Footer Placeholder 7"/>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9" name="Slide Number Placeholder 8"/>
          <p:cNvSpPr>
            <a:spLocks noGrp="1"/>
          </p:cNvSpPr>
          <p:nvPr>
            <p:ph type="sldNum" sz="quarter" idx="12"/>
          </p:nvPr>
        </p:nvSpPr>
        <p:spPr/>
        <p:txBody>
          <a:bodyPr/>
          <a:lstStyle/>
          <a:p>
            <a:fld id="{7F5043F6-4AAB-41F8-A27F-F80078A20D2B}" type="slidenum">
              <a:rPr lang="en-US" smtClean="0"/>
              <a:t>‹#›</a:t>
            </a:fld>
            <a:endParaRPr lang="en-US" dirty="0"/>
          </a:p>
        </p:txBody>
      </p:sp>
      <p:grpSp>
        <p:nvGrpSpPr>
          <p:cNvPr id="10" name="Group 9"/>
          <p:cNvGrpSpPr/>
          <p:nvPr/>
        </p:nvGrpSpPr>
        <p:grpSpPr>
          <a:xfrm>
            <a:off x="0" y="-2"/>
            <a:ext cx="12191998" cy="45721"/>
            <a:chOff x="0" y="-2"/>
            <a:chExt cx="12191998" cy="45721"/>
          </a:xfrm>
        </p:grpSpPr>
        <p:sp>
          <p:nvSpPr>
            <p:cNvPr id="11" name="Rectangle 1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403155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5D7B6-0AA3-4ACA-90D7-960FB06024FC}" type="datetime1">
              <a:rPr lang="en-US" smtClean="0"/>
              <a:t>11/16/2022</a:t>
            </a:fld>
            <a:endParaRPr lang="en-US" dirty="0"/>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grpSp>
        <p:nvGrpSpPr>
          <p:cNvPr id="6" name="Group 5"/>
          <p:cNvGrpSpPr/>
          <p:nvPr/>
        </p:nvGrpSpPr>
        <p:grpSpPr>
          <a:xfrm>
            <a:off x="0" y="-2"/>
            <a:ext cx="12191998" cy="45721"/>
            <a:chOff x="0" y="-2"/>
            <a:chExt cx="12191998" cy="45721"/>
          </a:xfrm>
        </p:grpSpPr>
        <p:sp>
          <p:nvSpPr>
            <p:cNvPr id="7" name="Rectangle 6"/>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97981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163BC-A658-406F-82F2-6647044744C7}" type="datetime1">
              <a:rPr lang="en-US" smtClean="0"/>
              <a:t>11/16/2022</a:t>
            </a:fld>
            <a:endParaRPr lang="en-US" dirty="0"/>
          </a:p>
        </p:txBody>
      </p:sp>
      <p:sp>
        <p:nvSpPr>
          <p:cNvPr id="3" name="Footer Placeholder 2"/>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a:t>
            </a:fld>
            <a:endParaRPr lang="en-US" dirty="0"/>
          </a:p>
        </p:txBody>
      </p:sp>
      <p:grpSp>
        <p:nvGrpSpPr>
          <p:cNvPr id="5" name="Group 4"/>
          <p:cNvGrpSpPr/>
          <p:nvPr/>
        </p:nvGrpSpPr>
        <p:grpSpPr>
          <a:xfrm>
            <a:off x="0" y="-2"/>
            <a:ext cx="12191998" cy="45721"/>
            <a:chOff x="0" y="-2"/>
            <a:chExt cx="12191998" cy="45721"/>
          </a:xfrm>
        </p:grpSpPr>
        <p:sp>
          <p:nvSpPr>
            <p:cNvPr id="6" name="Rectangle 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83324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rot="5400000">
            <a:off x="59462" y="2835311"/>
            <a:ext cx="3919673" cy="4038599"/>
          </a:xfrm>
          <a:prstGeom prst="rect">
            <a:avLst/>
          </a:prstGeom>
          <a:gradFill flip="none" rotWithShape="1">
            <a:gsLst>
              <a:gs pos="0">
                <a:srgbClr val="005490"/>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21"/>
          <p:cNvSpPr/>
          <p:nvPr/>
        </p:nvSpPr>
        <p:spPr>
          <a:xfrm>
            <a:off x="6" y="-1"/>
            <a:ext cx="4038595" cy="4019342"/>
          </a:xfrm>
          <a:custGeom>
            <a:avLst/>
            <a:gdLst>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3727939 h 3727939"/>
              <a:gd name="connsiteX4" fmla="*/ 0 w 3933826"/>
              <a:gd name="connsiteY4" fmla="*/ 0 h 3727939"/>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2944168 h 3727939"/>
              <a:gd name="connsiteX4" fmla="*/ 0 w 3933826"/>
              <a:gd name="connsiteY4" fmla="*/ 0 h 372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3826" h="3727939">
                <a:moveTo>
                  <a:pt x="0" y="0"/>
                </a:moveTo>
                <a:lnTo>
                  <a:pt x="3933826" y="0"/>
                </a:lnTo>
                <a:lnTo>
                  <a:pt x="3933826" y="3727939"/>
                </a:lnTo>
                <a:lnTo>
                  <a:pt x="0" y="2944168"/>
                </a:lnTo>
                <a:lnTo>
                  <a:pt x="0" y="0"/>
                </a:lnTo>
                <a:close/>
              </a:path>
            </a:pathLst>
          </a:cu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5400000">
            <a:off x="287225" y="1495002"/>
            <a:ext cx="3919673" cy="3583079"/>
          </a:xfrm>
          <a:prstGeom prst="rect">
            <a:avLst/>
          </a:prstGeom>
          <a:gradFill flip="none" rotWithShape="1">
            <a:gsLst>
              <a:gs pos="0">
                <a:srgbClr val="0E69AF"/>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rot="5400000">
            <a:off x="398839" y="276351"/>
            <a:ext cx="3919673" cy="3376155"/>
          </a:xfrm>
          <a:prstGeom prst="rect">
            <a:avLst/>
          </a:prstGeom>
          <a:gradFill flip="none" rotWithShape="1">
            <a:gsLst>
              <a:gs pos="0">
                <a:srgbClr val="0E69AF"/>
              </a:gs>
              <a:gs pos="100000">
                <a:schemeClr val="accent2">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9788" y="457200"/>
            <a:ext cx="3198811" cy="1600200"/>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03521" y="1155689"/>
            <a:ext cx="6951868" cy="4705361"/>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198811" cy="3811587"/>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41E01-3976-4970-9B2C-3E36752EAE8E}" type="datetime1">
              <a:rPr lang="en-US" smtClean="0"/>
              <a:t>11/16/2022</a:t>
            </a:fld>
            <a:endParaRPr lang="en-US" dirty="0"/>
          </a:p>
        </p:txBody>
      </p:sp>
      <p:sp>
        <p:nvSpPr>
          <p:cNvPr id="6" name="Footer Placeholder 5"/>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dirty="0"/>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4" name="Group 13"/>
          <p:cNvGrpSpPr/>
          <p:nvPr/>
        </p:nvGrpSpPr>
        <p:grpSpPr>
          <a:xfrm>
            <a:off x="0" y="-2"/>
            <a:ext cx="12191998" cy="45721"/>
            <a:chOff x="0" y="-2"/>
            <a:chExt cx="12191998" cy="45721"/>
          </a:xfrm>
        </p:grpSpPr>
        <p:sp>
          <p:nvSpPr>
            <p:cNvPr id="16" name="Rectangle 1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0" y="-2"/>
            <a:ext cx="12191998" cy="45721"/>
            <a:chOff x="0" y="-2"/>
            <a:chExt cx="12191998" cy="45721"/>
          </a:xfrm>
        </p:grpSpPr>
        <p:sp>
          <p:nvSpPr>
            <p:cNvPr id="22" name="Rectangle 21"/>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0" y="-2"/>
            <a:ext cx="12191998" cy="45721"/>
            <a:chOff x="0" y="-2"/>
            <a:chExt cx="12191998" cy="45721"/>
          </a:xfrm>
        </p:grpSpPr>
        <p:sp>
          <p:nvSpPr>
            <p:cNvPr id="26" name="Rectangle 2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532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5183188" y="1000897"/>
            <a:ext cx="6172200" cy="48601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86086-278C-43FE-B6CE-293CC04254EE}" type="datetime1">
              <a:rPr lang="en-US" smtClean="0"/>
              <a:t>11/16/2022</a:t>
            </a:fld>
            <a:endParaRPr lang="en-US" dirty="0"/>
          </a:p>
        </p:txBody>
      </p:sp>
      <p:sp>
        <p:nvSpPr>
          <p:cNvPr id="6" name="Footer Placeholder 5"/>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dirty="0"/>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96624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rgbClr val="FDFDF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225296"/>
            <a:ext cx="10515600" cy="50109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176A4FA8-BEDE-441A-86E8-1006C281B9CD}" type="datetime1">
              <a:rPr lang="en-US" smtClean="0"/>
              <a:t>11/16/2022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7F5043F6-4AAB-41F8-A27F-F80078A20D2B}" type="slidenum">
              <a:rPr lang="en-US" smtClean="0"/>
              <a:t>‹#›</a:t>
            </a:fld>
            <a:endParaRPr lang="en-US" dirty="0"/>
          </a:p>
        </p:txBody>
      </p:sp>
      <p:pic>
        <p:nvPicPr>
          <p:cNvPr id="8" name="Picture 7" hidden="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702250" y="680786"/>
            <a:ext cx="1260338" cy="564120"/>
          </a:xfrm>
          <a:prstGeom prst="rect">
            <a:avLst/>
          </a:prstGeom>
        </p:spPr>
      </p:pic>
      <p:grpSp>
        <p:nvGrpSpPr>
          <p:cNvPr id="9" name="Group 8" hidden="1"/>
          <p:cNvGrpSpPr/>
          <p:nvPr/>
        </p:nvGrpSpPr>
        <p:grpSpPr>
          <a:xfrm>
            <a:off x="9655372" y="-45203"/>
            <a:ext cx="2364169" cy="639454"/>
            <a:chOff x="9867180" y="-7442"/>
            <a:chExt cx="2364169" cy="639454"/>
          </a:xfrm>
        </p:grpSpPr>
        <p:sp>
          <p:nvSpPr>
            <p:cNvPr id="10" name="Isosceles Triangle 9"/>
            <p:cNvSpPr/>
            <p:nvPr/>
          </p:nvSpPr>
          <p:spPr>
            <a:xfrm rot="17965345">
              <a:off x="11068273" y="477074"/>
              <a:ext cx="166415" cy="14346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20664111">
              <a:off x="10493929" y="222362"/>
              <a:ext cx="176552" cy="1522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17963645">
              <a:off x="11454533" y="-4846"/>
              <a:ext cx="139588" cy="1343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p:nvPr/>
          </p:nvSpPr>
          <p:spPr>
            <a:xfrm rot="19859905">
              <a:off x="10775123" y="330870"/>
              <a:ext cx="149934" cy="12925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rot="2099665">
              <a:off x="10646525" y="59185"/>
              <a:ext cx="147148" cy="12685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9800000">
              <a:off x="11201870" y="265352"/>
              <a:ext cx="157874" cy="13609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p:nvPr/>
          </p:nvSpPr>
          <p:spPr>
            <a:xfrm rot="894444">
              <a:off x="10849071" y="108613"/>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p:cNvSpPr/>
            <p:nvPr/>
          </p:nvSpPr>
          <p:spPr>
            <a:xfrm rot="894444">
              <a:off x="11879897" y="24307"/>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p:nvPr/>
          </p:nvSpPr>
          <p:spPr>
            <a:xfrm rot="21357906">
              <a:off x="11041210" y="19844"/>
              <a:ext cx="162848" cy="14038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894444">
              <a:off x="11294217" y="30204"/>
              <a:ext cx="121460" cy="104706"/>
            </a:xfrm>
            <a:prstGeom prst="triangle">
              <a:avLst/>
            </a:prstGeom>
            <a:solidFill>
              <a:srgbClr val="0D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p:nvSpPr>
          <p:spPr>
            <a:xfrm rot="19979461">
              <a:off x="11900278" y="182684"/>
              <a:ext cx="147395" cy="12706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894444">
              <a:off x="10972933" y="240910"/>
              <a:ext cx="121460" cy="104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17965345">
              <a:off x="12029399" y="376188"/>
              <a:ext cx="155738" cy="13425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22"/>
            <p:cNvSpPr/>
            <p:nvPr/>
          </p:nvSpPr>
          <p:spPr>
            <a:xfrm rot="20305821">
              <a:off x="11678380" y="78806"/>
              <a:ext cx="142338" cy="120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19134217">
              <a:off x="10368844" y="40282"/>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3368318">
              <a:off x="10154141" y="38223"/>
              <a:ext cx="169776" cy="16878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25"/>
            <p:cNvSpPr/>
            <p:nvPr/>
          </p:nvSpPr>
          <p:spPr>
            <a:xfrm rot="2728507">
              <a:off x="12161135" y="64119"/>
              <a:ext cx="70419" cy="70008"/>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7848441">
              <a:off x="9871865" y="14157"/>
              <a:ext cx="124064" cy="13343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p:cNvSpPr/>
            <p:nvPr/>
          </p:nvSpPr>
          <p:spPr>
            <a:xfrm rot="1856561">
              <a:off x="11730713" y="358558"/>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p:cNvSpPr/>
            <p:nvPr/>
          </p:nvSpPr>
          <p:spPr>
            <a:xfrm rot="11948255">
              <a:off x="10200272" y="313082"/>
              <a:ext cx="124219" cy="110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p:cNvSpPr/>
            <p:nvPr/>
          </p:nvSpPr>
          <p:spPr>
            <a:xfrm rot="3921467">
              <a:off x="11886555" y="517641"/>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30"/>
            <p:cNvSpPr/>
            <p:nvPr/>
          </p:nvSpPr>
          <p:spPr>
            <a:xfrm rot="19134217">
              <a:off x="11485997" y="281985"/>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hidden="1"/>
          <p:cNvGrpSpPr/>
          <p:nvPr/>
        </p:nvGrpSpPr>
        <p:grpSpPr>
          <a:xfrm>
            <a:off x="28952" y="5825443"/>
            <a:ext cx="3066508" cy="1028266"/>
            <a:chOff x="19477" y="6173713"/>
            <a:chExt cx="2062969" cy="691758"/>
          </a:xfrm>
        </p:grpSpPr>
        <p:sp>
          <p:nvSpPr>
            <p:cNvPr id="33" name="Isosceles Triangle 32"/>
            <p:cNvSpPr/>
            <p:nvPr/>
          </p:nvSpPr>
          <p:spPr>
            <a:xfrm rot="7163645">
              <a:off x="432269" y="6750460"/>
              <a:ext cx="96775" cy="9317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9059905">
              <a:off x="381730" y="6173713"/>
              <a:ext cx="114143" cy="983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p:cNvSpPr/>
            <p:nvPr/>
          </p:nvSpPr>
          <p:spPr>
            <a:xfrm rot="12899665">
              <a:off x="1051125" y="6742348"/>
              <a:ext cx="112022" cy="965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Isosceles Triangle 35"/>
            <p:cNvSpPr/>
            <p:nvPr/>
          </p:nvSpPr>
          <p:spPr>
            <a:xfrm rot="9000000">
              <a:off x="455573" y="6447935"/>
              <a:ext cx="120187" cy="10361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Isosceles Triangle 36"/>
            <p:cNvSpPr/>
            <p:nvPr/>
          </p:nvSpPr>
          <p:spPr>
            <a:xfrm rot="11694444">
              <a:off x="1989981" y="6588384"/>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p:cNvSpPr/>
            <p:nvPr/>
          </p:nvSpPr>
          <p:spPr>
            <a:xfrm rot="11694444">
              <a:off x="131733" y="6785760"/>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4657042">
              <a:off x="762725" y="6743285"/>
              <a:ext cx="123974" cy="10687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p:nvSpPr>
          <p:spPr>
            <a:xfrm rot="886245">
              <a:off x="577603" y="6781270"/>
              <a:ext cx="92465" cy="7971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p:cNvSpPr/>
            <p:nvPr/>
          </p:nvSpPr>
          <p:spPr>
            <a:xfrm rot="9179461">
              <a:off x="107408" y="6594244"/>
              <a:ext cx="154198" cy="13292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7165345">
              <a:off x="4658" y="6517357"/>
              <a:ext cx="118561" cy="7273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9505821">
              <a:off x="269250" y="6732275"/>
              <a:ext cx="108360" cy="91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8334217">
              <a:off x="1299773" y="6778978"/>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rot="14168318">
              <a:off x="1453578" y="6682801"/>
              <a:ext cx="129248" cy="12849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p:cNvSpPr/>
            <p:nvPr/>
          </p:nvSpPr>
          <p:spPr>
            <a:xfrm rot="13528507">
              <a:off x="19320" y="6746436"/>
              <a:ext cx="53609" cy="53296"/>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p:cNvSpPr/>
            <p:nvPr/>
          </p:nvSpPr>
          <p:spPr>
            <a:xfrm rot="12656561">
              <a:off x="274826" y="6538889"/>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rot="14721467">
              <a:off x="132688" y="6419717"/>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p:cNvSpPr/>
            <p:nvPr/>
          </p:nvSpPr>
          <p:spPr>
            <a:xfrm rot="8334217">
              <a:off x="1751642" y="6662325"/>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4" name="Picture 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26819" y="147175"/>
            <a:ext cx="1021844" cy="457200"/>
          </a:xfrm>
          <a:prstGeom prst="rect">
            <a:avLst/>
          </a:prstGeom>
        </p:spPr>
      </p:pic>
    </p:spTree>
    <p:extLst>
      <p:ext uri="{BB962C8B-B14F-4D97-AF65-F5344CB8AC3E}">
        <p14:creationId xmlns:p14="http://schemas.microsoft.com/office/powerpoint/2010/main" val="1298322961"/>
      </p:ext>
    </p:extLst>
  </p:cSld>
  <p:clrMap bg1="lt1" tx1="dk1" bg2="lt2" tx2="dk2" accent1="accent1" accent2="accent2" accent3="accent3" accent4="accent4" accent5="accent5" accent6="accent6" hlink="hlink" folHlink="folHlink"/>
  <p:sldLayoutIdLst>
    <p:sldLayoutId id="2147483729" r:id="rId1"/>
    <p:sldLayoutId id="2147483743" r:id="rId2"/>
    <p:sldLayoutId id="2147483730"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hf hdr="0" dt="0"/>
  <p:txStyles>
    <p:titleStyle>
      <a:lvl1pPr algn="l" defTabSz="914400" rtl="0" eaLnBrk="1" latinLnBrk="0" hangingPunct="1">
        <a:lnSpc>
          <a:spcPct val="90000"/>
        </a:lnSpc>
        <a:spcBef>
          <a:spcPct val="0"/>
        </a:spcBef>
        <a:buNone/>
        <a:defRPr sz="3600" b="1" kern="1200">
          <a:solidFill>
            <a:srgbClr val="0E69AF"/>
          </a:solidFill>
          <a:latin typeface="+mj-lt"/>
          <a:ea typeface="+mj-ea"/>
          <a:cs typeface="+mj-cs"/>
        </a:defRPr>
      </a:lvl1pPr>
    </p:titleStyle>
    <p:body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nu.org/software/m4/manual/m4.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58213"/>
            <a:ext cx="10515600" cy="4677996"/>
          </a:xfrm>
        </p:spPr>
        <p:txBody>
          <a:bodyPr>
            <a:normAutofit/>
          </a:bodyPr>
          <a:lstStyle/>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i="1" dirty="0" smtClean="0">
              <a:solidFill>
                <a:srgbClr val="6E1B00"/>
              </a:solidFill>
              <a:latin typeface="Arial" panose="020B0604020202020204" pitchFamily="34" charset="0"/>
              <a:cs typeface="Arial" panose="020B0604020202020204" pitchFamily="34" charset="0"/>
            </a:endParaRPr>
          </a:p>
          <a:p>
            <a:pPr marL="0" indent="0" algn="ctr">
              <a:buNone/>
            </a:pPr>
            <a:r>
              <a:rPr lang="en-US" sz="4000" b="1" dirty="0" err="1" smtClean="0">
                <a:solidFill>
                  <a:srgbClr val="6E1B00"/>
                </a:solidFill>
                <a:latin typeface="Tahoma" panose="020B0604030504040204" pitchFamily="34" charset="0"/>
                <a:ea typeface="Tahoma" panose="020B0604030504040204" pitchFamily="34" charset="0"/>
                <a:cs typeface="Tahoma" panose="020B0604030504040204" pitchFamily="34" charset="0"/>
              </a:rPr>
              <a:t>MultiCore</a:t>
            </a:r>
            <a:endParaRPr lang="en-US" sz="4000" b="1" dirty="0" smtClean="0">
              <a:solidFill>
                <a:srgbClr val="6E1B00"/>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a:solidFill>
                <a:srgbClr val="C0000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F5043F6-4AAB-41F8-A27F-F80078A20D2B}" type="slidenum">
              <a:rPr lang="en-US" smtClean="0"/>
              <a:t>1</a:t>
            </a:fld>
            <a:endParaRPr lang="en-US" dirty="0"/>
          </a:p>
        </p:txBody>
      </p:sp>
      <p:sp>
        <p:nvSpPr>
          <p:cNvPr id="4" name="Footer Placeholder 3"/>
          <p:cNvSpPr>
            <a:spLocks noGrp="1"/>
          </p:cNvSpPr>
          <p:nvPr>
            <p:ph type="ftr" sz="quarter" idx="11"/>
          </p:nvPr>
        </p:nvSpPr>
        <p:spPr/>
        <p:txBody>
          <a:bodyPr/>
          <a:lstStyle/>
          <a:p>
            <a:r>
              <a:rPr lang="en-US" smtClean="0"/>
              <a:t>©</a:t>
            </a:r>
            <a:r>
              <a:rPr lang="en-US" dirty="0" smtClean="0"/>
              <a:t>FPT SOFTWARE – Corporate Training Center</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506686" y="0"/>
            <a:ext cx="3359021" cy="1744825"/>
          </a:xfrm>
          <a:prstGeom prst="rect">
            <a:avLst/>
          </a:prstGeom>
        </p:spPr>
      </p:pic>
      <p:sp>
        <p:nvSpPr>
          <p:cNvPr id="5" name="TextBox 4"/>
          <p:cNvSpPr txBox="1"/>
          <p:nvPr/>
        </p:nvSpPr>
        <p:spPr>
          <a:xfrm>
            <a:off x="7393577" y="3897211"/>
            <a:ext cx="3422468" cy="400110"/>
          </a:xfrm>
          <a:prstGeom prst="rect">
            <a:avLst/>
          </a:prstGeom>
          <a:noFill/>
        </p:spPr>
        <p:txBody>
          <a:bodyPr wrap="square" rtlCol="0">
            <a:spAutoFit/>
          </a:bodyPr>
          <a:lstStyle/>
          <a:p>
            <a:r>
              <a:rPr lang="en-US" sz="2000" b="1" dirty="0" smtClean="0">
                <a:solidFill>
                  <a:srgbClr val="005490"/>
                </a:solidFill>
                <a:latin typeface="Tahoma" panose="020B0604030504040204" pitchFamily="34" charset="0"/>
                <a:ea typeface="Tahoma" panose="020B0604030504040204" pitchFamily="34" charset="0"/>
                <a:cs typeface="Tahoma" panose="020B0604030504040204" pitchFamily="34" charset="0"/>
              </a:rPr>
              <a:t>Created by ThoNV12</a:t>
            </a:r>
            <a:endParaRPr lang="en-US" sz="2000" b="1"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96388" y="6033185"/>
            <a:ext cx="3422468" cy="323165"/>
          </a:xfrm>
          <a:prstGeom prst="rect">
            <a:avLst/>
          </a:prstGeom>
          <a:noFill/>
        </p:spPr>
        <p:txBody>
          <a:bodyPr wrap="square" rtlCol="0">
            <a:spAutoFit/>
          </a:bodyPr>
          <a:lstStyle/>
          <a:p>
            <a:r>
              <a:rPr lang="en-US" sz="1500" dirty="0" smtClean="0">
                <a:solidFill>
                  <a:srgbClr val="005490"/>
                </a:solidFill>
                <a:latin typeface="Tahoma" panose="020B0604030504040204" pitchFamily="34" charset="0"/>
                <a:ea typeface="Tahoma" panose="020B0604030504040204" pitchFamily="34" charset="0"/>
                <a:cs typeface="Tahoma" panose="020B0604030504040204" pitchFamily="34" charset="0"/>
              </a:rPr>
              <a:t>15/09/2022</a:t>
            </a:r>
            <a:endParaRPr lang="en-US" sz="1500"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769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10</a:t>
            </a:fld>
            <a:endParaRPr lang="en-US" dirty="0"/>
          </a:p>
        </p:txBody>
      </p:sp>
      <p:sp>
        <p:nvSpPr>
          <p:cNvPr id="8" name="Title 7"/>
          <p:cNvSpPr>
            <a:spLocks noGrp="1"/>
          </p:cNvSpPr>
          <p:nvPr>
            <p:ph type="title"/>
          </p:nvPr>
        </p:nvSpPr>
        <p:spPr/>
        <p:txBody>
          <a:bodyPr/>
          <a:lstStyle/>
          <a:p>
            <a:r>
              <a:rPr lang="en-US" dirty="0" err="1" smtClean="0"/>
              <a:t>Memclass</a:t>
            </a:r>
            <a:endParaRPr lang="vi-VN" dirty="0"/>
          </a:p>
        </p:txBody>
      </p:sp>
      <p:pic>
        <p:nvPicPr>
          <p:cNvPr id="2" name="Picture 1"/>
          <p:cNvPicPr>
            <a:picLocks noChangeAspect="1"/>
          </p:cNvPicPr>
          <p:nvPr/>
        </p:nvPicPr>
        <p:blipFill>
          <a:blip r:embed="rId2"/>
          <a:stretch>
            <a:fillRect/>
          </a:stretch>
        </p:blipFill>
        <p:spPr>
          <a:xfrm>
            <a:off x="970079" y="1349794"/>
            <a:ext cx="10383721" cy="5371681"/>
          </a:xfrm>
          <a:prstGeom prst="rect">
            <a:avLst/>
          </a:prstGeom>
        </p:spPr>
      </p:pic>
    </p:spTree>
    <p:extLst>
      <p:ext uri="{BB962C8B-B14F-4D97-AF65-F5344CB8AC3E}">
        <p14:creationId xmlns:p14="http://schemas.microsoft.com/office/powerpoint/2010/main" val="1158933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11</a:t>
            </a:fld>
            <a:endParaRPr lang="en-US" dirty="0"/>
          </a:p>
        </p:txBody>
      </p:sp>
      <p:sp>
        <p:nvSpPr>
          <p:cNvPr id="8" name="Title 7"/>
          <p:cNvSpPr>
            <a:spLocks noGrp="1"/>
          </p:cNvSpPr>
          <p:nvPr>
            <p:ph type="title"/>
          </p:nvPr>
        </p:nvSpPr>
        <p:spPr/>
        <p:txBody>
          <a:bodyPr/>
          <a:lstStyle/>
          <a:p>
            <a:r>
              <a:rPr lang="en-US" dirty="0" err="1" smtClean="0"/>
              <a:t>Memclass</a:t>
            </a:r>
            <a:endParaRPr lang="vi-VN" dirty="0"/>
          </a:p>
        </p:txBody>
      </p:sp>
      <p:pic>
        <p:nvPicPr>
          <p:cNvPr id="2" name="Picture 1"/>
          <p:cNvPicPr>
            <a:picLocks noChangeAspect="1"/>
          </p:cNvPicPr>
          <p:nvPr/>
        </p:nvPicPr>
        <p:blipFill>
          <a:blip r:embed="rId2"/>
          <a:stretch>
            <a:fillRect/>
          </a:stretch>
        </p:blipFill>
        <p:spPr>
          <a:xfrm>
            <a:off x="3980772" y="1739158"/>
            <a:ext cx="7018154" cy="4760566"/>
          </a:xfrm>
          <a:prstGeom prst="rect">
            <a:avLst/>
          </a:prstGeom>
        </p:spPr>
      </p:pic>
      <p:sp>
        <p:nvSpPr>
          <p:cNvPr id="5" name="Rectangle 4"/>
          <p:cNvSpPr/>
          <p:nvPr/>
        </p:nvSpPr>
        <p:spPr>
          <a:xfrm>
            <a:off x="357051" y="1038357"/>
            <a:ext cx="12392298" cy="369332"/>
          </a:xfrm>
          <a:prstGeom prst="rect">
            <a:avLst/>
          </a:prstGeom>
        </p:spPr>
        <p:txBody>
          <a:bodyPr wrap="square">
            <a:spAutoFit/>
          </a:bodyPr>
          <a:lstStyle/>
          <a:p>
            <a:r>
              <a:rPr lang="en-US" dirty="0"/>
              <a:t>https://www.autosar.org/fileadmin/user_upload/standards/classic/4-3/AUTOSAR_SWS_CompilerAbstraction.pdf</a:t>
            </a:r>
          </a:p>
        </p:txBody>
      </p:sp>
      <p:sp>
        <p:nvSpPr>
          <p:cNvPr id="6" name="TextBox 5"/>
          <p:cNvSpPr txBox="1"/>
          <p:nvPr/>
        </p:nvSpPr>
        <p:spPr>
          <a:xfrm>
            <a:off x="838200" y="3155665"/>
            <a:ext cx="2688771" cy="923330"/>
          </a:xfrm>
          <a:prstGeom prst="rect">
            <a:avLst/>
          </a:prstGeom>
          <a:noFill/>
        </p:spPr>
        <p:txBody>
          <a:bodyPr wrap="square" rtlCol="0">
            <a:spAutoFit/>
          </a:bodyPr>
          <a:lstStyle/>
          <a:p>
            <a:r>
              <a:rPr lang="en-US" b="1" dirty="0" smtClean="0">
                <a:solidFill>
                  <a:srgbClr val="FF0000"/>
                </a:solidFill>
              </a:rPr>
              <a:t>TẠI SAO AUTOSAR LẠI QUY ĐỊNH CÁC MARO NÀY ???</a:t>
            </a:r>
            <a:endParaRPr lang="en-US" b="1" dirty="0">
              <a:solidFill>
                <a:srgbClr val="FF0000"/>
              </a:solidFill>
            </a:endParaRPr>
          </a:p>
        </p:txBody>
      </p:sp>
    </p:spTree>
    <p:extLst>
      <p:ext uri="{BB962C8B-B14F-4D97-AF65-F5344CB8AC3E}">
        <p14:creationId xmlns:p14="http://schemas.microsoft.com/office/powerpoint/2010/main" val="3823674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12</a:t>
            </a:fld>
            <a:endParaRPr lang="en-US" dirty="0"/>
          </a:p>
        </p:txBody>
      </p:sp>
      <p:sp>
        <p:nvSpPr>
          <p:cNvPr id="8" name="Title 7"/>
          <p:cNvSpPr>
            <a:spLocks noGrp="1"/>
          </p:cNvSpPr>
          <p:nvPr>
            <p:ph type="title"/>
          </p:nvPr>
        </p:nvSpPr>
        <p:spPr/>
        <p:txBody>
          <a:bodyPr/>
          <a:lstStyle/>
          <a:p>
            <a:r>
              <a:rPr lang="en-US" dirty="0" smtClean="0"/>
              <a:t>M4 MACRO</a:t>
            </a:r>
            <a:endParaRPr lang="vi-VN" dirty="0"/>
          </a:p>
        </p:txBody>
      </p:sp>
      <p:pic>
        <p:nvPicPr>
          <p:cNvPr id="1028" name="Picture 4" descr="Beyond Compare Review - Sl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72" y="966651"/>
            <a:ext cx="7970648" cy="589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17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13</a:t>
            </a:fld>
            <a:endParaRPr lang="en-US" dirty="0"/>
          </a:p>
        </p:txBody>
      </p:sp>
      <p:sp>
        <p:nvSpPr>
          <p:cNvPr id="8" name="Title 7"/>
          <p:cNvSpPr>
            <a:spLocks noGrp="1"/>
          </p:cNvSpPr>
          <p:nvPr>
            <p:ph type="title"/>
          </p:nvPr>
        </p:nvSpPr>
        <p:spPr/>
        <p:txBody>
          <a:bodyPr/>
          <a:lstStyle/>
          <a:p>
            <a:r>
              <a:rPr lang="en-US" dirty="0"/>
              <a:t>M4 MACRO</a:t>
            </a:r>
            <a:endParaRPr lang="vi-VN" dirty="0"/>
          </a:p>
        </p:txBody>
      </p:sp>
      <p:pic>
        <p:nvPicPr>
          <p:cNvPr id="2" name="Picture 1"/>
          <p:cNvPicPr>
            <a:picLocks noChangeAspect="1"/>
          </p:cNvPicPr>
          <p:nvPr/>
        </p:nvPicPr>
        <p:blipFill>
          <a:blip r:embed="rId2"/>
          <a:stretch>
            <a:fillRect/>
          </a:stretch>
        </p:blipFill>
        <p:spPr>
          <a:xfrm>
            <a:off x="838200" y="1685109"/>
            <a:ext cx="10763759" cy="4853803"/>
          </a:xfrm>
          <a:prstGeom prst="rect">
            <a:avLst/>
          </a:prstGeom>
        </p:spPr>
      </p:pic>
    </p:spTree>
    <p:extLst>
      <p:ext uri="{BB962C8B-B14F-4D97-AF65-F5344CB8AC3E}">
        <p14:creationId xmlns:p14="http://schemas.microsoft.com/office/powerpoint/2010/main" val="246581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14</a:t>
            </a:fld>
            <a:endParaRPr lang="en-US" dirty="0"/>
          </a:p>
        </p:txBody>
      </p:sp>
      <p:sp>
        <p:nvSpPr>
          <p:cNvPr id="8" name="Title 7"/>
          <p:cNvSpPr>
            <a:spLocks noGrp="1"/>
          </p:cNvSpPr>
          <p:nvPr>
            <p:ph type="title"/>
          </p:nvPr>
        </p:nvSpPr>
        <p:spPr/>
        <p:txBody>
          <a:bodyPr/>
          <a:lstStyle/>
          <a:p>
            <a:r>
              <a:rPr lang="en-US" dirty="0" smtClean="0"/>
              <a:t>M4 MACRO</a:t>
            </a:r>
            <a:endParaRPr lang="vi-VN" dirty="0"/>
          </a:p>
        </p:txBody>
      </p:sp>
      <p:sp>
        <p:nvSpPr>
          <p:cNvPr id="4" name="TextBox 3"/>
          <p:cNvSpPr txBox="1"/>
          <p:nvPr/>
        </p:nvSpPr>
        <p:spPr>
          <a:xfrm>
            <a:off x="1177949" y="1324716"/>
            <a:ext cx="10175851" cy="1631216"/>
          </a:xfrm>
          <a:prstGeom prst="rect">
            <a:avLst/>
          </a:prstGeom>
          <a:noFill/>
        </p:spPr>
        <p:txBody>
          <a:bodyPr wrap="square" rtlCol="0">
            <a:spAutoFit/>
          </a:bodyPr>
          <a:lstStyle/>
          <a:p>
            <a:r>
              <a:rPr lang="en-US" sz="2000" b="1" dirty="0">
                <a:solidFill>
                  <a:srgbClr val="002060"/>
                </a:solidFill>
                <a:latin typeface="Tahoma" panose="020B0604030504040204" pitchFamily="34" charset="0"/>
                <a:ea typeface="Tahoma" panose="020B0604030504040204" pitchFamily="34" charset="0"/>
                <a:cs typeface="Tahoma" panose="020B0604030504040204" pitchFamily="34" charset="0"/>
                <a:hlinkClick r:id="rId2"/>
              </a:rPr>
              <a:t>https://</a:t>
            </a:r>
            <a:r>
              <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hlinkClick r:id="rId2"/>
              </a:rPr>
              <a:t>www.gnu.org/software/m4/manual/m4.html</a:t>
            </a:r>
            <a:endPar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endParaRPr lang="en-US"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endPar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endParaRPr lang="en-US"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Dùng ở file nào cũng được như .c, .h. .xdm</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177949" y="2042551"/>
            <a:ext cx="3670941" cy="369332"/>
          </a:xfrm>
          <a:prstGeom prst="rect">
            <a:avLst/>
          </a:prstGeom>
        </p:spPr>
        <p:txBody>
          <a:bodyPr wrap="none">
            <a:spAutoFit/>
          </a:bodyPr>
          <a:lstStyle/>
          <a:p>
            <a:r>
              <a:rPr lang="en-US" dirty="0"/>
              <a:t>https://www.scootersoftware.com/</a:t>
            </a:r>
          </a:p>
        </p:txBody>
      </p:sp>
      <p:pic>
        <p:nvPicPr>
          <p:cNvPr id="1026" name="Picture 2" descr="www.scootersoftware.com/images/home_focus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217" y="3004456"/>
            <a:ext cx="9983565" cy="310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73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15</a:t>
            </a:fld>
            <a:endParaRPr lang="en-US" dirty="0"/>
          </a:p>
        </p:txBody>
      </p:sp>
      <p:sp>
        <p:nvSpPr>
          <p:cNvPr id="8" name="Title 7"/>
          <p:cNvSpPr>
            <a:spLocks noGrp="1"/>
          </p:cNvSpPr>
          <p:nvPr>
            <p:ph type="title"/>
          </p:nvPr>
        </p:nvSpPr>
        <p:spPr/>
        <p:txBody>
          <a:bodyPr/>
          <a:lstStyle/>
          <a:p>
            <a:r>
              <a:rPr lang="en-US" dirty="0" smtClean="0"/>
              <a:t>Exclusive</a:t>
            </a:r>
            <a:endParaRPr lang="vi-VN" dirty="0"/>
          </a:p>
        </p:txBody>
      </p:sp>
      <p:sp>
        <p:nvSpPr>
          <p:cNvPr id="4" name="TextBox 3"/>
          <p:cNvSpPr txBox="1"/>
          <p:nvPr/>
        </p:nvSpPr>
        <p:spPr>
          <a:xfrm>
            <a:off x="1266181" y="1520659"/>
            <a:ext cx="10175851" cy="3785652"/>
          </a:xfrm>
          <a:prstGeom prst="rect">
            <a:avLst/>
          </a:prstGeom>
          <a:noFill/>
        </p:spPr>
        <p:txBody>
          <a:bodyPr wrap="square" rtlCol="0">
            <a:sp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Nếu chung 1 partition thì cần bảo vệ, còn khác thì có thể không</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Mục đích bảo vệ các sự truy xuất chồng chéo nhau…</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Exclusive area sẽ giúp bảo vệ các biến global, registers</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Tất cả các hoạt động read-modify-write vào biến toàn cục hoặc struct sẽ được bảo vệ bởi exclusive. Ví dụ đang đọc ra, mà có interrupt nó vào nó sửa thanh ghi đi mất, lúc quay lại modify thì thanh ghi sai mất rồi.</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Tất cả các hoạt động write cũng phải được bảo vệ khi có 1 thằng khác đang</a:t>
            </a: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read-modify-write vào chung 1 biến</a:t>
            </a:r>
          </a:p>
        </p:txBody>
      </p:sp>
    </p:spTree>
    <p:extLst>
      <p:ext uri="{BB962C8B-B14F-4D97-AF65-F5344CB8AC3E}">
        <p14:creationId xmlns:p14="http://schemas.microsoft.com/office/powerpoint/2010/main" val="233557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58213"/>
            <a:ext cx="10515600" cy="4677996"/>
          </a:xfrm>
        </p:spPr>
        <p:txBody>
          <a:bodyPr>
            <a:normAutofit/>
          </a:bodyPr>
          <a:lstStyle/>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i="1" dirty="0" smtClean="0">
              <a:solidFill>
                <a:srgbClr val="6E1B00"/>
              </a:solidFill>
              <a:latin typeface="Arial" panose="020B0604020202020204" pitchFamily="34" charset="0"/>
              <a:cs typeface="Arial" panose="020B0604020202020204" pitchFamily="34" charset="0"/>
            </a:endParaRPr>
          </a:p>
          <a:p>
            <a:pPr marL="0" indent="0" algn="ctr">
              <a:buNone/>
            </a:pPr>
            <a:r>
              <a:rPr lang="en-US" sz="4000" b="1" dirty="0" smtClean="0">
                <a:solidFill>
                  <a:srgbClr val="6E1B00"/>
                </a:solidFill>
                <a:latin typeface="Tahoma" panose="020B0604030504040204" pitchFamily="34" charset="0"/>
                <a:ea typeface="Tahoma" panose="020B0604030504040204" pitchFamily="34" charset="0"/>
                <a:cs typeface="Tahoma" panose="020B0604030504040204" pitchFamily="34" charset="0"/>
              </a:rPr>
              <a:t>Inter Process Communication</a:t>
            </a: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a:solidFill>
                <a:srgbClr val="C0000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F5043F6-4AAB-41F8-A27F-F80078A20D2B}" type="slidenum">
              <a:rPr lang="en-US" smtClean="0"/>
              <a:t>16</a:t>
            </a:fld>
            <a:endParaRPr lang="en-US" dirty="0"/>
          </a:p>
        </p:txBody>
      </p:sp>
      <p:sp>
        <p:nvSpPr>
          <p:cNvPr id="4" name="Footer Placeholder 3"/>
          <p:cNvSpPr>
            <a:spLocks noGrp="1"/>
          </p:cNvSpPr>
          <p:nvPr>
            <p:ph type="ftr" sz="quarter" idx="11"/>
          </p:nvPr>
        </p:nvSpPr>
        <p:spPr/>
        <p:txBody>
          <a:bodyPr/>
          <a:lstStyle/>
          <a:p>
            <a:r>
              <a:rPr lang="en-US" smtClean="0"/>
              <a:t>©</a:t>
            </a:r>
            <a:r>
              <a:rPr lang="en-US" dirty="0" smtClean="0"/>
              <a:t>FPT SOFTWARE – Corporate Training Center</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506686" y="0"/>
            <a:ext cx="3359021" cy="1744825"/>
          </a:xfrm>
          <a:prstGeom prst="rect">
            <a:avLst/>
          </a:prstGeom>
        </p:spPr>
      </p:pic>
      <p:sp>
        <p:nvSpPr>
          <p:cNvPr id="5" name="TextBox 4"/>
          <p:cNvSpPr txBox="1"/>
          <p:nvPr/>
        </p:nvSpPr>
        <p:spPr>
          <a:xfrm>
            <a:off x="7393577" y="3897211"/>
            <a:ext cx="3422468" cy="400110"/>
          </a:xfrm>
          <a:prstGeom prst="rect">
            <a:avLst/>
          </a:prstGeom>
          <a:noFill/>
        </p:spPr>
        <p:txBody>
          <a:bodyPr wrap="square" rtlCol="0">
            <a:spAutoFit/>
          </a:bodyPr>
          <a:lstStyle/>
          <a:p>
            <a:r>
              <a:rPr lang="en-US" sz="2000" b="1" dirty="0" smtClean="0">
                <a:solidFill>
                  <a:srgbClr val="005490"/>
                </a:solidFill>
                <a:latin typeface="Tahoma" panose="020B0604030504040204" pitchFamily="34" charset="0"/>
                <a:ea typeface="Tahoma" panose="020B0604030504040204" pitchFamily="34" charset="0"/>
                <a:cs typeface="Tahoma" panose="020B0604030504040204" pitchFamily="34" charset="0"/>
              </a:rPr>
              <a:t>Created by ThoNV12</a:t>
            </a:r>
            <a:endParaRPr lang="en-US" sz="2000" b="1"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96388" y="6033185"/>
            <a:ext cx="3422468" cy="323165"/>
          </a:xfrm>
          <a:prstGeom prst="rect">
            <a:avLst/>
          </a:prstGeom>
          <a:noFill/>
        </p:spPr>
        <p:txBody>
          <a:bodyPr wrap="square" rtlCol="0">
            <a:spAutoFit/>
          </a:bodyPr>
          <a:lstStyle/>
          <a:p>
            <a:r>
              <a:rPr lang="en-US" sz="1500" dirty="0" smtClean="0">
                <a:solidFill>
                  <a:srgbClr val="005490"/>
                </a:solidFill>
                <a:latin typeface="Tahoma" panose="020B0604030504040204" pitchFamily="34" charset="0"/>
                <a:ea typeface="Tahoma" panose="020B0604030504040204" pitchFamily="34" charset="0"/>
                <a:cs typeface="Tahoma" panose="020B0604030504040204" pitchFamily="34" charset="0"/>
              </a:rPr>
              <a:t>15/09/2022</a:t>
            </a:r>
            <a:endParaRPr lang="en-US" sz="1500"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666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17</a:t>
            </a:fld>
            <a:endParaRPr lang="en-US" dirty="0"/>
          </a:p>
        </p:txBody>
      </p:sp>
      <p:pic>
        <p:nvPicPr>
          <p:cNvPr id="6" name="Picture 5">
            <a:extLst>
              <a:ext uri="{FF2B5EF4-FFF2-40B4-BE49-F238E27FC236}">
                <a16:creationId xmlns:a16="http://schemas.microsoft.com/office/drawing/2014/main" id="{41DB3E6A-165B-4AAA-B153-C384CCDED105}"/>
              </a:ext>
            </a:extLst>
          </p:cNvPr>
          <p:cNvPicPr/>
          <p:nvPr/>
        </p:nvPicPr>
        <p:blipFill>
          <a:blip r:embed="rId2"/>
          <a:stretch>
            <a:fillRect/>
          </a:stretch>
        </p:blipFill>
        <p:spPr>
          <a:xfrm>
            <a:off x="104503" y="843825"/>
            <a:ext cx="10528663" cy="5512525"/>
          </a:xfrm>
          <a:prstGeom prst="rect">
            <a:avLst/>
          </a:prstGeom>
        </p:spPr>
      </p:pic>
    </p:spTree>
    <p:extLst>
      <p:ext uri="{BB962C8B-B14F-4D97-AF65-F5344CB8AC3E}">
        <p14:creationId xmlns:p14="http://schemas.microsoft.com/office/powerpoint/2010/main" val="35869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18</a:t>
            </a:fld>
            <a:endParaRPr lang="en-US" dirty="0"/>
          </a:p>
        </p:txBody>
      </p:sp>
      <p:sp>
        <p:nvSpPr>
          <p:cNvPr id="8" name="Title 7"/>
          <p:cNvSpPr>
            <a:spLocks noGrp="1"/>
          </p:cNvSpPr>
          <p:nvPr>
            <p:ph type="title"/>
          </p:nvPr>
        </p:nvSpPr>
        <p:spPr/>
        <p:txBody>
          <a:bodyPr/>
          <a:lstStyle/>
          <a:p>
            <a:r>
              <a:rPr lang="en-US" dirty="0" smtClean="0"/>
              <a:t>File Locking</a:t>
            </a:r>
            <a:endParaRPr lang="vi-VN" dirty="0"/>
          </a:p>
        </p:txBody>
      </p:sp>
      <p:sp>
        <p:nvSpPr>
          <p:cNvPr id="4" name="TextBox 3"/>
          <p:cNvSpPr txBox="1"/>
          <p:nvPr/>
        </p:nvSpPr>
        <p:spPr>
          <a:xfrm>
            <a:off x="1266181" y="1520659"/>
            <a:ext cx="10175851" cy="3477875"/>
          </a:xfrm>
          <a:prstGeom prst="rect">
            <a:avLst/>
          </a:prstGeom>
          <a:noFill/>
        </p:spPr>
        <p:txBody>
          <a:bodyPr wrap="square" rtlCol="0">
            <a:spAutoFit/>
          </a:bodyPr>
          <a:lstStyle/>
          <a:p>
            <a:r>
              <a:rPr lang="vi-VN"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Dùng để quản lý việc nhiều tiến trình cùng đọc ghi vào 1 file</a:t>
            </a:r>
          </a:p>
          <a:p>
            <a:endParaRPr lang="vi-VN"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Các bước</a:t>
            </a:r>
          </a:p>
          <a:p>
            <a:endParaRPr lang="vi-VN"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Bước 1: Ghi trạng thái lock vào bảng i-node của file</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Bước 2: Nếu thành công thì thực hiện việc đọc ghi file, không thành công nghĩa là file đang được tiến trình khác sử dụng</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Bước 3: Sau khi đọc/ghi xong thì gỡ trạng thái lock ra khỏi i-node của file</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4680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19</a:t>
            </a:fld>
            <a:endParaRPr lang="en-US" dirty="0"/>
          </a:p>
        </p:txBody>
      </p:sp>
      <p:sp>
        <p:nvSpPr>
          <p:cNvPr id="8" name="Title 7"/>
          <p:cNvSpPr>
            <a:spLocks noGrp="1"/>
          </p:cNvSpPr>
          <p:nvPr>
            <p:ph type="title"/>
          </p:nvPr>
        </p:nvSpPr>
        <p:spPr/>
        <p:txBody>
          <a:bodyPr/>
          <a:lstStyle/>
          <a:p>
            <a:r>
              <a:rPr lang="en-US" dirty="0"/>
              <a:t>File Locking</a:t>
            </a:r>
            <a:endParaRPr lang="vi-VN" dirty="0"/>
          </a:p>
        </p:txBody>
      </p:sp>
      <p:graphicFrame>
        <p:nvGraphicFramePr>
          <p:cNvPr id="5" name="Table 4">
            <a:extLst>
              <a:ext uri="{FF2B5EF4-FFF2-40B4-BE49-F238E27FC236}">
                <a16:creationId xmlns:a16="http://schemas.microsoft.com/office/drawing/2014/main" id="{54C6B583-4541-4912-B87E-B8A823075C0D}"/>
              </a:ext>
            </a:extLst>
          </p:cNvPr>
          <p:cNvGraphicFramePr>
            <a:graphicFrameLocks noGrp="1"/>
          </p:cNvGraphicFramePr>
          <p:nvPr>
            <p:extLst>
              <p:ext uri="{D42A27DB-BD31-4B8C-83A1-F6EECF244321}">
                <p14:modId xmlns:p14="http://schemas.microsoft.com/office/powerpoint/2010/main" val="2003206957"/>
              </p:ext>
            </p:extLst>
          </p:nvPr>
        </p:nvGraphicFramePr>
        <p:xfrm>
          <a:off x="1570747" y="2141621"/>
          <a:ext cx="8692190" cy="3686393"/>
        </p:xfrm>
        <a:graphic>
          <a:graphicData uri="http://schemas.openxmlformats.org/drawingml/2006/table">
            <a:tbl>
              <a:tblPr firstRow="1" bandRow="1">
                <a:tableStyleId>{93296810-A885-4BE3-A3E7-6D5BEEA58F35}</a:tableStyleId>
              </a:tblPr>
              <a:tblGrid>
                <a:gridCol w="4346095">
                  <a:extLst>
                    <a:ext uri="{9D8B030D-6E8A-4147-A177-3AD203B41FA5}">
                      <a16:colId xmlns:a16="http://schemas.microsoft.com/office/drawing/2014/main" val="20000"/>
                    </a:ext>
                  </a:extLst>
                </a:gridCol>
                <a:gridCol w="4346095">
                  <a:extLst>
                    <a:ext uri="{9D8B030D-6E8A-4147-A177-3AD203B41FA5}">
                      <a16:colId xmlns:a16="http://schemas.microsoft.com/office/drawing/2014/main" val="20001"/>
                    </a:ext>
                  </a:extLst>
                </a:gridCol>
              </a:tblGrid>
              <a:tr h="543725">
                <a:tc>
                  <a:txBody>
                    <a:bodyPr/>
                    <a:lstStyle/>
                    <a:p>
                      <a:pPr algn="ctr"/>
                      <a:r>
                        <a:rPr lang="vi-VN" noProof="0" dirty="0" smtClean="0"/>
                        <a:t>Flock()</a:t>
                      </a:r>
                      <a:endParaRPr lang="vi-VN" noProof="0" dirty="0"/>
                    </a:p>
                  </a:txBody>
                  <a:tcPr/>
                </a:tc>
                <a:tc>
                  <a:txBody>
                    <a:bodyPr/>
                    <a:lstStyle/>
                    <a:p>
                      <a:pPr algn="ctr"/>
                      <a:r>
                        <a:rPr lang="vi-VN" noProof="0" dirty="0" smtClean="0"/>
                        <a:t>Fcntl()</a:t>
                      </a:r>
                      <a:endParaRPr lang="vi-VN" noProof="0" dirty="0"/>
                    </a:p>
                  </a:txBody>
                  <a:tcPr/>
                </a:tc>
                <a:extLst>
                  <a:ext uri="{0D108BD9-81ED-4DB2-BD59-A6C34878D82A}">
                    <a16:rowId xmlns:a16="http://schemas.microsoft.com/office/drawing/2014/main" val="10000"/>
                  </a:ext>
                </a:extLst>
              </a:tr>
              <a:tr h="543725">
                <a:tc>
                  <a:txBody>
                    <a:bodyPr/>
                    <a:lstStyle/>
                    <a:p>
                      <a:r>
                        <a:rPr lang="vi-VN" noProof="0" dirty="0" smtClean="0"/>
                        <a:t>Đơn</a:t>
                      </a:r>
                      <a:r>
                        <a:rPr lang="vi-VN" baseline="0" noProof="0" dirty="0" smtClean="0"/>
                        <a:t> giản</a:t>
                      </a:r>
                      <a:endParaRPr lang="vi-VN" noProof="0" dirty="0"/>
                    </a:p>
                  </a:txBody>
                  <a:tcPr/>
                </a:tc>
                <a:tc>
                  <a:txBody>
                    <a:bodyPr/>
                    <a:lstStyle/>
                    <a:p>
                      <a:r>
                        <a:rPr lang="vi-VN" noProof="0" dirty="0" smtClean="0"/>
                        <a:t>Phức</a:t>
                      </a:r>
                      <a:r>
                        <a:rPr lang="vi-VN" baseline="0" noProof="0" dirty="0" smtClean="0"/>
                        <a:t> tạp</a:t>
                      </a:r>
                      <a:endParaRPr lang="vi-VN" noProof="0" dirty="0"/>
                    </a:p>
                  </a:txBody>
                  <a:tcPr/>
                </a:tc>
                <a:extLst>
                  <a:ext uri="{0D108BD9-81ED-4DB2-BD59-A6C34878D82A}">
                    <a16:rowId xmlns:a16="http://schemas.microsoft.com/office/drawing/2014/main" val="10001"/>
                  </a:ext>
                </a:extLst>
              </a:tr>
              <a:tr h="721975">
                <a:tc>
                  <a:txBody>
                    <a:bodyPr/>
                    <a:lstStyle/>
                    <a:p>
                      <a:r>
                        <a:rPr lang="vi-VN" noProof="0" dirty="0" smtClean="0"/>
                        <a:t>Thông</a:t>
                      </a:r>
                      <a:r>
                        <a:rPr lang="vi-VN" baseline="0" noProof="0" dirty="0" smtClean="0"/>
                        <a:t> tin ghi vào i-node là trạng thái lock</a:t>
                      </a:r>
                      <a:endParaRPr lang="vi-VN" noProof="0" dirty="0"/>
                    </a:p>
                  </a:txBody>
                  <a:tcPr/>
                </a:tc>
                <a:tc>
                  <a:txBody>
                    <a:bodyPr/>
                    <a:lstStyle/>
                    <a:p>
                      <a:r>
                        <a:rPr lang="vi-VN" noProof="0" dirty="0" smtClean="0"/>
                        <a:t>Thông</a:t>
                      </a:r>
                      <a:r>
                        <a:rPr lang="vi-VN" baseline="0" noProof="0" dirty="0" smtClean="0"/>
                        <a:t> tin ghi vào i-node là trạng thái lock, khu vực lock, tiến trình lock</a:t>
                      </a:r>
                      <a:endParaRPr lang="vi-VN" noProof="0" dirty="0"/>
                    </a:p>
                  </a:txBody>
                  <a:tcPr/>
                </a:tc>
                <a:extLst>
                  <a:ext uri="{0D108BD9-81ED-4DB2-BD59-A6C34878D82A}">
                    <a16:rowId xmlns:a16="http://schemas.microsoft.com/office/drawing/2014/main" val="10002"/>
                  </a:ext>
                </a:extLst>
              </a:tr>
              <a:tr h="938484">
                <a:tc>
                  <a:txBody>
                    <a:bodyPr/>
                    <a:lstStyle/>
                    <a:p>
                      <a:r>
                        <a:rPr lang="vi-VN" noProof="0" dirty="0" smtClean="0"/>
                        <a:t>Lock toàn</a:t>
                      </a:r>
                      <a:r>
                        <a:rPr lang="vi-VN" baseline="0" noProof="0" dirty="0" smtClean="0"/>
                        <a:t> bộ file</a:t>
                      </a:r>
                      <a:endParaRPr lang="vi-VN"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noProof="0" dirty="0" smtClean="0"/>
                        <a:t>Lock được</a:t>
                      </a:r>
                      <a:r>
                        <a:rPr lang="vi-VN" baseline="0" noProof="0" dirty="0" smtClean="0"/>
                        <a:t> từng khu vực của file</a:t>
                      </a:r>
                      <a:endParaRPr lang="vi-VN" noProof="0" dirty="0" smtClean="0"/>
                    </a:p>
                    <a:p>
                      <a:endParaRPr lang="vi-VN" noProof="0" dirty="0"/>
                    </a:p>
                  </a:txBody>
                  <a:tcPr/>
                </a:tc>
                <a:extLst>
                  <a:ext uri="{0D108BD9-81ED-4DB2-BD59-A6C34878D82A}">
                    <a16:rowId xmlns:a16="http://schemas.microsoft.com/office/drawing/2014/main" val="10003"/>
                  </a:ext>
                </a:extLst>
              </a:tr>
              <a:tr h="938484">
                <a:tc>
                  <a:txBody>
                    <a:bodyPr/>
                    <a:lstStyle/>
                    <a:p>
                      <a:r>
                        <a:rPr lang="vi-VN" noProof="0" dirty="0" smtClean="0"/>
                        <a:t>Tại</a:t>
                      </a:r>
                      <a:r>
                        <a:rPr lang="vi-VN" baseline="0" noProof="0" dirty="0" smtClean="0"/>
                        <a:t> một thời điểm c</a:t>
                      </a:r>
                      <a:r>
                        <a:rPr lang="vi-VN" noProof="0" dirty="0" smtClean="0"/>
                        <a:t>hỉ</a:t>
                      </a:r>
                      <a:r>
                        <a:rPr lang="vi-VN" baseline="0" noProof="0" dirty="0" smtClean="0"/>
                        <a:t> m</a:t>
                      </a:r>
                      <a:r>
                        <a:rPr lang="vi-VN" noProof="0" dirty="0" smtClean="0"/>
                        <a:t>ột</a:t>
                      </a:r>
                      <a:r>
                        <a:rPr lang="vi-VN" baseline="0" noProof="0" dirty="0" smtClean="0"/>
                        <a:t> tiến trình đọc/ghi 1 file </a:t>
                      </a:r>
                      <a:endParaRPr lang="vi-VN" noProof="0" dirty="0"/>
                    </a:p>
                  </a:txBody>
                  <a:tcPr/>
                </a:tc>
                <a:tc>
                  <a:txBody>
                    <a:bodyPr/>
                    <a:lstStyle/>
                    <a:p>
                      <a:r>
                        <a:rPr lang="vi-VN" noProof="0" dirty="0" smtClean="0"/>
                        <a:t>Nhiều</a:t>
                      </a:r>
                      <a:r>
                        <a:rPr lang="vi-VN" baseline="0" noProof="0" dirty="0" smtClean="0"/>
                        <a:t> tiến trình có thể đọc/ghi cùng 1 file mà không xung đột</a:t>
                      </a:r>
                      <a:endParaRPr lang="vi-VN" noProof="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882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a:t>
            </a:fld>
            <a:endParaRPr lang="en-US" dirty="0"/>
          </a:p>
        </p:txBody>
      </p:sp>
      <p:sp>
        <p:nvSpPr>
          <p:cNvPr id="8" name="Title 7"/>
          <p:cNvSpPr>
            <a:spLocks noGrp="1"/>
          </p:cNvSpPr>
          <p:nvPr>
            <p:ph type="title"/>
          </p:nvPr>
        </p:nvSpPr>
        <p:spPr/>
        <p:txBody>
          <a:bodyPr/>
          <a:lstStyle/>
          <a:p>
            <a:r>
              <a:rPr lang="en-US" dirty="0" smtClean="0"/>
              <a:t>Multi Core</a:t>
            </a:r>
            <a:endParaRPr lang="vi-VN" dirty="0"/>
          </a:p>
        </p:txBody>
      </p:sp>
      <p:sp>
        <p:nvSpPr>
          <p:cNvPr id="4" name="TextBox 3"/>
          <p:cNvSpPr txBox="1"/>
          <p:nvPr/>
        </p:nvSpPr>
        <p:spPr>
          <a:xfrm>
            <a:off x="442202" y="1884268"/>
            <a:ext cx="5055873" cy="3170099"/>
          </a:xfrm>
          <a:prstGeom prst="rect">
            <a:avLst/>
          </a:prstGeom>
          <a:noFill/>
        </p:spPr>
        <p:txBody>
          <a:bodyPr wrap="square" rtlCol="0">
            <a:spAutoFit/>
          </a:bodyPr>
          <a:lstStyle/>
          <a:p>
            <a:r>
              <a:rPr lang="vi-VN"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+ 2 core chạy cùng 1 Driver</a:t>
            </a:r>
          </a:p>
          <a:p>
            <a:r>
              <a:rPr lang="vi-VN"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+ 2 core chạy 2 driver khác nhau và giao tiếp với nhau qua IPC</a:t>
            </a:r>
            <a:endPar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endParaRPr lang="en-US" sz="25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+ 1 core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có</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thể</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có</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nhiều</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partition,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tuy</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nhiên</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mình</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để</a:t>
            </a:r>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p>
          <a:p>
            <a:r>
              <a:rPr lang="en-US" sz="25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1 core – 1 </a:t>
            </a:r>
            <a:r>
              <a:rPr lang="en-US" sz="25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parition</a:t>
            </a:r>
            <a:endParaRPr lang="vi-VN" sz="25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77BE92A-426F-420B-ADD4-ED3854711ABD}"/>
              </a:ext>
            </a:extLst>
          </p:cNvPr>
          <p:cNvSpPr/>
          <p:nvPr/>
        </p:nvSpPr>
        <p:spPr>
          <a:xfrm>
            <a:off x="6136607" y="2690623"/>
            <a:ext cx="5305425" cy="3545217"/>
          </a:xfrm>
          <a:prstGeom prst="rect">
            <a:avLst/>
          </a:prstGeom>
          <a:solidFill>
            <a:srgbClr val="0070C0">
              <a:alpha val="6000"/>
            </a:srgbClr>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DE74E87-4C12-47D6-8724-8E833A315C92}"/>
              </a:ext>
            </a:extLst>
          </p:cNvPr>
          <p:cNvSpPr/>
          <p:nvPr/>
        </p:nvSpPr>
        <p:spPr>
          <a:xfrm>
            <a:off x="6688311" y="1291462"/>
            <a:ext cx="3975944" cy="122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t>Core 1</a:t>
            </a:r>
          </a:p>
        </p:txBody>
      </p:sp>
      <p:sp>
        <p:nvSpPr>
          <p:cNvPr id="7" name="Rectangle 6">
            <a:extLst>
              <a:ext uri="{FF2B5EF4-FFF2-40B4-BE49-F238E27FC236}">
                <a16:creationId xmlns:a16="http://schemas.microsoft.com/office/drawing/2014/main" id="{E9A2D07E-9AA7-4598-B36E-F3F6CA063C49}"/>
              </a:ext>
            </a:extLst>
          </p:cNvPr>
          <p:cNvSpPr/>
          <p:nvPr/>
        </p:nvSpPr>
        <p:spPr>
          <a:xfrm>
            <a:off x="6688311" y="2757599"/>
            <a:ext cx="3975945" cy="12223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a:t>Core 2</a:t>
            </a:r>
          </a:p>
        </p:txBody>
      </p:sp>
      <p:sp>
        <p:nvSpPr>
          <p:cNvPr id="9" name="Rectangle 8">
            <a:extLst>
              <a:ext uri="{FF2B5EF4-FFF2-40B4-BE49-F238E27FC236}">
                <a16:creationId xmlns:a16="http://schemas.microsoft.com/office/drawing/2014/main" id="{EBFF1268-C063-4307-9BF9-82194245FCA4}"/>
              </a:ext>
            </a:extLst>
          </p:cNvPr>
          <p:cNvSpPr/>
          <p:nvPr/>
        </p:nvSpPr>
        <p:spPr>
          <a:xfrm>
            <a:off x="6688311" y="4616413"/>
            <a:ext cx="3975945" cy="12223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a:t>Core 3</a:t>
            </a:r>
          </a:p>
        </p:txBody>
      </p:sp>
      <p:sp>
        <p:nvSpPr>
          <p:cNvPr id="10" name="Rectangle 9">
            <a:extLst>
              <a:ext uri="{FF2B5EF4-FFF2-40B4-BE49-F238E27FC236}">
                <a16:creationId xmlns:a16="http://schemas.microsoft.com/office/drawing/2014/main" id="{EA0C93DC-BC6A-4EBE-A7CF-5D045CD3A4ED}"/>
              </a:ext>
            </a:extLst>
          </p:cNvPr>
          <p:cNvSpPr/>
          <p:nvPr/>
        </p:nvSpPr>
        <p:spPr>
          <a:xfrm>
            <a:off x="7281682" y="3142650"/>
            <a:ext cx="980902" cy="4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 2</a:t>
            </a:r>
          </a:p>
        </p:txBody>
      </p:sp>
      <p:cxnSp>
        <p:nvCxnSpPr>
          <p:cNvPr id="11" name="Straight Arrow Connector 10">
            <a:extLst>
              <a:ext uri="{FF2B5EF4-FFF2-40B4-BE49-F238E27FC236}">
                <a16:creationId xmlns:a16="http://schemas.microsoft.com/office/drawing/2014/main" id="{E4DD25A8-20E5-4B6A-9397-F08CB0FD5ECA}"/>
              </a:ext>
            </a:extLst>
          </p:cNvPr>
          <p:cNvCxnSpPr>
            <a:cxnSpLocks/>
            <a:stCxn id="15" idx="3"/>
          </p:cNvCxnSpPr>
          <p:nvPr/>
        </p:nvCxnSpPr>
        <p:spPr>
          <a:xfrm>
            <a:off x="8262584" y="1948276"/>
            <a:ext cx="1281203" cy="666755"/>
          </a:xfrm>
          <a:prstGeom prst="straightConnector1">
            <a:avLst/>
          </a:prstGeom>
          <a:ln>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756E9677-6470-4896-B47C-6F70EC2B5BD9}"/>
              </a:ext>
            </a:extLst>
          </p:cNvPr>
          <p:cNvCxnSpPr>
            <a:cxnSpLocks/>
          </p:cNvCxnSpPr>
          <p:nvPr/>
        </p:nvCxnSpPr>
        <p:spPr>
          <a:xfrm flipV="1">
            <a:off x="7801986" y="3820370"/>
            <a:ext cx="1" cy="10199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36">
            <a:extLst>
              <a:ext uri="{FF2B5EF4-FFF2-40B4-BE49-F238E27FC236}">
                <a16:creationId xmlns:a16="http://schemas.microsoft.com/office/drawing/2014/main" id="{D3F8E3EB-81D7-44DF-ACAF-C17B47F6C383}"/>
              </a:ext>
            </a:extLst>
          </p:cNvPr>
          <p:cNvSpPr/>
          <p:nvPr/>
        </p:nvSpPr>
        <p:spPr>
          <a:xfrm>
            <a:off x="9543787" y="2186885"/>
            <a:ext cx="980902" cy="10085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Driver</a:t>
            </a:r>
          </a:p>
        </p:txBody>
      </p:sp>
      <p:sp>
        <p:nvSpPr>
          <p:cNvPr id="14" name="TextBox 13">
            <a:extLst>
              <a:ext uri="{FF2B5EF4-FFF2-40B4-BE49-F238E27FC236}">
                <a16:creationId xmlns:a16="http://schemas.microsoft.com/office/drawing/2014/main" id="{7A2B1035-A38B-446F-9841-9548488A0618}"/>
              </a:ext>
            </a:extLst>
          </p:cNvPr>
          <p:cNvSpPr txBox="1"/>
          <p:nvPr/>
        </p:nvSpPr>
        <p:spPr>
          <a:xfrm>
            <a:off x="7079310" y="4283100"/>
            <a:ext cx="731520" cy="369332"/>
          </a:xfrm>
          <a:prstGeom prst="rect">
            <a:avLst/>
          </a:prstGeom>
          <a:noFill/>
        </p:spPr>
        <p:txBody>
          <a:bodyPr wrap="square" rtlCol="0">
            <a:spAutoFit/>
          </a:bodyPr>
          <a:lstStyle/>
          <a:p>
            <a:r>
              <a:rPr lang="en-US"/>
              <a:t>IPCF</a:t>
            </a:r>
          </a:p>
        </p:txBody>
      </p:sp>
      <p:sp>
        <p:nvSpPr>
          <p:cNvPr id="15" name="Rectangle 14">
            <a:extLst>
              <a:ext uri="{FF2B5EF4-FFF2-40B4-BE49-F238E27FC236}">
                <a16:creationId xmlns:a16="http://schemas.microsoft.com/office/drawing/2014/main" id="{33F93C7A-A5E6-4291-B1AF-5D1C9CE9250A}"/>
              </a:ext>
            </a:extLst>
          </p:cNvPr>
          <p:cNvSpPr/>
          <p:nvPr/>
        </p:nvSpPr>
        <p:spPr>
          <a:xfrm>
            <a:off x="7281682" y="1709667"/>
            <a:ext cx="980902" cy="4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 1</a:t>
            </a:r>
          </a:p>
        </p:txBody>
      </p:sp>
      <p:sp>
        <p:nvSpPr>
          <p:cNvPr id="16" name="Rectangle 15">
            <a:extLst>
              <a:ext uri="{FF2B5EF4-FFF2-40B4-BE49-F238E27FC236}">
                <a16:creationId xmlns:a16="http://schemas.microsoft.com/office/drawing/2014/main" id="{1F6F37C1-0CD8-49D4-A302-B2D9912E30E9}"/>
              </a:ext>
            </a:extLst>
          </p:cNvPr>
          <p:cNvSpPr/>
          <p:nvPr/>
        </p:nvSpPr>
        <p:spPr>
          <a:xfrm>
            <a:off x="7281682" y="4988958"/>
            <a:ext cx="980902" cy="4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 3</a:t>
            </a:r>
          </a:p>
        </p:txBody>
      </p:sp>
      <p:sp>
        <p:nvSpPr>
          <p:cNvPr id="17" name="Rectangle: Rounded Corners 26">
            <a:extLst>
              <a:ext uri="{FF2B5EF4-FFF2-40B4-BE49-F238E27FC236}">
                <a16:creationId xmlns:a16="http://schemas.microsoft.com/office/drawing/2014/main" id="{EAE2141F-4983-48FA-984D-EA0885A968E6}"/>
              </a:ext>
            </a:extLst>
          </p:cNvPr>
          <p:cNvSpPr/>
          <p:nvPr/>
        </p:nvSpPr>
        <p:spPr>
          <a:xfrm>
            <a:off x="9543787" y="4723279"/>
            <a:ext cx="980902" cy="10085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Driver</a:t>
            </a:r>
          </a:p>
        </p:txBody>
      </p:sp>
      <p:cxnSp>
        <p:nvCxnSpPr>
          <p:cNvPr id="18" name="Straight Arrow Connector 17">
            <a:extLst>
              <a:ext uri="{FF2B5EF4-FFF2-40B4-BE49-F238E27FC236}">
                <a16:creationId xmlns:a16="http://schemas.microsoft.com/office/drawing/2014/main" id="{C32A3BB5-FDD5-46A1-8858-EB80E6B64458}"/>
              </a:ext>
            </a:extLst>
          </p:cNvPr>
          <p:cNvCxnSpPr>
            <a:cxnSpLocks/>
            <a:stCxn id="10" idx="3"/>
          </p:cNvCxnSpPr>
          <p:nvPr/>
        </p:nvCxnSpPr>
        <p:spPr>
          <a:xfrm flipV="1">
            <a:off x="8262584" y="2859113"/>
            <a:ext cx="1281203" cy="522146"/>
          </a:xfrm>
          <a:prstGeom prst="straightConnector1">
            <a:avLst/>
          </a:prstGeom>
          <a:ln>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64027639-3BE4-44D2-801E-D3D838ABE7BA}"/>
              </a:ext>
            </a:extLst>
          </p:cNvPr>
          <p:cNvCxnSpPr>
            <a:cxnSpLocks/>
          </p:cNvCxnSpPr>
          <p:nvPr/>
        </p:nvCxnSpPr>
        <p:spPr>
          <a:xfrm flipV="1">
            <a:off x="8425938" y="5227566"/>
            <a:ext cx="1079039" cy="1"/>
          </a:xfrm>
          <a:prstGeom prst="straightConnector1">
            <a:avLst/>
          </a:prstGeom>
          <a:ln>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277BE92A-426F-420B-ADD4-ED3854711ABD}"/>
              </a:ext>
            </a:extLst>
          </p:cNvPr>
          <p:cNvSpPr/>
          <p:nvPr/>
        </p:nvSpPr>
        <p:spPr>
          <a:xfrm>
            <a:off x="5773225" y="600304"/>
            <a:ext cx="5305425" cy="3545217"/>
          </a:xfrm>
          <a:prstGeom prst="rect">
            <a:avLst/>
          </a:prstGeom>
          <a:solidFill>
            <a:srgbClr val="0070C0">
              <a:alpha val="6000"/>
            </a:srgbClr>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986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20</a:t>
            </a:fld>
            <a:endParaRPr lang="en-US" dirty="0"/>
          </a:p>
        </p:txBody>
      </p:sp>
      <p:sp>
        <p:nvSpPr>
          <p:cNvPr id="8" name="Title 7"/>
          <p:cNvSpPr>
            <a:spLocks noGrp="1"/>
          </p:cNvSpPr>
          <p:nvPr>
            <p:ph type="title"/>
          </p:nvPr>
        </p:nvSpPr>
        <p:spPr/>
        <p:txBody>
          <a:bodyPr/>
          <a:lstStyle/>
          <a:p>
            <a:r>
              <a:rPr lang="en-US" dirty="0"/>
              <a:t>File Locking</a:t>
            </a:r>
            <a:endParaRPr lang="vi-VN" dirty="0"/>
          </a:p>
        </p:txBody>
      </p:sp>
      <p:sp>
        <p:nvSpPr>
          <p:cNvPr id="2" name="Rectangle 1"/>
          <p:cNvSpPr/>
          <p:nvPr/>
        </p:nvSpPr>
        <p:spPr>
          <a:xfrm>
            <a:off x="1532019" y="902368"/>
            <a:ext cx="7708231" cy="4166333"/>
          </a:xfrm>
          <a:prstGeom prst="rect">
            <a:avLst/>
          </a:prstGeom>
        </p:spPr>
        <p:txBody>
          <a:bodyPr wrap="square">
            <a:spAutoFit/>
          </a:bodyPr>
          <a:lstStyle/>
          <a:p>
            <a:pPr marL="742950" marR="0" lvl="1" indent="-285750">
              <a:lnSpc>
                <a:spcPct val="130000"/>
              </a:lnSpc>
              <a:spcBef>
                <a:spcPts val="0"/>
              </a:spcBef>
              <a:spcAft>
                <a:spcPts val="800"/>
              </a:spcAft>
              <a:buFont typeface="Arial" panose="020B0604020202020204" pitchFamily="34" charset="0"/>
              <a:buChar char="•"/>
              <a:tabLst>
                <a:tab pos="9144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Fd: file descriptor của file cần lock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30000"/>
              </a:lnSpc>
              <a:spcBef>
                <a:spcPts val="0"/>
              </a:spcBef>
              <a:spcAft>
                <a:spcPts val="800"/>
              </a:spcAft>
              <a:buFont typeface="Arial" panose="020B0604020202020204" pitchFamily="34" charset="0"/>
              <a:buChar char="•"/>
              <a:tabLst>
                <a:tab pos="9144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Operation: giá trị lock muốn set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30000"/>
              </a:lnSpc>
              <a:spcBef>
                <a:spcPts val="0"/>
              </a:spcBef>
              <a:spcAft>
                <a:spcPts val="800"/>
              </a:spcAft>
              <a:buFont typeface="Arial" panose="020B0604020202020204" pitchFamily="34" charset="0"/>
              <a:buChar char="•"/>
              <a:tabLst>
                <a:tab pos="13716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LOCK_SH: nếu set giá trị này thành công tiến trình có thể đọc file, không ghi.</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30000"/>
              </a:lnSpc>
              <a:spcBef>
                <a:spcPts val="0"/>
              </a:spcBef>
              <a:spcAft>
                <a:spcPts val="800"/>
              </a:spcAft>
              <a:buFont typeface="Arial" panose="020B0604020202020204" pitchFamily="34" charset="0"/>
              <a:buChar char="•"/>
              <a:tabLst>
                <a:tab pos="13716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LOCK_EX: nếu set giá trị này thành công tiến trình có thể đọc ghi file.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30000"/>
              </a:lnSpc>
              <a:spcBef>
                <a:spcPts val="0"/>
              </a:spcBef>
              <a:spcAft>
                <a:spcPts val="800"/>
              </a:spcAft>
              <a:buFont typeface="Arial" panose="020B0604020202020204" pitchFamily="34" charset="0"/>
              <a:buChar char="•"/>
              <a:tabLst>
                <a:tab pos="13716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LOCK_UN: set giá trị này để báo file không bị lock.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30000"/>
              </a:lnSpc>
              <a:spcBef>
                <a:spcPts val="0"/>
              </a:spcBef>
              <a:spcAft>
                <a:spcPts val="800"/>
              </a:spcAft>
              <a:buFont typeface="Arial" panose="020B0604020202020204" pitchFamily="34" charset="0"/>
              <a:buChar char="•"/>
              <a:tabLst>
                <a:tab pos="13716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LOCK_NB: nếu không dùng flag này hàm flock sẽ không kết thúc cho tới khi set được lock.</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25787189"/>
              </p:ext>
            </p:extLst>
          </p:nvPr>
        </p:nvGraphicFramePr>
        <p:xfrm>
          <a:off x="2005596" y="5068701"/>
          <a:ext cx="7234654" cy="1789299"/>
        </p:xfrm>
        <a:graphic>
          <a:graphicData uri="http://schemas.openxmlformats.org/drawingml/2006/table">
            <a:tbl>
              <a:tblPr firstRow="1" firstCol="1" bandRow="1">
                <a:tableStyleId>{5C22544A-7EE6-4342-B048-85BDC9FD1C3A}</a:tableStyleId>
              </a:tblPr>
              <a:tblGrid>
                <a:gridCol w="1856469">
                  <a:extLst>
                    <a:ext uri="{9D8B030D-6E8A-4147-A177-3AD203B41FA5}">
                      <a16:colId xmlns:a16="http://schemas.microsoft.com/office/drawing/2014/main" val="4282205267"/>
                    </a:ext>
                  </a:extLst>
                </a:gridCol>
                <a:gridCol w="2796656">
                  <a:extLst>
                    <a:ext uri="{9D8B030D-6E8A-4147-A177-3AD203B41FA5}">
                      <a16:colId xmlns:a16="http://schemas.microsoft.com/office/drawing/2014/main" val="383269066"/>
                    </a:ext>
                  </a:extLst>
                </a:gridCol>
                <a:gridCol w="2581529">
                  <a:extLst>
                    <a:ext uri="{9D8B030D-6E8A-4147-A177-3AD203B41FA5}">
                      <a16:colId xmlns:a16="http://schemas.microsoft.com/office/drawing/2014/main" val="2371549902"/>
                    </a:ext>
                  </a:extLst>
                </a:gridCol>
              </a:tblGrid>
              <a:tr h="425591">
                <a:tc>
                  <a:txBody>
                    <a:bodyPr/>
                    <a:lstStyle/>
                    <a:p>
                      <a:pPr marL="0" marR="0">
                        <a:lnSpc>
                          <a:spcPct val="130000"/>
                        </a:lnSpc>
                        <a:spcBef>
                          <a:spcPts val="0"/>
                        </a:spcBef>
                        <a:spcAft>
                          <a:spcPts val="800"/>
                        </a:spcAft>
                      </a:pPr>
                      <a:r>
                        <a:rPr lang="vi-VN" sz="1100">
                          <a:effectLst/>
                        </a:rPr>
                        <a:t>Tiến trình A</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gridSpan="2">
                  <a:txBody>
                    <a:bodyPr/>
                    <a:lstStyle/>
                    <a:p>
                      <a:pPr marL="0" marR="0">
                        <a:lnSpc>
                          <a:spcPct val="130000"/>
                        </a:lnSpc>
                        <a:spcBef>
                          <a:spcPts val="0"/>
                        </a:spcBef>
                        <a:spcAft>
                          <a:spcPts val="800"/>
                        </a:spcAft>
                      </a:pPr>
                      <a:r>
                        <a:rPr lang="vi-VN" sz="1100" dirty="0">
                          <a:effectLst/>
                        </a:rPr>
                        <a:t>Tiến trình B</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hMerge="1">
                  <a:txBody>
                    <a:bodyPr/>
                    <a:lstStyle/>
                    <a:p>
                      <a:endParaRPr lang="en-US"/>
                    </a:p>
                  </a:txBody>
                  <a:tcPr/>
                </a:tc>
                <a:extLst>
                  <a:ext uri="{0D108BD9-81ED-4DB2-BD59-A6C34878D82A}">
                    <a16:rowId xmlns:a16="http://schemas.microsoft.com/office/drawing/2014/main" val="708815118"/>
                  </a:ext>
                </a:extLst>
              </a:tr>
              <a:tr h="813554">
                <a:tc>
                  <a:txBody>
                    <a:bodyPr/>
                    <a:lstStyle/>
                    <a:p>
                      <a:pPr marL="0" marR="0">
                        <a:lnSpc>
                          <a:spcPct val="130000"/>
                        </a:lnSpc>
                        <a:spcBef>
                          <a:spcPts val="0"/>
                        </a:spcBef>
                        <a:spcAft>
                          <a:spcPts val="800"/>
                        </a:spcAft>
                      </a:pPr>
                      <a:r>
                        <a:rPr lang="vi-VN" sz="1100">
                          <a:effectLst/>
                        </a:rPr>
                        <a:t>LOCK_SH</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30000"/>
                        </a:lnSpc>
                        <a:spcBef>
                          <a:spcPts val="0"/>
                        </a:spcBef>
                        <a:spcAft>
                          <a:spcPts val="800"/>
                        </a:spcAft>
                      </a:pPr>
                      <a:r>
                        <a:rPr lang="vi-VN" sz="1100">
                          <a:effectLst/>
                        </a:rPr>
                        <a:t>Không thể set LOCK_EX</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30000"/>
                        </a:lnSpc>
                        <a:spcBef>
                          <a:spcPts val="0"/>
                        </a:spcBef>
                        <a:spcAft>
                          <a:spcPts val="800"/>
                        </a:spcAft>
                      </a:pPr>
                      <a:r>
                        <a:rPr lang="vi-VN" sz="1100">
                          <a:effectLst/>
                        </a:rPr>
                        <a:t>Có thể set LOCK_SH</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682375247"/>
                  </a:ext>
                </a:extLst>
              </a:tr>
              <a:tr h="550154">
                <a:tc>
                  <a:txBody>
                    <a:bodyPr/>
                    <a:lstStyle/>
                    <a:p>
                      <a:pPr marL="0" marR="0">
                        <a:lnSpc>
                          <a:spcPct val="130000"/>
                        </a:lnSpc>
                        <a:spcBef>
                          <a:spcPts val="0"/>
                        </a:spcBef>
                        <a:spcAft>
                          <a:spcPts val="800"/>
                        </a:spcAft>
                      </a:pPr>
                      <a:r>
                        <a:rPr lang="vi-VN" sz="1100" dirty="0">
                          <a:effectLst/>
                        </a:rPr>
                        <a:t>LOCK_EX</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30000"/>
                        </a:lnSpc>
                        <a:spcBef>
                          <a:spcPts val="0"/>
                        </a:spcBef>
                        <a:spcAft>
                          <a:spcPts val="800"/>
                        </a:spcAft>
                      </a:pPr>
                      <a:r>
                        <a:rPr lang="vi-VN" sz="1100">
                          <a:effectLst/>
                        </a:rPr>
                        <a:t>Không thể set LOCK_EX</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30000"/>
                        </a:lnSpc>
                        <a:spcBef>
                          <a:spcPts val="0"/>
                        </a:spcBef>
                        <a:spcAft>
                          <a:spcPts val="800"/>
                        </a:spcAft>
                      </a:pPr>
                      <a:r>
                        <a:rPr lang="vi-VN" sz="1100" dirty="0">
                          <a:effectLst/>
                        </a:rPr>
                        <a:t>Không thể set LOCK_SH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845290730"/>
                  </a:ext>
                </a:extLst>
              </a:tr>
            </a:tbl>
          </a:graphicData>
        </a:graphic>
      </p:graphicFrame>
    </p:spTree>
    <p:extLst>
      <p:ext uri="{BB962C8B-B14F-4D97-AF65-F5344CB8AC3E}">
        <p14:creationId xmlns:p14="http://schemas.microsoft.com/office/powerpoint/2010/main" val="2087160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21</a:t>
            </a:fld>
            <a:endParaRPr lang="en-US" dirty="0"/>
          </a:p>
        </p:txBody>
      </p:sp>
      <p:sp>
        <p:nvSpPr>
          <p:cNvPr id="8" name="Title 7"/>
          <p:cNvSpPr>
            <a:spLocks noGrp="1"/>
          </p:cNvSpPr>
          <p:nvPr>
            <p:ph type="title"/>
          </p:nvPr>
        </p:nvSpPr>
        <p:spPr/>
        <p:txBody>
          <a:bodyPr/>
          <a:lstStyle/>
          <a:p>
            <a:r>
              <a:rPr lang="en-US" dirty="0" smtClean="0"/>
              <a:t>Process</a:t>
            </a:r>
            <a:endParaRPr lang="vi-VN" dirty="0"/>
          </a:p>
        </p:txBody>
      </p:sp>
      <p:pic>
        <p:nvPicPr>
          <p:cNvPr id="5" name="Picture 4">
            <a:extLst>
              <a:ext uri="{FF2B5EF4-FFF2-40B4-BE49-F238E27FC236}">
                <a16:creationId xmlns:a16="http://schemas.microsoft.com/office/drawing/2014/main" id="{193B01CD-863D-49D7-9282-EA1D0C051CC5}"/>
              </a:ext>
            </a:extLst>
          </p:cNvPr>
          <p:cNvPicPr/>
          <p:nvPr/>
        </p:nvPicPr>
        <p:blipFill>
          <a:blip r:embed="rId2">
            <a:extLst>
              <a:ext uri="{28A0092B-C50C-407E-A947-70E740481C1C}">
                <a14:useLocalDpi xmlns:a14="http://schemas.microsoft.com/office/drawing/2010/main" val="0"/>
              </a:ext>
            </a:extLst>
          </a:blip>
          <a:stretch>
            <a:fillRect/>
          </a:stretch>
        </p:blipFill>
        <p:spPr>
          <a:xfrm>
            <a:off x="5069930" y="1108579"/>
            <a:ext cx="8384813" cy="5523205"/>
          </a:xfrm>
          <a:prstGeom prst="rect">
            <a:avLst/>
          </a:prstGeom>
        </p:spPr>
      </p:pic>
      <p:sp>
        <p:nvSpPr>
          <p:cNvPr id="2" name="Rectangle 1"/>
          <p:cNvSpPr/>
          <p:nvPr/>
        </p:nvSpPr>
        <p:spPr>
          <a:xfrm>
            <a:off x="188908" y="1108579"/>
            <a:ext cx="2888932" cy="452432"/>
          </a:xfrm>
          <a:prstGeom prst="rect">
            <a:avLst/>
          </a:prstGeom>
        </p:spPr>
        <p:txBody>
          <a:bodyPr wrap="none">
            <a:spAutoFit/>
          </a:bodyPr>
          <a:lstStyle/>
          <a:p>
            <a:pPr marR="0" lvl="0">
              <a:lnSpc>
                <a:spcPct val="130000"/>
              </a:lnSpc>
              <a:spcBef>
                <a:spcPts val="0"/>
              </a:spcBef>
              <a:spcAft>
                <a:spcPts val="800"/>
              </a:spcAft>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Sử </a:t>
            </a:r>
            <a:r>
              <a:rPr lang="vi-VN" dirty="0">
                <a:latin typeface="Times New Roman" panose="02020603050405020304" pitchFamily="18" charset="0"/>
                <a:ea typeface="Calibri" panose="020F0502020204030204" pitchFamily="34" charset="0"/>
                <a:cs typeface="Times New Roman" panose="02020603050405020304" pitchFamily="18" charset="0"/>
              </a:rPr>
              <a:t>dụng system call fork().</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88908" y="1513793"/>
            <a:ext cx="7335298" cy="452432"/>
          </a:xfrm>
          <a:prstGeom prst="rect">
            <a:avLst/>
          </a:prstGeom>
        </p:spPr>
        <p:txBody>
          <a:bodyPr wrap="square">
            <a:spAutoFit/>
          </a:bodyPr>
          <a:lstStyle/>
          <a:p>
            <a:pPr marR="0" lvl="0">
              <a:lnSpc>
                <a:spcPct val="130000"/>
              </a:lnSpc>
              <a:spcBef>
                <a:spcPts val="0"/>
              </a:spcBef>
              <a:spcAft>
                <a:spcPts val="800"/>
              </a:spcAft>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Tiến </a:t>
            </a:r>
            <a:r>
              <a:rPr lang="vi-VN" dirty="0">
                <a:latin typeface="Times New Roman" panose="02020603050405020304" pitchFamily="18" charset="0"/>
                <a:ea typeface="Calibri" panose="020F0502020204030204" pitchFamily="34" charset="0"/>
                <a:cs typeface="Times New Roman" panose="02020603050405020304" pitchFamily="18" charset="0"/>
              </a:rPr>
              <a:t>trình gọi fork() được gọi là tiến trình cha mẹ (parent process).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209059" y="1852485"/>
            <a:ext cx="6055697" cy="369332"/>
          </a:xfrm>
          <a:prstGeom prst="rect">
            <a:avLst/>
          </a:prstGeom>
        </p:spPr>
        <p:txBody>
          <a:bodyPr wrap="non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vi-VN" dirty="0" smtClean="0">
                <a:latin typeface="Calibri" panose="020F0502020204030204" pitchFamily="34" charset="0"/>
                <a:ea typeface="Calibri" panose="020F0502020204030204" pitchFamily="34" charset="0"/>
                <a:cs typeface="Times New Roman" panose="02020603050405020304" pitchFamily="18" charset="0"/>
              </a:rPr>
              <a:t>Tiến </a:t>
            </a:r>
            <a:r>
              <a:rPr lang="vi-VN" dirty="0">
                <a:latin typeface="Calibri" panose="020F0502020204030204" pitchFamily="34" charset="0"/>
                <a:ea typeface="Calibri" panose="020F0502020204030204" pitchFamily="34" charset="0"/>
                <a:cs typeface="Times New Roman" panose="02020603050405020304" pitchFamily="18" charset="0"/>
              </a:rPr>
              <a:t>trình mới được tạo ra gọi là tiến trình con (child </a:t>
            </a:r>
            <a:r>
              <a:rPr lang="vi-VN" dirty="0" smtClean="0">
                <a:latin typeface="Calibri" panose="020F0502020204030204" pitchFamily="34" charset="0"/>
                <a:ea typeface="Calibri" panose="020F0502020204030204" pitchFamily="34" charset="0"/>
                <a:cs typeface="Times New Roman" panose="02020603050405020304" pitchFamily="18" charset="0"/>
              </a:rPr>
              <a:t>process</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10" name="Rectangle 9"/>
          <p:cNvSpPr/>
          <p:nvPr/>
        </p:nvSpPr>
        <p:spPr>
          <a:xfrm>
            <a:off x="209059" y="2206553"/>
            <a:ext cx="6096000" cy="646331"/>
          </a:xfrm>
          <a:prstGeom prst="rect">
            <a:avLst/>
          </a:prstGeom>
        </p:spPr>
        <p:txBody>
          <a:bodyPr>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vi-VN" dirty="0" smtClean="0">
                <a:latin typeface="Calibri" panose="020F0502020204030204" pitchFamily="34" charset="0"/>
                <a:ea typeface="Calibri" panose="020F0502020204030204" pitchFamily="34" charset="0"/>
                <a:cs typeface="Times New Roman" panose="02020603050405020304" pitchFamily="18" charset="0"/>
              </a:rPr>
              <a:t>Tiến </a:t>
            </a:r>
            <a:r>
              <a:rPr lang="vi-VN" dirty="0">
                <a:latin typeface="Calibri" panose="020F0502020204030204" pitchFamily="34" charset="0"/>
                <a:ea typeface="Calibri" panose="020F0502020204030204" pitchFamily="34" charset="0"/>
                <a:cs typeface="Times New Roman" panose="02020603050405020304" pitchFamily="18" charset="0"/>
              </a:rPr>
              <a:t>trình init là tiến trình đầu tiên được chạy, là cha của mọi tiến trình khác và có pid là 1</a:t>
            </a:r>
            <a:endParaRPr lang="en-US" dirty="0"/>
          </a:p>
        </p:txBody>
      </p:sp>
      <p:sp>
        <p:nvSpPr>
          <p:cNvPr id="11" name="Rectangle 10"/>
          <p:cNvSpPr/>
          <p:nvPr/>
        </p:nvSpPr>
        <p:spPr>
          <a:xfrm>
            <a:off x="209059" y="2837162"/>
            <a:ext cx="6096000" cy="1172629"/>
          </a:xfrm>
          <a:prstGeom prst="rect">
            <a:avLst/>
          </a:prstGeom>
        </p:spPr>
        <p:txBody>
          <a:bodyPr>
            <a:spAutoFit/>
          </a:bodyPr>
          <a:lstStyle/>
          <a:p>
            <a:pPr marR="0" lvl="0">
              <a:lnSpc>
                <a:spcPct val="130000"/>
              </a:lnSpc>
              <a:spcBef>
                <a:spcPts val="0"/>
              </a:spcBef>
              <a:spcAft>
                <a:spcPts val="800"/>
              </a:spcAft>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Trong </a:t>
            </a:r>
            <a:r>
              <a:rPr lang="vi-VN" dirty="0">
                <a:latin typeface="Times New Roman" panose="02020603050405020304" pitchFamily="18" charset="0"/>
                <a:ea typeface="Calibri" panose="020F0502020204030204" pitchFamily="34" charset="0"/>
                <a:cs typeface="Times New Roman" panose="02020603050405020304" pitchFamily="18" charset="0"/>
              </a:rPr>
              <a:t>số rất nhiều các ứng dụng hiện nay, việc tạo nhiều process (</a:t>
            </a:r>
            <a:r>
              <a:rPr lang="vi-VN" b="1" dirty="0">
                <a:latin typeface="Times New Roman" panose="02020603050405020304" pitchFamily="18" charset="0"/>
                <a:ea typeface="Calibri" panose="020F0502020204030204" pitchFamily="34" charset="0"/>
                <a:cs typeface="Times New Roman" panose="02020603050405020304" pitchFamily="18" charset="0"/>
              </a:rPr>
              <a:t>multiple process</a:t>
            </a:r>
            <a:r>
              <a:rPr lang="vi-VN" dirty="0">
                <a:latin typeface="Times New Roman" panose="02020603050405020304" pitchFamily="18" charset="0"/>
                <a:ea typeface="Calibri" panose="020F0502020204030204" pitchFamily="34" charset="0"/>
                <a:cs typeface="Times New Roman" panose="02020603050405020304" pitchFamily="18" charset="0"/>
              </a:rPr>
              <a:t>) để xử lý các tác vụ (</a:t>
            </a:r>
            <a:r>
              <a:rPr lang="vi-VN" b="1" dirty="0">
                <a:latin typeface="Times New Roman" panose="02020603050405020304" pitchFamily="18" charset="0"/>
                <a:ea typeface="Calibri" panose="020F0502020204030204" pitchFamily="34" charset="0"/>
                <a:cs typeface="Times New Roman" panose="02020603050405020304" pitchFamily="18" charset="0"/>
              </a:rPr>
              <a:t>task</a:t>
            </a:r>
            <a:r>
              <a:rPr lang="vi-VN" dirty="0">
                <a:latin typeface="Times New Roman" panose="02020603050405020304" pitchFamily="18" charset="0"/>
                <a:ea typeface="Calibri" panose="020F0502020204030204" pitchFamily="34" charset="0"/>
                <a:cs typeface="Times New Roman" panose="02020603050405020304" pitchFamily="18" charset="0"/>
              </a:rPr>
              <a:t>) giúp cho khả năng tính toán trở nên mạnh mẽ hơn.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p:cNvSpPr/>
          <p:nvPr/>
        </p:nvSpPr>
        <p:spPr>
          <a:xfrm>
            <a:off x="209059" y="3874036"/>
            <a:ext cx="6096000" cy="1532727"/>
          </a:xfrm>
          <a:prstGeom prst="rect">
            <a:avLst/>
          </a:prstGeom>
        </p:spPr>
        <p:txBody>
          <a:bodyPr>
            <a:spAutoFit/>
          </a:bodyPr>
          <a:lstStyle/>
          <a:p>
            <a:pPr marR="0" lvl="0">
              <a:lnSpc>
                <a:spcPct val="130000"/>
              </a:lnSpc>
              <a:spcBef>
                <a:spcPts val="0"/>
              </a:spcBef>
              <a:spcAft>
                <a:spcPts val="800"/>
              </a:spcAft>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Ví </a:t>
            </a:r>
            <a:r>
              <a:rPr lang="vi-VN" dirty="0">
                <a:latin typeface="Times New Roman" panose="02020603050405020304" pitchFamily="18" charset="0"/>
                <a:ea typeface="Calibri" panose="020F0502020204030204" pitchFamily="34" charset="0"/>
                <a:cs typeface="Times New Roman" panose="02020603050405020304" pitchFamily="18" charset="0"/>
              </a:rPr>
              <a:t>dụ, Ta có một tiến trình network server lắng nghe các request từ nhiều clients khác nhau. Nó có thể tạo nhiều process con để chia nhỏ các tác vụ xử lý cho clients trong khi vẫn tiếp tục lắng nghe request từ các clients còn lại</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168756" y="5459155"/>
            <a:ext cx="6096000" cy="1172629"/>
          </a:xfrm>
          <a:prstGeom prst="rect">
            <a:avLst/>
          </a:prstGeom>
        </p:spPr>
        <p:txBody>
          <a:bodyPr>
            <a:spAutoFit/>
          </a:bodyPr>
          <a:lstStyle/>
          <a:p>
            <a:pPr marR="0" lvl="0">
              <a:lnSpc>
                <a:spcPct val="130000"/>
              </a:lnSpc>
              <a:spcBef>
                <a:spcPts val="0"/>
              </a:spcBef>
              <a:spcAft>
                <a:spcPts val="800"/>
              </a:spcAft>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Việc </a:t>
            </a:r>
            <a:r>
              <a:rPr lang="vi-VN" dirty="0">
                <a:latin typeface="Times New Roman" panose="02020603050405020304" pitchFamily="18" charset="0"/>
                <a:ea typeface="Calibri" panose="020F0502020204030204" pitchFamily="34" charset="0"/>
                <a:cs typeface="Times New Roman" panose="02020603050405020304" pitchFamily="18" charset="0"/>
              </a:rPr>
              <a:t>chia nhỏ task như vậy có nhiều ý nghĩa cho việc thiết kế ứng dụng, tăng khả năng xử lý vì nhiều process cùng hoạt động đồng thời.</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807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22</a:t>
            </a:fld>
            <a:endParaRPr lang="en-US" dirty="0"/>
          </a:p>
        </p:txBody>
      </p:sp>
      <p:sp>
        <p:nvSpPr>
          <p:cNvPr id="8" name="Title 7"/>
          <p:cNvSpPr>
            <a:spLocks noGrp="1"/>
          </p:cNvSpPr>
          <p:nvPr>
            <p:ph type="title"/>
          </p:nvPr>
        </p:nvSpPr>
        <p:spPr/>
        <p:txBody>
          <a:bodyPr/>
          <a:lstStyle/>
          <a:p>
            <a:r>
              <a:rPr lang="en-US" dirty="0" err="1" smtClean="0"/>
              <a:t>Prrocess</a:t>
            </a:r>
            <a:endParaRPr lang="vi-VN" dirty="0"/>
          </a:p>
        </p:txBody>
      </p:sp>
      <p:sp>
        <p:nvSpPr>
          <p:cNvPr id="2" name="Rectangle 1"/>
          <p:cNvSpPr/>
          <p:nvPr/>
        </p:nvSpPr>
        <p:spPr>
          <a:xfrm>
            <a:off x="1715589" y="1836843"/>
            <a:ext cx="9413966" cy="1275221"/>
          </a:xfrm>
          <a:prstGeom prst="rect">
            <a:avLst/>
          </a:prstGeom>
        </p:spPr>
        <p:txBody>
          <a:bodyPr wrap="square">
            <a:spAutoFit/>
          </a:bodyPr>
          <a:lstStyle/>
          <a:p>
            <a:pPr marL="342900" marR="0" lvl="0" indent="-342900">
              <a:lnSpc>
                <a:spcPct val="130000"/>
              </a:lnSpc>
              <a:spcBef>
                <a:spcPts val="0"/>
              </a:spcBef>
              <a:spcAft>
                <a:spcPts val="800"/>
              </a:spcAft>
              <a:buFont typeface="Times New Roman" panose="02020603050405020304" pitchFamily="18" charset="0"/>
              <a:buChar char="-"/>
            </a:pPr>
            <a:r>
              <a:rPr lang="vi-VN" dirty="0">
                <a:latin typeface="Times New Roman" panose="02020603050405020304" pitchFamily="18" charset="0"/>
                <a:ea typeface="Calibri" panose="020F0502020204030204" pitchFamily="34" charset="0"/>
              </a:rPr>
              <a:t>Khi gọi fork() thì tất cả các biến và hàm trước đó sẽ được nhân bản ra và lưu ở một vùng nhớ khác. Vì vậy 2 process này sẽ chạy song song </a:t>
            </a:r>
            <a:endParaRPr lang="en-US" dirty="0">
              <a:latin typeface="Times New Roman" panose="02020603050405020304" pitchFamily="18" charset="0"/>
              <a:ea typeface="Calibri" panose="020F0502020204030204" pitchFamily="34" charset="0"/>
            </a:endParaRPr>
          </a:p>
          <a:p>
            <a:pPr marL="342900" marR="0" lvl="0" indent="-342900">
              <a:lnSpc>
                <a:spcPct val="130000"/>
              </a:lnSpc>
              <a:spcBef>
                <a:spcPts val="0"/>
              </a:spcBef>
              <a:spcAft>
                <a:spcPts val="800"/>
              </a:spcAft>
              <a:buFont typeface="Times New Roman" panose="02020603050405020304" pitchFamily="18" charset="0"/>
              <a:buChar char="-"/>
            </a:pPr>
            <a:r>
              <a:rPr lang="vi-VN" dirty="0">
                <a:latin typeface="Times New Roman" panose="02020603050405020304" pitchFamily="18" charset="0"/>
                <a:ea typeface="Calibri" panose="020F0502020204030204" pitchFamily="34" charset="0"/>
              </a:rPr>
              <a:t>Biến counter lúc này ban đầu là 2 nên trong process con cũng 2 và process cha cũng 2.</a:t>
            </a:r>
            <a:endParaRPr lang="en-US" dirty="0">
              <a:latin typeface="Times New Roman" panose="02020603050405020304" pitchFamily="18" charset="0"/>
              <a:ea typeface="Calibri" panose="020F0502020204030204" pitchFamily="34" charset="0"/>
            </a:endParaRPr>
          </a:p>
        </p:txBody>
      </p:sp>
      <p:sp>
        <p:nvSpPr>
          <p:cNvPr id="5" name="Rectangle 4"/>
          <p:cNvSpPr/>
          <p:nvPr/>
        </p:nvSpPr>
        <p:spPr>
          <a:xfrm>
            <a:off x="1264920" y="3560552"/>
            <a:ext cx="9662160" cy="1172629"/>
          </a:xfrm>
          <a:prstGeom prst="rect">
            <a:avLst/>
          </a:prstGeom>
        </p:spPr>
        <p:txBody>
          <a:bodyPr wrap="square">
            <a:spAutoFit/>
          </a:bodyPr>
          <a:lstStyle/>
          <a:p>
            <a:pPr marL="457200" marR="0">
              <a:lnSpc>
                <a:spcPct val="130000"/>
              </a:lnSpc>
              <a:spcBef>
                <a:spcPts val="0"/>
              </a:spcBef>
              <a:spcAft>
                <a:spcPts val="800"/>
              </a:spcAft>
            </a:pPr>
            <a:r>
              <a:rPr lang="en-US" dirty="0" smtClean="0">
                <a:latin typeface="Times New Roman" panose="02020603050405020304" pitchFamily="18" charset="0"/>
                <a:ea typeface="Calibri" panose="020F0502020204030204" pitchFamily="34" charset="0"/>
              </a:rPr>
              <a:t>-</a:t>
            </a:r>
            <a:r>
              <a:rPr lang="vi-VN" dirty="0" smtClean="0">
                <a:latin typeface="Times New Roman" panose="02020603050405020304" pitchFamily="18" charset="0"/>
                <a:ea typeface="Calibri" panose="020F0502020204030204" pitchFamily="34" charset="0"/>
              </a:rPr>
              <a:t> </a:t>
            </a:r>
            <a:r>
              <a:rPr lang="vi-VN" dirty="0">
                <a:latin typeface="Times New Roman" panose="02020603050405020304" pitchFamily="18" charset="0"/>
                <a:ea typeface="Calibri" panose="020F0502020204030204" pitchFamily="34" charset="0"/>
              </a:rPr>
              <a:t>Trong nhiều trường hợp bạn đang có một tiến trình A đang thực thi và bạn muốn chạy một chương trình B nào đó từ tiến trình A hoặc con của nó. Điều này hoàn toàn có thể thực hiện được thông qua việc sử dụng một danh sách các hàm thuộc dòng </a:t>
            </a:r>
            <a:r>
              <a:rPr lang="vi-VN" b="1" i="1" dirty="0">
                <a:latin typeface="Times New Roman" panose="02020603050405020304" pitchFamily="18" charset="0"/>
                <a:ea typeface="Calibri" panose="020F0502020204030204" pitchFamily="34" charset="0"/>
              </a:rPr>
              <a:t>exec</a:t>
            </a:r>
            <a:r>
              <a:rPr lang="vi-VN" dirty="0">
                <a:latin typeface="Times New Roman" panose="02020603050405020304" pitchFamily="18"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06414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23</a:t>
            </a:fld>
            <a:endParaRPr lang="en-US" dirty="0"/>
          </a:p>
        </p:txBody>
      </p:sp>
      <p:sp>
        <p:nvSpPr>
          <p:cNvPr id="8" name="Title 7"/>
          <p:cNvSpPr>
            <a:spLocks noGrp="1"/>
          </p:cNvSpPr>
          <p:nvPr>
            <p:ph type="title"/>
          </p:nvPr>
        </p:nvSpPr>
        <p:spPr/>
        <p:txBody>
          <a:bodyPr/>
          <a:lstStyle/>
          <a:p>
            <a:r>
              <a:rPr lang="vi-VN" dirty="0" smtClean="0"/>
              <a:t>Kết thúc Process</a:t>
            </a:r>
            <a:endParaRPr lang="vi-VN" dirty="0"/>
          </a:p>
        </p:txBody>
      </p:sp>
      <p:sp>
        <p:nvSpPr>
          <p:cNvPr id="2" name="TextBox 1"/>
          <p:cNvSpPr txBox="1"/>
          <p:nvPr/>
        </p:nvSpPr>
        <p:spPr>
          <a:xfrm>
            <a:off x="992777" y="1319349"/>
            <a:ext cx="10361023" cy="2308324"/>
          </a:xfrm>
          <a:prstGeom prst="rect">
            <a:avLst/>
          </a:prstGeom>
          <a:noFill/>
        </p:spPr>
        <p:txBody>
          <a:bodyPr wrap="square" rtlCol="0">
            <a:spAutoFit/>
          </a:bodyPr>
          <a:lstStyle/>
          <a:p>
            <a:pPr marL="342900" indent="-342900">
              <a:buAutoNum type="arabicPeriod"/>
            </a:pPr>
            <a:r>
              <a:rPr lang="en-US" dirty="0" err="1" smtClean="0"/>
              <a:t>Kết</a:t>
            </a:r>
            <a:r>
              <a:rPr lang="en-US" dirty="0" smtClean="0"/>
              <a:t> </a:t>
            </a:r>
            <a:r>
              <a:rPr lang="en-US" dirty="0" err="1" smtClean="0"/>
              <a:t>thúc</a:t>
            </a:r>
            <a:r>
              <a:rPr lang="en-US" dirty="0" smtClean="0"/>
              <a:t> </a:t>
            </a:r>
            <a:r>
              <a:rPr lang="en-US" dirty="0" err="1" smtClean="0"/>
              <a:t>bình</a:t>
            </a:r>
            <a:r>
              <a:rPr lang="en-US" dirty="0" smtClean="0"/>
              <a:t> </a:t>
            </a:r>
            <a:r>
              <a:rPr lang="en-US" dirty="0" err="1" smtClean="0"/>
              <a:t>thường</a:t>
            </a:r>
            <a:endParaRPr lang="en-US" dirty="0" smtClean="0"/>
          </a:p>
          <a:p>
            <a:pPr marL="342900" indent="-342900">
              <a:buAutoNum type="arabicPeriod"/>
            </a:pPr>
            <a:endParaRPr lang="en-US" dirty="0"/>
          </a:p>
          <a:p>
            <a:pPr lvl="1"/>
            <a:r>
              <a:rPr lang="en-US" dirty="0" smtClean="0"/>
              <a:t>+ </a:t>
            </a:r>
            <a:r>
              <a:rPr lang="vi-VN" dirty="0" smtClean="0"/>
              <a:t>Một </a:t>
            </a:r>
            <a:r>
              <a:rPr lang="vi-VN" dirty="0"/>
              <a:t>process có thể hoàn thành việc thực thi của nó một cách bình thường bằng cách gọi system call </a:t>
            </a:r>
            <a:r>
              <a:rPr lang="vi-VN" b="1" dirty="0"/>
              <a:t>_exit()</a:t>
            </a:r>
            <a:r>
              <a:rPr lang="vi-VN" dirty="0"/>
              <a:t> hoặc dùng hàm exit().</a:t>
            </a:r>
            <a:endParaRPr lang="en-US" dirty="0"/>
          </a:p>
          <a:p>
            <a:pPr lvl="1"/>
            <a:r>
              <a:rPr lang="en-US" dirty="0" smtClean="0"/>
              <a:t>+ </a:t>
            </a:r>
            <a:r>
              <a:rPr lang="vi-VN" dirty="0" smtClean="0"/>
              <a:t>Ngoài </a:t>
            </a:r>
            <a:r>
              <a:rPr lang="vi-VN" dirty="0"/>
              <a:t>ra, ta cũng có thể sử dụng </a:t>
            </a:r>
            <a:r>
              <a:rPr lang="vi-VN" b="1" dirty="0"/>
              <a:t>return n</a:t>
            </a:r>
            <a:r>
              <a:rPr lang="vi-VN" dirty="0"/>
              <a:t> trong hàm </a:t>
            </a:r>
            <a:r>
              <a:rPr lang="vi-VN" b="1" dirty="0"/>
              <a:t>main()</a:t>
            </a:r>
            <a:r>
              <a:rPr lang="vi-VN" dirty="0"/>
              <a:t> . Điều này tương đương với việc gọi </a:t>
            </a:r>
            <a:r>
              <a:rPr lang="vi-VN" b="1" dirty="0"/>
              <a:t>exit(n)</a:t>
            </a:r>
            <a:r>
              <a:rPr lang="vi-VN" dirty="0"/>
              <a:t> </a:t>
            </a:r>
            <a:endParaRPr lang="en-US" dirty="0"/>
          </a:p>
          <a:p>
            <a:pPr marL="342900" indent="-342900">
              <a:buAutoNum type="arabicPeriod"/>
            </a:pPr>
            <a:endParaRPr lang="en-US" dirty="0" smtClean="0"/>
          </a:p>
          <a:p>
            <a:pPr marL="342900" indent="-342900">
              <a:buAutoNum type="arabicPeriod"/>
            </a:pPr>
            <a:r>
              <a:rPr lang="en-US" dirty="0" err="1" smtClean="0"/>
              <a:t>Kết</a:t>
            </a:r>
            <a:r>
              <a:rPr lang="en-US" dirty="0" smtClean="0"/>
              <a:t> </a:t>
            </a:r>
            <a:r>
              <a:rPr lang="en-US" dirty="0" err="1" smtClean="0"/>
              <a:t>thúc</a:t>
            </a:r>
            <a:r>
              <a:rPr lang="en-US" dirty="0" smtClean="0"/>
              <a:t> </a:t>
            </a:r>
            <a:r>
              <a:rPr lang="en-US" dirty="0" err="1" smtClean="0"/>
              <a:t>bất</a:t>
            </a:r>
            <a:r>
              <a:rPr lang="en-US" dirty="0" smtClean="0"/>
              <a:t> </a:t>
            </a:r>
            <a:r>
              <a:rPr lang="en-US" dirty="0" err="1" smtClean="0"/>
              <a:t>thường</a:t>
            </a:r>
            <a:endParaRPr lang="en-US" dirty="0"/>
          </a:p>
        </p:txBody>
      </p:sp>
      <p:sp>
        <p:nvSpPr>
          <p:cNvPr id="6" name="Rectangle 5"/>
          <p:cNvSpPr/>
          <p:nvPr/>
        </p:nvSpPr>
        <p:spPr>
          <a:xfrm>
            <a:off x="992777" y="3627673"/>
            <a:ext cx="7786106" cy="879215"/>
          </a:xfrm>
          <a:prstGeom prst="rect">
            <a:avLst/>
          </a:prstGeom>
        </p:spPr>
        <p:txBody>
          <a:bodyPr wrap="none">
            <a:spAutoFit/>
          </a:bodyPr>
          <a:lstStyle/>
          <a:p>
            <a:pPr marL="742950" marR="0" lvl="1" indent="-285750">
              <a:lnSpc>
                <a:spcPct val="130000"/>
              </a:lnSpc>
              <a:spcBef>
                <a:spcPts val="0"/>
              </a:spcBef>
              <a:spcAft>
                <a:spcPts val="800"/>
              </a:spcAft>
              <a:buFont typeface="Courier New" panose="02070309020205020404" pitchFamily="49" charset="0"/>
              <a:buChar char="o"/>
              <a:tabLst>
                <a:tab pos="914400" algn="l"/>
              </a:tabLst>
            </a:pPr>
            <a:r>
              <a:rPr lang="vi-VN" dirty="0">
                <a:latin typeface="Times New Roman" panose="02020603050405020304" pitchFamily="18" charset="0"/>
                <a:ea typeface="Calibri" panose="020F0502020204030204" pitchFamily="34" charset="0"/>
                <a:cs typeface="Times New Roman" panose="02020603050405020304" pitchFamily="18" charset="0"/>
              </a:rPr>
              <a:t>Một process có thể bị kết thúc bằng cách sử dụng câu lệnh </a:t>
            </a:r>
            <a:r>
              <a:rPr lang="vi-VN" b="1" dirty="0">
                <a:latin typeface="Times New Roman" panose="02020603050405020304" pitchFamily="18" charset="0"/>
                <a:ea typeface="Calibri" panose="020F0502020204030204" pitchFamily="34" charset="0"/>
                <a:cs typeface="Times New Roman" panose="02020603050405020304" pitchFamily="18" charset="0"/>
              </a:rPr>
              <a:t>kill</a:t>
            </a:r>
            <a:r>
              <a:rPr lang="vi-VN" dirty="0">
                <a:latin typeface="Times New Roman" panose="02020603050405020304" pitchFamily="18" charset="0"/>
                <a:ea typeface="Calibri" panose="020F0502020204030204" pitchFamily="34" charset="0"/>
                <a:cs typeface="Times New Roman" panose="02020603050405020304" pitchFamily="18" charset="0"/>
              </a:rPr>
              <a:t> trong </a:t>
            </a:r>
            <a:r>
              <a:rPr lang="vi-VN" dirty="0" smtClean="0">
                <a:latin typeface="Times New Roman" panose="02020603050405020304" pitchFamily="18" charset="0"/>
                <a:ea typeface="Calibri" panose="020F0502020204030204" pitchFamily="34" charset="0"/>
                <a:cs typeface="Times New Roman" panose="02020603050405020304" pitchFamily="18" charset="0"/>
              </a:rPr>
              <a:t>linux</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30000"/>
              </a:lnSpc>
              <a:spcBef>
                <a:spcPts val="0"/>
              </a:spcBef>
              <a:spcAft>
                <a:spcPts val="800"/>
              </a:spcAft>
              <a:buFont typeface="Courier New" panose="02070309020205020404" pitchFamily="49" charset="0"/>
              <a:buChar char="o"/>
              <a:tabLst>
                <a:tab pos="914400" algn="l"/>
              </a:tabLs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chương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trình</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chạy</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mãi</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while 1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thoát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ra</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được</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9795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24</a:t>
            </a:fld>
            <a:endParaRPr lang="en-US" dirty="0"/>
          </a:p>
        </p:txBody>
      </p:sp>
      <p:sp>
        <p:nvSpPr>
          <p:cNvPr id="8" name="Title 7"/>
          <p:cNvSpPr>
            <a:spLocks noGrp="1"/>
          </p:cNvSpPr>
          <p:nvPr>
            <p:ph type="title"/>
          </p:nvPr>
        </p:nvSpPr>
        <p:spPr/>
        <p:txBody>
          <a:bodyPr/>
          <a:lstStyle/>
          <a:p>
            <a:r>
              <a:rPr lang="vi-VN" dirty="0" smtClean="0"/>
              <a:t>Kết thúc Process</a:t>
            </a:r>
            <a:endParaRPr lang="vi-VN" dirty="0"/>
          </a:p>
        </p:txBody>
      </p:sp>
      <p:pic>
        <p:nvPicPr>
          <p:cNvPr id="4" name="Picture 3"/>
          <p:cNvPicPr>
            <a:picLocks noChangeAspect="1"/>
          </p:cNvPicPr>
          <p:nvPr/>
        </p:nvPicPr>
        <p:blipFill>
          <a:blip r:embed="rId2"/>
          <a:stretch>
            <a:fillRect/>
          </a:stretch>
        </p:blipFill>
        <p:spPr>
          <a:xfrm>
            <a:off x="1232262" y="965274"/>
            <a:ext cx="8773887" cy="5756202"/>
          </a:xfrm>
          <a:prstGeom prst="rect">
            <a:avLst/>
          </a:prstGeom>
        </p:spPr>
      </p:pic>
    </p:spTree>
    <p:extLst>
      <p:ext uri="{BB962C8B-B14F-4D97-AF65-F5344CB8AC3E}">
        <p14:creationId xmlns:p14="http://schemas.microsoft.com/office/powerpoint/2010/main" val="414118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25</a:t>
            </a:fld>
            <a:endParaRPr lang="en-US" dirty="0"/>
          </a:p>
        </p:txBody>
      </p:sp>
      <p:sp>
        <p:nvSpPr>
          <p:cNvPr id="8" name="Title 7"/>
          <p:cNvSpPr>
            <a:spLocks noGrp="1"/>
          </p:cNvSpPr>
          <p:nvPr>
            <p:ph type="title"/>
          </p:nvPr>
        </p:nvSpPr>
        <p:spPr/>
        <p:txBody>
          <a:bodyPr/>
          <a:lstStyle/>
          <a:p>
            <a:r>
              <a:rPr lang="en-US" dirty="0" smtClean="0"/>
              <a:t>Process</a:t>
            </a:r>
            <a:endParaRPr lang="vi-VN" dirty="0"/>
          </a:p>
        </p:txBody>
      </p:sp>
      <p:pic>
        <p:nvPicPr>
          <p:cNvPr id="5" name="Picture 4">
            <a:extLst>
              <a:ext uri="{FF2B5EF4-FFF2-40B4-BE49-F238E27FC236}">
                <a16:creationId xmlns:a16="http://schemas.microsoft.com/office/drawing/2014/main" id="{193B01CD-863D-49D7-9282-EA1D0C051CC5}"/>
              </a:ext>
            </a:extLst>
          </p:cNvPr>
          <p:cNvPicPr/>
          <p:nvPr/>
        </p:nvPicPr>
        <p:blipFill>
          <a:blip r:embed="rId2">
            <a:extLst>
              <a:ext uri="{28A0092B-C50C-407E-A947-70E740481C1C}">
                <a14:useLocalDpi xmlns:a14="http://schemas.microsoft.com/office/drawing/2010/main" val="0"/>
              </a:ext>
            </a:extLst>
          </a:blip>
          <a:stretch>
            <a:fillRect/>
          </a:stretch>
        </p:blipFill>
        <p:spPr>
          <a:xfrm>
            <a:off x="3397883" y="833145"/>
            <a:ext cx="8384813" cy="5523205"/>
          </a:xfrm>
          <a:prstGeom prst="rect">
            <a:avLst/>
          </a:prstGeom>
        </p:spPr>
      </p:pic>
      <p:sp>
        <p:nvSpPr>
          <p:cNvPr id="2" name="Rectangle 1"/>
          <p:cNvSpPr/>
          <p:nvPr/>
        </p:nvSpPr>
        <p:spPr>
          <a:xfrm>
            <a:off x="333555" y="1414150"/>
            <a:ext cx="3568974" cy="4361194"/>
          </a:xfrm>
          <a:prstGeom prst="rect">
            <a:avLst/>
          </a:prstGeom>
        </p:spPr>
        <p:txBody>
          <a:bodyPr wrap="square">
            <a:spAutoFit/>
          </a:bodyPr>
          <a:lstStyle/>
          <a:p>
            <a:pPr>
              <a:lnSpc>
                <a:spcPct val="130000"/>
              </a:lnSpc>
              <a:spcAft>
                <a:spcPts val="800"/>
              </a:spcAft>
            </a:pPr>
            <a:r>
              <a:rPr lang="vi-VN" dirty="0">
                <a:latin typeface="Times New Roman" panose="02020603050405020304" pitchFamily="18" charset="0"/>
                <a:ea typeface="Calibri" panose="020F0502020204030204" pitchFamily="34" charset="0"/>
              </a:rPr>
              <a:t>+ fork(): Tạo một tiến trình con mới, tiến trình con là bản sao của tiến trình cha.</a:t>
            </a:r>
            <a:endParaRPr lang="en-US" dirty="0">
              <a:latin typeface="Times New Roman" panose="02020603050405020304" pitchFamily="18" charset="0"/>
              <a:ea typeface="Calibri" panose="020F0502020204030204" pitchFamily="34" charset="0"/>
            </a:endParaRPr>
          </a:p>
          <a:p>
            <a:pPr>
              <a:lnSpc>
                <a:spcPct val="130000"/>
              </a:lnSpc>
              <a:spcAft>
                <a:spcPts val="800"/>
              </a:spcAft>
            </a:pPr>
            <a:r>
              <a:rPr lang="vi-VN" dirty="0">
                <a:latin typeface="Times New Roman" panose="02020603050405020304" pitchFamily="18" charset="0"/>
                <a:ea typeface="Calibri" panose="020F0502020204030204" pitchFamily="34" charset="0"/>
              </a:rPr>
              <a:t>+ exec(): Sử dụng để thực thi một tiến trình khác từ một tiến trình đang chạy</a:t>
            </a:r>
            <a:endParaRPr lang="en-US" dirty="0">
              <a:latin typeface="Times New Roman" panose="02020603050405020304" pitchFamily="18" charset="0"/>
              <a:ea typeface="Calibri" panose="020F0502020204030204" pitchFamily="34" charset="0"/>
            </a:endParaRPr>
          </a:p>
          <a:p>
            <a:pPr>
              <a:lnSpc>
                <a:spcPct val="130000"/>
              </a:lnSpc>
              <a:spcAft>
                <a:spcPts val="800"/>
              </a:spcAft>
            </a:pPr>
            <a:r>
              <a:rPr lang="vi-VN" dirty="0">
                <a:latin typeface="Times New Roman" panose="02020603050405020304" pitchFamily="18" charset="0"/>
                <a:ea typeface="Calibri" panose="020F0502020204030204" pitchFamily="34" charset="0"/>
              </a:rPr>
              <a:t>+ exit(): Gửi trạng thái kết thúc của tiến trình con tới tiến trình cha.</a:t>
            </a:r>
            <a:endParaRPr lang="en-US" dirty="0">
              <a:latin typeface="Times New Roman" panose="02020603050405020304" pitchFamily="18" charset="0"/>
              <a:ea typeface="Calibri" panose="020F0502020204030204" pitchFamily="34" charset="0"/>
            </a:endParaRPr>
          </a:p>
          <a:p>
            <a:pPr>
              <a:lnSpc>
                <a:spcPct val="130000"/>
              </a:lnSpc>
              <a:spcAft>
                <a:spcPts val="800"/>
              </a:spcAft>
            </a:pPr>
            <a:r>
              <a:rPr lang="vi-VN" dirty="0">
                <a:latin typeface="Times New Roman" panose="02020603050405020304" pitchFamily="18" charset="0"/>
                <a:ea typeface="Calibri" panose="020F0502020204030204" pitchFamily="34" charset="0"/>
              </a:rPr>
              <a:t>+ wait(): Tiến trình cha có thể thu được trạng thái kết thúc của tiến trình con thông qua gọi wait()</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42390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26</a:t>
            </a:fld>
            <a:endParaRPr lang="en-US" dirty="0"/>
          </a:p>
        </p:txBody>
      </p:sp>
      <p:sp>
        <p:nvSpPr>
          <p:cNvPr id="8" name="Title 7"/>
          <p:cNvSpPr>
            <a:spLocks noGrp="1"/>
          </p:cNvSpPr>
          <p:nvPr>
            <p:ph type="title"/>
          </p:nvPr>
        </p:nvSpPr>
        <p:spPr/>
        <p:txBody>
          <a:bodyPr/>
          <a:lstStyle/>
          <a:p>
            <a:r>
              <a:rPr lang="en-US" dirty="0" smtClean="0"/>
              <a:t>Thread</a:t>
            </a:r>
            <a:endParaRPr lang="vi-VN" dirty="0"/>
          </a:p>
        </p:txBody>
      </p:sp>
      <p:sp>
        <p:nvSpPr>
          <p:cNvPr id="2" name="Rectangle 1"/>
          <p:cNvSpPr/>
          <p:nvPr/>
        </p:nvSpPr>
        <p:spPr>
          <a:xfrm>
            <a:off x="1084216" y="1415157"/>
            <a:ext cx="9862458" cy="5211683"/>
          </a:xfrm>
          <a:prstGeom prst="rect">
            <a:avLst/>
          </a:prstGeom>
        </p:spPr>
        <p:txBody>
          <a:bodyPr wrap="square">
            <a:spAutoFit/>
          </a:bodyPr>
          <a:lstStyle/>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Tương tự như process, thread được tạo ra với mục đích xử lý đồng thời nhiều công việc cùng một lúc (mutil-task).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Process: Tiến trình là một chương trình đang được thực thi và sử dụng tài nguyên của hệ thống.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Thread: Một thread là một lightweight process có thể được quản lý độc lập bởi một bộ lập lịch.</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Process thuộc về hệ thống còn thread thì thuộc về process.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Trên một hệ thống mutil-core. Nhiều threads có thể hoạt động song song.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Nếu một thread bị block, các thread khác vẫn hoạt động bình thường.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vi-VN" sz="2000" dirty="0">
                <a:latin typeface="Times New Roman" panose="02020603050405020304" pitchFamily="18" charset="0"/>
                <a:ea typeface="Calibri" panose="020F0502020204030204" pitchFamily="34" charset="0"/>
                <a:cs typeface="Times New Roman" panose="02020603050405020304" pitchFamily="18" charset="0"/>
              </a:rPr>
              <a:t>Mỗi khi một thread được tạo, chúng sẽ được đặt trong stack </a:t>
            </a:r>
            <a:r>
              <a:rPr lang="vi-VN" sz="2000" dirty="0" smtClean="0">
                <a:latin typeface="Times New Roman" panose="02020603050405020304" pitchFamily="18" charset="0"/>
                <a:ea typeface="Calibri" panose="020F0502020204030204" pitchFamily="34" charset="0"/>
                <a:cs typeface="Times New Roman" panose="02020603050405020304" pitchFamily="18" charset="0"/>
              </a:rPr>
              <a:t>segments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30000"/>
              </a:lnSpc>
              <a:spcBef>
                <a:spcPts val="0"/>
              </a:spcBef>
              <a:spcAft>
                <a:spcPts val="800"/>
              </a:spcAft>
              <a:buFont typeface="Arial" panose="020B0604020202020204" pitchFamily="34" charset="0"/>
              <a:buChar char="•"/>
              <a:tabLst>
                <a:tab pos="457200" algn="l"/>
              </a:tabLs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Nhiều</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thread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nằm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trên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 core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nên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nó</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trao</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đổi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nhau</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dễ</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dàng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hơn</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286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27</a:t>
            </a:fld>
            <a:endParaRPr lang="en-US" dirty="0"/>
          </a:p>
        </p:txBody>
      </p:sp>
      <p:sp>
        <p:nvSpPr>
          <p:cNvPr id="8" name="Title 7"/>
          <p:cNvSpPr>
            <a:spLocks noGrp="1"/>
          </p:cNvSpPr>
          <p:nvPr>
            <p:ph type="title"/>
          </p:nvPr>
        </p:nvSpPr>
        <p:spPr/>
        <p:txBody>
          <a:bodyPr/>
          <a:lstStyle/>
          <a:p>
            <a:r>
              <a:rPr lang="en-US" dirty="0" smtClean="0"/>
              <a:t>Context switching</a:t>
            </a:r>
            <a:endParaRPr lang="vi-VN" dirty="0"/>
          </a:p>
        </p:txBody>
      </p:sp>
      <p:pic>
        <p:nvPicPr>
          <p:cNvPr id="5" name="Picture 4" descr="Introduction of Process Management - GeeksforGeeks">
            <a:extLst>
              <a:ext uri="{FF2B5EF4-FFF2-40B4-BE49-F238E27FC236}">
                <a16:creationId xmlns:a16="http://schemas.microsoft.com/office/drawing/2014/main" id="{51997D3C-77ED-4947-A0D0-7B0C7EF2CC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0170" y="1946366"/>
            <a:ext cx="5919017" cy="3829050"/>
          </a:xfrm>
          <a:prstGeom prst="rect">
            <a:avLst/>
          </a:prstGeom>
          <a:noFill/>
          <a:extLst/>
        </p:spPr>
      </p:pic>
      <p:sp>
        <p:nvSpPr>
          <p:cNvPr id="2" name="Rectangle 1"/>
          <p:cNvSpPr/>
          <p:nvPr/>
        </p:nvSpPr>
        <p:spPr>
          <a:xfrm>
            <a:off x="343989" y="1705433"/>
            <a:ext cx="5206181" cy="3755965"/>
          </a:xfrm>
          <a:prstGeom prst="rect">
            <a:avLst/>
          </a:prstGeom>
        </p:spPr>
        <p:txBody>
          <a:bodyPr wrap="square">
            <a:spAutoFit/>
          </a:bodyPr>
          <a:lstStyle/>
          <a:p>
            <a:pPr>
              <a:lnSpc>
                <a:spcPct val="130000"/>
              </a:lnSpc>
              <a:spcAft>
                <a:spcPts val="800"/>
              </a:spcAft>
            </a:pPr>
            <a:r>
              <a:rPr lang="vi-VN" sz="2000" dirty="0">
                <a:latin typeface="Times New Roman" panose="02020603050405020304" pitchFamily="18" charset="0"/>
                <a:ea typeface="Calibri" panose="020F0502020204030204" pitchFamily="34" charset="0"/>
              </a:rPr>
              <a:t>+ Khi 1 thread được tạo ra thì nó vào trạng thái ready, khi nó chạy thì sẽ rơi vào trạng thái running…</a:t>
            </a:r>
            <a:endParaRPr lang="en-US" sz="2000" dirty="0">
              <a:latin typeface="Times New Roman" panose="02020603050405020304" pitchFamily="18" charset="0"/>
              <a:ea typeface="Calibri" panose="020F0502020204030204" pitchFamily="34" charset="0"/>
            </a:endParaRPr>
          </a:p>
          <a:p>
            <a:pPr>
              <a:lnSpc>
                <a:spcPct val="130000"/>
              </a:lnSpc>
              <a:spcAft>
                <a:spcPts val="800"/>
              </a:spcAft>
            </a:pPr>
            <a:r>
              <a:rPr lang="vi-VN" sz="2000" dirty="0">
                <a:latin typeface="Times New Roman" panose="02020603050405020304" pitchFamily="18" charset="0"/>
                <a:ea typeface="Calibri" panose="020F0502020204030204" pitchFamily="34" charset="0"/>
              </a:rPr>
              <a:t>+ Context: Là khi process A tạm dừng để process B thực thi thì nó sẽ lưu trạng thái của process lại gồm không gian địa chỉ bộ nhớ, con trỏ program counter, các thông tin liên quan tới process ấy để khi lúc quay lại nó còn biết mình đang ở đâu, chạy tới đâu rồi mà còn chạy tiếp.</a:t>
            </a:r>
            <a:endParaRPr lang="en-US"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34062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28</a:t>
            </a:fld>
            <a:endParaRPr lang="en-US" dirty="0"/>
          </a:p>
        </p:txBody>
      </p:sp>
      <p:sp>
        <p:nvSpPr>
          <p:cNvPr id="8" name="Title 7"/>
          <p:cNvSpPr>
            <a:spLocks noGrp="1"/>
          </p:cNvSpPr>
          <p:nvPr>
            <p:ph type="title"/>
          </p:nvPr>
        </p:nvSpPr>
        <p:spPr/>
        <p:txBody>
          <a:bodyPr>
            <a:normAutofit fontScale="90000"/>
          </a:bodyPr>
          <a:lstStyle/>
          <a:p>
            <a:pPr lvl="0"/>
            <a:r>
              <a:rPr lang="en-US" dirty="0"/>
              <a:t>So </a:t>
            </a:r>
            <a:r>
              <a:rPr lang="en-US" dirty="0" err="1"/>
              <a:t>sánh</a:t>
            </a:r>
            <a:r>
              <a:rPr lang="en-US" dirty="0"/>
              <a:t> Process </a:t>
            </a:r>
            <a:r>
              <a:rPr lang="en-US" dirty="0" err="1"/>
              <a:t>với</a:t>
            </a:r>
            <a:r>
              <a:rPr lang="en-US" dirty="0"/>
              <a:t> Thread</a:t>
            </a:r>
            <a:br>
              <a:rPr lang="en-US" dirty="0"/>
            </a:br>
            <a:endParaRPr lang="vi-VN" dirty="0"/>
          </a:p>
        </p:txBody>
      </p:sp>
      <p:sp>
        <p:nvSpPr>
          <p:cNvPr id="2" name="Rectangle 1"/>
          <p:cNvSpPr/>
          <p:nvPr/>
        </p:nvSpPr>
        <p:spPr>
          <a:xfrm>
            <a:off x="200296" y="1647369"/>
            <a:ext cx="5612675" cy="4044184"/>
          </a:xfrm>
          <a:prstGeom prst="rect">
            <a:avLst/>
          </a:prstGeom>
        </p:spPr>
        <p:txBody>
          <a:bodyPr wrap="square">
            <a:spAutoFit/>
          </a:bodyPr>
          <a:lstStyle/>
          <a:p>
            <a:pPr marL="914400" lvl="1" indent="-342900">
              <a:lnSpc>
                <a:spcPct val="90000"/>
              </a:lnSpc>
              <a:spcAft>
                <a:spcPts val="600"/>
              </a:spcAft>
              <a:buFont typeface="Arial" panose="020B0604020202020204" pitchFamily="34" charset="0"/>
              <a:buChar char="•"/>
            </a:pPr>
            <a:r>
              <a:rPr lang="en-US" dirty="0" err="1"/>
              <a:t>Khi</a:t>
            </a:r>
            <a:r>
              <a:rPr lang="en-US" dirty="0"/>
              <a:t> </a:t>
            </a:r>
            <a:r>
              <a:rPr lang="en-US" dirty="0" err="1"/>
              <a:t>tạo</a:t>
            </a:r>
            <a:r>
              <a:rPr lang="en-US" dirty="0"/>
              <a:t> </a:t>
            </a:r>
            <a:r>
              <a:rPr lang="en-US" dirty="0" err="1"/>
              <a:t>tiến</a:t>
            </a:r>
            <a:r>
              <a:rPr lang="en-US" dirty="0"/>
              <a:t> </a:t>
            </a:r>
            <a:r>
              <a:rPr lang="en-US" dirty="0" err="1"/>
              <a:t>trình</a:t>
            </a:r>
            <a:r>
              <a:rPr lang="en-US" dirty="0"/>
              <a:t> </a:t>
            </a:r>
            <a:r>
              <a:rPr lang="en-US" dirty="0" err="1"/>
              <a:t>với</a:t>
            </a:r>
            <a:r>
              <a:rPr lang="en-US" dirty="0"/>
              <a:t> fork(), </a:t>
            </a:r>
            <a:r>
              <a:rPr lang="en-US" dirty="0" err="1"/>
              <a:t>tiến</a:t>
            </a:r>
            <a:r>
              <a:rPr lang="en-US" dirty="0"/>
              <a:t> </a:t>
            </a:r>
            <a:r>
              <a:rPr lang="en-US" dirty="0" err="1"/>
              <a:t>trình</a:t>
            </a:r>
            <a:r>
              <a:rPr lang="en-US" dirty="0"/>
              <a:t> </a:t>
            </a:r>
            <a:r>
              <a:rPr lang="en-US" dirty="0" err="1"/>
              <a:t>va</a:t>
            </a:r>
            <a:r>
              <a:rPr lang="en-US" dirty="0"/>
              <a:t>̀ </a:t>
            </a:r>
            <a:r>
              <a:rPr lang="en-US" dirty="0" err="1"/>
              <a:t>tiến</a:t>
            </a:r>
            <a:r>
              <a:rPr lang="en-US" dirty="0"/>
              <a:t> </a:t>
            </a:r>
            <a:r>
              <a:rPr lang="en-US" dirty="0" err="1"/>
              <a:t>trình</a:t>
            </a:r>
            <a:r>
              <a:rPr lang="en-US" dirty="0"/>
              <a:t> con </a:t>
            </a:r>
            <a:r>
              <a:rPr lang="en-US" dirty="0" err="1"/>
              <a:t>nằm</a:t>
            </a:r>
            <a:r>
              <a:rPr lang="en-US" dirty="0"/>
              <a:t> </a:t>
            </a:r>
            <a:r>
              <a:rPr lang="en-US" dirty="0" err="1"/>
              <a:t>trên</a:t>
            </a:r>
            <a:r>
              <a:rPr lang="en-US" dirty="0"/>
              <a:t> </a:t>
            </a:r>
            <a:r>
              <a:rPr lang="en-US" dirty="0" err="1"/>
              <a:t>hai</a:t>
            </a:r>
            <a:r>
              <a:rPr lang="en-US" dirty="0"/>
              <a:t> </a:t>
            </a:r>
            <a:r>
              <a:rPr lang="en-US" dirty="0" err="1"/>
              <a:t>vùng</a:t>
            </a:r>
            <a:r>
              <a:rPr lang="en-US" dirty="0"/>
              <a:t> </a:t>
            </a:r>
            <a:r>
              <a:rPr lang="en-US" dirty="0" err="1"/>
              <a:t>nhơ</a:t>
            </a:r>
            <a:r>
              <a:rPr lang="en-US" dirty="0"/>
              <a:t>́ </a:t>
            </a:r>
            <a:r>
              <a:rPr lang="en-US" dirty="0" err="1"/>
              <a:t>được</a:t>
            </a:r>
            <a:r>
              <a:rPr lang="en-US" dirty="0"/>
              <a:t> </a:t>
            </a:r>
            <a:r>
              <a:rPr lang="en-US" dirty="0" err="1"/>
              <a:t>phân</a:t>
            </a:r>
            <a:r>
              <a:rPr lang="en-US" dirty="0"/>
              <a:t> </a:t>
            </a:r>
            <a:r>
              <a:rPr lang="en-US" dirty="0" err="1"/>
              <a:t>bô</a:t>
            </a:r>
            <a:r>
              <a:rPr lang="en-US" dirty="0"/>
              <a:t>̉ </a:t>
            </a:r>
            <a:r>
              <a:rPr lang="en-US" dirty="0" err="1"/>
              <a:t>khác</a:t>
            </a:r>
            <a:r>
              <a:rPr lang="en-US" dirty="0"/>
              <a:t> </a:t>
            </a:r>
            <a:r>
              <a:rPr lang="en-US" dirty="0" err="1"/>
              <a:t>nhau</a:t>
            </a:r>
            <a:r>
              <a:rPr lang="en-US" dirty="0"/>
              <a:t>, </a:t>
            </a:r>
            <a:r>
              <a:rPr lang="en-US" dirty="0" err="1"/>
              <a:t>hoạt</a:t>
            </a:r>
            <a:r>
              <a:rPr lang="en-US" dirty="0"/>
              <a:t> </a:t>
            </a:r>
            <a:r>
              <a:rPr lang="en-US" dirty="0" err="1"/>
              <a:t>động</a:t>
            </a:r>
            <a:r>
              <a:rPr lang="en-US" dirty="0"/>
              <a:t> </a:t>
            </a:r>
            <a:r>
              <a:rPr lang="en-US" dirty="0" err="1"/>
              <a:t>độc</a:t>
            </a:r>
            <a:r>
              <a:rPr lang="en-US" dirty="0"/>
              <a:t> </a:t>
            </a:r>
            <a:r>
              <a:rPr lang="en-US" dirty="0" err="1"/>
              <a:t>lập</a:t>
            </a:r>
            <a:r>
              <a:rPr lang="en-US" dirty="0"/>
              <a:t> </a:t>
            </a:r>
            <a:r>
              <a:rPr lang="en-US" dirty="0" err="1"/>
              <a:t>với</a:t>
            </a:r>
            <a:r>
              <a:rPr lang="en-US" dirty="0"/>
              <a:t> </a:t>
            </a:r>
            <a:r>
              <a:rPr lang="en-US" dirty="0" err="1"/>
              <a:t>nhau</a:t>
            </a:r>
            <a:r>
              <a:rPr lang="en-US" dirty="0"/>
              <a:t>. </a:t>
            </a:r>
            <a:r>
              <a:rPr lang="en-US" dirty="0" err="1"/>
              <a:t>Khi</a:t>
            </a:r>
            <a:r>
              <a:rPr lang="en-US" dirty="0"/>
              <a:t> </a:t>
            </a:r>
            <a:r>
              <a:rPr lang="en-US" dirty="0" err="1"/>
              <a:t>một</a:t>
            </a:r>
            <a:r>
              <a:rPr lang="en-US" dirty="0"/>
              <a:t> </a:t>
            </a:r>
            <a:r>
              <a:rPr lang="en-US" dirty="0" err="1"/>
              <a:t>tiến</a:t>
            </a:r>
            <a:r>
              <a:rPr lang="en-US" dirty="0"/>
              <a:t> </a:t>
            </a:r>
            <a:r>
              <a:rPr lang="en-US" dirty="0" err="1"/>
              <a:t>trình</a:t>
            </a:r>
            <a:r>
              <a:rPr lang="en-US" dirty="0"/>
              <a:t> </a:t>
            </a:r>
            <a:r>
              <a:rPr lang="en-US" dirty="0" err="1"/>
              <a:t>xảy</a:t>
            </a:r>
            <a:r>
              <a:rPr lang="en-US" dirty="0"/>
              <a:t> </a:t>
            </a:r>
            <a:r>
              <a:rPr lang="en-US" dirty="0" err="1"/>
              <a:t>ra</a:t>
            </a:r>
            <a:r>
              <a:rPr lang="en-US" dirty="0"/>
              <a:t> </a:t>
            </a:r>
            <a:r>
              <a:rPr lang="en-US" dirty="0" err="1"/>
              <a:t>lỗi</a:t>
            </a:r>
            <a:r>
              <a:rPr lang="en-US" dirty="0"/>
              <a:t> </a:t>
            </a:r>
            <a:r>
              <a:rPr lang="en-US" dirty="0" err="1"/>
              <a:t>tiến</a:t>
            </a:r>
            <a:r>
              <a:rPr lang="en-US" dirty="0"/>
              <a:t> </a:t>
            </a:r>
            <a:r>
              <a:rPr lang="en-US" dirty="0" err="1"/>
              <a:t>trình</a:t>
            </a:r>
            <a:r>
              <a:rPr lang="en-US" dirty="0"/>
              <a:t> </a:t>
            </a:r>
            <a:r>
              <a:rPr lang="en-US" dirty="0" err="1"/>
              <a:t>khác</a:t>
            </a:r>
            <a:r>
              <a:rPr lang="en-US" dirty="0"/>
              <a:t> </a:t>
            </a:r>
            <a:r>
              <a:rPr lang="en-US" dirty="0" err="1"/>
              <a:t>vẫn</a:t>
            </a:r>
            <a:r>
              <a:rPr lang="en-US" dirty="0"/>
              <a:t> </a:t>
            </a:r>
            <a:r>
              <a:rPr lang="en-US" dirty="0" err="1"/>
              <a:t>thực</a:t>
            </a:r>
            <a:r>
              <a:rPr lang="en-US" dirty="0"/>
              <a:t> </a:t>
            </a:r>
            <a:r>
              <a:rPr lang="en-US" dirty="0" err="1"/>
              <a:t>thi</a:t>
            </a:r>
            <a:r>
              <a:rPr lang="en-US" dirty="0"/>
              <a:t> </a:t>
            </a:r>
            <a:r>
              <a:rPr lang="en-US" dirty="0" err="1"/>
              <a:t>bình</a:t>
            </a:r>
            <a:r>
              <a:rPr lang="en-US" dirty="0"/>
              <a:t> </a:t>
            </a:r>
            <a:r>
              <a:rPr lang="en-US" dirty="0" err="1"/>
              <a:t>thường</a:t>
            </a:r>
            <a:r>
              <a:rPr lang="en-US" dirty="0"/>
              <a:t>.</a:t>
            </a:r>
          </a:p>
          <a:p>
            <a:pPr marL="914400" lvl="1" indent="-342900">
              <a:lnSpc>
                <a:spcPct val="90000"/>
              </a:lnSpc>
              <a:spcAft>
                <a:spcPts val="600"/>
              </a:spcAft>
              <a:buFont typeface="Arial" panose="020B0604020202020204" pitchFamily="34" charset="0"/>
              <a:buChar char="•"/>
            </a:pPr>
            <a:endParaRPr lang="en-US" dirty="0"/>
          </a:p>
          <a:p>
            <a:pPr marL="914400" lvl="1" indent="-342900">
              <a:lnSpc>
                <a:spcPct val="90000"/>
              </a:lnSpc>
              <a:spcAft>
                <a:spcPts val="600"/>
              </a:spcAft>
              <a:buFont typeface="Arial" panose="020B0604020202020204" pitchFamily="34" charset="0"/>
              <a:buChar char="•"/>
            </a:pPr>
            <a:r>
              <a:rPr lang="en-US" dirty="0" err="1"/>
              <a:t>Các</a:t>
            </a:r>
            <a:r>
              <a:rPr lang="en-US" dirty="0"/>
              <a:t> threads </a:t>
            </a:r>
            <a:r>
              <a:rPr lang="en-US" dirty="0" err="1"/>
              <a:t>trên</a:t>
            </a:r>
            <a:r>
              <a:rPr lang="en-US" dirty="0"/>
              <a:t> </a:t>
            </a:r>
            <a:r>
              <a:rPr lang="en-US" dirty="0" err="1"/>
              <a:t>một</a:t>
            </a:r>
            <a:r>
              <a:rPr lang="en-US" dirty="0"/>
              <a:t> </a:t>
            </a:r>
            <a:r>
              <a:rPr lang="en-US" dirty="0" err="1"/>
              <a:t>tiến</a:t>
            </a:r>
            <a:r>
              <a:rPr lang="en-US" dirty="0"/>
              <a:t> </a:t>
            </a:r>
            <a:r>
              <a:rPr lang="en-US" dirty="0" err="1"/>
              <a:t>trình</a:t>
            </a:r>
            <a:r>
              <a:rPr lang="en-US" dirty="0"/>
              <a:t> </a:t>
            </a:r>
            <a:r>
              <a:rPr lang="en-US" dirty="0" err="1"/>
              <a:t>hoạt</a:t>
            </a:r>
            <a:r>
              <a:rPr lang="en-US" dirty="0"/>
              <a:t> </a:t>
            </a:r>
            <a:r>
              <a:rPr lang="en-US" dirty="0" err="1"/>
              <a:t>động</a:t>
            </a:r>
            <a:r>
              <a:rPr lang="en-US" dirty="0"/>
              <a:t> </a:t>
            </a:r>
            <a:r>
              <a:rPr lang="en-US" dirty="0" err="1"/>
              <a:t>đồng</a:t>
            </a:r>
            <a:r>
              <a:rPr lang="en-US" dirty="0"/>
              <a:t> </a:t>
            </a:r>
            <a:r>
              <a:rPr lang="en-US" dirty="0" err="1"/>
              <a:t>thời</a:t>
            </a:r>
            <a:r>
              <a:rPr lang="en-US" dirty="0"/>
              <a:t> </a:t>
            </a:r>
            <a:r>
              <a:rPr lang="en-US" dirty="0" err="1"/>
              <a:t>với</a:t>
            </a:r>
            <a:r>
              <a:rPr lang="en-US" dirty="0"/>
              <a:t> </a:t>
            </a:r>
            <a:r>
              <a:rPr lang="en-US" dirty="0" err="1"/>
              <a:t>nhau</a:t>
            </a:r>
            <a:r>
              <a:rPr lang="en-US" dirty="0"/>
              <a:t>. </a:t>
            </a:r>
            <a:r>
              <a:rPr lang="en-US" dirty="0" err="1"/>
              <a:t>Khi</a:t>
            </a:r>
            <a:r>
              <a:rPr lang="en-US" dirty="0"/>
              <a:t> </a:t>
            </a:r>
            <a:r>
              <a:rPr lang="en-US" dirty="0" err="1"/>
              <a:t>một</a:t>
            </a:r>
            <a:r>
              <a:rPr lang="en-US" dirty="0"/>
              <a:t> thread bị crashed sẽ </a:t>
            </a:r>
            <a:r>
              <a:rPr lang="en-US" dirty="0" err="1"/>
              <a:t>khiến</a:t>
            </a:r>
            <a:r>
              <a:rPr lang="en-US" dirty="0"/>
              <a:t> </a:t>
            </a:r>
            <a:r>
              <a:rPr lang="en-US" dirty="0" err="1"/>
              <a:t>cho</a:t>
            </a:r>
            <a:r>
              <a:rPr lang="en-US" dirty="0"/>
              <a:t> </a:t>
            </a:r>
            <a:r>
              <a:rPr lang="en-US" dirty="0" err="1"/>
              <a:t>các</a:t>
            </a:r>
            <a:r>
              <a:rPr lang="en-US" dirty="0"/>
              <a:t> thread </a:t>
            </a:r>
            <a:r>
              <a:rPr lang="en-US" dirty="0" err="1"/>
              <a:t>khác</a:t>
            </a:r>
            <a:r>
              <a:rPr lang="en-US" dirty="0"/>
              <a:t> </a:t>
            </a:r>
            <a:r>
              <a:rPr lang="en-US" dirty="0" err="1"/>
              <a:t>chấm</a:t>
            </a:r>
            <a:r>
              <a:rPr lang="en-US" dirty="0"/>
              <a:t> </a:t>
            </a:r>
            <a:r>
              <a:rPr lang="en-US" dirty="0" err="1"/>
              <a:t>dứt</a:t>
            </a:r>
            <a:r>
              <a:rPr lang="en-US" dirty="0"/>
              <a:t>.</a:t>
            </a:r>
          </a:p>
          <a:p>
            <a:pPr marL="914400" lvl="1" indent="-342900">
              <a:lnSpc>
                <a:spcPct val="90000"/>
              </a:lnSpc>
              <a:spcAft>
                <a:spcPts val="600"/>
              </a:spcAft>
              <a:buFont typeface="Arial" panose="020B0604020202020204" pitchFamily="34" charset="0"/>
              <a:buChar char="•"/>
            </a:pPr>
            <a:endParaRPr lang="en-US" dirty="0"/>
          </a:p>
          <a:p>
            <a:pPr marL="571500" lvl="1">
              <a:lnSpc>
                <a:spcPct val="90000"/>
              </a:lnSpc>
              <a:spcAft>
                <a:spcPts val="600"/>
              </a:spcAft>
            </a:pPr>
            <a:endParaRPr lang="en-US" dirty="0"/>
          </a:p>
          <a:p>
            <a:pPr marL="571500" lvl="1">
              <a:lnSpc>
                <a:spcPct val="90000"/>
              </a:lnSpc>
              <a:spcAft>
                <a:spcPts val="600"/>
              </a:spcAft>
            </a:pPr>
            <a:endParaRPr lang="en-US" dirty="0">
              <a:latin typeface="Calibri (Body)"/>
            </a:endParaRPr>
          </a:p>
          <a:p>
            <a:pPr marL="342900" indent="-228600">
              <a:lnSpc>
                <a:spcPct val="90000"/>
              </a:lnSpc>
              <a:spcAft>
                <a:spcPts val="600"/>
              </a:spcAft>
              <a:buFont typeface="Arial" panose="020B0604020202020204" pitchFamily="34" charset="0"/>
              <a:buChar char="•"/>
            </a:pPr>
            <a:endParaRPr lang="en-US" b="1" dirty="0">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6909515" y="2439621"/>
            <a:ext cx="39894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5943600" y="2043958"/>
            <a:ext cx="6139543" cy="2327853"/>
            <a:chOff x="0" y="1419690"/>
            <a:chExt cx="6900512" cy="2544517"/>
          </a:xfrm>
        </p:grpSpPr>
        <p:sp>
          <p:nvSpPr>
            <p:cNvPr id="12" name="Rectangle 11">
              <a:extLst>
                <a:ext uri="{FF2B5EF4-FFF2-40B4-BE49-F238E27FC236}">
                  <a16:creationId xmlns:a16="http://schemas.microsoft.com/office/drawing/2014/main" id="{89FDA924-93F4-49C2-937F-1E03A3143BBD}"/>
                </a:ext>
              </a:extLst>
            </p:cNvPr>
            <p:cNvSpPr/>
            <p:nvPr/>
          </p:nvSpPr>
          <p:spPr>
            <a:xfrm>
              <a:off x="0" y="1419690"/>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endParaRPr lang="en-US"/>
            </a:p>
          </p:txBody>
        </p:sp>
        <p:sp>
          <p:nvSpPr>
            <p:cNvPr id="13" name="TextBox 10">
              <a:extLst>
                <a:ext uri="{FF2B5EF4-FFF2-40B4-BE49-F238E27FC236}">
                  <a16:creationId xmlns:a16="http://schemas.microsoft.com/office/drawing/2014/main" id="{8E2640DC-2C39-4AFA-8D8C-A03380F45EFD}"/>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algn="l" defTabSz="977900">
                <a:lnSpc>
                  <a:spcPct val="90000"/>
                </a:lnSpc>
                <a:spcBef>
                  <a:spcPct val="0"/>
                </a:spcBef>
                <a:spcAft>
                  <a:spcPct val="15000"/>
                </a:spcAft>
                <a:buChar char="•"/>
              </a:pPr>
              <a:r>
                <a:rPr lang="en-US" sz="2000"/>
                <a:t>Nếu một process bị crashed, process khác vẫn thực thi bình thường.</a:t>
              </a:r>
            </a:p>
            <a:p>
              <a:pPr marL="228600" lvl="1" indent="-228600" algn="l" defTabSz="977900">
                <a:lnSpc>
                  <a:spcPct val="90000"/>
                </a:lnSpc>
                <a:spcBef>
                  <a:spcPct val="0"/>
                </a:spcBef>
                <a:spcAft>
                  <a:spcPct val="15000"/>
                </a:spcAft>
                <a:buChar char="•"/>
              </a:pPr>
              <a:endParaRPr lang="en-US" sz="2000" kern="1200"/>
            </a:p>
            <a:p>
              <a:pPr marL="228600" lvl="1" indent="-228600" algn="l" defTabSz="977900">
                <a:lnSpc>
                  <a:spcPct val="90000"/>
                </a:lnSpc>
                <a:spcBef>
                  <a:spcPct val="0"/>
                </a:spcBef>
                <a:spcAft>
                  <a:spcPct val="15000"/>
                </a:spcAft>
                <a:buChar char="•"/>
              </a:pPr>
              <a:r>
                <a:rPr lang="en-US" sz="2000"/>
                <a:t>Nếu một thread bị crashed, các threads khác chấm dứt ngay lập tức.</a:t>
              </a:r>
              <a:endParaRPr lang="en-US" sz="2000" kern="1200"/>
            </a:p>
          </p:txBody>
        </p:sp>
      </p:grpSp>
      <p:grpSp>
        <p:nvGrpSpPr>
          <p:cNvPr id="9" name="Group 8">
            <a:extLst>
              <a:ext uri="{FF2B5EF4-FFF2-40B4-BE49-F238E27FC236}">
                <a16:creationId xmlns:a16="http://schemas.microsoft.com/office/drawing/2014/main" id="{5CCEE96A-18C3-4337-8CBB-48677D893A41}"/>
              </a:ext>
            </a:extLst>
          </p:cNvPr>
          <p:cNvGrpSpPr/>
          <p:nvPr/>
        </p:nvGrpSpPr>
        <p:grpSpPr>
          <a:xfrm>
            <a:off x="6531428" y="1493410"/>
            <a:ext cx="2840100" cy="649440"/>
            <a:chOff x="345025" y="1094970"/>
            <a:chExt cx="4830358" cy="649440"/>
          </a:xfrm>
        </p:grpSpPr>
        <p:sp>
          <p:nvSpPr>
            <p:cNvPr id="10"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11"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l" defTabSz="977900">
                <a:lnSpc>
                  <a:spcPct val="90000"/>
                </a:lnSpc>
                <a:spcBef>
                  <a:spcPct val="0"/>
                </a:spcBef>
                <a:spcAft>
                  <a:spcPct val="35000"/>
                </a:spcAft>
                <a:buNone/>
              </a:pPr>
              <a:r>
                <a:rPr lang="en-US" sz="2400" b="1" i="0">
                  <a:effectLst/>
                  <a:latin typeface="Calibri (Body)"/>
                </a:rPr>
                <a:t>Crashed</a:t>
              </a:r>
              <a:endParaRPr lang="en-US" sz="2200" b="1" kern="1200">
                <a:latin typeface="Calibri (Body)"/>
              </a:endParaRPr>
            </a:p>
          </p:txBody>
        </p:sp>
      </p:grpSp>
    </p:spTree>
    <p:extLst>
      <p:ext uri="{BB962C8B-B14F-4D97-AF65-F5344CB8AC3E}">
        <p14:creationId xmlns:p14="http://schemas.microsoft.com/office/powerpoint/2010/main" val="1737328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29</a:t>
            </a:fld>
            <a:endParaRPr lang="en-US" dirty="0"/>
          </a:p>
        </p:txBody>
      </p:sp>
      <p:sp>
        <p:nvSpPr>
          <p:cNvPr id="8" name="Title 7"/>
          <p:cNvSpPr>
            <a:spLocks noGrp="1"/>
          </p:cNvSpPr>
          <p:nvPr>
            <p:ph type="title"/>
          </p:nvPr>
        </p:nvSpPr>
        <p:spPr/>
        <p:txBody>
          <a:bodyPr/>
          <a:lstStyle/>
          <a:p>
            <a:r>
              <a:rPr lang="en-US" dirty="0" smtClean="0"/>
              <a:t>Thread ID</a:t>
            </a:r>
            <a:endParaRPr lang="vi-VN" dirty="0"/>
          </a:p>
        </p:txBody>
      </p:sp>
      <p:sp>
        <p:nvSpPr>
          <p:cNvPr id="2" name="Rectangle 1"/>
          <p:cNvSpPr/>
          <p:nvPr/>
        </p:nvSpPr>
        <p:spPr>
          <a:xfrm>
            <a:off x="1454331" y="1694965"/>
            <a:ext cx="9899469" cy="3799502"/>
          </a:xfrm>
          <a:prstGeom prst="rect">
            <a:avLst/>
          </a:prstGeom>
        </p:spPr>
        <p:txBody>
          <a:bodyPr wrap="square">
            <a:spAutoFit/>
          </a:bodyPr>
          <a:lstStyle/>
          <a:p>
            <a:pPr marL="228600" lvl="1" indent="-228600" defTabSz="977900">
              <a:lnSpc>
                <a:spcPct val="90000"/>
              </a:lnSpc>
              <a:spcBef>
                <a:spcPct val="0"/>
              </a:spcBef>
              <a:spcAft>
                <a:spcPct val="15000"/>
              </a:spcAft>
              <a:buChar char="•"/>
            </a:pPr>
            <a:r>
              <a:rPr lang="vi-VN" sz="2200" dirty="0">
                <a:solidFill>
                  <a:srgbClr val="1B1B1B"/>
                </a:solidFill>
                <a:latin typeface="Calibri (Body)"/>
              </a:rPr>
              <a:t>Cũng giống như một tiến trình được xác định bởi một </a:t>
            </a:r>
            <a:r>
              <a:rPr lang="vi-VN" sz="2200" b="1" dirty="0">
                <a:solidFill>
                  <a:srgbClr val="1B1B1B"/>
                </a:solidFill>
                <a:latin typeface="Calibri (Body)"/>
              </a:rPr>
              <a:t>process ID</a:t>
            </a:r>
            <a:r>
              <a:rPr lang="vi-VN" sz="2200" dirty="0">
                <a:solidFill>
                  <a:srgbClr val="1B1B1B"/>
                </a:solidFill>
                <a:latin typeface="Calibri (Body)"/>
              </a:rPr>
              <a:t>, một thread trong process được xác định bởi một </a:t>
            </a:r>
            <a:r>
              <a:rPr lang="vi-VN" sz="2200" b="1" dirty="0">
                <a:solidFill>
                  <a:srgbClr val="1B1B1B"/>
                </a:solidFill>
                <a:latin typeface="Calibri (Body)"/>
              </a:rPr>
              <a:t>thread ID</a:t>
            </a:r>
            <a:r>
              <a:rPr lang="vi-VN" sz="2200" dirty="0">
                <a:solidFill>
                  <a:srgbClr val="1B1B1B"/>
                </a:solidFill>
                <a:latin typeface="Calibri (Body)"/>
              </a:rPr>
              <a:t>. </a:t>
            </a:r>
            <a:endParaRPr lang="en-US" sz="2200" dirty="0">
              <a:solidFill>
                <a:srgbClr val="1B1B1B"/>
              </a:solidFill>
              <a:latin typeface="Calibri (Body)"/>
            </a:endParaRPr>
          </a:p>
          <a:p>
            <a:pPr marL="228600" lvl="1" indent="-228600" defTabSz="977900">
              <a:lnSpc>
                <a:spcPct val="90000"/>
              </a:lnSpc>
              <a:spcBef>
                <a:spcPct val="0"/>
              </a:spcBef>
              <a:spcAft>
                <a:spcPct val="15000"/>
              </a:spcAft>
              <a:buChar char="•"/>
            </a:pPr>
            <a:endParaRPr lang="en-US" sz="2200" dirty="0">
              <a:solidFill>
                <a:srgbClr val="1B1B1B"/>
              </a:solidFill>
              <a:latin typeface="Calibri (Body)"/>
            </a:endParaRPr>
          </a:p>
          <a:p>
            <a:pPr marL="228600" lvl="1" indent="-228600" defTabSz="977900">
              <a:lnSpc>
                <a:spcPct val="90000"/>
              </a:lnSpc>
              <a:spcBef>
                <a:spcPct val="0"/>
              </a:spcBef>
              <a:spcAft>
                <a:spcPct val="15000"/>
              </a:spcAft>
              <a:buChar char="•"/>
            </a:pPr>
            <a:r>
              <a:rPr lang="en-US" sz="2200" dirty="0" err="1">
                <a:solidFill>
                  <a:srgbClr val="1B1B1B"/>
                </a:solidFill>
                <a:latin typeface="Calibri (Body)"/>
              </a:rPr>
              <a:t>Cần</a:t>
            </a:r>
            <a:r>
              <a:rPr lang="en-US" sz="2200" dirty="0">
                <a:solidFill>
                  <a:srgbClr val="1B1B1B"/>
                </a:solidFill>
                <a:latin typeface="Calibri (Body)"/>
              </a:rPr>
              <a:t> </a:t>
            </a:r>
            <a:r>
              <a:rPr lang="en-US" sz="2200" dirty="0" err="1">
                <a:solidFill>
                  <a:srgbClr val="1B1B1B"/>
                </a:solidFill>
                <a:latin typeface="Calibri (Body)"/>
              </a:rPr>
              <a:t>phải</a:t>
            </a:r>
            <a:r>
              <a:rPr lang="en-US" sz="2200" dirty="0">
                <a:solidFill>
                  <a:srgbClr val="1B1B1B"/>
                </a:solidFill>
                <a:latin typeface="Calibri (Body)"/>
              </a:rPr>
              <a:t> </a:t>
            </a:r>
            <a:r>
              <a:rPr lang="en-US" sz="2200" dirty="0" err="1">
                <a:solidFill>
                  <a:srgbClr val="1B1B1B"/>
                </a:solidFill>
                <a:latin typeface="Calibri (Body)"/>
              </a:rPr>
              <a:t>làm</a:t>
            </a:r>
            <a:r>
              <a:rPr lang="en-US" sz="2200" dirty="0">
                <a:solidFill>
                  <a:srgbClr val="1B1B1B"/>
                </a:solidFill>
                <a:latin typeface="Calibri (Body)"/>
              </a:rPr>
              <a:t> </a:t>
            </a:r>
            <a:r>
              <a:rPr lang="en-US" sz="2200" dirty="0" err="1" smtClean="0">
                <a:solidFill>
                  <a:srgbClr val="1B1B1B"/>
                </a:solidFill>
                <a:latin typeface="Calibri (Body)"/>
              </a:rPr>
              <a:t>rõ</a:t>
            </a:r>
            <a:r>
              <a:rPr lang="en-US" sz="2200" dirty="0" smtClean="0">
                <a:solidFill>
                  <a:srgbClr val="1B1B1B"/>
                </a:solidFill>
                <a:latin typeface="Calibri (Body)"/>
              </a:rPr>
              <a:t> </a:t>
            </a:r>
            <a:r>
              <a:rPr lang="en-US" sz="2200" dirty="0" err="1">
                <a:solidFill>
                  <a:srgbClr val="1B1B1B"/>
                </a:solidFill>
                <a:latin typeface="Calibri (Body)"/>
              </a:rPr>
              <a:t>một</a:t>
            </a:r>
            <a:r>
              <a:rPr lang="en-US" sz="2200" dirty="0">
                <a:solidFill>
                  <a:srgbClr val="1B1B1B"/>
                </a:solidFill>
                <a:latin typeface="Calibri (Body)"/>
              </a:rPr>
              <a:t> </a:t>
            </a:r>
            <a:r>
              <a:rPr lang="en-US" sz="2200" dirty="0" err="1">
                <a:solidFill>
                  <a:srgbClr val="1B1B1B"/>
                </a:solidFill>
                <a:latin typeface="Calibri (Body)"/>
              </a:rPr>
              <a:t>vài</a:t>
            </a:r>
            <a:r>
              <a:rPr lang="en-US" sz="2200" dirty="0">
                <a:solidFill>
                  <a:srgbClr val="1B1B1B"/>
                </a:solidFill>
                <a:latin typeface="Calibri (Body)"/>
              </a:rPr>
              <a:t> </a:t>
            </a:r>
            <a:r>
              <a:rPr lang="en-US" sz="2200" dirty="0" err="1">
                <a:solidFill>
                  <a:srgbClr val="1B1B1B"/>
                </a:solidFill>
                <a:latin typeface="Calibri (Body)"/>
              </a:rPr>
              <a:t>điểm</a:t>
            </a:r>
            <a:r>
              <a:rPr lang="en-US" sz="2200" dirty="0">
                <a:solidFill>
                  <a:srgbClr val="1B1B1B"/>
                </a:solidFill>
                <a:latin typeface="Calibri (Body)"/>
              </a:rPr>
              <a:t> </a:t>
            </a:r>
            <a:r>
              <a:rPr lang="en-US" sz="2200" dirty="0" err="1">
                <a:solidFill>
                  <a:srgbClr val="1B1B1B"/>
                </a:solidFill>
                <a:latin typeface="Calibri (Body)"/>
              </a:rPr>
              <a:t>sau</a:t>
            </a:r>
            <a:r>
              <a:rPr lang="en-US" sz="2200" dirty="0">
                <a:solidFill>
                  <a:srgbClr val="1B1B1B"/>
                </a:solidFill>
                <a:latin typeface="Calibri (Body)"/>
              </a:rPr>
              <a:t>:</a:t>
            </a:r>
          </a:p>
          <a:p>
            <a:pPr marL="800100" lvl="2" indent="-342900" defTabSz="977900">
              <a:lnSpc>
                <a:spcPct val="90000"/>
              </a:lnSpc>
              <a:spcBef>
                <a:spcPct val="0"/>
              </a:spcBef>
              <a:spcAft>
                <a:spcPct val="15000"/>
              </a:spcAft>
              <a:buFont typeface="Courier New" panose="02070309020205020404" pitchFamily="49" charset="0"/>
              <a:buChar char="o"/>
            </a:pPr>
            <a:r>
              <a:rPr lang="en-US" sz="2200" dirty="0">
                <a:solidFill>
                  <a:srgbClr val="1B1B1B"/>
                </a:solidFill>
                <a:latin typeface="Calibri (Body)"/>
              </a:rPr>
              <a:t>process ID </a:t>
            </a:r>
            <a:r>
              <a:rPr lang="en-US" sz="2200" dirty="0" err="1">
                <a:solidFill>
                  <a:srgbClr val="1B1B1B"/>
                </a:solidFill>
                <a:latin typeface="Calibri (Body)"/>
              </a:rPr>
              <a:t>là</a:t>
            </a:r>
            <a:r>
              <a:rPr lang="en-US" sz="2200" dirty="0">
                <a:solidFill>
                  <a:srgbClr val="1B1B1B"/>
                </a:solidFill>
                <a:latin typeface="Calibri (Body)"/>
              </a:rPr>
              <a:t> </a:t>
            </a:r>
            <a:r>
              <a:rPr lang="en-US" sz="2200" dirty="0" err="1">
                <a:solidFill>
                  <a:srgbClr val="1B1B1B"/>
                </a:solidFill>
                <a:latin typeface="Calibri (Body)"/>
              </a:rPr>
              <a:t>duy</a:t>
            </a:r>
            <a:r>
              <a:rPr lang="en-US" sz="2200" dirty="0">
                <a:solidFill>
                  <a:srgbClr val="1B1B1B"/>
                </a:solidFill>
                <a:latin typeface="Calibri (Body)"/>
              </a:rPr>
              <a:t> </a:t>
            </a:r>
            <a:r>
              <a:rPr lang="en-US" sz="2200" dirty="0" err="1">
                <a:solidFill>
                  <a:srgbClr val="1B1B1B"/>
                </a:solidFill>
                <a:latin typeface="Calibri (Body)"/>
              </a:rPr>
              <a:t>nhất</a:t>
            </a:r>
            <a:r>
              <a:rPr lang="en-US" sz="2200" dirty="0">
                <a:solidFill>
                  <a:srgbClr val="1B1B1B"/>
                </a:solidFill>
                <a:latin typeface="Calibri (Body)"/>
              </a:rPr>
              <a:t> </a:t>
            </a:r>
            <a:r>
              <a:rPr lang="en-US" sz="2200" dirty="0" err="1">
                <a:solidFill>
                  <a:srgbClr val="1B1B1B"/>
                </a:solidFill>
                <a:latin typeface="Calibri (Body)"/>
              </a:rPr>
              <a:t>trên</a:t>
            </a:r>
            <a:r>
              <a:rPr lang="en-US" sz="2200" dirty="0">
                <a:solidFill>
                  <a:srgbClr val="1B1B1B"/>
                </a:solidFill>
                <a:latin typeface="Calibri (Body)"/>
              </a:rPr>
              <a:t> </a:t>
            </a:r>
            <a:r>
              <a:rPr lang="en-US" sz="2200" dirty="0" err="1">
                <a:solidFill>
                  <a:srgbClr val="1B1B1B"/>
                </a:solidFill>
                <a:latin typeface="Calibri (Body)"/>
              </a:rPr>
              <a:t>toàn</a:t>
            </a:r>
            <a:r>
              <a:rPr lang="en-US" sz="2200" dirty="0">
                <a:solidFill>
                  <a:srgbClr val="1B1B1B"/>
                </a:solidFill>
                <a:latin typeface="Calibri (Body)"/>
              </a:rPr>
              <a:t> </a:t>
            </a:r>
            <a:r>
              <a:rPr lang="en-US" sz="2200" dirty="0" err="1">
                <a:solidFill>
                  <a:srgbClr val="1B1B1B"/>
                </a:solidFill>
                <a:latin typeface="Calibri (Body)"/>
              </a:rPr>
              <a:t>hệ</a:t>
            </a:r>
            <a:r>
              <a:rPr lang="en-US" sz="2200" dirty="0">
                <a:solidFill>
                  <a:srgbClr val="1B1B1B"/>
                </a:solidFill>
                <a:latin typeface="Calibri (Body)"/>
              </a:rPr>
              <a:t> </a:t>
            </a:r>
            <a:r>
              <a:rPr lang="en-US" sz="2200" dirty="0" err="1">
                <a:solidFill>
                  <a:srgbClr val="1B1B1B"/>
                </a:solidFill>
                <a:latin typeface="Calibri (Body)"/>
              </a:rPr>
              <a:t>thống</a:t>
            </a:r>
            <a:r>
              <a:rPr lang="en-US" sz="2200" dirty="0">
                <a:solidFill>
                  <a:srgbClr val="1B1B1B"/>
                </a:solidFill>
                <a:latin typeface="Calibri (Body)"/>
              </a:rPr>
              <a:t>, </a:t>
            </a:r>
            <a:r>
              <a:rPr lang="en-US" sz="2200" dirty="0" err="1">
                <a:solidFill>
                  <a:srgbClr val="1B1B1B"/>
                </a:solidFill>
                <a:latin typeface="Calibri (Body)"/>
              </a:rPr>
              <a:t>trong</a:t>
            </a:r>
            <a:r>
              <a:rPr lang="en-US" sz="2200" dirty="0">
                <a:solidFill>
                  <a:srgbClr val="1B1B1B"/>
                </a:solidFill>
                <a:latin typeface="Calibri (Body)"/>
              </a:rPr>
              <a:t> </a:t>
            </a:r>
            <a:r>
              <a:rPr lang="en-US" sz="2200" dirty="0" err="1">
                <a:solidFill>
                  <a:srgbClr val="1B1B1B"/>
                </a:solidFill>
                <a:latin typeface="Calibri (Body)"/>
              </a:rPr>
              <a:t>đó</a:t>
            </a:r>
            <a:r>
              <a:rPr lang="en-US" sz="2200" dirty="0">
                <a:solidFill>
                  <a:srgbClr val="1B1B1B"/>
                </a:solidFill>
                <a:latin typeface="Calibri (Body)"/>
              </a:rPr>
              <a:t> thread ID </a:t>
            </a:r>
            <a:r>
              <a:rPr lang="en-US" sz="2200" dirty="0" err="1">
                <a:solidFill>
                  <a:srgbClr val="1B1B1B"/>
                </a:solidFill>
                <a:latin typeface="Calibri (Body)"/>
              </a:rPr>
              <a:t>là</a:t>
            </a:r>
            <a:r>
              <a:rPr lang="en-US" sz="2200" dirty="0">
                <a:solidFill>
                  <a:srgbClr val="1B1B1B"/>
                </a:solidFill>
                <a:latin typeface="Calibri (Body)"/>
              </a:rPr>
              <a:t> </a:t>
            </a:r>
            <a:r>
              <a:rPr lang="en-US" sz="2200" dirty="0" err="1">
                <a:solidFill>
                  <a:srgbClr val="1B1B1B"/>
                </a:solidFill>
                <a:latin typeface="Calibri (Body)"/>
              </a:rPr>
              <a:t>duy</a:t>
            </a:r>
            <a:r>
              <a:rPr lang="en-US" sz="2200" dirty="0">
                <a:solidFill>
                  <a:srgbClr val="1B1B1B"/>
                </a:solidFill>
                <a:latin typeface="Calibri (Body)"/>
              </a:rPr>
              <a:t> </a:t>
            </a:r>
            <a:r>
              <a:rPr lang="en-US" sz="2200" dirty="0" err="1">
                <a:solidFill>
                  <a:srgbClr val="1B1B1B"/>
                </a:solidFill>
                <a:latin typeface="Calibri (Body)"/>
              </a:rPr>
              <a:t>nhất</a:t>
            </a:r>
            <a:r>
              <a:rPr lang="en-US" sz="2200" dirty="0">
                <a:solidFill>
                  <a:srgbClr val="1B1B1B"/>
                </a:solidFill>
                <a:latin typeface="Calibri (Body)"/>
              </a:rPr>
              <a:t> </a:t>
            </a:r>
            <a:r>
              <a:rPr lang="en-US" sz="2200" dirty="0" err="1">
                <a:solidFill>
                  <a:srgbClr val="1B1B1B"/>
                </a:solidFill>
                <a:latin typeface="Calibri (Body)"/>
              </a:rPr>
              <a:t>trong</a:t>
            </a:r>
            <a:r>
              <a:rPr lang="en-US" sz="2200" dirty="0">
                <a:solidFill>
                  <a:srgbClr val="1B1B1B"/>
                </a:solidFill>
                <a:latin typeface="Calibri (Body)"/>
              </a:rPr>
              <a:t> </a:t>
            </a:r>
            <a:r>
              <a:rPr lang="en-US" sz="2200" dirty="0" err="1">
                <a:solidFill>
                  <a:srgbClr val="1B1B1B"/>
                </a:solidFill>
                <a:latin typeface="Calibri (Body)"/>
              </a:rPr>
              <a:t>một</a:t>
            </a:r>
            <a:r>
              <a:rPr lang="en-US" sz="2200" dirty="0">
                <a:solidFill>
                  <a:srgbClr val="1B1B1B"/>
                </a:solidFill>
                <a:latin typeface="Calibri (Body)"/>
              </a:rPr>
              <a:t> </a:t>
            </a:r>
            <a:r>
              <a:rPr lang="en-US" sz="2200" dirty="0" err="1">
                <a:solidFill>
                  <a:srgbClr val="1B1B1B"/>
                </a:solidFill>
                <a:latin typeface="Calibri (Body)"/>
              </a:rPr>
              <a:t>tiến</a:t>
            </a:r>
            <a:r>
              <a:rPr lang="en-US" sz="2200" dirty="0">
                <a:solidFill>
                  <a:srgbClr val="1B1B1B"/>
                </a:solidFill>
                <a:latin typeface="Calibri (Body)"/>
              </a:rPr>
              <a:t> </a:t>
            </a:r>
            <a:r>
              <a:rPr lang="en-US" sz="2200" dirty="0" err="1">
                <a:solidFill>
                  <a:srgbClr val="1B1B1B"/>
                </a:solidFill>
                <a:latin typeface="Calibri (Body)"/>
              </a:rPr>
              <a:t>trình</a:t>
            </a:r>
            <a:r>
              <a:rPr lang="en-US" sz="2200" dirty="0">
                <a:solidFill>
                  <a:srgbClr val="1B1B1B"/>
                </a:solidFill>
                <a:latin typeface="Calibri (Body)"/>
              </a:rPr>
              <a:t> (process).</a:t>
            </a:r>
          </a:p>
          <a:p>
            <a:pPr marL="800100" lvl="2" indent="-342900" defTabSz="977900">
              <a:lnSpc>
                <a:spcPct val="90000"/>
              </a:lnSpc>
              <a:spcBef>
                <a:spcPct val="0"/>
              </a:spcBef>
              <a:spcAft>
                <a:spcPct val="15000"/>
              </a:spcAft>
              <a:buFont typeface="Courier New" panose="02070309020205020404" pitchFamily="49" charset="0"/>
              <a:buChar char="o"/>
            </a:pPr>
            <a:r>
              <a:rPr lang="vi-VN" sz="2200" dirty="0">
                <a:solidFill>
                  <a:srgbClr val="1B1B1B"/>
                </a:solidFill>
                <a:latin typeface="Calibri (Body)"/>
              </a:rPr>
              <a:t>process ID là một giá trị số nguyên nhưng thread ID không nhất thiết phải là một giá trị số nguyên. Nó có thể là một </a:t>
            </a:r>
            <a:r>
              <a:rPr lang="vi-VN" sz="2200" b="1" dirty="0">
                <a:solidFill>
                  <a:srgbClr val="1B1B1B"/>
                </a:solidFill>
                <a:latin typeface="Calibri (Body)"/>
              </a:rPr>
              <a:t>structure</a:t>
            </a:r>
            <a:r>
              <a:rPr lang="vi-VN" sz="2200" dirty="0">
                <a:solidFill>
                  <a:srgbClr val="1B1B1B"/>
                </a:solidFill>
                <a:latin typeface="Calibri (Body)"/>
              </a:rPr>
              <a:t>.</a:t>
            </a:r>
            <a:endParaRPr lang="en-US" sz="2200" dirty="0">
              <a:solidFill>
                <a:srgbClr val="1B1B1B"/>
              </a:solidFill>
              <a:latin typeface="Calibri (Body)"/>
            </a:endParaRPr>
          </a:p>
          <a:p>
            <a:pPr marL="800100" lvl="2" indent="-342900" defTabSz="977900">
              <a:lnSpc>
                <a:spcPct val="90000"/>
              </a:lnSpc>
              <a:spcBef>
                <a:spcPct val="0"/>
              </a:spcBef>
              <a:spcAft>
                <a:spcPct val="15000"/>
              </a:spcAft>
              <a:buFont typeface="Courier New" panose="02070309020205020404" pitchFamily="49" charset="0"/>
              <a:buChar char="o"/>
            </a:pPr>
            <a:r>
              <a:rPr lang="vi-VN" sz="2200" dirty="0">
                <a:solidFill>
                  <a:srgbClr val="1B1B1B"/>
                </a:solidFill>
                <a:latin typeface="Calibri (Body)"/>
              </a:rPr>
              <a:t>process ID có thể được in ra rất dễ dàng trong khi thread ID thì không.</a:t>
            </a:r>
          </a:p>
          <a:p>
            <a:pPr marL="800100" lvl="2" indent="-342900" defTabSz="977900">
              <a:lnSpc>
                <a:spcPct val="90000"/>
              </a:lnSpc>
              <a:spcBef>
                <a:spcPct val="0"/>
              </a:spcBef>
              <a:spcAft>
                <a:spcPct val="15000"/>
              </a:spcAft>
              <a:buFont typeface="Courier New" panose="02070309020205020404" pitchFamily="49" charset="0"/>
              <a:buChar char="o"/>
            </a:pPr>
            <a:endParaRPr lang="vi-VN" sz="2200" dirty="0">
              <a:solidFill>
                <a:srgbClr val="1B1B1B"/>
              </a:solidFill>
              <a:latin typeface="Calibri (Body)"/>
            </a:endParaRPr>
          </a:p>
          <a:p>
            <a:pPr marL="800100" lvl="2" indent="-342900" defTabSz="977900">
              <a:lnSpc>
                <a:spcPct val="90000"/>
              </a:lnSpc>
              <a:spcBef>
                <a:spcPct val="0"/>
              </a:spcBef>
              <a:spcAft>
                <a:spcPct val="15000"/>
              </a:spcAft>
              <a:buFont typeface="Courier New" panose="02070309020205020404" pitchFamily="49" charset="0"/>
              <a:buChar char="o"/>
            </a:pPr>
            <a:endParaRPr lang="en-US" sz="2200" dirty="0">
              <a:latin typeface="Calibri (Body)"/>
            </a:endParaRPr>
          </a:p>
        </p:txBody>
      </p:sp>
    </p:spTree>
    <p:extLst>
      <p:ext uri="{BB962C8B-B14F-4D97-AF65-F5344CB8AC3E}">
        <p14:creationId xmlns:p14="http://schemas.microsoft.com/office/powerpoint/2010/main" val="187977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a:t>
            </a:fld>
            <a:endParaRPr lang="en-US" dirty="0"/>
          </a:p>
        </p:txBody>
      </p:sp>
      <p:sp>
        <p:nvSpPr>
          <p:cNvPr id="8" name="Title 7"/>
          <p:cNvSpPr>
            <a:spLocks noGrp="1"/>
          </p:cNvSpPr>
          <p:nvPr>
            <p:ph type="title"/>
          </p:nvPr>
        </p:nvSpPr>
        <p:spPr/>
        <p:txBody>
          <a:bodyPr/>
          <a:lstStyle/>
          <a:p>
            <a:r>
              <a:rPr lang="en-US" dirty="0" smtClean="0"/>
              <a:t>Multicore type 1</a:t>
            </a:r>
            <a:endParaRPr lang="vi-VN" dirty="0"/>
          </a:p>
        </p:txBody>
      </p:sp>
      <p:sp>
        <p:nvSpPr>
          <p:cNvPr id="4" name="TextBox 3"/>
          <p:cNvSpPr txBox="1"/>
          <p:nvPr/>
        </p:nvSpPr>
        <p:spPr>
          <a:xfrm>
            <a:off x="1400834" y="1691217"/>
            <a:ext cx="10175851" cy="400110"/>
          </a:xfrm>
          <a:prstGeom prst="rect">
            <a:avLst/>
          </a:prstGeom>
          <a:noFill/>
        </p:spPr>
        <p:txBody>
          <a:bodyPr wrap="square" rtlCol="0">
            <a:sp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Module có đơn lõi</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5" name="Grafik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103861"/>
            <a:ext cx="5480685" cy="3474720"/>
          </a:xfrm>
          <a:prstGeom prst="rect">
            <a:avLst/>
          </a:prstGeom>
          <a:noFill/>
        </p:spPr>
      </p:pic>
    </p:spTree>
    <p:extLst>
      <p:ext uri="{BB962C8B-B14F-4D97-AF65-F5344CB8AC3E}">
        <p14:creationId xmlns:p14="http://schemas.microsoft.com/office/powerpoint/2010/main" val="3376231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30</a:t>
            </a:fld>
            <a:endParaRPr lang="en-US" dirty="0"/>
          </a:p>
        </p:txBody>
      </p:sp>
      <p:sp>
        <p:nvSpPr>
          <p:cNvPr id="8" name="Title 7"/>
          <p:cNvSpPr>
            <a:spLocks noGrp="1"/>
          </p:cNvSpPr>
          <p:nvPr>
            <p:ph type="title"/>
          </p:nvPr>
        </p:nvSpPr>
        <p:spPr/>
        <p:txBody>
          <a:bodyPr/>
          <a:lstStyle/>
          <a:p>
            <a:r>
              <a:rPr lang="en-US" dirty="0" smtClean="0"/>
              <a:t>Thread ID</a:t>
            </a:r>
            <a:endParaRPr lang="vi-VN" dirty="0"/>
          </a:p>
        </p:txBody>
      </p:sp>
      <p:sp>
        <p:nvSpPr>
          <p:cNvPr id="4" name="Rectangle 3"/>
          <p:cNvSpPr/>
          <p:nvPr/>
        </p:nvSpPr>
        <p:spPr>
          <a:xfrm>
            <a:off x="1428205" y="1792216"/>
            <a:ext cx="9755777" cy="3914918"/>
          </a:xfrm>
          <a:prstGeom prst="rect">
            <a:avLst/>
          </a:prstGeom>
        </p:spPr>
        <p:txBody>
          <a:bodyPr wrap="square">
            <a:spAutoFit/>
          </a:bodyPr>
          <a:lstStyle/>
          <a:p>
            <a:pPr marL="228600" lvl="1" indent="-228600" defTabSz="977900">
              <a:lnSpc>
                <a:spcPct val="90000"/>
              </a:lnSpc>
              <a:spcBef>
                <a:spcPct val="0"/>
              </a:spcBef>
              <a:spcAft>
                <a:spcPct val="15000"/>
              </a:spcAft>
              <a:buChar char="•"/>
            </a:pPr>
            <a:r>
              <a:rPr lang="vi-VN" sz="2200" dirty="0">
                <a:solidFill>
                  <a:srgbClr val="1B1B1B"/>
                </a:solidFill>
                <a:latin typeface="Calibri (Body)"/>
              </a:rPr>
              <a:t>Thread ID sẽ được đại diện bởi kiểu </a:t>
            </a:r>
            <a:r>
              <a:rPr lang="vi-VN" sz="2200" b="1" dirty="0">
                <a:solidFill>
                  <a:srgbClr val="1B1B1B"/>
                </a:solidFill>
                <a:latin typeface="Calibri (Body)"/>
              </a:rPr>
              <a:t>pthread_t</a:t>
            </a:r>
            <a:r>
              <a:rPr lang="vi-VN" sz="2200" dirty="0">
                <a:solidFill>
                  <a:srgbClr val="1B1B1B"/>
                </a:solidFill>
                <a:latin typeface="Calibri (Body)"/>
              </a:rPr>
              <a:t>. </a:t>
            </a:r>
            <a:endParaRPr lang="en-US" sz="2200" dirty="0">
              <a:solidFill>
                <a:srgbClr val="1B1B1B"/>
              </a:solidFill>
              <a:latin typeface="Calibri (Body)"/>
            </a:endParaRPr>
          </a:p>
          <a:p>
            <a:pPr marL="228600" lvl="1" indent="-228600" defTabSz="977900">
              <a:lnSpc>
                <a:spcPct val="90000"/>
              </a:lnSpc>
              <a:spcBef>
                <a:spcPct val="0"/>
              </a:spcBef>
              <a:spcAft>
                <a:spcPct val="15000"/>
              </a:spcAft>
              <a:buChar char="•"/>
            </a:pPr>
            <a:endParaRPr lang="en-US" sz="2200" dirty="0">
              <a:solidFill>
                <a:srgbClr val="1B1B1B"/>
              </a:solidFill>
              <a:latin typeface="Calibri (Body)"/>
            </a:endParaRPr>
          </a:p>
          <a:p>
            <a:pPr marL="228600" lvl="1" indent="-228600" defTabSz="977900">
              <a:lnSpc>
                <a:spcPct val="90000"/>
              </a:lnSpc>
              <a:spcBef>
                <a:spcPct val="0"/>
              </a:spcBef>
              <a:spcAft>
                <a:spcPct val="15000"/>
              </a:spcAft>
              <a:buChar char="•"/>
            </a:pPr>
            <a:r>
              <a:rPr lang="vi-VN" sz="2200" dirty="0">
                <a:solidFill>
                  <a:srgbClr val="1B1B1B"/>
                </a:solidFill>
                <a:latin typeface="Calibri (Body)"/>
              </a:rPr>
              <a:t>Phần lớn các trường hợp thread ID sẽ là một structure nên để so sánh hai thread ID với nhau ta cần một function có thể thực hiện công việc này (Đối với process ID là một số nguyên thì việc so sánh đơn giản hơn)</a:t>
            </a:r>
            <a:r>
              <a:rPr lang="en-US" sz="2200" dirty="0">
                <a:solidFill>
                  <a:srgbClr val="1B1B1B"/>
                </a:solidFill>
                <a:latin typeface="Calibri (Body)"/>
              </a:rPr>
              <a:t>.</a:t>
            </a:r>
          </a:p>
          <a:p>
            <a:pPr marL="228600" lvl="1" indent="-228600" defTabSz="977900">
              <a:lnSpc>
                <a:spcPct val="90000"/>
              </a:lnSpc>
              <a:spcBef>
                <a:spcPct val="0"/>
              </a:spcBef>
              <a:spcAft>
                <a:spcPct val="15000"/>
              </a:spcAft>
              <a:buChar char="•"/>
            </a:pPr>
            <a:endParaRPr lang="en-US" sz="2200" dirty="0">
              <a:solidFill>
                <a:srgbClr val="1B1B1B"/>
              </a:solidFill>
              <a:latin typeface="Calibri (Body)"/>
            </a:endParaRPr>
          </a:p>
          <a:p>
            <a:pPr marL="228600" lvl="1" indent="-228600" defTabSz="977900">
              <a:lnSpc>
                <a:spcPct val="90000"/>
              </a:lnSpc>
              <a:spcBef>
                <a:spcPct val="0"/>
              </a:spcBef>
              <a:spcAft>
                <a:spcPct val="15000"/>
              </a:spcAft>
              <a:buChar char="•"/>
            </a:pPr>
            <a:r>
              <a:rPr lang="en-US" sz="2200" dirty="0" err="1">
                <a:solidFill>
                  <a:srgbClr val="1B1B1B"/>
                </a:solidFill>
                <a:latin typeface="Calibri (Body)"/>
              </a:rPr>
              <a:t>Đê</a:t>
            </a:r>
            <a:r>
              <a:rPr lang="en-US" sz="2200" dirty="0">
                <a:solidFill>
                  <a:srgbClr val="1B1B1B"/>
                </a:solidFill>
                <a:latin typeface="Calibri (Body)"/>
              </a:rPr>
              <a:t>̉ </a:t>
            </a:r>
            <a:r>
              <a:rPr lang="en-US" sz="2200" dirty="0" err="1">
                <a:solidFill>
                  <a:srgbClr val="1B1B1B"/>
                </a:solidFill>
                <a:latin typeface="Calibri (Body)"/>
              </a:rPr>
              <a:t>làm</a:t>
            </a:r>
            <a:r>
              <a:rPr lang="en-US" sz="2200" dirty="0">
                <a:solidFill>
                  <a:srgbClr val="1B1B1B"/>
                </a:solidFill>
                <a:latin typeface="Calibri (Body)"/>
              </a:rPr>
              <a:t> </a:t>
            </a:r>
            <a:r>
              <a:rPr lang="en-US" sz="2200" dirty="0" err="1">
                <a:solidFill>
                  <a:srgbClr val="1B1B1B"/>
                </a:solidFill>
                <a:latin typeface="Calibri (Body)"/>
              </a:rPr>
              <a:t>được</a:t>
            </a:r>
            <a:r>
              <a:rPr lang="en-US" sz="2200" dirty="0">
                <a:solidFill>
                  <a:srgbClr val="1B1B1B"/>
                </a:solidFill>
                <a:latin typeface="Calibri (Body)"/>
              </a:rPr>
              <a:t> </a:t>
            </a:r>
            <a:r>
              <a:rPr lang="en-US" sz="2200" dirty="0" err="1">
                <a:solidFill>
                  <a:srgbClr val="1B1B1B"/>
                </a:solidFill>
                <a:latin typeface="Calibri (Body)"/>
              </a:rPr>
              <a:t>việc</a:t>
            </a:r>
            <a:r>
              <a:rPr lang="en-US" sz="2200" dirty="0">
                <a:solidFill>
                  <a:srgbClr val="1B1B1B"/>
                </a:solidFill>
                <a:latin typeface="Calibri (Body)"/>
              </a:rPr>
              <a:t> </a:t>
            </a:r>
            <a:r>
              <a:rPr lang="en-US" sz="2200" dirty="0" err="1">
                <a:solidFill>
                  <a:srgbClr val="1B1B1B"/>
                </a:solidFill>
                <a:latin typeface="Calibri (Body)"/>
              </a:rPr>
              <a:t>này</a:t>
            </a:r>
            <a:r>
              <a:rPr lang="en-US" sz="2200" dirty="0">
                <a:solidFill>
                  <a:srgbClr val="1B1B1B"/>
                </a:solidFill>
                <a:latin typeface="Calibri (Body)"/>
              </a:rPr>
              <a:t> ta </a:t>
            </a:r>
            <a:r>
              <a:rPr lang="en-US" sz="2200" dirty="0" err="1">
                <a:solidFill>
                  <a:srgbClr val="1B1B1B"/>
                </a:solidFill>
                <a:latin typeface="Calibri (Body)"/>
              </a:rPr>
              <a:t>sư</a:t>
            </a:r>
            <a:r>
              <a:rPr lang="en-US" sz="2200" dirty="0">
                <a:solidFill>
                  <a:srgbClr val="1B1B1B"/>
                </a:solidFill>
                <a:latin typeface="Calibri (Body)"/>
              </a:rPr>
              <a:t>̉ </a:t>
            </a:r>
            <a:r>
              <a:rPr lang="en-US" sz="2200" dirty="0" err="1">
                <a:solidFill>
                  <a:srgbClr val="1B1B1B"/>
                </a:solidFill>
                <a:latin typeface="Calibri (Body)"/>
              </a:rPr>
              <a:t>dụng</a:t>
            </a:r>
            <a:r>
              <a:rPr lang="en-US" sz="2200" dirty="0">
                <a:solidFill>
                  <a:srgbClr val="1B1B1B"/>
                </a:solidFill>
                <a:latin typeface="Calibri (Body)"/>
              </a:rPr>
              <a:t> </a:t>
            </a:r>
            <a:r>
              <a:rPr lang="en-US" sz="2200" dirty="0" err="1">
                <a:solidFill>
                  <a:srgbClr val="1B1B1B"/>
                </a:solidFill>
                <a:latin typeface="Calibri (Body)"/>
              </a:rPr>
              <a:t>hai</a:t>
            </a:r>
            <a:r>
              <a:rPr lang="en-US" sz="2200" dirty="0">
                <a:solidFill>
                  <a:srgbClr val="1B1B1B"/>
                </a:solidFill>
                <a:latin typeface="Calibri (Body)"/>
              </a:rPr>
              <a:t> </a:t>
            </a:r>
            <a:r>
              <a:rPr lang="en-US" sz="2200" dirty="0" err="1">
                <a:solidFill>
                  <a:srgbClr val="1B1B1B"/>
                </a:solidFill>
                <a:latin typeface="Calibri (Body)"/>
              </a:rPr>
              <a:t>hàm</a:t>
            </a:r>
            <a:r>
              <a:rPr lang="en-US" sz="2200" dirty="0">
                <a:solidFill>
                  <a:srgbClr val="1B1B1B"/>
                </a:solidFill>
                <a:latin typeface="Calibri (Body)"/>
              </a:rPr>
              <a:t> </a:t>
            </a:r>
            <a:r>
              <a:rPr lang="en-US" sz="2200" dirty="0" err="1">
                <a:solidFill>
                  <a:srgbClr val="1B1B1B"/>
                </a:solidFill>
                <a:latin typeface="Calibri (Body)"/>
              </a:rPr>
              <a:t>sau</a:t>
            </a:r>
            <a:r>
              <a:rPr lang="en-US" sz="2200" dirty="0">
                <a:solidFill>
                  <a:srgbClr val="1B1B1B"/>
                </a:solidFill>
                <a:latin typeface="Calibri (Body)"/>
              </a:rPr>
              <a:t>:</a:t>
            </a:r>
          </a:p>
          <a:p>
            <a:pPr marL="800100" lvl="2" indent="-342900" defTabSz="977900">
              <a:lnSpc>
                <a:spcPct val="90000"/>
              </a:lnSpc>
              <a:spcBef>
                <a:spcPct val="0"/>
              </a:spcBef>
              <a:spcAft>
                <a:spcPct val="15000"/>
              </a:spcAft>
              <a:buFont typeface="Courier New" panose="02070309020205020404" pitchFamily="49" charset="0"/>
              <a:buChar char="o"/>
            </a:pPr>
            <a:r>
              <a:rPr lang="en-US" sz="2400" dirty="0" err="1">
                <a:latin typeface="Calibri (Body)"/>
              </a:rPr>
              <a:t>pthread_self</a:t>
            </a:r>
            <a:r>
              <a:rPr lang="en-US" sz="2400" dirty="0">
                <a:latin typeface="Calibri (Body)"/>
              </a:rPr>
              <a:t>()</a:t>
            </a:r>
          </a:p>
          <a:p>
            <a:pPr marL="800100" lvl="2" indent="-342900" defTabSz="977900">
              <a:lnSpc>
                <a:spcPct val="90000"/>
              </a:lnSpc>
              <a:spcBef>
                <a:spcPct val="0"/>
              </a:spcBef>
              <a:spcAft>
                <a:spcPct val="15000"/>
              </a:spcAft>
              <a:buFont typeface="Courier New" panose="02070309020205020404" pitchFamily="49" charset="0"/>
              <a:buChar char="o"/>
            </a:pPr>
            <a:r>
              <a:rPr lang="en-US" sz="2400" dirty="0" err="1">
                <a:latin typeface="Calibri (Body)"/>
              </a:rPr>
              <a:t>pthread_equal</a:t>
            </a:r>
            <a:r>
              <a:rPr lang="en-US" sz="2400" dirty="0">
                <a:latin typeface="Calibri (Body)"/>
              </a:rPr>
              <a:t>()</a:t>
            </a:r>
            <a:endParaRPr lang="en-US" sz="2200" dirty="0">
              <a:latin typeface="Calibri (Body)"/>
            </a:endParaRPr>
          </a:p>
          <a:p>
            <a:pPr marL="228600" lvl="1" indent="-228600" defTabSz="977900">
              <a:lnSpc>
                <a:spcPct val="90000"/>
              </a:lnSpc>
              <a:spcBef>
                <a:spcPct val="0"/>
              </a:spcBef>
              <a:spcAft>
                <a:spcPct val="15000"/>
              </a:spcAft>
              <a:buChar char="•"/>
            </a:pPr>
            <a:endParaRPr lang="en-US" sz="2200" dirty="0">
              <a:solidFill>
                <a:srgbClr val="1B1B1B"/>
              </a:solidFill>
              <a:latin typeface="Calibri (Body)"/>
            </a:endParaRPr>
          </a:p>
          <a:p>
            <a:pPr marL="0" lvl="1" defTabSz="977900">
              <a:lnSpc>
                <a:spcPct val="90000"/>
              </a:lnSpc>
              <a:spcBef>
                <a:spcPct val="0"/>
              </a:spcBef>
              <a:spcAft>
                <a:spcPct val="15000"/>
              </a:spcAft>
            </a:pPr>
            <a:endParaRPr lang="en-US" sz="2200" dirty="0">
              <a:latin typeface="Calibri (Body)"/>
            </a:endParaRPr>
          </a:p>
        </p:txBody>
      </p:sp>
    </p:spTree>
    <p:extLst>
      <p:ext uri="{BB962C8B-B14F-4D97-AF65-F5344CB8AC3E}">
        <p14:creationId xmlns:p14="http://schemas.microsoft.com/office/powerpoint/2010/main" val="2998790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31</a:t>
            </a:fld>
            <a:endParaRPr lang="en-US" dirty="0"/>
          </a:p>
        </p:txBody>
      </p:sp>
      <p:sp>
        <p:nvSpPr>
          <p:cNvPr id="8" name="Title 7"/>
          <p:cNvSpPr>
            <a:spLocks noGrp="1"/>
          </p:cNvSpPr>
          <p:nvPr>
            <p:ph type="title"/>
          </p:nvPr>
        </p:nvSpPr>
        <p:spPr/>
        <p:txBody>
          <a:bodyPr/>
          <a:lstStyle/>
          <a:p>
            <a:r>
              <a:rPr lang="en-US" dirty="0" smtClean="0"/>
              <a:t>Thread ID</a:t>
            </a:r>
            <a:endParaRPr lang="vi-VN" dirty="0"/>
          </a:p>
        </p:txBody>
      </p:sp>
      <p:sp>
        <p:nvSpPr>
          <p:cNvPr id="5" name="TextBox 4">
            <a:extLst>
              <a:ext uri="{FF2B5EF4-FFF2-40B4-BE49-F238E27FC236}">
                <a16:creationId xmlns:a16="http://schemas.microsoft.com/office/drawing/2014/main" id="{5BFCF711-54B1-48E2-87FF-D4B39849AB01}"/>
              </a:ext>
            </a:extLst>
          </p:cNvPr>
          <p:cNvSpPr txBox="1"/>
          <p:nvPr/>
        </p:nvSpPr>
        <p:spPr>
          <a:xfrm>
            <a:off x="1604330" y="2267734"/>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6" name="TextBox 5">
            <a:extLst>
              <a:ext uri="{FF2B5EF4-FFF2-40B4-BE49-F238E27FC236}">
                <a16:creationId xmlns:a16="http://schemas.microsoft.com/office/drawing/2014/main" id="{EF65ED33-3CB8-4FDF-9734-87ED1D0EB57D}"/>
              </a:ext>
            </a:extLst>
          </p:cNvPr>
          <p:cNvSpPr txBox="1"/>
          <p:nvPr/>
        </p:nvSpPr>
        <p:spPr>
          <a:xfrm>
            <a:off x="1856252" y="5492278"/>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7" name="Picture 6">
            <a:extLst>
              <a:ext uri="{FF2B5EF4-FFF2-40B4-BE49-F238E27FC236}">
                <a16:creationId xmlns:a16="http://schemas.microsoft.com/office/drawing/2014/main" id="{A0D23048-86D2-477A-BAAA-45F68242F2F5}"/>
              </a:ext>
            </a:extLst>
          </p:cNvPr>
          <p:cNvPicPr>
            <a:picLocks noChangeAspect="1"/>
          </p:cNvPicPr>
          <p:nvPr/>
        </p:nvPicPr>
        <p:blipFill>
          <a:blip r:embed="rId2"/>
          <a:stretch>
            <a:fillRect/>
          </a:stretch>
        </p:blipFill>
        <p:spPr>
          <a:xfrm>
            <a:off x="2789342" y="1682873"/>
            <a:ext cx="7234094" cy="2003275"/>
          </a:xfrm>
          <a:prstGeom prst="rect">
            <a:avLst/>
          </a:prstGeom>
        </p:spPr>
      </p:pic>
      <p:pic>
        <p:nvPicPr>
          <p:cNvPr id="9" name="Picture 8">
            <a:extLst>
              <a:ext uri="{FF2B5EF4-FFF2-40B4-BE49-F238E27FC236}">
                <a16:creationId xmlns:a16="http://schemas.microsoft.com/office/drawing/2014/main" id="{E11A2B2A-B6DD-4577-A0DF-F547D0CD7299}"/>
              </a:ext>
            </a:extLst>
          </p:cNvPr>
          <p:cNvPicPr>
            <a:picLocks noChangeAspect="1"/>
          </p:cNvPicPr>
          <p:nvPr/>
        </p:nvPicPr>
        <p:blipFill>
          <a:blip r:embed="rId3"/>
          <a:stretch>
            <a:fillRect/>
          </a:stretch>
        </p:blipFill>
        <p:spPr>
          <a:xfrm>
            <a:off x="2804660" y="4701592"/>
            <a:ext cx="7224568" cy="2003275"/>
          </a:xfrm>
          <a:prstGeom prst="rect">
            <a:avLst/>
          </a:prstGeom>
        </p:spPr>
      </p:pic>
      <p:grpSp>
        <p:nvGrpSpPr>
          <p:cNvPr id="10" name="Group 9">
            <a:extLst>
              <a:ext uri="{FF2B5EF4-FFF2-40B4-BE49-F238E27FC236}">
                <a16:creationId xmlns:a16="http://schemas.microsoft.com/office/drawing/2014/main" id="{5CCEE96A-18C3-4337-8CBB-48677D893A41}"/>
              </a:ext>
            </a:extLst>
          </p:cNvPr>
          <p:cNvGrpSpPr/>
          <p:nvPr/>
        </p:nvGrpSpPr>
        <p:grpSpPr>
          <a:xfrm>
            <a:off x="1604330" y="1143000"/>
            <a:ext cx="2432591" cy="669073"/>
            <a:chOff x="345025" y="1094970"/>
            <a:chExt cx="4830358" cy="649440"/>
          </a:xfrm>
        </p:grpSpPr>
        <p:sp>
          <p:nvSpPr>
            <p:cNvPr id="11"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2"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1">
                  <a:latin typeface="Calibri (Body)"/>
                </a:rPr>
                <a:t>p</a:t>
              </a:r>
              <a:r>
                <a:rPr lang="en-US" sz="2000" b="1" i="0">
                  <a:effectLst/>
                  <a:latin typeface="Calibri (Body)"/>
                </a:rPr>
                <a:t>thread_equal()</a:t>
              </a:r>
              <a:endParaRPr lang="en-US" sz="2000" b="1" kern="1200">
                <a:latin typeface="Calibri (Body)"/>
              </a:endParaRPr>
            </a:p>
          </p:txBody>
        </p:sp>
      </p:grpSp>
      <p:grpSp>
        <p:nvGrpSpPr>
          <p:cNvPr id="13" name="Group 12">
            <a:extLst>
              <a:ext uri="{FF2B5EF4-FFF2-40B4-BE49-F238E27FC236}">
                <a16:creationId xmlns:a16="http://schemas.microsoft.com/office/drawing/2014/main" id="{77A8C661-D5C5-4B59-B896-41CAB3C7A7F0}"/>
              </a:ext>
            </a:extLst>
          </p:cNvPr>
          <p:cNvGrpSpPr/>
          <p:nvPr/>
        </p:nvGrpSpPr>
        <p:grpSpPr>
          <a:xfrm>
            <a:off x="1604330" y="4193360"/>
            <a:ext cx="2463875" cy="669073"/>
            <a:chOff x="282905" y="1094970"/>
            <a:chExt cx="4892478" cy="649440"/>
          </a:xfrm>
        </p:grpSpPr>
        <p:sp>
          <p:nvSpPr>
            <p:cNvPr id="14" name="Rectangle: Rounded Corners 17">
              <a:extLst>
                <a:ext uri="{FF2B5EF4-FFF2-40B4-BE49-F238E27FC236}">
                  <a16:creationId xmlns:a16="http://schemas.microsoft.com/office/drawing/2014/main" id="{022D40DF-F112-4A81-B170-58D2428458F5}"/>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FFC522F3-3773-4298-B74F-9B7308FD7DB1}"/>
                </a:ext>
              </a:extLst>
            </p:cNvPr>
            <p:cNvSpPr txBox="1"/>
            <p:nvPr/>
          </p:nvSpPr>
          <p:spPr>
            <a:xfrm>
              <a:off x="282905" y="1158376"/>
              <a:ext cx="4766951"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1">
                  <a:latin typeface="Calibri (Body)"/>
                </a:rPr>
                <a:t>p</a:t>
              </a:r>
              <a:r>
                <a:rPr lang="en-US" sz="2000" b="1" i="0">
                  <a:effectLst/>
                  <a:latin typeface="Calibri (Body)"/>
                </a:rPr>
                <a:t>thread_self()</a:t>
              </a:r>
              <a:endParaRPr lang="en-US" sz="2000" b="1" kern="1200">
                <a:latin typeface="Calibri (Body)"/>
              </a:endParaRPr>
            </a:p>
          </p:txBody>
        </p:sp>
      </p:grpSp>
      <p:sp>
        <p:nvSpPr>
          <p:cNvPr id="2" name="Rectangle 1"/>
          <p:cNvSpPr/>
          <p:nvPr/>
        </p:nvSpPr>
        <p:spPr>
          <a:xfrm>
            <a:off x="8466908" y="1281654"/>
            <a:ext cx="3581400" cy="4247317"/>
          </a:xfrm>
          <a:prstGeom prst="rect">
            <a:avLst/>
          </a:prstGeom>
        </p:spPr>
        <p:txBody>
          <a:bodyPr wrap="square">
            <a:spAutoFit/>
          </a:bodyPr>
          <a:lstStyle/>
          <a:p>
            <a:r>
              <a:rPr lang="vi-VN" dirty="0">
                <a:solidFill>
                  <a:srgbClr val="1B1B1B"/>
                </a:solidFill>
                <a:latin typeface="Open Sans" panose="020B0606030504020204" pitchFamily="34" charset="0"/>
              </a:rPr>
              <a:t>Lấy một ví dụ về việc sử dụng hai chức năng trên, giả sử rằng ta có một danh sách liên kết chứa dữ liệu của các threads khác nhau.</a:t>
            </a:r>
            <a:endParaRPr lang="en-US" dirty="0">
              <a:solidFill>
                <a:srgbClr val="1B1B1B"/>
              </a:solidFill>
              <a:latin typeface="Open Sans" panose="020B0606030504020204" pitchFamily="34" charset="0"/>
            </a:endParaRPr>
          </a:p>
          <a:p>
            <a:r>
              <a:rPr lang="vi-VN" dirty="0">
                <a:solidFill>
                  <a:srgbClr val="1B1B1B"/>
                </a:solidFill>
                <a:latin typeface="Open Sans" panose="020B0606030504020204" pitchFamily="34" charset="0"/>
              </a:rPr>
              <a:t> Mỗi một node trong danh sách liên kết này chứa thread ID và dữ liệu tương ứng của thread ID đó.</a:t>
            </a:r>
            <a:endParaRPr lang="en-US" dirty="0">
              <a:solidFill>
                <a:srgbClr val="1B1B1B"/>
              </a:solidFill>
              <a:latin typeface="Open Sans" panose="020B0606030504020204" pitchFamily="34" charset="0"/>
            </a:endParaRPr>
          </a:p>
          <a:p>
            <a:r>
              <a:rPr lang="vi-VN" dirty="0">
                <a:solidFill>
                  <a:srgbClr val="1B1B1B"/>
                </a:solidFill>
                <a:latin typeface="Open Sans" panose="020B0606030504020204" pitchFamily="34" charset="0"/>
              </a:rPr>
              <a:t> Lúc này, bất cứ khi nào thread muốn lấy dữ liệu của nó từ danh sách liên kết.</a:t>
            </a:r>
            <a:endParaRPr lang="en-US" dirty="0">
              <a:solidFill>
                <a:srgbClr val="1B1B1B"/>
              </a:solidFill>
              <a:latin typeface="Open Sans" panose="020B0606030504020204" pitchFamily="34" charset="0"/>
            </a:endParaRPr>
          </a:p>
          <a:p>
            <a:r>
              <a:rPr lang="vi-VN" dirty="0">
                <a:solidFill>
                  <a:srgbClr val="1B1B1B"/>
                </a:solidFill>
                <a:latin typeface="Open Sans" panose="020B0606030504020204" pitchFamily="34" charset="0"/>
              </a:rPr>
              <a:t> Bước đầu tiên nó cần phải lấy được thread ID của chính mình bằng việc gọi pthread_self() và sau đó nó sẽ gọi pthread_equal() để kiếm tra node nào đang chứa dữ liệu mà nó cần</a:t>
            </a:r>
            <a:endParaRPr lang="en-US" dirty="0"/>
          </a:p>
        </p:txBody>
      </p:sp>
    </p:spTree>
    <p:extLst>
      <p:ext uri="{BB962C8B-B14F-4D97-AF65-F5344CB8AC3E}">
        <p14:creationId xmlns:p14="http://schemas.microsoft.com/office/powerpoint/2010/main" val="1112404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32</a:t>
            </a:fld>
            <a:endParaRPr lang="en-US" dirty="0"/>
          </a:p>
        </p:txBody>
      </p:sp>
      <p:sp>
        <p:nvSpPr>
          <p:cNvPr id="8" name="Title 7"/>
          <p:cNvSpPr>
            <a:spLocks noGrp="1"/>
          </p:cNvSpPr>
          <p:nvPr>
            <p:ph type="title"/>
          </p:nvPr>
        </p:nvSpPr>
        <p:spPr/>
        <p:txBody>
          <a:bodyPr>
            <a:normAutofit fontScale="90000"/>
          </a:bodyPr>
          <a:lstStyle/>
          <a:p>
            <a:pPr lvl="0"/>
            <a:r>
              <a:rPr lang="en-US" dirty="0"/>
              <a:t>Thao </a:t>
            </a:r>
            <a:r>
              <a:rPr lang="en-US" dirty="0" err="1"/>
              <a:t>tác</a:t>
            </a:r>
            <a:r>
              <a:rPr lang="en-US" dirty="0"/>
              <a:t> </a:t>
            </a:r>
            <a:r>
              <a:rPr lang="en-US" dirty="0" err="1"/>
              <a:t>với</a:t>
            </a:r>
            <a:r>
              <a:rPr lang="en-US" dirty="0"/>
              <a:t> thread</a:t>
            </a:r>
            <a:br>
              <a:rPr lang="en-US" dirty="0"/>
            </a:br>
            <a:endParaRPr lang="vi-VN" dirty="0"/>
          </a:p>
        </p:txBody>
      </p:sp>
      <p:sp>
        <p:nvSpPr>
          <p:cNvPr id="2" name="Rectangle 1"/>
          <p:cNvSpPr/>
          <p:nvPr/>
        </p:nvSpPr>
        <p:spPr>
          <a:xfrm>
            <a:off x="0" y="1860959"/>
            <a:ext cx="6096000" cy="4154984"/>
          </a:xfrm>
          <a:prstGeom prst="rect">
            <a:avLst/>
          </a:prstGeom>
        </p:spPr>
        <p:txBody>
          <a:bodyPr>
            <a:spAutoFit/>
          </a:bodyPr>
          <a:lstStyle/>
          <a:p>
            <a:pPr marL="571500" lvl="1">
              <a:lnSpc>
                <a:spcPct val="90000"/>
              </a:lnSpc>
              <a:spcAft>
                <a:spcPts val="600"/>
              </a:spcAft>
            </a:pPr>
            <a:r>
              <a:rPr lang="en-US" sz="2000" b="1" dirty="0" err="1">
                <a:latin typeface="Calibri (Body)"/>
              </a:rPr>
              <a:t>Tạo</a:t>
            </a:r>
            <a:r>
              <a:rPr lang="en-US" sz="2000" b="1" dirty="0">
                <a:latin typeface="Calibri (Body)"/>
              </a:rPr>
              <a:t> </a:t>
            </a:r>
            <a:r>
              <a:rPr lang="en-US" sz="2000" b="1" dirty="0" err="1">
                <a:latin typeface="Calibri (Body)"/>
              </a:rPr>
              <a:t>một</a:t>
            </a:r>
            <a:r>
              <a:rPr lang="en-US" sz="2000" b="1" dirty="0">
                <a:latin typeface="Calibri (Body)"/>
              </a:rPr>
              <a:t> thread </a:t>
            </a:r>
            <a:r>
              <a:rPr lang="en-US" sz="2000" b="1" dirty="0" err="1">
                <a:latin typeface="Calibri (Body)"/>
              </a:rPr>
              <a:t>mới</a:t>
            </a:r>
            <a:r>
              <a:rPr lang="en-US" sz="2000" b="1" dirty="0">
                <a:latin typeface="Calibri (Body)"/>
              </a:rPr>
              <a:t>.</a:t>
            </a:r>
          </a:p>
          <a:p>
            <a:pPr marL="914400" lvl="1" indent="-342900">
              <a:lnSpc>
                <a:spcPct val="90000"/>
              </a:lnSpc>
              <a:spcAft>
                <a:spcPts val="600"/>
              </a:spcAft>
              <a:buFont typeface="Arial" panose="020B0604020202020204" pitchFamily="34" charset="0"/>
              <a:buChar char="•"/>
            </a:pPr>
            <a:r>
              <a:rPr lang="en-US" sz="2000" dirty="0" err="1">
                <a:solidFill>
                  <a:srgbClr val="1B1B1B"/>
                </a:solidFill>
                <a:latin typeface="Calibri (Body)"/>
              </a:rPr>
              <a:t>Chương</a:t>
            </a:r>
            <a:r>
              <a:rPr lang="vi-VN" sz="2000" dirty="0">
                <a:solidFill>
                  <a:srgbClr val="1B1B1B"/>
                </a:solidFill>
                <a:latin typeface="Calibri (Body)"/>
              </a:rPr>
              <a:t> trình (</a:t>
            </a:r>
            <a:r>
              <a:rPr lang="vi-VN" sz="2000" b="1" dirty="0">
                <a:solidFill>
                  <a:srgbClr val="1B1B1B"/>
                </a:solidFill>
                <a:latin typeface="Calibri (Body)"/>
              </a:rPr>
              <a:t>program</a:t>
            </a:r>
            <a:r>
              <a:rPr lang="vi-VN" sz="2000" dirty="0">
                <a:solidFill>
                  <a:srgbClr val="1B1B1B"/>
                </a:solidFill>
                <a:latin typeface="Calibri (Body)"/>
              </a:rPr>
              <a:t>) được khởi chạy và trở thành một tiến trình (</a:t>
            </a:r>
            <a:r>
              <a:rPr lang="vi-VN" sz="2000" b="1" dirty="0">
                <a:solidFill>
                  <a:srgbClr val="1B1B1B"/>
                </a:solidFill>
                <a:latin typeface="Calibri (Body)"/>
              </a:rPr>
              <a:t>process</a:t>
            </a:r>
            <a:r>
              <a:rPr lang="vi-VN" sz="2000" dirty="0">
                <a:solidFill>
                  <a:srgbClr val="1B1B1B"/>
                </a:solidFill>
                <a:latin typeface="Calibri (Body)"/>
              </a:rPr>
              <a:t>), lúc này bản thân tiến trình đó chính là một </a:t>
            </a:r>
            <a:r>
              <a:rPr lang="vi-VN" sz="2000" b="1" dirty="0">
                <a:solidFill>
                  <a:srgbClr val="1B1B1B"/>
                </a:solidFill>
                <a:latin typeface="Calibri (Body)"/>
              </a:rPr>
              <a:t>single-thread</a:t>
            </a:r>
            <a:r>
              <a:rPr lang="vi-VN" sz="2000" dirty="0">
                <a:solidFill>
                  <a:srgbClr val="1B1B1B"/>
                </a:solidFill>
                <a:latin typeface="Calibri (Body)"/>
              </a:rPr>
              <a:t> (tiến trình đơn luồng)</a:t>
            </a:r>
            <a:r>
              <a:rPr lang="en-US" sz="2000" dirty="0">
                <a:solidFill>
                  <a:srgbClr val="1B1B1B"/>
                </a:solidFill>
                <a:latin typeface="Calibri (Body)"/>
              </a:rPr>
              <a:t>.</a:t>
            </a:r>
          </a:p>
          <a:p>
            <a:pPr marL="914400" lvl="1" indent="-342900">
              <a:lnSpc>
                <a:spcPct val="90000"/>
              </a:lnSpc>
              <a:spcAft>
                <a:spcPts val="600"/>
              </a:spcAft>
              <a:buFont typeface="Arial" panose="020B0604020202020204" pitchFamily="34" charset="0"/>
              <a:buChar char="•"/>
            </a:pPr>
            <a:r>
              <a:rPr lang="vi-VN" sz="2000" dirty="0">
                <a:solidFill>
                  <a:srgbClr val="1B1B1B"/>
                </a:solidFill>
                <a:latin typeface="Calibri (Body)"/>
              </a:rPr>
              <a:t> </a:t>
            </a:r>
            <a:r>
              <a:rPr lang="en-US" sz="2000" dirty="0">
                <a:solidFill>
                  <a:srgbClr val="1B1B1B"/>
                </a:solidFill>
                <a:latin typeface="Calibri (Body)"/>
              </a:rPr>
              <a:t>T</a:t>
            </a:r>
            <a:r>
              <a:rPr lang="vi-VN" sz="2000" dirty="0">
                <a:solidFill>
                  <a:srgbClr val="1B1B1B"/>
                </a:solidFill>
                <a:latin typeface="Calibri (Body)"/>
              </a:rPr>
              <a:t>iến trình tạo nhiều hơn 1 threads được gọi là </a:t>
            </a:r>
            <a:r>
              <a:rPr lang="vi-VN" sz="2000" b="1" dirty="0">
                <a:solidFill>
                  <a:srgbClr val="1B1B1B"/>
                </a:solidFill>
                <a:latin typeface="Calibri (Body)"/>
              </a:rPr>
              <a:t>mutiple-thread</a:t>
            </a:r>
            <a:r>
              <a:rPr lang="vi-VN" sz="2000" dirty="0">
                <a:solidFill>
                  <a:srgbClr val="1B1B1B"/>
                </a:solidFill>
                <a:latin typeface="Calibri (Body)"/>
              </a:rPr>
              <a:t> (tiến trình đa luồng)</a:t>
            </a:r>
            <a:r>
              <a:rPr lang="en-US" sz="2000" dirty="0">
                <a:solidFill>
                  <a:srgbClr val="1B1B1B"/>
                </a:solidFill>
                <a:latin typeface="Calibri (Body)"/>
              </a:rPr>
              <a:t>.</a:t>
            </a:r>
          </a:p>
          <a:p>
            <a:pPr marL="914400" lvl="1" indent="-342900">
              <a:lnSpc>
                <a:spcPct val="90000"/>
              </a:lnSpc>
              <a:spcAft>
                <a:spcPts val="600"/>
              </a:spcAft>
              <a:buFont typeface="Arial" panose="020B0604020202020204" pitchFamily="34" charset="0"/>
              <a:buChar char="•"/>
            </a:pPr>
            <a:r>
              <a:rPr lang="en-US" sz="2000" dirty="0">
                <a:solidFill>
                  <a:srgbClr val="1B1B1B"/>
                </a:solidFill>
                <a:latin typeface="Calibri (Body)"/>
              </a:rPr>
              <a:t>Ta </a:t>
            </a:r>
            <a:r>
              <a:rPr lang="vi-VN" sz="2000" dirty="0">
                <a:solidFill>
                  <a:srgbClr val="1B1B1B"/>
                </a:solidFill>
                <a:latin typeface="Calibri (Body)"/>
              </a:rPr>
              <a:t>có thể kết luận rằng mọi tiến trình đều có ít nhất một thread. Trong đó, thread chứa hàm main được gọi là </a:t>
            </a:r>
            <a:r>
              <a:rPr lang="vi-VN" sz="2000" b="1" dirty="0">
                <a:solidFill>
                  <a:srgbClr val="1B1B1B"/>
                </a:solidFill>
                <a:latin typeface="Calibri (Body)"/>
              </a:rPr>
              <a:t>main thread</a:t>
            </a:r>
            <a:r>
              <a:rPr lang="vi-VN" sz="2000" dirty="0">
                <a:solidFill>
                  <a:srgbClr val="1B1B1B"/>
                </a:solidFill>
                <a:latin typeface="Calibri (Body)"/>
              </a:rPr>
              <a:t>.</a:t>
            </a:r>
            <a:endParaRPr lang="en-US" sz="2000" dirty="0">
              <a:latin typeface="Calibri (Body)"/>
            </a:endParaRPr>
          </a:p>
          <a:p>
            <a:pPr marL="571500" lvl="1">
              <a:lnSpc>
                <a:spcPct val="90000"/>
              </a:lnSpc>
              <a:spcAft>
                <a:spcPts val="600"/>
              </a:spcAft>
            </a:pPr>
            <a:endParaRPr lang="en-US" sz="2000" dirty="0">
              <a:latin typeface="Calibri (Body)"/>
            </a:endParaRPr>
          </a:p>
          <a:p>
            <a:pPr marL="571500" lvl="1">
              <a:lnSpc>
                <a:spcPct val="90000"/>
              </a:lnSpc>
              <a:spcAft>
                <a:spcPts val="600"/>
              </a:spcAft>
            </a:pPr>
            <a:endParaRPr lang="en-US" sz="2000" dirty="0">
              <a:latin typeface="Calibri (Body)"/>
            </a:endParaRPr>
          </a:p>
          <a:p>
            <a:pPr marL="342900" indent="-228600">
              <a:lnSpc>
                <a:spcPct val="90000"/>
              </a:lnSpc>
              <a:spcAft>
                <a:spcPts val="600"/>
              </a:spcAft>
              <a:buFont typeface="Arial" panose="020B0604020202020204" pitchFamily="34" charset="0"/>
              <a:buChar char="•"/>
            </a:pPr>
            <a:endParaRPr lang="en-US" sz="2000" b="1" dirty="0">
              <a:latin typeface="Calibri (Body)"/>
            </a:endParaRPr>
          </a:p>
        </p:txBody>
      </p:sp>
      <p:pic>
        <p:nvPicPr>
          <p:cNvPr id="6" name="Picture 5">
            <a:extLst>
              <a:ext uri="{FF2B5EF4-FFF2-40B4-BE49-F238E27FC236}">
                <a16:creationId xmlns:a16="http://schemas.microsoft.com/office/drawing/2014/main" id="{909F72F8-1F50-424B-93B6-98998F73B33B}"/>
              </a:ext>
            </a:extLst>
          </p:cNvPr>
          <p:cNvPicPr>
            <a:picLocks noChangeAspect="1"/>
          </p:cNvPicPr>
          <p:nvPr/>
        </p:nvPicPr>
        <p:blipFill>
          <a:blip r:embed="rId2"/>
          <a:stretch>
            <a:fillRect/>
          </a:stretch>
        </p:blipFill>
        <p:spPr>
          <a:xfrm>
            <a:off x="6291730" y="2225236"/>
            <a:ext cx="5438716" cy="3104600"/>
          </a:xfrm>
          <a:prstGeom prst="rect">
            <a:avLst/>
          </a:prstGeom>
        </p:spPr>
      </p:pic>
    </p:spTree>
    <p:extLst>
      <p:ext uri="{BB962C8B-B14F-4D97-AF65-F5344CB8AC3E}">
        <p14:creationId xmlns:p14="http://schemas.microsoft.com/office/powerpoint/2010/main" val="4014205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33</a:t>
            </a:fld>
            <a:endParaRPr lang="en-US" dirty="0"/>
          </a:p>
        </p:txBody>
      </p:sp>
      <p:sp>
        <p:nvSpPr>
          <p:cNvPr id="8" name="Title 7"/>
          <p:cNvSpPr>
            <a:spLocks noGrp="1"/>
          </p:cNvSpPr>
          <p:nvPr>
            <p:ph type="title"/>
          </p:nvPr>
        </p:nvSpPr>
        <p:spPr/>
        <p:txBody>
          <a:bodyPr/>
          <a:lstStyle/>
          <a:p>
            <a:pPr lvl="0"/>
            <a:r>
              <a:rPr lang="en-US" dirty="0"/>
              <a:t>Thao </a:t>
            </a:r>
            <a:r>
              <a:rPr lang="en-US" dirty="0" err="1"/>
              <a:t>tác</a:t>
            </a:r>
            <a:r>
              <a:rPr lang="en-US" dirty="0"/>
              <a:t> </a:t>
            </a:r>
            <a:r>
              <a:rPr lang="en-US" dirty="0" err="1"/>
              <a:t>với</a:t>
            </a:r>
            <a:r>
              <a:rPr lang="en-US" dirty="0"/>
              <a:t> thread</a:t>
            </a:r>
          </a:p>
        </p:txBody>
      </p:sp>
      <p:sp>
        <p:nvSpPr>
          <p:cNvPr id="2" name="Rectangle 1"/>
          <p:cNvSpPr/>
          <p:nvPr/>
        </p:nvSpPr>
        <p:spPr>
          <a:xfrm>
            <a:off x="1989909" y="1855694"/>
            <a:ext cx="6096000" cy="1708160"/>
          </a:xfrm>
          <a:prstGeom prst="rect">
            <a:avLst/>
          </a:prstGeom>
        </p:spPr>
        <p:txBody>
          <a:bodyPr>
            <a:spAutoFit/>
          </a:bodyPr>
          <a:lstStyle/>
          <a:p>
            <a:pPr marL="571500" lvl="1">
              <a:lnSpc>
                <a:spcPct val="90000"/>
              </a:lnSpc>
              <a:spcAft>
                <a:spcPts val="600"/>
              </a:spcAft>
            </a:pPr>
            <a:r>
              <a:rPr lang="en-US" sz="2000" b="1" dirty="0" err="1">
                <a:latin typeface="Calibri (Body)"/>
              </a:rPr>
              <a:t>Tạo</a:t>
            </a:r>
            <a:r>
              <a:rPr lang="en-US" sz="2000" b="1" dirty="0">
                <a:latin typeface="Calibri (Body)"/>
              </a:rPr>
              <a:t> </a:t>
            </a:r>
            <a:r>
              <a:rPr lang="en-US" sz="2000" b="1" dirty="0" err="1">
                <a:latin typeface="Calibri (Body)"/>
              </a:rPr>
              <a:t>một</a:t>
            </a:r>
            <a:r>
              <a:rPr lang="en-US" sz="2000" b="1" dirty="0">
                <a:latin typeface="Calibri (Body)"/>
              </a:rPr>
              <a:t> thread </a:t>
            </a:r>
            <a:r>
              <a:rPr lang="en-US" sz="2000" b="1" dirty="0" err="1">
                <a:latin typeface="Calibri (Body)"/>
              </a:rPr>
              <a:t>mới</a:t>
            </a:r>
            <a:r>
              <a:rPr lang="en-US" sz="2000" b="1" dirty="0">
                <a:latin typeface="Calibri (Body)"/>
              </a:rPr>
              <a:t>.</a:t>
            </a:r>
          </a:p>
          <a:p>
            <a:pPr marL="914400" lvl="1" indent="-342900">
              <a:lnSpc>
                <a:spcPct val="90000"/>
              </a:lnSpc>
              <a:spcAft>
                <a:spcPts val="600"/>
              </a:spcAft>
              <a:buFont typeface="Arial" panose="020B0604020202020204" pitchFamily="34" charset="0"/>
              <a:buChar char="•"/>
            </a:pPr>
            <a:r>
              <a:rPr lang="vi-VN" sz="2000" dirty="0">
                <a:solidFill>
                  <a:srgbClr val="1B1B1B"/>
                </a:solidFill>
                <a:latin typeface="Calibri (Body)"/>
              </a:rPr>
              <a:t>Để tạo một thread mới chúng ta sử dụng hàm </a:t>
            </a:r>
            <a:r>
              <a:rPr lang="vi-VN" sz="2000" b="1" dirty="0">
                <a:solidFill>
                  <a:srgbClr val="1B1B1B"/>
                </a:solidFill>
                <a:latin typeface="Calibri (Body)"/>
              </a:rPr>
              <a:t>pthread_create()</a:t>
            </a:r>
            <a:r>
              <a:rPr lang="vi-VN" sz="2000" dirty="0">
                <a:solidFill>
                  <a:srgbClr val="1B1B1B"/>
                </a:solidFill>
                <a:latin typeface="Calibri (Body)"/>
              </a:rPr>
              <a:t> </a:t>
            </a:r>
            <a:r>
              <a:rPr lang="en-US" sz="2000" dirty="0">
                <a:solidFill>
                  <a:srgbClr val="1B1B1B"/>
                </a:solidFill>
                <a:latin typeface="Calibri (Body)"/>
              </a:rPr>
              <a:t>.</a:t>
            </a:r>
            <a:endParaRPr lang="en-US" sz="2000" dirty="0">
              <a:latin typeface="Calibri (Body)"/>
            </a:endParaRPr>
          </a:p>
          <a:p>
            <a:pPr marL="571500" lvl="1">
              <a:lnSpc>
                <a:spcPct val="90000"/>
              </a:lnSpc>
              <a:spcAft>
                <a:spcPts val="600"/>
              </a:spcAft>
            </a:pPr>
            <a:endParaRPr lang="en-US" sz="2000" dirty="0">
              <a:latin typeface="Calibri (Body)"/>
            </a:endParaRPr>
          </a:p>
          <a:p>
            <a:pPr marL="342900" indent="-228600">
              <a:lnSpc>
                <a:spcPct val="90000"/>
              </a:lnSpc>
              <a:spcAft>
                <a:spcPts val="600"/>
              </a:spcAft>
              <a:buFont typeface="Arial" panose="020B0604020202020204" pitchFamily="34" charset="0"/>
              <a:buChar char="•"/>
            </a:pPr>
            <a:endParaRPr lang="en-US" sz="2000" b="1" dirty="0">
              <a:latin typeface="Calibri (Body)"/>
            </a:endParaRPr>
          </a:p>
        </p:txBody>
      </p:sp>
      <p:pic>
        <p:nvPicPr>
          <p:cNvPr id="6" name="Picture 5">
            <a:extLst>
              <a:ext uri="{FF2B5EF4-FFF2-40B4-BE49-F238E27FC236}">
                <a16:creationId xmlns:a16="http://schemas.microsoft.com/office/drawing/2014/main" id="{3452A0CA-5ACA-4158-9806-E1D8D76D6515}"/>
              </a:ext>
            </a:extLst>
          </p:cNvPr>
          <p:cNvPicPr>
            <a:picLocks noChangeAspect="1"/>
          </p:cNvPicPr>
          <p:nvPr/>
        </p:nvPicPr>
        <p:blipFill>
          <a:blip r:embed="rId2"/>
          <a:stretch>
            <a:fillRect/>
          </a:stretch>
        </p:blipFill>
        <p:spPr>
          <a:xfrm>
            <a:off x="1332094" y="3386566"/>
            <a:ext cx="9915026" cy="2820990"/>
          </a:xfrm>
          <a:prstGeom prst="rect">
            <a:avLst/>
          </a:prstGeom>
        </p:spPr>
      </p:pic>
    </p:spTree>
    <p:extLst>
      <p:ext uri="{BB962C8B-B14F-4D97-AF65-F5344CB8AC3E}">
        <p14:creationId xmlns:p14="http://schemas.microsoft.com/office/powerpoint/2010/main" val="1363198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34</a:t>
            </a:fld>
            <a:endParaRPr lang="en-US" dirty="0"/>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82732" y="1079173"/>
            <a:ext cx="11004829" cy="5042847"/>
            <a:chOff x="0" y="1403418"/>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03418"/>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0" name="TextBox 9">
              <a:extLst>
                <a:ext uri="{FF2B5EF4-FFF2-40B4-BE49-F238E27FC236}">
                  <a16:creationId xmlns:a16="http://schemas.microsoft.com/office/drawing/2014/main" id="{8E2640DC-2C39-4AFA-8D8C-A03380F45EFD}"/>
                </a:ext>
              </a:extLst>
            </p:cNvPr>
            <p:cNvSpPr txBox="1"/>
            <p:nvPr/>
          </p:nvSpPr>
          <p:spPr>
            <a:xfrm>
              <a:off x="0" y="1403418"/>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đầu tiên</a:t>
              </a:r>
              <a:r>
                <a:rPr lang="vi-VN" sz="2000" b="0" i="0">
                  <a:solidFill>
                    <a:srgbClr val="1B1B1B"/>
                  </a:solidFill>
                  <a:effectLst/>
                  <a:latin typeface="Calibri (Body)"/>
                </a:rPr>
                <a:t> : Một khi tiến trình được gọi thành công, đối số đầu tiên sẽ giữ thread ID của thread mới được tạo.</a:t>
              </a:r>
              <a:endParaRPr lang="en-US" sz="2000" b="0" i="0">
                <a:solidFill>
                  <a:srgbClr val="1B1B1B"/>
                </a:solidFill>
                <a:effectLst/>
                <a:latin typeface="Calibri (Body)"/>
              </a:endParaRPr>
            </a:p>
            <a:p>
              <a:pPr algn="l">
                <a:buFont typeface="Arial" panose="020B0604020202020204" pitchFamily="34" charset="0"/>
                <a:buChar char="•"/>
              </a:pPr>
              <a:endParaRPr lang="vi-VN" sz="2000" b="0" i="0">
                <a:solidFill>
                  <a:srgbClr val="1B1B1B"/>
                </a:solidFill>
                <a:effectLst/>
                <a:latin typeface="Calibri (Body)"/>
              </a:endParaRPr>
            </a:p>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thứ hai</a:t>
              </a:r>
              <a:r>
                <a:rPr lang="vi-VN" sz="2000" b="0" i="0">
                  <a:solidFill>
                    <a:srgbClr val="1B1B1B"/>
                  </a:solidFill>
                  <a:effectLst/>
                  <a:latin typeface="Calibri (Body)"/>
                </a:rPr>
                <a:t> : Thông thường giá trị này đặt thành NULL.</a:t>
              </a:r>
              <a:endParaRPr lang="en-US" sz="2000" b="0" i="0">
                <a:solidFill>
                  <a:srgbClr val="1B1B1B"/>
                </a:solidFill>
                <a:effectLst/>
                <a:latin typeface="Calibri (Body)"/>
              </a:endParaRPr>
            </a:p>
            <a:p>
              <a:pPr algn="l">
                <a:buFont typeface="Arial" panose="020B0604020202020204" pitchFamily="34" charset="0"/>
                <a:buChar char="•"/>
              </a:pPr>
              <a:endParaRPr lang="vi-VN" sz="2000" b="0" i="0">
                <a:solidFill>
                  <a:srgbClr val="1B1B1B"/>
                </a:solidFill>
                <a:effectLst/>
                <a:latin typeface="Calibri (Body)"/>
              </a:endParaRPr>
            </a:p>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thứ ba</a:t>
              </a:r>
              <a:r>
                <a:rPr lang="vi-VN" sz="2000" b="0" i="0">
                  <a:solidFill>
                    <a:srgbClr val="1B1B1B"/>
                  </a:solidFill>
                  <a:effectLst/>
                  <a:latin typeface="Calibri (Body)"/>
                </a:rPr>
                <a:t> : Là một con trỏ hàm (</a:t>
              </a:r>
              <a:r>
                <a:rPr lang="vi-VN" sz="2000" b="1" i="0">
                  <a:solidFill>
                    <a:srgbClr val="1B1B1B"/>
                  </a:solidFill>
                  <a:effectLst/>
                  <a:latin typeface="Calibri (Body)"/>
                </a:rPr>
                <a:t>function pointer</a:t>
              </a:r>
              <a:r>
                <a:rPr lang="vi-VN" sz="2000" b="0" i="0">
                  <a:solidFill>
                    <a:srgbClr val="1B1B1B"/>
                  </a:solidFill>
                  <a:effectLst/>
                  <a:latin typeface="Calibri (Body)"/>
                </a:rPr>
                <a:t>) . Mỗi một thread sẽ chạy riêng một function, địa chỉ của function này sẽ được truyền tại đối số thứ ba để linux biết được thread này bắt đầu chạy từ đâu.</a:t>
              </a:r>
              <a:endParaRPr lang="en-US" sz="2000" b="0" i="0">
                <a:solidFill>
                  <a:srgbClr val="1B1B1B"/>
                </a:solidFill>
                <a:effectLst/>
                <a:latin typeface="Calibri (Body)"/>
              </a:endParaRPr>
            </a:p>
            <a:p>
              <a:pPr algn="l">
                <a:buFont typeface="Arial" panose="020B0604020202020204" pitchFamily="34" charset="0"/>
                <a:buChar char="•"/>
              </a:pPr>
              <a:endParaRPr lang="vi-VN" sz="2000" b="0" i="0">
                <a:solidFill>
                  <a:srgbClr val="1B1B1B"/>
                </a:solidFill>
                <a:effectLst/>
                <a:latin typeface="Calibri (Body)"/>
              </a:endParaRPr>
            </a:p>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thứ tư</a:t>
              </a:r>
              <a:r>
                <a:rPr lang="vi-VN" sz="2000" b="0" i="0">
                  <a:solidFill>
                    <a:srgbClr val="1B1B1B"/>
                  </a:solidFill>
                  <a:effectLst/>
                  <a:latin typeface="Calibri (Body)"/>
                </a:rPr>
                <a:t> : Đối sô arg được truyền vào có kiểu void, điều này cho phép ta truyền bất kì kiểu dữ liệu nào vào hàm xử lý của thread. Hoặc giá trị này có thể là NULL nếu ta không muốn truyền bất cứ đối số nào. Điều này sẽ được thể hiện rõ ràng hơn trong ví dụ dưới đây.</a:t>
              </a:r>
            </a:p>
            <a:p>
              <a:pPr marL="228600" lvl="1" indent="-228600" algn="l" defTabSz="977900">
                <a:lnSpc>
                  <a:spcPct val="90000"/>
                </a:lnSpc>
                <a:spcBef>
                  <a:spcPct val="0"/>
                </a:spcBef>
                <a:spcAft>
                  <a:spcPct val="15000"/>
                </a:spcAft>
                <a:buChar char="•"/>
              </a:pPr>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1" name="Group 10">
            <a:extLst>
              <a:ext uri="{FF2B5EF4-FFF2-40B4-BE49-F238E27FC236}">
                <a16:creationId xmlns:a16="http://schemas.microsoft.com/office/drawing/2014/main" id="{5CCEE96A-18C3-4337-8CBB-48677D893A41}"/>
              </a:ext>
            </a:extLst>
          </p:cNvPr>
          <p:cNvGrpSpPr/>
          <p:nvPr/>
        </p:nvGrpSpPr>
        <p:grpSpPr>
          <a:xfrm>
            <a:off x="204439" y="548439"/>
            <a:ext cx="11144590" cy="739622"/>
            <a:chOff x="345025" y="1094970"/>
            <a:chExt cx="4830358" cy="649440"/>
          </a:xfrm>
        </p:grpSpPr>
        <p:sp>
          <p:nvSpPr>
            <p:cNvPr id="12"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3"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pthread_create(pthread_t *threadID, const pthread_attr_t *attr, void *(*start)(void *), void *arg);</a:t>
              </a:r>
              <a:endParaRPr lang="en-US" sz="2000" b="1" kern="1200">
                <a:solidFill>
                  <a:schemeClr val="bg1"/>
                </a:solidFill>
                <a:latin typeface="Calibri (Body)"/>
              </a:endParaRPr>
            </a:p>
          </p:txBody>
        </p:sp>
      </p:grpSp>
      <p:sp>
        <p:nvSpPr>
          <p:cNvPr id="14" name="TextBox 13">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17664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35</a:t>
            </a:fld>
            <a:endParaRPr lang="en-US" dirty="0"/>
          </a:p>
        </p:txBody>
      </p:sp>
      <p:sp>
        <p:nvSpPr>
          <p:cNvPr id="8" name="Title 7"/>
          <p:cNvSpPr>
            <a:spLocks noGrp="1"/>
          </p:cNvSpPr>
          <p:nvPr>
            <p:ph type="title"/>
          </p:nvPr>
        </p:nvSpPr>
        <p:spPr/>
        <p:txBody>
          <a:bodyPr>
            <a:normAutofit fontScale="90000"/>
          </a:bodyPr>
          <a:lstStyle/>
          <a:p>
            <a:pPr lvl="0"/>
            <a:r>
              <a:rPr lang="en-US" dirty="0"/>
              <a:t>Thao </a:t>
            </a:r>
            <a:r>
              <a:rPr lang="en-US" dirty="0" err="1"/>
              <a:t>tác</a:t>
            </a:r>
            <a:r>
              <a:rPr lang="en-US" dirty="0"/>
              <a:t> </a:t>
            </a:r>
            <a:r>
              <a:rPr lang="en-US" dirty="0" err="1"/>
              <a:t>với</a:t>
            </a:r>
            <a:r>
              <a:rPr lang="en-US" dirty="0"/>
              <a:t> thread</a:t>
            </a:r>
            <a:br>
              <a:rPr lang="en-US" dirty="0"/>
            </a:br>
            <a:endParaRPr lang="vi-VN" dirty="0"/>
          </a:p>
        </p:txBody>
      </p:sp>
      <p:sp>
        <p:nvSpPr>
          <p:cNvPr id="2" name="Rectangle 1"/>
          <p:cNvSpPr/>
          <p:nvPr/>
        </p:nvSpPr>
        <p:spPr>
          <a:xfrm>
            <a:off x="1402081" y="1072019"/>
            <a:ext cx="6096000" cy="1785104"/>
          </a:xfrm>
          <a:prstGeom prst="rect">
            <a:avLst/>
          </a:prstGeom>
        </p:spPr>
        <p:txBody>
          <a:bodyPr>
            <a:spAutoFit/>
          </a:bodyPr>
          <a:lstStyle/>
          <a:p>
            <a:pPr marL="571500" lvl="1">
              <a:lnSpc>
                <a:spcPct val="90000"/>
              </a:lnSpc>
              <a:spcAft>
                <a:spcPts val="600"/>
              </a:spcAft>
            </a:pPr>
            <a:r>
              <a:rPr lang="en-US" sz="2000" b="1" dirty="0" err="1">
                <a:latin typeface="Calibri (Body)"/>
              </a:rPr>
              <a:t>Kết</a:t>
            </a:r>
            <a:r>
              <a:rPr lang="en-US" sz="2000" b="1" dirty="0">
                <a:latin typeface="Calibri (Body)"/>
              </a:rPr>
              <a:t> </a:t>
            </a:r>
            <a:r>
              <a:rPr lang="en-US" sz="2000" b="1" dirty="0" err="1">
                <a:latin typeface="Calibri (Body)"/>
              </a:rPr>
              <a:t>thúc</a:t>
            </a:r>
            <a:r>
              <a:rPr lang="en-US" sz="2000" b="1" dirty="0">
                <a:latin typeface="Calibri (Body)"/>
              </a:rPr>
              <a:t> thread.</a:t>
            </a:r>
          </a:p>
          <a:p>
            <a:pPr marL="914400" lvl="1" indent="-342900">
              <a:lnSpc>
                <a:spcPct val="90000"/>
              </a:lnSpc>
              <a:spcAft>
                <a:spcPts val="600"/>
              </a:spcAft>
              <a:buFont typeface="Arial" panose="020B0604020202020204" pitchFamily="34" charset="0"/>
              <a:buChar char="•"/>
            </a:pPr>
            <a:r>
              <a:rPr lang="en-US" sz="2000" dirty="0" err="1">
                <a:solidFill>
                  <a:srgbClr val="1B1B1B"/>
                </a:solidFill>
                <a:latin typeface="Calibri (Body)"/>
              </a:rPr>
              <a:t>Kết</a:t>
            </a:r>
            <a:r>
              <a:rPr lang="en-US" sz="2000" dirty="0">
                <a:solidFill>
                  <a:srgbClr val="1B1B1B"/>
                </a:solidFill>
                <a:latin typeface="Calibri (Body)"/>
              </a:rPr>
              <a:t> </a:t>
            </a:r>
            <a:r>
              <a:rPr lang="en-US" sz="2000" dirty="0" err="1">
                <a:solidFill>
                  <a:srgbClr val="1B1B1B"/>
                </a:solidFill>
                <a:latin typeface="Calibri (Body)"/>
              </a:rPr>
              <a:t>thúc</a:t>
            </a:r>
            <a:r>
              <a:rPr lang="en-US" sz="2000" dirty="0">
                <a:solidFill>
                  <a:srgbClr val="1B1B1B"/>
                </a:solidFill>
                <a:latin typeface="Calibri (Body)"/>
              </a:rPr>
              <a:t> thread </a:t>
            </a:r>
            <a:r>
              <a:rPr lang="en-US" sz="2000" dirty="0" err="1">
                <a:solidFill>
                  <a:srgbClr val="1B1B1B"/>
                </a:solidFill>
                <a:latin typeface="Calibri (Body)"/>
              </a:rPr>
              <a:t>sư</a:t>
            </a:r>
            <a:r>
              <a:rPr lang="en-US" sz="2000" dirty="0">
                <a:solidFill>
                  <a:srgbClr val="1B1B1B"/>
                </a:solidFill>
                <a:latin typeface="Calibri (Body)"/>
              </a:rPr>
              <a:t>̉ </a:t>
            </a:r>
            <a:r>
              <a:rPr lang="en-US" sz="2000" dirty="0" err="1">
                <a:solidFill>
                  <a:srgbClr val="1B1B1B"/>
                </a:solidFill>
                <a:latin typeface="Calibri (Body)"/>
              </a:rPr>
              <a:t>dụng</a:t>
            </a:r>
            <a:r>
              <a:rPr lang="en-US" sz="2000" dirty="0">
                <a:solidFill>
                  <a:srgbClr val="1B1B1B"/>
                </a:solidFill>
                <a:latin typeface="Calibri (Body)"/>
              </a:rPr>
              <a:t> </a:t>
            </a:r>
            <a:r>
              <a:rPr lang="en-US" sz="2000" dirty="0" err="1">
                <a:solidFill>
                  <a:srgbClr val="1B1B1B"/>
                </a:solidFill>
                <a:latin typeface="Calibri (Body)"/>
              </a:rPr>
              <a:t>hàm</a:t>
            </a:r>
            <a:r>
              <a:rPr lang="en-US" sz="2000" dirty="0">
                <a:solidFill>
                  <a:srgbClr val="1B1B1B"/>
                </a:solidFill>
                <a:latin typeface="Calibri (Body)"/>
              </a:rPr>
              <a:t> </a:t>
            </a:r>
            <a:r>
              <a:rPr lang="en-US" sz="2000" dirty="0" err="1">
                <a:solidFill>
                  <a:srgbClr val="1B1B1B"/>
                </a:solidFill>
                <a:latin typeface="Calibri (Body)"/>
              </a:rPr>
              <a:t>pthread_exit</a:t>
            </a:r>
            <a:r>
              <a:rPr lang="en-US" sz="2000" dirty="0">
                <a:solidFill>
                  <a:srgbClr val="1B1B1B"/>
                </a:solidFill>
                <a:latin typeface="Calibri (Body)"/>
              </a:rPr>
              <a:t>().</a:t>
            </a:r>
          </a:p>
          <a:p>
            <a:pPr marL="914400" lvl="1" indent="-342900">
              <a:lnSpc>
                <a:spcPct val="90000"/>
              </a:lnSpc>
              <a:spcAft>
                <a:spcPts val="600"/>
              </a:spcAft>
              <a:buFont typeface="Arial" panose="020B0604020202020204" pitchFamily="34" charset="0"/>
              <a:buChar char="•"/>
            </a:pPr>
            <a:endParaRPr lang="en-US" sz="2000" dirty="0">
              <a:latin typeface="Calibri (Body)"/>
            </a:endParaRPr>
          </a:p>
          <a:p>
            <a:pPr marL="571500" lvl="1">
              <a:lnSpc>
                <a:spcPct val="90000"/>
              </a:lnSpc>
              <a:spcAft>
                <a:spcPts val="600"/>
              </a:spcAft>
            </a:pPr>
            <a:endParaRPr lang="en-US" sz="2000" dirty="0">
              <a:latin typeface="Calibri (Body)"/>
            </a:endParaRPr>
          </a:p>
          <a:p>
            <a:pPr marL="342900" indent="-228600">
              <a:lnSpc>
                <a:spcPct val="90000"/>
              </a:lnSpc>
              <a:spcAft>
                <a:spcPts val="600"/>
              </a:spcAft>
              <a:buFont typeface="Arial" panose="020B0604020202020204" pitchFamily="34" charset="0"/>
              <a:buChar char="•"/>
            </a:pPr>
            <a:endParaRPr lang="en-US" sz="2000" b="1" dirty="0">
              <a:latin typeface="Calibri (Body)"/>
            </a:endParaRPr>
          </a:p>
        </p:txBody>
      </p:sp>
      <p:pic>
        <p:nvPicPr>
          <p:cNvPr id="6" name="Picture 5">
            <a:extLst>
              <a:ext uri="{FF2B5EF4-FFF2-40B4-BE49-F238E27FC236}">
                <a16:creationId xmlns:a16="http://schemas.microsoft.com/office/drawing/2014/main" id="{4FF347BF-7111-4660-8A9D-C5B46F9CF9B8}"/>
              </a:ext>
            </a:extLst>
          </p:cNvPr>
          <p:cNvPicPr>
            <a:picLocks noChangeAspect="1"/>
          </p:cNvPicPr>
          <p:nvPr/>
        </p:nvPicPr>
        <p:blipFill>
          <a:blip r:embed="rId2"/>
          <a:stretch>
            <a:fillRect/>
          </a:stretch>
        </p:blipFill>
        <p:spPr>
          <a:xfrm>
            <a:off x="1863238" y="2077859"/>
            <a:ext cx="9318567" cy="2428969"/>
          </a:xfrm>
          <a:prstGeom prst="rect">
            <a:avLst/>
          </a:prstGeom>
        </p:spPr>
      </p:pic>
      <p:sp>
        <p:nvSpPr>
          <p:cNvPr id="5" name="Rectangle 4"/>
          <p:cNvSpPr/>
          <p:nvPr/>
        </p:nvSpPr>
        <p:spPr>
          <a:xfrm>
            <a:off x="1402081" y="4768197"/>
            <a:ext cx="10437223" cy="2089803"/>
          </a:xfrm>
          <a:prstGeom prst="rect">
            <a:avLst/>
          </a:prstGeom>
        </p:spPr>
        <p:txBody>
          <a:bodyPr wrap="square">
            <a:spAutoFit/>
          </a:bodyPr>
          <a:lstStyle/>
          <a:p>
            <a:pPr>
              <a:buFont typeface="Arial" panose="020B0604020202020204" pitchFamily="34" charset="0"/>
              <a:buChar char="•"/>
            </a:pPr>
            <a:r>
              <a:rPr lang="en-US" sz="2200" b="1" dirty="0">
                <a:solidFill>
                  <a:srgbClr val="1B1B1B"/>
                </a:solidFill>
                <a:latin typeface="Calibri (Body)"/>
              </a:rPr>
              <a:t> </a:t>
            </a:r>
            <a:r>
              <a:rPr lang="vi-VN" sz="2200" dirty="0">
                <a:solidFill>
                  <a:srgbClr val="1B1B1B"/>
                </a:solidFill>
                <a:latin typeface="Calibri (Body)"/>
              </a:rPr>
              <a:t>Ta thấy rằng hàm này chỉ chấp nhận một đối số, đó là giá trị trả về từ thread đang gọi hàm này. </a:t>
            </a:r>
            <a:endParaRPr lang="en-US" sz="2200" dirty="0">
              <a:solidFill>
                <a:srgbClr val="1B1B1B"/>
              </a:solidFill>
              <a:latin typeface="Calibri (Body)"/>
            </a:endParaRPr>
          </a:p>
          <a:p>
            <a:pPr>
              <a:buFont typeface="Arial" panose="020B0604020202020204" pitchFamily="34" charset="0"/>
              <a:buChar char="•"/>
            </a:pPr>
            <a:endParaRPr lang="en-US" sz="2200" dirty="0">
              <a:solidFill>
                <a:srgbClr val="1B1B1B"/>
              </a:solidFill>
              <a:latin typeface="Calibri (Body)"/>
            </a:endParaRPr>
          </a:p>
          <a:p>
            <a:pPr>
              <a:buFont typeface="Arial" panose="020B0604020202020204" pitchFamily="34" charset="0"/>
              <a:buChar char="•"/>
            </a:pPr>
            <a:r>
              <a:rPr lang="en-US" sz="2200" dirty="0">
                <a:solidFill>
                  <a:srgbClr val="1B1B1B"/>
                </a:solidFill>
                <a:latin typeface="Calibri (Body)"/>
              </a:rPr>
              <a:t> </a:t>
            </a:r>
            <a:r>
              <a:rPr lang="vi-VN" sz="2200" dirty="0">
                <a:solidFill>
                  <a:srgbClr val="1B1B1B"/>
                </a:solidFill>
                <a:latin typeface="Calibri (Body)"/>
              </a:rPr>
              <a:t>Giá trị trả về này được truy cập bởi thread cha đang đợi thread này kết thúc và có thể được truy cập bởi một thread khác thông qua </a:t>
            </a:r>
            <a:r>
              <a:rPr lang="vi-VN" sz="2200" b="1" dirty="0">
                <a:solidFill>
                  <a:srgbClr val="1B1B1B"/>
                </a:solidFill>
                <a:latin typeface="Calibri (Body)"/>
              </a:rPr>
              <a:t>pthread_join()</a:t>
            </a:r>
            <a:r>
              <a:rPr lang="vi-VN" sz="2200" dirty="0">
                <a:solidFill>
                  <a:srgbClr val="1B1B1B"/>
                </a:solidFill>
                <a:latin typeface="Calibri (Body)"/>
              </a:rPr>
              <a:t>.</a:t>
            </a:r>
            <a:endParaRPr lang="en-US" sz="2200" dirty="0">
              <a:solidFill>
                <a:srgbClr val="1B1B1B"/>
              </a:solidFill>
              <a:latin typeface="Calibri (Body)"/>
            </a:endParaRPr>
          </a:p>
          <a:p>
            <a:pPr marL="0" lvl="1" defTabSz="977900">
              <a:lnSpc>
                <a:spcPct val="90000"/>
              </a:lnSpc>
              <a:spcBef>
                <a:spcPct val="0"/>
              </a:spcBef>
              <a:spcAft>
                <a:spcPct val="15000"/>
              </a:spcAft>
            </a:pPr>
            <a:endParaRPr lang="en-US" sz="2200" dirty="0">
              <a:latin typeface="Calibri (Body)"/>
            </a:endParaRPr>
          </a:p>
        </p:txBody>
      </p:sp>
    </p:spTree>
    <p:extLst>
      <p:ext uri="{BB962C8B-B14F-4D97-AF65-F5344CB8AC3E}">
        <p14:creationId xmlns:p14="http://schemas.microsoft.com/office/powerpoint/2010/main" val="189484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36</a:t>
            </a:fld>
            <a:endParaRPr lang="en-US" dirty="0"/>
          </a:p>
        </p:txBody>
      </p:sp>
      <p:pic>
        <p:nvPicPr>
          <p:cNvPr id="6" name="Picture 5">
            <a:extLst>
              <a:ext uri="{FF2B5EF4-FFF2-40B4-BE49-F238E27FC236}">
                <a16:creationId xmlns:a16="http://schemas.microsoft.com/office/drawing/2014/main" id="{41DB3E6A-165B-4AAA-B153-C384CCDED105}"/>
              </a:ext>
            </a:extLst>
          </p:cNvPr>
          <p:cNvPicPr/>
          <p:nvPr/>
        </p:nvPicPr>
        <p:blipFill>
          <a:blip r:embed="rId2"/>
          <a:stretch>
            <a:fillRect/>
          </a:stretch>
        </p:blipFill>
        <p:spPr>
          <a:xfrm>
            <a:off x="0" y="0"/>
            <a:ext cx="12192000" cy="6453051"/>
          </a:xfrm>
          <a:prstGeom prst="rect">
            <a:avLst/>
          </a:prstGeom>
        </p:spPr>
      </p:pic>
    </p:spTree>
    <p:extLst>
      <p:ext uri="{BB962C8B-B14F-4D97-AF65-F5344CB8AC3E}">
        <p14:creationId xmlns:p14="http://schemas.microsoft.com/office/powerpoint/2010/main" val="57415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4</a:t>
            </a:fld>
            <a:endParaRPr lang="en-US" dirty="0"/>
          </a:p>
        </p:txBody>
      </p:sp>
      <p:sp>
        <p:nvSpPr>
          <p:cNvPr id="8" name="Title 7"/>
          <p:cNvSpPr>
            <a:spLocks noGrp="1"/>
          </p:cNvSpPr>
          <p:nvPr>
            <p:ph type="title"/>
          </p:nvPr>
        </p:nvSpPr>
        <p:spPr/>
        <p:txBody>
          <a:bodyPr/>
          <a:lstStyle/>
          <a:p>
            <a:r>
              <a:rPr lang="en-US" dirty="0" smtClean="0"/>
              <a:t>Multicore type 2</a:t>
            </a:r>
            <a:endParaRPr lang="vi-VN" dirty="0"/>
          </a:p>
        </p:txBody>
      </p:sp>
      <p:sp>
        <p:nvSpPr>
          <p:cNvPr id="4" name="TextBox 3"/>
          <p:cNvSpPr txBox="1"/>
          <p:nvPr/>
        </p:nvSpPr>
        <p:spPr>
          <a:xfrm>
            <a:off x="1138255" y="2091327"/>
            <a:ext cx="4413460" cy="1015663"/>
          </a:xfrm>
          <a:prstGeom prst="rect">
            <a:avLst/>
          </a:prstGeom>
          <a:noFill/>
        </p:spPr>
        <p:txBody>
          <a:bodyPr wrap="square" rtlCol="0">
            <a:sp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+ 2 core riêng biệt, init riêng cho mỗi core</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6" name="Grafik 22">
            <a:extLst>
              <a:ext uri="{FF2B5EF4-FFF2-40B4-BE49-F238E27FC236}">
                <a16:creationId xmlns:a16="http://schemas.microsoft.com/office/drawing/2014/main" id="{1FC0F34A-4868-4784-9C08-33A40C890BB0}"/>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7271" y="2091327"/>
            <a:ext cx="5141329" cy="3259797"/>
          </a:xfrm>
          <a:prstGeom prst="rect">
            <a:avLst/>
          </a:prstGeom>
          <a:noFill/>
        </p:spPr>
      </p:pic>
    </p:spTree>
    <p:extLst>
      <p:ext uri="{BB962C8B-B14F-4D97-AF65-F5344CB8AC3E}">
        <p14:creationId xmlns:p14="http://schemas.microsoft.com/office/powerpoint/2010/main" val="3547061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5</a:t>
            </a:fld>
            <a:endParaRPr lang="en-US" dirty="0"/>
          </a:p>
        </p:txBody>
      </p:sp>
      <p:sp>
        <p:nvSpPr>
          <p:cNvPr id="8" name="Title 7"/>
          <p:cNvSpPr>
            <a:spLocks noGrp="1"/>
          </p:cNvSpPr>
          <p:nvPr>
            <p:ph type="title"/>
          </p:nvPr>
        </p:nvSpPr>
        <p:spPr/>
        <p:txBody>
          <a:bodyPr/>
          <a:lstStyle/>
          <a:p>
            <a:r>
              <a:rPr lang="en-US" dirty="0" smtClean="0"/>
              <a:t>Multicore type 3</a:t>
            </a:r>
            <a:endParaRPr lang="vi-VN" dirty="0"/>
          </a:p>
        </p:txBody>
      </p:sp>
      <p:sp>
        <p:nvSpPr>
          <p:cNvPr id="4" name="TextBox 3"/>
          <p:cNvSpPr txBox="1"/>
          <p:nvPr/>
        </p:nvSpPr>
        <p:spPr>
          <a:xfrm>
            <a:off x="1164381" y="2303076"/>
            <a:ext cx="4766156" cy="1323439"/>
          </a:xfrm>
          <a:prstGeom prst="rect">
            <a:avLst/>
          </a:prstGeom>
          <a:noFill/>
        </p:spPr>
        <p:txBody>
          <a:bodyPr wrap="square" rtlCol="0">
            <a:sp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Quá trình init được thực hiện trên 1 core duy nhất, được chỉ định</a:t>
            </a: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endPar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7" name="Grafik 22">
            <a:extLst>
              <a:ext uri="{FF2B5EF4-FFF2-40B4-BE49-F238E27FC236}">
                <a16:creationId xmlns:a16="http://schemas.microsoft.com/office/drawing/2014/main" id="{1FC0F34A-4868-4784-9C08-33A40C890BB0}"/>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720844" y="1997520"/>
            <a:ext cx="5141329" cy="3257991"/>
          </a:xfrm>
          <a:prstGeom prst="rect">
            <a:avLst/>
          </a:prstGeom>
          <a:noFill/>
        </p:spPr>
      </p:pic>
    </p:spTree>
    <p:extLst>
      <p:ext uri="{BB962C8B-B14F-4D97-AF65-F5344CB8AC3E}">
        <p14:creationId xmlns:p14="http://schemas.microsoft.com/office/powerpoint/2010/main" val="66088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6</a:t>
            </a:fld>
            <a:endParaRPr lang="en-US" dirty="0"/>
          </a:p>
        </p:txBody>
      </p:sp>
      <p:sp>
        <p:nvSpPr>
          <p:cNvPr id="8" name="Title 7"/>
          <p:cNvSpPr>
            <a:spLocks noGrp="1"/>
          </p:cNvSpPr>
          <p:nvPr>
            <p:ph type="title"/>
          </p:nvPr>
        </p:nvSpPr>
        <p:spPr/>
        <p:txBody>
          <a:bodyPr/>
          <a:lstStyle/>
          <a:p>
            <a:r>
              <a:rPr lang="en-US" dirty="0" smtClean="0"/>
              <a:t>Multicore type</a:t>
            </a:r>
            <a:endParaRPr lang="vi-VN" dirty="0"/>
          </a:p>
        </p:txBody>
      </p:sp>
      <p:graphicFrame>
        <p:nvGraphicFramePr>
          <p:cNvPr id="5" name="Table 4">
            <a:extLst>
              <a:ext uri="{FF2B5EF4-FFF2-40B4-BE49-F238E27FC236}">
                <a16:creationId xmlns:a16="http://schemas.microsoft.com/office/drawing/2014/main" id="{DEC5670C-5D8F-400F-A2C8-6263520A0ADC}"/>
              </a:ext>
            </a:extLst>
          </p:cNvPr>
          <p:cNvGraphicFramePr>
            <a:graphicFrameLocks noGrp="1"/>
          </p:cNvGraphicFramePr>
          <p:nvPr>
            <p:extLst>
              <p:ext uri="{D42A27DB-BD31-4B8C-83A1-F6EECF244321}">
                <p14:modId xmlns:p14="http://schemas.microsoft.com/office/powerpoint/2010/main" val="4194457565"/>
              </p:ext>
            </p:extLst>
          </p:nvPr>
        </p:nvGraphicFramePr>
        <p:xfrm>
          <a:off x="1713897" y="1156381"/>
          <a:ext cx="8933519" cy="5206771"/>
        </p:xfrm>
        <a:graphic>
          <a:graphicData uri="http://schemas.openxmlformats.org/drawingml/2006/table">
            <a:tbl>
              <a:tblPr firstRow="1" firstCol="1" bandRow="1">
                <a:tableStyleId>{5C22544A-7EE6-4342-B048-85BDC9FD1C3A}</a:tableStyleId>
              </a:tblPr>
              <a:tblGrid>
                <a:gridCol w="1187542">
                  <a:extLst>
                    <a:ext uri="{9D8B030D-6E8A-4147-A177-3AD203B41FA5}">
                      <a16:colId xmlns:a16="http://schemas.microsoft.com/office/drawing/2014/main" val="2563223673"/>
                    </a:ext>
                  </a:extLst>
                </a:gridCol>
                <a:gridCol w="1812251">
                  <a:extLst>
                    <a:ext uri="{9D8B030D-6E8A-4147-A177-3AD203B41FA5}">
                      <a16:colId xmlns:a16="http://schemas.microsoft.com/office/drawing/2014/main" val="2185540197"/>
                    </a:ext>
                  </a:extLst>
                </a:gridCol>
                <a:gridCol w="1839196">
                  <a:extLst>
                    <a:ext uri="{9D8B030D-6E8A-4147-A177-3AD203B41FA5}">
                      <a16:colId xmlns:a16="http://schemas.microsoft.com/office/drawing/2014/main" val="2566333934"/>
                    </a:ext>
                  </a:extLst>
                </a:gridCol>
                <a:gridCol w="1973917">
                  <a:extLst>
                    <a:ext uri="{9D8B030D-6E8A-4147-A177-3AD203B41FA5}">
                      <a16:colId xmlns:a16="http://schemas.microsoft.com/office/drawing/2014/main" val="806626153"/>
                    </a:ext>
                  </a:extLst>
                </a:gridCol>
                <a:gridCol w="2120613">
                  <a:extLst>
                    <a:ext uri="{9D8B030D-6E8A-4147-A177-3AD203B41FA5}">
                      <a16:colId xmlns:a16="http://schemas.microsoft.com/office/drawing/2014/main" val="1367913931"/>
                    </a:ext>
                  </a:extLst>
                </a:gridCol>
              </a:tblGrid>
              <a:tr h="491676">
                <a:tc>
                  <a:txBody>
                    <a:bodyPr/>
                    <a:lstStyle/>
                    <a:p>
                      <a:pPr marL="0" marR="0">
                        <a:spcBef>
                          <a:spcPts val="0"/>
                        </a:spcBef>
                        <a:spcAft>
                          <a:spcPts val="0"/>
                        </a:spcAft>
                      </a:pPr>
                      <a:r>
                        <a:rPr lang="en-GB" sz="900">
                          <a:effectLst/>
                        </a:rPr>
                        <a:t>Driver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900">
                          <a:effectLst/>
                        </a:rPr>
                        <a:t>HW “Natural” Element</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900">
                          <a:effectLst/>
                        </a:rPr>
                        <a:t>Mappable Element (ME)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900">
                          <a:effectLst/>
                        </a:rPr>
                        <a:t>Relation</a:t>
                      </a:r>
                      <a:br>
                        <a:rPr lang="en-GB" sz="900">
                          <a:effectLst/>
                        </a:rPr>
                      </a:br>
                      <a:r>
                        <a:rPr lang="en-GB" sz="900">
                          <a:effectLst/>
                        </a:rPr>
                        <a:t>(ME : Core)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900">
                          <a:effectLst/>
                        </a:rPr>
                        <a:t>Multi-Core Type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2260245898"/>
                  </a:ext>
                </a:extLst>
              </a:tr>
              <a:tr h="210852">
                <a:tc>
                  <a:txBody>
                    <a:bodyPr/>
                    <a:lstStyle/>
                    <a:p>
                      <a:pPr marL="0" marR="0">
                        <a:spcBef>
                          <a:spcPts val="0"/>
                        </a:spcBef>
                        <a:spcAft>
                          <a:spcPts val="0"/>
                        </a:spcAft>
                      </a:pPr>
                      <a:r>
                        <a:rPr lang="en-GB" sz="800" err="1">
                          <a:effectLst/>
                        </a:rPr>
                        <a:t>Adc</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HW Units</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Channel group </a:t>
                      </a:r>
                      <a:r>
                        <a:rPr lang="en-GB" sz="800" strike="noStrike">
                          <a:effectLst/>
                        </a:rPr>
                        <a:t>HW Unit</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Type IV </a:t>
                      </a:r>
                      <a:r>
                        <a:rPr lang="en-GB" sz="800" strike="noStrike">
                          <a:effectLst/>
                        </a:rPr>
                        <a:t>Type II</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1811244522"/>
                  </a:ext>
                </a:extLst>
              </a:tr>
              <a:tr h="210852">
                <a:tc>
                  <a:txBody>
                    <a:bodyPr/>
                    <a:lstStyle/>
                    <a:p>
                      <a:pPr marL="0" marR="0">
                        <a:spcBef>
                          <a:spcPts val="0"/>
                        </a:spcBef>
                        <a:spcAft>
                          <a:spcPts val="0"/>
                        </a:spcAft>
                      </a:pPr>
                      <a:r>
                        <a:rPr lang="en-GB" sz="800">
                          <a:effectLst/>
                        </a:rPr>
                        <a:t>Can</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CAN Controller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Network</a:t>
                      </a:r>
                      <a:r>
                        <a:rPr lang="en-GB" sz="800">
                          <a:effectLst/>
                        </a:rPr>
                        <a:t> HW Unit(controller)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2576639785"/>
                  </a:ext>
                </a:extLst>
              </a:tr>
              <a:tr h="398145">
                <a:tc>
                  <a:txBody>
                    <a:bodyPr/>
                    <a:lstStyle/>
                    <a:p>
                      <a:pPr marL="0" marR="0">
                        <a:spcBef>
                          <a:spcPts val="0"/>
                        </a:spcBef>
                        <a:spcAft>
                          <a:spcPts val="0"/>
                        </a:spcAft>
                      </a:pPr>
                      <a:r>
                        <a:rPr lang="en-GB" sz="800">
                          <a:effectLst/>
                        </a:rPr>
                        <a:t>Crypto </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HW based: HSM</a:t>
                      </a:r>
                      <a:endParaRPr lang="en-US" sz="900">
                        <a:effectLst/>
                      </a:endParaRPr>
                    </a:p>
                    <a:p>
                      <a:pPr marL="0" marR="0">
                        <a:spcBef>
                          <a:spcPts val="0"/>
                        </a:spcBef>
                        <a:spcAft>
                          <a:spcPts val="0"/>
                        </a:spcAft>
                      </a:pPr>
                      <a:r>
                        <a:rPr lang="en-GB" sz="800">
                          <a:effectLst/>
                        </a:rPr>
                        <a:t>SW based: Job</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Job</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1146223300"/>
                  </a:ext>
                </a:extLst>
              </a:tr>
              <a:tr h="208767">
                <a:tc>
                  <a:txBody>
                    <a:bodyPr/>
                    <a:lstStyle/>
                    <a:p>
                      <a:pPr marL="0" marR="0">
                        <a:spcBef>
                          <a:spcPts val="0"/>
                        </a:spcBef>
                        <a:spcAft>
                          <a:spcPts val="0"/>
                        </a:spcAft>
                      </a:pPr>
                      <a:r>
                        <a:rPr lang="en-GB" sz="800" err="1">
                          <a:effectLst/>
                        </a:rPr>
                        <a:t>Dio</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Port / Channel (HW dependent)</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Port / Channel</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1018042957"/>
                  </a:ext>
                </a:extLst>
              </a:tr>
              <a:tr h="210852">
                <a:tc>
                  <a:txBody>
                    <a:bodyPr/>
                    <a:lstStyle/>
                    <a:p>
                      <a:pPr marL="0" marR="0">
                        <a:spcBef>
                          <a:spcPts val="0"/>
                        </a:spcBef>
                        <a:spcAft>
                          <a:spcPts val="0"/>
                        </a:spcAft>
                      </a:pPr>
                      <a:r>
                        <a:rPr lang="en-GB" sz="800">
                          <a:effectLst/>
                        </a:rPr>
                        <a:t>Eth</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MAC</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Network</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441580434"/>
                  </a:ext>
                </a:extLst>
              </a:tr>
              <a:tr h="210852">
                <a:tc>
                  <a:txBody>
                    <a:bodyPr/>
                    <a:lstStyle/>
                    <a:p>
                      <a:pPr marL="0" marR="0">
                        <a:spcBef>
                          <a:spcPts val="0"/>
                        </a:spcBef>
                        <a:spcAft>
                          <a:spcPts val="0"/>
                        </a:spcAft>
                      </a:pPr>
                      <a:r>
                        <a:rPr lang="en-GB" sz="800" err="1">
                          <a:effectLst/>
                        </a:rPr>
                        <a:t>EthSwt</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Switch ASIC</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Network</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3186111317"/>
                  </a:ext>
                </a:extLst>
              </a:tr>
              <a:tr h="230061">
                <a:tc>
                  <a:txBody>
                    <a:bodyPr/>
                    <a:lstStyle/>
                    <a:p>
                      <a:pPr marL="0" marR="0">
                        <a:spcBef>
                          <a:spcPts val="0"/>
                        </a:spcBef>
                        <a:spcAft>
                          <a:spcPts val="0"/>
                        </a:spcAft>
                      </a:pPr>
                      <a:r>
                        <a:rPr lang="en-GB" sz="800" err="1">
                          <a:effectLst/>
                        </a:rPr>
                        <a:t>EthTrcv</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Transceiver ASIC</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Network</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975155673"/>
                  </a:ext>
                </a:extLst>
              </a:tr>
              <a:tr h="251460">
                <a:tc>
                  <a:txBody>
                    <a:bodyPr/>
                    <a:lstStyle/>
                    <a:p>
                      <a:pPr marL="0" marR="0">
                        <a:spcBef>
                          <a:spcPts val="0"/>
                        </a:spcBef>
                        <a:spcAft>
                          <a:spcPts val="0"/>
                        </a:spcAft>
                      </a:pPr>
                      <a:r>
                        <a:rPr lang="en-GB" sz="800" err="1">
                          <a:effectLst/>
                        </a:rPr>
                        <a:t>Eep</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EEPROM Driver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MCAL Module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1:1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785676839"/>
                  </a:ext>
                </a:extLst>
              </a:tr>
              <a:tr h="117928">
                <a:tc>
                  <a:txBody>
                    <a:bodyPr/>
                    <a:lstStyle/>
                    <a:p>
                      <a:pPr marL="0" marR="0">
                        <a:spcBef>
                          <a:spcPts val="0"/>
                        </a:spcBef>
                        <a:spcAft>
                          <a:spcPts val="0"/>
                        </a:spcAft>
                      </a:pPr>
                      <a:r>
                        <a:rPr lang="en-GB" sz="800" err="1">
                          <a:effectLst/>
                        </a:rPr>
                        <a:t>Fls</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Flash</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MCAL Module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1:1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2035747589"/>
                  </a:ext>
                </a:extLst>
              </a:tr>
              <a:tr h="209550">
                <a:tc>
                  <a:txBody>
                    <a:bodyPr/>
                    <a:lstStyle/>
                    <a:p>
                      <a:pPr marL="0" marR="0">
                        <a:spcBef>
                          <a:spcPts val="0"/>
                        </a:spcBef>
                        <a:spcAft>
                          <a:spcPts val="0"/>
                        </a:spcAft>
                      </a:pPr>
                      <a:r>
                        <a:rPr lang="en-GB" sz="800">
                          <a:effectLst/>
                        </a:rPr>
                        <a:t>Fr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Controller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Network</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3684463554"/>
                  </a:ext>
                </a:extLst>
              </a:tr>
              <a:tr h="343748">
                <a:tc>
                  <a:txBody>
                    <a:bodyPr/>
                    <a:lstStyle/>
                    <a:p>
                      <a:pPr marL="0" marR="0">
                        <a:spcBef>
                          <a:spcPts val="0"/>
                        </a:spcBef>
                        <a:spcAft>
                          <a:spcPts val="0"/>
                        </a:spcAft>
                      </a:pPr>
                      <a:r>
                        <a:rPr lang="en-GB" sz="800" err="1">
                          <a:effectLst/>
                        </a:rPr>
                        <a:t>Gpt</a:t>
                      </a:r>
                      <a:r>
                        <a:rPr lang="en-GB" sz="800">
                          <a:effectLst/>
                        </a:rPr>
                        <a:t> </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Timer Resource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Local Timer</a:t>
                      </a:r>
                      <a:endParaRPr lang="en-US" sz="900">
                        <a:effectLst/>
                      </a:endParaRPr>
                    </a:p>
                    <a:p>
                      <a:pPr marL="0" marR="0">
                        <a:spcBef>
                          <a:spcPts val="0"/>
                        </a:spcBef>
                        <a:spcAft>
                          <a:spcPts val="0"/>
                        </a:spcAft>
                      </a:pPr>
                      <a:r>
                        <a:rPr lang="en-GB" sz="800">
                          <a:effectLst/>
                        </a:rPr>
                        <a:t>Global Timer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a:effectLst/>
                      </a:endParaRPr>
                    </a:p>
                    <a:p>
                      <a:pPr marL="0" marR="0">
                        <a:spcBef>
                          <a:spcPts val="0"/>
                        </a:spcBef>
                        <a:spcAft>
                          <a:spcPts val="0"/>
                        </a:spcAft>
                      </a:pPr>
                      <a:r>
                        <a:rPr lang="en-GB" sz="800">
                          <a:effectLst/>
                        </a:rPr>
                        <a:t>1:m</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a:effectLst/>
                      </a:endParaRPr>
                    </a:p>
                    <a:p>
                      <a:pPr marL="0" marR="0">
                        <a:spcBef>
                          <a:spcPts val="0"/>
                        </a:spcBef>
                        <a:spcAft>
                          <a:spcPts val="0"/>
                        </a:spcAft>
                      </a:pPr>
                      <a:r>
                        <a:rPr lang="en-GB" sz="800">
                          <a:effectLst/>
                        </a:rPr>
                        <a:t>Type III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413314590"/>
                  </a:ext>
                </a:extLst>
              </a:tr>
              <a:tr h="211223">
                <a:tc>
                  <a:txBody>
                    <a:bodyPr/>
                    <a:lstStyle/>
                    <a:p>
                      <a:pPr marL="0" marR="0">
                        <a:spcBef>
                          <a:spcPts val="0"/>
                        </a:spcBef>
                        <a:spcAft>
                          <a:spcPts val="0"/>
                        </a:spcAft>
                      </a:pPr>
                      <a:r>
                        <a:rPr lang="en-GB" sz="800">
                          <a:effectLst/>
                        </a:rPr>
                        <a:t>Icu </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Timer / Edge Detector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ICU </a:t>
                      </a:r>
                      <a:r>
                        <a:rPr lang="en-GB" sz="800" strike="sngStrike" err="1">
                          <a:effectLst/>
                        </a:rPr>
                        <a:t>Channel</a:t>
                      </a:r>
                      <a:r>
                        <a:rPr lang="en-GB" sz="900" err="1">
                          <a:effectLst/>
                        </a:rPr>
                        <a:t>HW</a:t>
                      </a:r>
                      <a:r>
                        <a:rPr lang="en-GB" sz="900">
                          <a:effectLst/>
                        </a:rPr>
                        <a:t> Unit</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Type IV </a:t>
                      </a:r>
                      <a:r>
                        <a:rPr lang="en-GB" sz="800" strike="noStrike">
                          <a:effectLst/>
                        </a:rPr>
                        <a:t>Type II</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577846565"/>
                  </a:ext>
                </a:extLst>
              </a:tr>
              <a:tr h="210852">
                <a:tc>
                  <a:txBody>
                    <a:bodyPr/>
                    <a:lstStyle/>
                    <a:p>
                      <a:pPr marL="0" marR="0">
                        <a:spcBef>
                          <a:spcPts val="0"/>
                        </a:spcBef>
                        <a:spcAft>
                          <a:spcPts val="0"/>
                        </a:spcAft>
                      </a:pPr>
                      <a:r>
                        <a:rPr lang="en-GB" sz="800">
                          <a:effectLst/>
                        </a:rPr>
                        <a:t>Lin</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Lin Channel</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Network</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304247673"/>
                  </a:ext>
                </a:extLst>
              </a:tr>
              <a:tr h="210852">
                <a:tc>
                  <a:txBody>
                    <a:bodyPr/>
                    <a:lstStyle/>
                    <a:p>
                      <a:pPr marL="0" marR="0">
                        <a:spcBef>
                          <a:spcPts val="0"/>
                        </a:spcBef>
                        <a:spcAft>
                          <a:spcPts val="0"/>
                        </a:spcAft>
                      </a:pPr>
                      <a:r>
                        <a:rPr lang="en-GB" sz="800" err="1">
                          <a:effectLst/>
                        </a:rPr>
                        <a:t>Mcu</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Core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Core, System</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1:1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4229654655"/>
                  </a:ext>
                </a:extLst>
              </a:tr>
              <a:tr h="210852">
                <a:tc>
                  <a:txBody>
                    <a:bodyPr/>
                    <a:lstStyle/>
                    <a:p>
                      <a:pPr marL="0" marR="0">
                        <a:spcBef>
                          <a:spcPts val="0"/>
                        </a:spcBef>
                        <a:spcAft>
                          <a:spcPts val="0"/>
                        </a:spcAft>
                      </a:pPr>
                      <a:r>
                        <a:rPr lang="en-GB" sz="800" err="1">
                          <a:effectLst/>
                        </a:rPr>
                        <a:t>Ocu</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Timer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OCU </a:t>
                      </a:r>
                      <a:r>
                        <a:rPr lang="en-GB" sz="800" strike="sngStrike" err="1">
                          <a:effectLst/>
                        </a:rPr>
                        <a:t>Channel</a:t>
                      </a:r>
                      <a:r>
                        <a:rPr lang="en-GB" sz="800" b="0" i="0" u="none" strike="noStrike" noProof="0" err="1">
                          <a:effectLst/>
                          <a:latin typeface="Arial"/>
                        </a:rPr>
                        <a:t>HW</a:t>
                      </a:r>
                      <a:r>
                        <a:rPr lang="en-GB" sz="800" b="0" i="0" u="none" strike="noStrike" noProof="0">
                          <a:effectLst/>
                          <a:latin typeface="Arial"/>
                        </a:rPr>
                        <a:t> Unit</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Type IV </a:t>
                      </a:r>
                      <a:r>
                        <a:rPr lang="en-GB" sz="800" strike="noStrike">
                          <a:effectLst/>
                        </a:rPr>
                        <a:t>Type II</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3601255974"/>
                  </a:ext>
                </a:extLst>
              </a:tr>
              <a:tr h="234530">
                <a:tc>
                  <a:txBody>
                    <a:bodyPr/>
                    <a:lstStyle/>
                    <a:p>
                      <a:pPr marL="0" marR="0">
                        <a:spcBef>
                          <a:spcPts val="0"/>
                        </a:spcBef>
                        <a:spcAft>
                          <a:spcPts val="0"/>
                        </a:spcAft>
                      </a:pPr>
                      <a:r>
                        <a:rPr lang="en-GB" sz="800">
                          <a:effectLst/>
                        </a:rPr>
                        <a:t>Port</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Port / Channel (HW dependent)</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Port / Channel</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Type III</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208509550"/>
                  </a:ext>
                </a:extLst>
              </a:tr>
              <a:tr h="210852">
                <a:tc>
                  <a:txBody>
                    <a:bodyPr/>
                    <a:lstStyle/>
                    <a:p>
                      <a:pPr marL="0" marR="0">
                        <a:spcBef>
                          <a:spcPts val="0"/>
                        </a:spcBef>
                        <a:spcAft>
                          <a:spcPts val="0"/>
                        </a:spcAft>
                      </a:pPr>
                      <a:r>
                        <a:rPr lang="en-GB" sz="800" err="1">
                          <a:effectLst/>
                        </a:rPr>
                        <a:t>Pwm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Timer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PWM </a:t>
                      </a:r>
                      <a:r>
                        <a:rPr lang="en-GB" sz="800" strike="sngStrike" err="1">
                          <a:effectLst/>
                        </a:rPr>
                        <a:t>Channel</a:t>
                      </a:r>
                      <a:r>
                        <a:rPr lang="en-GB" sz="800" b="0" i="0" u="none" strike="noStrike" noProof="0" err="1">
                          <a:effectLst/>
                          <a:latin typeface="Arial"/>
                        </a:rPr>
                        <a:t>HW</a:t>
                      </a:r>
                      <a:r>
                        <a:rPr lang="en-GB" sz="800" b="0" i="0" u="none" strike="noStrike" noProof="0">
                          <a:effectLst/>
                          <a:latin typeface="Arial"/>
                        </a:rPr>
                        <a:t> Unit</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Type IV </a:t>
                      </a:r>
                      <a:r>
                        <a:rPr lang="en-GB" sz="800" strike="noStrike">
                          <a:effectLst/>
                        </a:rPr>
                        <a:t>Type II</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1795181107"/>
                  </a:ext>
                </a:extLst>
              </a:tr>
              <a:tr h="397172">
                <a:tc>
                  <a:txBody>
                    <a:bodyPr/>
                    <a:lstStyle/>
                    <a:p>
                      <a:pPr marL="0" marR="0">
                        <a:spcBef>
                          <a:spcPts val="0"/>
                        </a:spcBef>
                        <a:spcAft>
                          <a:spcPts val="0"/>
                        </a:spcAft>
                      </a:pPr>
                      <a:r>
                        <a:rPr lang="en-GB" sz="800" err="1">
                          <a:effectLst/>
                        </a:rPr>
                        <a:t>Spi</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Channel (for individual sequences) / Device</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err="1">
                          <a:effectLst/>
                        </a:rPr>
                        <a:t>Spi</a:t>
                      </a:r>
                      <a:r>
                        <a:rPr lang="en-GB" sz="800" strike="sngStrike">
                          <a:effectLst/>
                        </a:rPr>
                        <a:t> Device</a:t>
                      </a:r>
                      <a:r>
                        <a:rPr lang="en-GB" sz="800">
                          <a:effectLst/>
                        </a:rPr>
                        <a:t> </a:t>
                      </a:r>
                      <a:r>
                        <a:rPr lang="en-GB" sz="900">
                          <a:effectLst/>
                        </a:rPr>
                        <a:t>HW Unit(controller)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err="1">
                          <a:effectLst/>
                        </a:rPr>
                        <a:t>n:m</a:t>
                      </a:r>
                      <a:endParaRPr lang="en-US" sz="900" i="1" err="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strike="sngStrike">
                          <a:effectLst/>
                        </a:rPr>
                        <a:t>Type IV </a:t>
                      </a:r>
                      <a:r>
                        <a:rPr lang="en-GB" sz="800" strike="noStrike">
                          <a:effectLst/>
                        </a:rPr>
                        <a:t>Type II</a:t>
                      </a:r>
                      <a:endParaRPr lang="en-US" sz="900" i="1" strike="sngStrike">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808651896"/>
                  </a:ext>
                </a:extLst>
              </a:tr>
              <a:tr h="421703">
                <a:tc>
                  <a:txBody>
                    <a:bodyPr/>
                    <a:lstStyle/>
                    <a:p>
                      <a:pPr marL="0" marR="0">
                        <a:spcBef>
                          <a:spcPts val="0"/>
                        </a:spcBef>
                        <a:spcAft>
                          <a:spcPts val="0"/>
                        </a:spcAft>
                      </a:pPr>
                      <a:r>
                        <a:rPr lang="en-GB" sz="800" err="1">
                          <a:effectLst/>
                        </a:rPr>
                        <a:t>Wdg</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nchor="b"/>
                </a:tc>
                <a:tc>
                  <a:txBody>
                    <a:bodyPr/>
                    <a:lstStyle/>
                    <a:p>
                      <a:pPr marL="0" marR="0">
                        <a:spcBef>
                          <a:spcPts val="0"/>
                        </a:spcBef>
                        <a:spcAft>
                          <a:spcPts val="0"/>
                        </a:spcAft>
                      </a:pPr>
                      <a:r>
                        <a:rPr lang="en-GB" sz="800">
                          <a:effectLst/>
                        </a:rPr>
                        <a:t>Watchdog Driver</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Watchdog Resource (*)</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a:effectLst/>
                        </a:rPr>
                        <a:t>n:1</a:t>
                      </a:r>
                      <a:endParaRPr lang="en-US" sz="900" i="1">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tc>
                  <a:txBody>
                    <a:bodyPr/>
                    <a:lstStyle/>
                    <a:p>
                      <a:pPr marL="0" marR="0">
                        <a:spcBef>
                          <a:spcPts val="0"/>
                        </a:spcBef>
                        <a:spcAft>
                          <a:spcPts val="0"/>
                        </a:spcAft>
                      </a:pPr>
                      <a:r>
                        <a:rPr lang="en-GB" sz="800" dirty="0">
                          <a:effectLst/>
                        </a:rPr>
                        <a:t>Type II</a:t>
                      </a:r>
                      <a:endParaRPr lang="en-US" sz="900" i="1" dirty="0">
                        <a:effectLst/>
                        <a:latin typeface="Arial" panose="020B0604020202020204" pitchFamily="34" charset="0"/>
                        <a:ea typeface="MS Mincho" panose="02020609040205080304" pitchFamily="49" charset="-128"/>
                        <a:cs typeface="Times New Roman" panose="02020603050405020304" pitchFamily="18" charset="0"/>
                      </a:endParaRPr>
                    </a:p>
                  </a:txBody>
                  <a:tcPr marL="53306" marR="53306" marT="0" marB="0"/>
                </a:tc>
                <a:extLst>
                  <a:ext uri="{0D108BD9-81ED-4DB2-BD59-A6C34878D82A}">
                    <a16:rowId xmlns:a16="http://schemas.microsoft.com/office/drawing/2014/main" val="733111077"/>
                  </a:ext>
                </a:extLst>
              </a:tr>
            </a:tbl>
          </a:graphicData>
        </a:graphic>
      </p:graphicFrame>
    </p:spTree>
    <p:extLst>
      <p:ext uri="{BB962C8B-B14F-4D97-AF65-F5344CB8AC3E}">
        <p14:creationId xmlns:p14="http://schemas.microsoft.com/office/powerpoint/2010/main" val="164740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7</a:t>
            </a:fld>
            <a:endParaRPr lang="en-US" dirty="0"/>
          </a:p>
        </p:txBody>
      </p:sp>
      <p:sp>
        <p:nvSpPr>
          <p:cNvPr id="8" name="Title 7"/>
          <p:cNvSpPr>
            <a:spLocks noGrp="1"/>
          </p:cNvSpPr>
          <p:nvPr>
            <p:ph type="title"/>
          </p:nvPr>
        </p:nvSpPr>
        <p:spPr/>
        <p:txBody>
          <a:bodyPr/>
          <a:lstStyle/>
          <a:p>
            <a:r>
              <a:rPr lang="en-US" dirty="0" smtClean="0"/>
              <a:t>Multicore memory</a:t>
            </a:r>
            <a:endParaRPr lang="vi-VN" dirty="0"/>
          </a:p>
        </p:txBody>
      </p:sp>
      <p:pic>
        <p:nvPicPr>
          <p:cNvPr id="2" name="Picture 1"/>
          <p:cNvPicPr>
            <a:picLocks noChangeAspect="1"/>
          </p:cNvPicPr>
          <p:nvPr/>
        </p:nvPicPr>
        <p:blipFill>
          <a:blip r:embed="rId2"/>
          <a:stretch>
            <a:fillRect/>
          </a:stretch>
        </p:blipFill>
        <p:spPr>
          <a:xfrm>
            <a:off x="492943" y="1763486"/>
            <a:ext cx="11206114" cy="4239532"/>
          </a:xfrm>
          <a:prstGeom prst="rect">
            <a:avLst/>
          </a:prstGeom>
        </p:spPr>
      </p:pic>
    </p:spTree>
    <p:extLst>
      <p:ext uri="{BB962C8B-B14F-4D97-AF65-F5344CB8AC3E}">
        <p14:creationId xmlns:p14="http://schemas.microsoft.com/office/powerpoint/2010/main" val="663015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8</a:t>
            </a:fld>
            <a:endParaRPr lang="en-US" dirty="0"/>
          </a:p>
        </p:txBody>
      </p:sp>
      <p:sp>
        <p:nvSpPr>
          <p:cNvPr id="8" name="Title 7"/>
          <p:cNvSpPr>
            <a:spLocks noGrp="1"/>
          </p:cNvSpPr>
          <p:nvPr>
            <p:ph type="title"/>
          </p:nvPr>
        </p:nvSpPr>
        <p:spPr/>
        <p:txBody>
          <a:bodyPr/>
          <a:lstStyle/>
          <a:p>
            <a:r>
              <a:rPr lang="en-US" dirty="0" smtClean="0"/>
              <a:t>Multicore memory</a:t>
            </a:r>
            <a:endParaRPr lang="vi-VN" dirty="0"/>
          </a:p>
        </p:txBody>
      </p:sp>
      <p:pic>
        <p:nvPicPr>
          <p:cNvPr id="4" name="Picture 3"/>
          <p:cNvPicPr>
            <a:picLocks noChangeAspect="1"/>
          </p:cNvPicPr>
          <p:nvPr/>
        </p:nvPicPr>
        <p:blipFill>
          <a:blip r:embed="rId2"/>
          <a:stretch>
            <a:fillRect/>
          </a:stretch>
        </p:blipFill>
        <p:spPr>
          <a:xfrm>
            <a:off x="838200" y="1907177"/>
            <a:ext cx="10709564" cy="4266293"/>
          </a:xfrm>
          <a:prstGeom prst="rect">
            <a:avLst/>
          </a:prstGeom>
        </p:spPr>
      </p:pic>
    </p:spTree>
    <p:extLst>
      <p:ext uri="{BB962C8B-B14F-4D97-AF65-F5344CB8AC3E}">
        <p14:creationId xmlns:p14="http://schemas.microsoft.com/office/powerpoint/2010/main" val="531165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58213"/>
            <a:ext cx="10515600" cy="4677996"/>
          </a:xfrm>
        </p:spPr>
        <p:txBody>
          <a:bodyPr>
            <a:normAutofit/>
          </a:bodyPr>
          <a:lstStyle/>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i="1" dirty="0" smtClean="0">
              <a:solidFill>
                <a:srgbClr val="6E1B00"/>
              </a:solidFill>
              <a:latin typeface="Arial" panose="020B0604020202020204" pitchFamily="34" charset="0"/>
              <a:cs typeface="Arial" panose="020B0604020202020204" pitchFamily="34" charset="0"/>
            </a:endParaRPr>
          </a:p>
          <a:p>
            <a:pPr marL="0" indent="0" algn="ctr">
              <a:buNone/>
            </a:pPr>
            <a:r>
              <a:rPr lang="en-US" sz="4000" b="1" dirty="0" smtClean="0">
                <a:solidFill>
                  <a:srgbClr val="6E1B00"/>
                </a:solidFill>
                <a:latin typeface="Tahoma" panose="020B0604030504040204" pitchFamily="34" charset="0"/>
                <a:ea typeface="Tahoma" panose="020B0604030504040204" pitchFamily="34" charset="0"/>
                <a:cs typeface="Tahoma" panose="020B0604030504040204" pitchFamily="34" charset="0"/>
              </a:rPr>
              <a:t>MEMCLASS</a:t>
            </a: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a:solidFill>
                <a:srgbClr val="C0000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F5043F6-4AAB-41F8-A27F-F80078A20D2B}" type="slidenum">
              <a:rPr lang="en-US" smtClean="0"/>
              <a:t>9</a:t>
            </a:fld>
            <a:endParaRPr lang="en-US" dirty="0"/>
          </a:p>
        </p:txBody>
      </p:sp>
      <p:sp>
        <p:nvSpPr>
          <p:cNvPr id="4" name="Footer Placeholder 3"/>
          <p:cNvSpPr>
            <a:spLocks noGrp="1"/>
          </p:cNvSpPr>
          <p:nvPr>
            <p:ph type="ftr" sz="quarter" idx="11"/>
          </p:nvPr>
        </p:nvSpPr>
        <p:spPr/>
        <p:txBody>
          <a:bodyPr/>
          <a:lstStyle/>
          <a:p>
            <a:r>
              <a:rPr lang="en-US" smtClean="0"/>
              <a:t>©</a:t>
            </a:r>
            <a:r>
              <a:rPr lang="en-US" dirty="0" smtClean="0"/>
              <a:t>FPT SOFTWARE – Corporate Training Center</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506686" y="0"/>
            <a:ext cx="3359021" cy="1744825"/>
          </a:xfrm>
          <a:prstGeom prst="rect">
            <a:avLst/>
          </a:prstGeom>
        </p:spPr>
      </p:pic>
      <p:sp>
        <p:nvSpPr>
          <p:cNvPr id="5" name="TextBox 4"/>
          <p:cNvSpPr txBox="1"/>
          <p:nvPr/>
        </p:nvSpPr>
        <p:spPr>
          <a:xfrm>
            <a:off x="7393577" y="3897211"/>
            <a:ext cx="3422468" cy="400110"/>
          </a:xfrm>
          <a:prstGeom prst="rect">
            <a:avLst/>
          </a:prstGeom>
          <a:noFill/>
        </p:spPr>
        <p:txBody>
          <a:bodyPr wrap="square" rtlCol="0">
            <a:spAutoFit/>
          </a:bodyPr>
          <a:lstStyle/>
          <a:p>
            <a:r>
              <a:rPr lang="en-US" sz="2000" b="1" dirty="0" smtClean="0">
                <a:solidFill>
                  <a:srgbClr val="005490"/>
                </a:solidFill>
                <a:latin typeface="Tahoma" panose="020B0604030504040204" pitchFamily="34" charset="0"/>
                <a:ea typeface="Tahoma" panose="020B0604030504040204" pitchFamily="34" charset="0"/>
                <a:cs typeface="Tahoma" panose="020B0604030504040204" pitchFamily="34" charset="0"/>
              </a:rPr>
              <a:t>Created by ThoNV12</a:t>
            </a:r>
            <a:endParaRPr lang="en-US" sz="2000" b="1"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96388" y="6033185"/>
            <a:ext cx="3422468" cy="323165"/>
          </a:xfrm>
          <a:prstGeom prst="rect">
            <a:avLst/>
          </a:prstGeom>
          <a:noFill/>
        </p:spPr>
        <p:txBody>
          <a:bodyPr wrap="square" rtlCol="0">
            <a:spAutoFit/>
          </a:bodyPr>
          <a:lstStyle/>
          <a:p>
            <a:r>
              <a:rPr lang="en-US" sz="1500" dirty="0" smtClean="0">
                <a:solidFill>
                  <a:srgbClr val="005490"/>
                </a:solidFill>
                <a:latin typeface="Tahoma" panose="020B0604030504040204" pitchFamily="34" charset="0"/>
                <a:ea typeface="Tahoma" panose="020B0604030504040204" pitchFamily="34" charset="0"/>
                <a:cs typeface="Tahoma" panose="020B0604030504040204" pitchFamily="34" charset="0"/>
              </a:rPr>
              <a:t>15/09/2022</a:t>
            </a:r>
            <a:endParaRPr lang="en-US" sz="1500"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3896499"/>
      </p:ext>
    </p:extLst>
  </p:cSld>
  <p:clrMapOvr>
    <a:masterClrMapping/>
  </p:clrMapOvr>
</p:sld>
</file>

<file path=ppt/theme/theme1.xml><?xml version="1.0" encoding="utf-8"?>
<a:theme xmlns:a="http://schemas.openxmlformats.org/drawingml/2006/main" name="Theme1">
  <a:themeElements>
    <a:clrScheme name="CTC Palette">
      <a:dk1>
        <a:sysClr val="windowText" lastClr="000000"/>
      </a:dk1>
      <a:lt1>
        <a:srgbClr val="FFFFFF"/>
      </a:lt1>
      <a:dk2>
        <a:srgbClr val="44546A"/>
      </a:dk2>
      <a:lt2>
        <a:srgbClr val="E7E6E6"/>
      </a:lt2>
      <a:accent1>
        <a:srgbClr val="F27023"/>
      </a:accent1>
      <a:accent2>
        <a:srgbClr val="0E69AF"/>
      </a:accent2>
      <a:accent3>
        <a:srgbClr val="0DB00F"/>
      </a:accent3>
      <a:accent4>
        <a:srgbClr val="33ABC3"/>
      </a:accent4>
      <a:accent5>
        <a:srgbClr val="FE9700"/>
      </a:accent5>
      <a:accent6>
        <a:srgbClr val="0A4E83"/>
      </a:accent6>
      <a:hlink>
        <a:srgbClr val="23A1FF"/>
      </a:hlink>
      <a:folHlink>
        <a:srgbClr val="323F4F"/>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992C291-2F63-4C97-9DA0-DF03643AAE30}" vid="{4EDA1B8B-D98A-4C6D-B1E3-1CA4A540B7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847DC6746C624DA076054CC14B56BE" ma:contentTypeVersion="12" ma:contentTypeDescription="Create a new document." ma:contentTypeScope="" ma:versionID="0e5b865c569c8e90a8ab5f909dcc9c2e">
  <xsd:schema xmlns:xsd="http://www.w3.org/2001/XMLSchema" xmlns:xs="http://www.w3.org/2001/XMLSchema" xmlns:p="http://schemas.microsoft.com/office/2006/metadata/properties" xmlns:ns2="3fb232fd-8e72-43c7-b876-2e7a665041d4" xmlns:ns3="d6b8b58b-189a-48e8-8fd2-2265e728ba2b" targetNamespace="http://schemas.microsoft.com/office/2006/metadata/properties" ma:root="true" ma:fieldsID="563e65ac4a76b2650a9c62bd2b38e2cb" ns2:_="" ns3:_="">
    <xsd:import namespace="3fb232fd-8e72-43c7-b876-2e7a665041d4"/>
    <xsd:import namespace="d6b8b58b-189a-48e8-8fd2-2265e728ba2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b232fd-8e72-43c7-b876-2e7a665041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97e1a9-fa82-4965-b735-0e061acf926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b8b58b-189a-48e8-8fd2-2265e728ba2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db249bf-c314-4aba-8fe9-729170652466}" ma:internalName="TaxCatchAll" ma:showField="CatchAllData" ma:web="d6b8b58b-189a-48e8-8fd2-2265e728ba2b">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fb232fd-8e72-43c7-b876-2e7a665041d4">
      <Terms xmlns="http://schemas.microsoft.com/office/infopath/2007/PartnerControls"/>
    </lcf76f155ced4ddcb4097134ff3c332f>
    <TaxCatchAll xmlns="d6b8b58b-189a-48e8-8fd2-2265e728ba2b" xsi:nil="true"/>
    <SharedWithUsers xmlns="d6b8b58b-189a-48e8-8fd2-2265e728ba2b">
      <UserInfo>
        <DisplayName/>
        <AccountId xsi:nil="true"/>
        <AccountType/>
      </UserInfo>
    </SharedWithUsers>
  </documentManagement>
</p:properties>
</file>

<file path=customXml/itemProps1.xml><?xml version="1.0" encoding="utf-8"?>
<ds:datastoreItem xmlns:ds="http://schemas.openxmlformats.org/officeDocument/2006/customXml" ds:itemID="{B8813A08-5833-4198-A6B7-779B1419EB72}">
  <ds:schemaRefs>
    <ds:schemaRef ds:uri="http://schemas.microsoft.com/sharepoint/v3/contenttype/forms"/>
  </ds:schemaRefs>
</ds:datastoreItem>
</file>

<file path=customXml/itemProps2.xml><?xml version="1.0" encoding="utf-8"?>
<ds:datastoreItem xmlns:ds="http://schemas.openxmlformats.org/officeDocument/2006/customXml" ds:itemID="{E5ED8A88-FAD0-437D-AB9A-37543256B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b232fd-8e72-43c7-b876-2e7a665041d4"/>
    <ds:schemaRef ds:uri="d6b8b58b-189a-48e8-8fd2-2265e728ba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5FCE6B-2347-4DE7-8BAC-10533DDB848A}">
  <ds:schemaRefs>
    <ds:schemaRef ds:uri="http://schemas.microsoft.com/office/2006/metadata/properties"/>
    <ds:schemaRef ds:uri="http://schemas.microsoft.com/office/infopath/2007/PartnerControls"/>
    <ds:schemaRef ds:uri="3fb232fd-8e72-43c7-b876-2e7a665041d4"/>
    <ds:schemaRef ds:uri="d6b8b58b-189a-48e8-8fd2-2265e728ba2b"/>
  </ds:schemaRefs>
</ds:datastoreItem>
</file>

<file path=docProps/app.xml><?xml version="1.0" encoding="utf-8"?>
<Properties xmlns="http://schemas.openxmlformats.org/officeDocument/2006/extended-properties" xmlns:vt="http://schemas.openxmlformats.org/officeDocument/2006/docPropsVTypes">
  <Template>Ion Boardroom</Template>
  <TotalTime>1866</TotalTime>
  <Words>1870</Words>
  <Application>Microsoft Office PowerPoint</Application>
  <PresentationFormat>Widescreen</PresentationFormat>
  <Paragraphs>343</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MS Mincho</vt:lpstr>
      <vt:lpstr>Arial</vt:lpstr>
      <vt:lpstr>Calibri</vt:lpstr>
      <vt:lpstr>Calibri (Body)</vt:lpstr>
      <vt:lpstr>Courier New</vt:lpstr>
      <vt:lpstr>Open Sans</vt:lpstr>
      <vt:lpstr>Segoe UI</vt:lpstr>
      <vt:lpstr>Tahoma</vt:lpstr>
      <vt:lpstr>Times New Roman</vt:lpstr>
      <vt:lpstr>Wingdings</vt:lpstr>
      <vt:lpstr>Theme1</vt:lpstr>
      <vt:lpstr>PowerPoint Presentation</vt:lpstr>
      <vt:lpstr>Multi Core</vt:lpstr>
      <vt:lpstr>Multicore type 1</vt:lpstr>
      <vt:lpstr>Multicore type 2</vt:lpstr>
      <vt:lpstr>Multicore type 3</vt:lpstr>
      <vt:lpstr>Multicore type</vt:lpstr>
      <vt:lpstr>Multicore memory</vt:lpstr>
      <vt:lpstr>Multicore memory</vt:lpstr>
      <vt:lpstr>PowerPoint Presentation</vt:lpstr>
      <vt:lpstr>Memclass</vt:lpstr>
      <vt:lpstr>Memclass</vt:lpstr>
      <vt:lpstr>M4 MACRO</vt:lpstr>
      <vt:lpstr>M4 MACRO</vt:lpstr>
      <vt:lpstr>M4 MACRO</vt:lpstr>
      <vt:lpstr>Exclusive</vt:lpstr>
      <vt:lpstr>PowerPoint Presentation</vt:lpstr>
      <vt:lpstr>PowerPoint Presentation</vt:lpstr>
      <vt:lpstr>File Locking</vt:lpstr>
      <vt:lpstr>File Locking</vt:lpstr>
      <vt:lpstr>File Locking</vt:lpstr>
      <vt:lpstr>Process</vt:lpstr>
      <vt:lpstr>Prrocess</vt:lpstr>
      <vt:lpstr>Kết thúc Process</vt:lpstr>
      <vt:lpstr>Kết thúc Process</vt:lpstr>
      <vt:lpstr>Process</vt:lpstr>
      <vt:lpstr>Thread</vt:lpstr>
      <vt:lpstr>Context switching</vt:lpstr>
      <vt:lpstr>So sánh Process với Thread </vt:lpstr>
      <vt:lpstr>Thread ID</vt:lpstr>
      <vt:lpstr>Thread ID</vt:lpstr>
      <vt:lpstr>Thread ID</vt:lpstr>
      <vt:lpstr>Thao tác với thread </vt:lpstr>
      <vt:lpstr>Thao tác với thread</vt:lpstr>
      <vt:lpstr>PowerPoint Presentation</vt:lpstr>
      <vt:lpstr>Thao tác với thread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Xuan Tung (LDI.TCD)</dc:creator>
  <cp:lastModifiedBy>Nguyen Van Tho (GAM.DAP)</cp:lastModifiedBy>
  <cp:revision>125</cp:revision>
  <dcterms:created xsi:type="dcterms:W3CDTF">2020-04-28T08:09:24Z</dcterms:created>
  <dcterms:modified xsi:type="dcterms:W3CDTF">2022-11-16T09:43:13Z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0x010100C2847DC6746C624DA076054CC14B56BE</vt:lpwstr>
  </property>
  <property fmtid="{D5CDD505-2E9C-101B-9397-08002B2CF9AE}" pid="3" name="Order">
    <vt:r8>11000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