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726dc053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726dc05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726dc053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726dc053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95ecc63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95ecc63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95ecc631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95ecc631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95ecc631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95ecc631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95ecc631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95ecc631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9621dc2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9621dc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94bc9ed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94bc9ed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103913" y="2651563"/>
            <a:ext cx="2435100" cy="73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A</a:t>
            </a:r>
            <a:endParaRPr sz="3000"/>
          </a:p>
        </p:txBody>
      </p:sp>
      <p:sp>
        <p:nvSpPr>
          <p:cNvPr id="55" name="Google Shape;55;p13"/>
          <p:cNvSpPr/>
          <p:nvPr/>
        </p:nvSpPr>
        <p:spPr>
          <a:xfrm>
            <a:off x="11748988" y="2651563"/>
            <a:ext cx="2435100" cy="7305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B</a:t>
            </a:r>
            <a:endParaRPr sz="3000"/>
          </a:p>
        </p:txBody>
      </p:sp>
      <p:sp>
        <p:nvSpPr>
          <p:cNvPr id="56" name="Google Shape;56;p13"/>
          <p:cNvSpPr/>
          <p:nvPr/>
        </p:nvSpPr>
        <p:spPr>
          <a:xfrm>
            <a:off x="7746588" y="4573938"/>
            <a:ext cx="2794800" cy="1139100"/>
          </a:xfrm>
          <a:prstGeom prst="ellipse">
            <a:avLst/>
          </a:prstGeom>
          <a:solidFill>
            <a:srgbClr val="EFEFE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Global Variable</a:t>
            </a:r>
            <a:endParaRPr sz="3000"/>
          </a:p>
        </p:txBody>
      </p:sp>
      <p:cxnSp>
        <p:nvCxnSpPr>
          <p:cNvPr id="57" name="Google Shape;57;p13"/>
          <p:cNvCxnSpPr>
            <a:stCxn id="55" idx="1"/>
            <a:endCxn id="56" idx="7"/>
          </p:cNvCxnSpPr>
          <p:nvPr/>
        </p:nvCxnSpPr>
        <p:spPr>
          <a:xfrm flipH="1">
            <a:off x="10131988" y="3016813"/>
            <a:ext cx="1617000" cy="172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6539024" y="3382070"/>
            <a:ext cx="1617000" cy="135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/>
          <p:nvPr/>
        </p:nvSpPr>
        <p:spPr>
          <a:xfrm>
            <a:off x="4103913" y="6904313"/>
            <a:ext cx="2435100" cy="7305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C</a:t>
            </a:r>
            <a:endParaRPr sz="3000"/>
          </a:p>
        </p:txBody>
      </p:sp>
      <p:cxnSp>
        <p:nvCxnSpPr>
          <p:cNvPr id="60" name="Google Shape;60;p13"/>
          <p:cNvCxnSpPr/>
          <p:nvPr/>
        </p:nvCxnSpPr>
        <p:spPr>
          <a:xfrm flipH="1" rot="10800000">
            <a:off x="6539024" y="5546220"/>
            <a:ext cx="1617000" cy="135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7085875" y="3652050"/>
            <a:ext cx="4965900" cy="899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0x59 0x4A 0xBC 0x42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085875" y="4551750"/>
            <a:ext cx="4965900" cy="899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0x34 0x52 0xFF 0x07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768175" y="3778650"/>
            <a:ext cx="331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0x3FFC_0000</a:t>
            </a:r>
            <a:endParaRPr sz="3000"/>
          </a:p>
        </p:txBody>
      </p:sp>
      <p:sp>
        <p:nvSpPr>
          <p:cNvPr id="68" name="Google Shape;68;p14"/>
          <p:cNvSpPr txBox="1"/>
          <p:nvPr/>
        </p:nvSpPr>
        <p:spPr>
          <a:xfrm>
            <a:off x="3768175" y="4678350"/>
            <a:ext cx="331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0x3FFC_0001</a:t>
            </a:r>
            <a:endParaRPr sz="3000"/>
          </a:p>
        </p:txBody>
      </p:sp>
      <p:sp>
        <p:nvSpPr>
          <p:cNvPr id="69" name="Google Shape;69;p14"/>
          <p:cNvSpPr/>
          <p:nvPr/>
        </p:nvSpPr>
        <p:spPr>
          <a:xfrm>
            <a:off x="7085875" y="5451450"/>
            <a:ext cx="4965900" cy="899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0x00 0x00 0x00 0x00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4"/>
          <p:cNvSpPr txBox="1"/>
          <p:nvPr/>
        </p:nvSpPr>
        <p:spPr>
          <a:xfrm rot="5400000">
            <a:off x="9275525" y="6385050"/>
            <a:ext cx="99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...</a:t>
            </a:r>
            <a:endParaRPr sz="4800"/>
          </a:p>
        </p:txBody>
      </p:sp>
      <p:sp>
        <p:nvSpPr>
          <p:cNvPr id="71" name="Google Shape;71;p14"/>
          <p:cNvSpPr txBox="1"/>
          <p:nvPr/>
        </p:nvSpPr>
        <p:spPr>
          <a:xfrm>
            <a:off x="3768175" y="5578050"/>
            <a:ext cx="331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0x3FFC_0002</a:t>
            </a:r>
            <a:endParaRPr sz="3000"/>
          </a:p>
        </p:txBody>
      </p:sp>
      <p:sp>
        <p:nvSpPr>
          <p:cNvPr id="72" name="Google Shape;72;p14"/>
          <p:cNvSpPr txBox="1"/>
          <p:nvPr/>
        </p:nvSpPr>
        <p:spPr>
          <a:xfrm rot="5400000">
            <a:off x="9275525" y="2694750"/>
            <a:ext cx="99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...</a:t>
            </a:r>
            <a:endParaRPr sz="4800"/>
          </a:p>
        </p:txBody>
      </p:sp>
      <p:sp>
        <p:nvSpPr>
          <p:cNvPr id="73" name="Google Shape;73;p14"/>
          <p:cNvSpPr txBox="1"/>
          <p:nvPr/>
        </p:nvSpPr>
        <p:spPr>
          <a:xfrm>
            <a:off x="667575" y="1992650"/>
            <a:ext cx="925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global_num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= 0x0011223344556677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5005963" y="4191263"/>
            <a:ext cx="2435100" cy="7305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B</a:t>
            </a:r>
            <a:endParaRPr sz="3000"/>
          </a:p>
        </p:txBody>
      </p:sp>
      <p:sp>
        <p:nvSpPr>
          <p:cNvPr id="75" name="Google Shape;75;p14"/>
          <p:cNvSpPr/>
          <p:nvPr/>
        </p:nvSpPr>
        <p:spPr>
          <a:xfrm>
            <a:off x="7085875" y="3652050"/>
            <a:ext cx="4965900" cy="899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0x77 0x66 0x55 0x44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6024525" y="2063450"/>
            <a:ext cx="1875900" cy="50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4"/>
          <p:cNvCxnSpPr>
            <a:stCxn id="76" idx="2"/>
          </p:cNvCxnSpPr>
          <p:nvPr/>
        </p:nvCxnSpPr>
        <p:spPr>
          <a:xfrm>
            <a:off x="6962475" y="2568350"/>
            <a:ext cx="493500" cy="109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endCxn id="74" idx="1"/>
          </p:cNvCxnSpPr>
          <p:nvPr/>
        </p:nvCxnSpPr>
        <p:spPr>
          <a:xfrm>
            <a:off x="12568163" y="4556513"/>
            <a:ext cx="243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/>
          <p:nvPr/>
        </p:nvCxnSpPr>
        <p:spPr>
          <a:xfrm>
            <a:off x="12568050" y="3661325"/>
            <a:ext cx="0" cy="179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 rot="10800000">
            <a:off x="12345450" y="3661325"/>
            <a:ext cx="222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 rot="10800000">
            <a:off x="12345450" y="5451450"/>
            <a:ext cx="222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667563" y="8111238"/>
            <a:ext cx="2435100" cy="7305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C</a:t>
            </a:r>
            <a:endParaRPr sz="3000"/>
          </a:p>
        </p:txBody>
      </p:sp>
      <p:sp>
        <p:nvSpPr>
          <p:cNvPr id="87" name="Google Shape;87;p15"/>
          <p:cNvSpPr/>
          <p:nvPr/>
        </p:nvSpPr>
        <p:spPr>
          <a:xfrm>
            <a:off x="7085875" y="3652050"/>
            <a:ext cx="4965900" cy="899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0x59 0x4A 0xBC 0x42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7085875" y="4551750"/>
            <a:ext cx="4965900" cy="899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0x34 0x52 0xFF 0x07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768175" y="3778650"/>
            <a:ext cx="331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0x3FFC_0000</a:t>
            </a:r>
            <a:endParaRPr sz="3000"/>
          </a:p>
        </p:txBody>
      </p:sp>
      <p:sp>
        <p:nvSpPr>
          <p:cNvPr id="90" name="Google Shape;90;p15"/>
          <p:cNvSpPr txBox="1"/>
          <p:nvPr/>
        </p:nvSpPr>
        <p:spPr>
          <a:xfrm>
            <a:off x="3768175" y="4678350"/>
            <a:ext cx="331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0x3FFC_0001</a:t>
            </a:r>
            <a:endParaRPr sz="3000"/>
          </a:p>
        </p:txBody>
      </p:sp>
      <p:sp>
        <p:nvSpPr>
          <p:cNvPr id="91" name="Google Shape;91;p15"/>
          <p:cNvSpPr/>
          <p:nvPr/>
        </p:nvSpPr>
        <p:spPr>
          <a:xfrm>
            <a:off x="7085875" y="5451450"/>
            <a:ext cx="4965900" cy="899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0x00 0x00 0x00 0x00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5"/>
          <p:cNvSpPr txBox="1"/>
          <p:nvPr/>
        </p:nvSpPr>
        <p:spPr>
          <a:xfrm rot="5400000">
            <a:off x="9275525" y="6385050"/>
            <a:ext cx="99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...</a:t>
            </a:r>
            <a:endParaRPr sz="4800"/>
          </a:p>
        </p:txBody>
      </p:sp>
      <p:sp>
        <p:nvSpPr>
          <p:cNvPr id="93" name="Google Shape;93;p15"/>
          <p:cNvSpPr txBox="1"/>
          <p:nvPr/>
        </p:nvSpPr>
        <p:spPr>
          <a:xfrm>
            <a:off x="3768175" y="5578050"/>
            <a:ext cx="331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0x3FFC_0002</a:t>
            </a:r>
            <a:endParaRPr sz="3000"/>
          </a:p>
        </p:txBody>
      </p:sp>
      <p:sp>
        <p:nvSpPr>
          <p:cNvPr id="94" name="Google Shape;94;p15"/>
          <p:cNvSpPr txBox="1"/>
          <p:nvPr/>
        </p:nvSpPr>
        <p:spPr>
          <a:xfrm rot="5400000">
            <a:off x="9275525" y="2694750"/>
            <a:ext cx="99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...</a:t>
            </a:r>
            <a:endParaRPr sz="4800"/>
          </a:p>
        </p:txBody>
      </p:sp>
      <p:sp>
        <p:nvSpPr>
          <p:cNvPr id="95" name="Google Shape;95;p15"/>
          <p:cNvSpPr txBox="1"/>
          <p:nvPr/>
        </p:nvSpPr>
        <p:spPr>
          <a:xfrm>
            <a:off x="667575" y="1992650"/>
            <a:ext cx="925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global_num = 0x0011223344556677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7085875" y="3652050"/>
            <a:ext cx="4965900" cy="899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0x77 0x66 0x55 0x44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6024525" y="2063450"/>
            <a:ext cx="1875900" cy="50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67563" y="1332938"/>
            <a:ext cx="2435100" cy="73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A</a:t>
            </a:r>
            <a:endParaRPr sz="3000"/>
          </a:p>
        </p:txBody>
      </p:sp>
      <p:sp>
        <p:nvSpPr>
          <p:cNvPr id="99" name="Google Shape;99;p15"/>
          <p:cNvSpPr txBox="1"/>
          <p:nvPr/>
        </p:nvSpPr>
        <p:spPr>
          <a:xfrm>
            <a:off x="667575" y="7464750"/>
            <a:ext cx="925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global_num = 0xAABBCCDDEEFF1234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7085875" y="3652050"/>
            <a:ext cx="4965900" cy="899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0x34 0x12 0xFF 0xEE</a:t>
            </a:r>
            <a:endParaRPr b="1" sz="3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7085875" y="4551750"/>
            <a:ext cx="4965900" cy="899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0xDD 0xCC 0xBB 0xAA</a:t>
            </a:r>
            <a:endParaRPr b="1" sz="3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652650" y="7551550"/>
            <a:ext cx="4247700" cy="504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5"/>
          <p:cNvCxnSpPr>
            <a:stCxn id="102" idx="0"/>
          </p:cNvCxnSpPr>
          <p:nvPr/>
        </p:nvCxnSpPr>
        <p:spPr>
          <a:xfrm flipH="1" rot="10800000">
            <a:off x="5776500" y="5482450"/>
            <a:ext cx="1800900" cy="2069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/>
          <p:nvPr/>
        </p:nvSpPr>
        <p:spPr>
          <a:xfrm>
            <a:off x="4185950" y="2063450"/>
            <a:ext cx="1838700" cy="50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5"/>
          <p:cNvCxnSpPr>
            <a:stCxn id="104" idx="2"/>
          </p:cNvCxnSpPr>
          <p:nvPr/>
        </p:nvCxnSpPr>
        <p:spPr>
          <a:xfrm>
            <a:off x="5105300" y="2568350"/>
            <a:ext cx="2674200" cy="198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5"/>
          <p:cNvSpPr/>
          <p:nvPr/>
        </p:nvSpPr>
        <p:spPr>
          <a:xfrm>
            <a:off x="7085875" y="4551750"/>
            <a:ext cx="4965900" cy="899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0x33 0x22 0x11 0x00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>
            <a:off x="6962475" y="2568350"/>
            <a:ext cx="493500" cy="109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3238113" y="2439088"/>
            <a:ext cx="2435100" cy="73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A</a:t>
            </a:r>
            <a:endParaRPr sz="3000"/>
          </a:p>
        </p:txBody>
      </p:sp>
      <p:sp>
        <p:nvSpPr>
          <p:cNvPr id="113" name="Google Shape;113;p16"/>
          <p:cNvSpPr/>
          <p:nvPr/>
        </p:nvSpPr>
        <p:spPr>
          <a:xfrm>
            <a:off x="3238113" y="7117413"/>
            <a:ext cx="2435100" cy="7305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C</a:t>
            </a:r>
            <a:endParaRPr sz="3000"/>
          </a:p>
        </p:txBody>
      </p:sp>
      <p:sp>
        <p:nvSpPr>
          <p:cNvPr id="114" name="Google Shape;114;p16"/>
          <p:cNvSpPr/>
          <p:nvPr/>
        </p:nvSpPr>
        <p:spPr>
          <a:xfrm>
            <a:off x="12614763" y="4778238"/>
            <a:ext cx="2435100" cy="7305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B</a:t>
            </a:r>
            <a:endParaRPr sz="3000"/>
          </a:p>
        </p:txBody>
      </p:sp>
      <p:sp>
        <p:nvSpPr>
          <p:cNvPr id="115" name="Google Shape;115;p16"/>
          <p:cNvSpPr/>
          <p:nvPr/>
        </p:nvSpPr>
        <p:spPr>
          <a:xfrm rot="-5400000">
            <a:off x="9245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16" name="Google Shape;116;p16"/>
          <p:cNvSpPr txBox="1"/>
          <p:nvPr/>
        </p:nvSpPr>
        <p:spPr>
          <a:xfrm>
            <a:off x="8103600" y="3339450"/>
            <a:ext cx="208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Queue</a:t>
            </a:r>
            <a:endParaRPr sz="3000"/>
          </a:p>
        </p:txBody>
      </p:sp>
      <p:sp>
        <p:nvSpPr>
          <p:cNvPr id="117" name="Google Shape;117;p16"/>
          <p:cNvSpPr/>
          <p:nvPr/>
        </p:nvSpPr>
        <p:spPr>
          <a:xfrm rot="-5400000">
            <a:off x="85990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18" name="Google Shape;118;p16"/>
          <p:cNvSpPr/>
          <p:nvPr/>
        </p:nvSpPr>
        <p:spPr>
          <a:xfrm rot="-5400000">
            <a:off x="7952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19" name="Google Shape;119;p16"/>
          <p:cNvSpPr/>
          <p:nvPr/>
        </p:nvSpPr>
        <p:spPr>
          <a:xfrm rot="-5400000">
            <a:off x="73060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0" name="Google Shape;120;p16"/>
          <p:cNvSpPr/>
          <p:nvPr/>
        </p:nvSpPr>
        <p:spPr>
          <a:xfrm rot="-5400000">
            <a:off x="6659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1" name="Google Shape;121;p16"/>
          <p:cNvSpPr txBox="1"/>
          <p:nvPr/>
        </p:nvSpPr>
        <p:spPr>
          <a:xfrm>
            <a:off x="7336050" y="6301050"/>
            <a:ext cx="361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First in, first out (FIFO)</a:t>
            </a:r>
            <a:endParaRPr sz="2400"/>
          </a:p>
        </p:txBody>
      </p:sp>
      <p:cxnSp>
        <p:nvCxnSpPr>
          <p:cNvPr id="122" name="Google Shape;122;p16"/>
          <p:cNvCxnSpPr>
            <a:stCxn id="112" idx="3"/>
            <a:endCxn id="123" idx="0"/>
          </p:cNvCxnSpPr>
          <p:nvPr/>
        </p:nvCxnSpPr>
        <p:spPr>
          <a:xfrm>
            <a:off x="5673213" y="2804338"/>
            <a:ext cx="4440600" cy="2339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6"/>
          <p:cNvSpPr/>
          <p:nvPr/>
        </p:nvSpPr>
        <p:spPr>
          <a:xfrm rot="-5400000">
            <a:off x="9245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Value A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24" name="Google Shape;124;p16"/>
          <p:cNvSpPr/>
          <p:nvPr/>
        </p:nvSpPr>
        <p:spPr>
          <a:xfrm rot="-5400000">
            <a:off x="85990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Value B</a:t>
            </a:r>
            <a:endParaRPr sz="3000">
              <a:solidFill>
                <a:srgbClr val="0000FF"/>
              </a:solidFill>
            </a:endParaRPr>
          </a:p>
        </p:txBody>
      </p:sp>
      <p:cxnSp>
        <p:nvCxnSpPr>
          <p:cNvPr id="125" name="Google Shape;125;p16"/>
          <p:cNvCxnSpPr>
            <a:stCxn id="113" idx="3"/>
            <a:endCxn id="124" idx="0"/>
          </p:cNvCxnSpPr>
          <p:nvPr/>
        </p:nvCxnSpPr>
        <p:spPr>
          <a:xfrm flipH="1" rot="10800000">
            <a:off x="5673213" y="5143563"/>
            <a:ext cx="3794100" cy="2339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6"/>
          <p:cNvSpPr txBox="1"/>
          <p:nvPr/>
        </p:nvSpPr>
        <p:spPr>
          <a:xfrm>
            <a:off x="5785650" y="1503700"/>
            <a:ext cx="67167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Copy by value, not by reference!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3238113" y="2439088"/>
            <a:ext cx="2435100" cy="73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A</a:t>
            </a:r>
            <a:endParaRPr sz="3000"/>
          </a:p>
        </p:txBody>
      </p:sp>
      <p:sp>
        <p:nvSpPr>
          <p:cNvPr id="132" name="Google Shape;132;p17"/>
          <p:cNvSpPr/>
          <p:nvPr/>
        </p:nvSpPr>
        <p:spPr>
          <a:xfrm>
            <a:off x="3238113" y="7117413"/>
            <a:ext cx="2435100" cy="7305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C</a:t>
            </a:r>
            <a:endParaRPr sz="3000"/>
          </a:p>
        </p:txBody>
      </p:sp>
      <p:sp>
        <p:nvSpPr>
          <p:cNvPr id="133" name="Google Shape;133;p17"/>
          <p:cNvSpPr/>
          <p:nvPr/>
        </p:nvSpPr>
        <p:spPr>
          <a:xfrm>
            <a:off x="12614763" y="4778238"/>
            <a:ext cx="2435100" cy="7305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B</a:t>
            </a:r>
            <a:endParaRPr sz="3000"/>
          </a:p>
        </p:txBody>
      </p:sp>
      <p:sp>
        <p:nvSpPr>
          <p:cNvPr id="134" name="Google Shape;134;p17"/>
          <p:cNvSpPr/>
          <p:nvPr/>
        </p:nvSpPr>
        <p:spPr>
          <a:xfrm rot="-5400000">
            <a:off x="9245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5" name="Google Shape;135;p17"/>
          <p:cNvSpPr txBox="1"/>
          <p:nvPr/>
        </p:nvSpPr>
        <p:spPr>
          <a:xfrm>
            <a:off x="8103600" y="3339450"/>
            <a:ext cx="208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Queue</a:t>
            </a:r>
            <a:endParaRPr sz="3000"/>
          </a:p>
        </p:txBody>
      </p:sp>
      <p:sp>
        <p:nvSpPr>
          <p:cNvPr id="136" name="Google Shape;136;p17"/>
          <p:cNvSpPr/>
          <p:nvPr/>
        </p:nvSpPr>
        <p:spPr>
          <a:xfrm rot="-5400000">
            <a:off x="85990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7" name="Google Shape;137;p17"/>
          <p:cNvSpPr/>
          <p:nvPr/>
        </p:nvSpPr>
        <p:spPr>
          <a:xfrm rot="-5400000">
            <a:off x="7952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8" name="Google Shape;138;p17"/>
          <p:cNvSpPr/>
          <p:nvPr/>
        </p:nvSpPr>
        <p:spPr>
          <a:xfrm rot="-5400000">
            <a:off x="73060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9" name="Google Shape;139;p17"/>
          <p:cNvSpPr/>
          <p:nvPr/>
        </p:nvSpPr>
        <p:spPr>
          <a:xfrm rot="-5400000">
            <a:off x="6659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0" name="Google Shape;140;p17"/>
          <p:cNvSpPr txBox="1"/>
          <p:nvPr/>
        </p:nvSpPr>
        <p:spPr>
          <a:xfrm>
            <a:off x="7336050" y="6301050"/>
            <a:ext cx="361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First in, first out (FIFO)</a:t>
            </a:r>
            <a:endParaRPr sz="2400"/>
          </a:p>
        </p:txBody>
      </p:sp>
      <p:sp>
        <p:nvSpPr>
          <p:cNvPr id="141" name="Google Shape;141;p17"/>
          <p:cNvSpPr/>
          <p:nvPr/>
        </p:nvSpPr>
        <p:spPr>
          <a:xfrm rot="-5400000">
            <a:off x="9245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Value A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42" name="Google Shape;142;p17"/>
          <p:cNvSpPr/>
          <p:nvPr/>
        </p:nvSpPr>
        <p:spPr>
          <a:xfrm rot="-5400000">
            <a:off x="85990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Value B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5785650" y="1503700"/>
            <a:ext cx="67167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Copy by value, not by reference!</a:t>
            </a:r>
            <a:endParaRPr sz="3000"/>
          </a:p>
        </p:txBody>
      </p:sp>
      <p:cxnSp>
        <p:nvCxnSpPr>
          <p:cNvPr id="144" name="Google Shape;144;p17"/>
          <p:cNvCxnSpPr>
            <a:stCxn id="141" idx="2"/>
            <a:endCxn id="133" idx="1"/>
          </p:cNvCxnSpPr>
          <p:nvPr/>
        </p:nvCxnSpPr>
        <p:spPr>
          <a:xfrm>
            <a:off x="10760250" y="5143500"/>
            <a:ext cx="18546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7"/>
          <p:cNvSpPr/>
          <p:nvPr/>
        </p:nvSpPr>
        <p:spPr>
          <a:xfrm rot="-5400000">
            <a:off x="9245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Value B</a:t>
            </a:r>
            <a:endParaRPr sz="3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3238113" y="2439088"/>
            <a:ext cx="2435100" cy="73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A</a:t>
            </a:r>
            <a:endParaRPr sz="3000"/>
          </a:p>
        </p:txBody>
      </p:sp>
      <p:sp>
        <p:nvSpPr>
          <p:cNvPr id="151" name="Google Shape;151;p18"/>
          <p:cNvSpPr/>
          <p:nvPr/>
        </p:nvSpPr>
        <p:spPr>
          <a:xfrm>
            <a:off x="3238113" y="7117413"/>
            <a:ext cx="2435100" cy="7305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C</a:t>
            </a:r>
            <a:endParaRPr sz="3000"/>
          </a:p>
        </p:txBody>
      </p:sp>
      <p:sp>
        <p:nvSpPr>
          <p:cNvPr id="152" name="Google Shape;152;p18"/>
          <p:cNvSpPr/>
          <p:nvPr/>
        </p:nvSpPr>
        <p:spPr>
          <a:xfrm rot="-5400000">
            <a:off x="9245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3" name="Google Shape;153;p18"/>
          <p:cNvSpPr txBox="1"/>
          <p:nvPr/>
        </p:nvSpPr>
        <p:spPr>
          <a:xfrm>
            <a:off x="8103600" y="3339450"/>
            <a:ext cx="208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Queue</a:t>
            </a:r>
            <a:endParaRPr sz="3000"/>
          </a:p>
        </p:txBody>
      </p:sp>
      <p:sp>
        <p:nvSpPr>
          <p:cNvPr id="154" name="Google Shape;154;p18"/>
          <p:cNvSpPr/>
          <p:nvPr/>
        </p:nvSpPr>
        <p:spPr>
          <a:xfrm rot="-5400000">
            <a:off x="85990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5" name="Google Shape;155;p18"/>
          <p:cNvSpPr/>
          <p:nvPr/>
        </p:nvSpPr>
        <p:spPr>
          <a:xfrm rot="-5400000">
            <a:off x="7952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6" name="Google Shape;156;p18"/>
          <p:cNvSpPr/>
          <p:nvPr/>
        </p:nvSpPr>
        <p:spPr>
          <a:xfrm rot="-5400000">
            <a:off x="73060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7" name="Google Shape;157;p18"/>
          <p:cNvSpPr/>
          <p:nvPr/>
        </p:nvSpPr>
        <p:spPr>
          <a:xfrm rot="-5400000">
            <a:off x="6659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8" name="Google Shape;158;p18"/>
          <p:cNvSpPr txBox="1"/>
          <p:nvPr/>
        </p:nvSpPr>
        <p:spPr>
          <a:xfrm>
            <a:off x="7336050" y="6301050"/>
            <a:ext cx="361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First in, first out (FIFO)</a:t>
            </a:r>
            <a:endParaRPr sz="2400"/>
          </a:p>
        </p:txBody>
      </p:sp>
      <p:sp>
        <p:nvSpPr>
          <p:cNvPr id="159" name="Google Shape;159;p18"/>
          <p:cNvSpPr txBox="1"/>
          <p:nvPr/>
        </p:nvSpPr>
        <p:spPr>
          <a:xfrm>
            <a:off x="5785650" y="1503700"/>
            <a:ext cx="67167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Copy by value, not by reference!</a:t>
            </a:r>
            <a:endParaRPr sz="3000"/>
          </a:p>
        </p:txBody>
      </p:sp>
      <p:cxnSp>
        <p:nvCxnSpPr>
          <p:cNvPr id="160" name="Google Shape;160;p18"/>
          <p:cNvCxnSpPr>
            <a:stCxn id="161" idx="2"/>
            <a:endCxn id="162" idx="1"/>
          </p:cNvCxnSpPr>
          <p:nvPr/>
        </p:nvCxnSpPr>
        <p:spPr>
          <a:xfrm>
            <a:off x="10760163" y="5143488"/>
            <a:ext cx="1854600" cy="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8"/>
          <p:cNvSpPr txBox="1"/>
          <p:nvPr/>
        </p:nvSpPr>
        <p:spPr>
          <a:xfrm>
            <a:off x="11262413" y="4208100"/>
            <a:ext cx="8502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  <p:sp>
        <p:nvSpPr>
          <p:cNvPr id="164" name="Google Shape;164;p18"/>
          <p:cNvSpPr/>
          <p:nvPr/>
        </p:nvSpPr>
        <p:spPr>
          <a:xfrm>
            <a:off x="12614763" y="4778238"/>
            <a:ext cx="2435100" cy="7305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B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>
            <a:off x="3238113" y="2439088"/>
            <a:ext cx="2435100" cy="73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A</a:t>
            </a:r>
            <a:endParaRPr sz="3000"/>
          </a:p>
        </p:txBody>
      </p:sp>
      <p:sp>
        <p:nvSpPr>
          <p:cNvPr id="170" name="Google Shape;170;p19"/>
          <p:cNvSpPr/>
          <p:nvPr/>
        </p:nvSpPr>
        <p:spPr>
          <a:xfrm>
            <a:off x="3238113" y="7117413"/>
            <a:ext cx="2435100" cy="7305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C</a:t>
            </a:r>
            <a:endParaRPr sz="3000"/>
          </a:p>
        </p:txBody>
      </p:sp>
      <p:sp>
        <p:nvSpPr>
          <p:cNvPr id="171" name="Google Shape;171;p19"/>
          <p:cNvSpPr/>
          <p:nvPr/>
        </p:nvSpPr>
        <p:spPr>
          <a:xfrm>
            <a:off x="12614763" y="4778238"/>
            <a:ext cx="2435100" cy="7305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B</a:t>
            </a:r>
            <a:endParaRPr sz="3000"/>
          </a:p>
        </p:txBody>
      </p:sp>
      <p:sp>
        <p:nvSpPr>
          <p:cNvPr id="172" name="Google Shape;172;p19"/>
          <p:cNvSpPr/>
          <p:nvPr/>
        </p:nvSpPr>
        <p:spPr>
          <a:xfrm rot="-5400000">
            <a:off x="9245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3" name="Google Shape;173;p19"/>
          <p:cNvSpPr txBox="1"/>
          <p:nvPr/>
        </p:nvSpPr>
        <p:spPr>
          <a:xfrm>
            <a:off x="8103600" y="3339450"/>
            <a:ext cx="208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Queue</a:t>
            </a:r>
            <a:endParaRPr sz="3000"/>
          </a:p>
        </p:txBody>
      </p:sp>
      <p:sp>
        <p:nvSpPr>
          <p:cNvPr id="174" name="Google Shape;174;p19"/>
          <p:cNvSpPr/>
          <p:nvPr/>
        </p:nvSpPr>
        <p:spPr>
          <a:xfrm rot="-5400000">
            <a:off x="85990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5" name="Google Shape;175;p19"/>
          <p:cNvSpPr/>
          <p:nvPr/>
        </p:nvSpPr>
        <p:spPr>
          <a:xfrm rot="-5400000">
            <a:off x="7952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6" name="Google Shape;176;p19"/>
          <p:cNvSpPr/>
          <p:nvPr/>
        </p:nvSpPr>
        <p:spPr>
          <a:xfrm rot="-5400000">
            <a:off x="73060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7" name="Google Shape;177;p19"/>
          <p:cNvSpPr/>
          <p:nvPr/>
        </p:nvSpPr>
        <p:spPr>
          <a:xfrm rot="-5400000">
            <a:off x="6659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8" name="Google Shape;178;p19"/>
          <p:cNvSpPr txBox="1"/>
          <p:nvPr/>
        </p:nvSpPr>
        <p:spPr>
          <a:xfrm>
            <a:off x="7336050" y="6301050"/>
            <a:ext cx="361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First in, first out (FIFO)</a:t>
            </a:r>
            <a:endParaRPr sz="2400"/>
          </a:p>
        </p:txBody>
      </p:sp>
      <p:sp>
        <p:nvSpPr>
          <p:cNvPr id="179" name="Google Shape;179;p19"/>
          <p:cNvSpPr/>
          <p:nvPr/>
        </p:nvSpPr>
        <p:spPr>
          <a:xfrm rot="-5400000">
            <a:off x="9245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Value A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80" name="Google Shape;180;p19"/>
          <p:cNvSpPr/>
          <p:nvPr/>
        </p:nvSpPr>
        <p:spPr>
          <a:xfrm rot="-5400000">
            <a:off x="85990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FF"/>
                </a:solidFill>
              </a:rPr>
              <a:t>Value C</a:t>
            </a:r>
            <a:endParaRPr sz="3000">
              <a:solidFill>
                <a:srgbClr val="9900FF"/>
              </a:solidFill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5785650" y="1503700"/>
            <a:ext cx="67167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Copy by value, not by reference!</a:t>
            </a:r>
            <a:endParaRPr sz="3000"/>
          </a:p>
        </p:txBody>
      </p:sp>
      <p:sp>
        <p:nvSpPr>
          <p:cNvPr id="182" name="Google Shape;182;p19"/>
          <p:cNvSpPr/>
          <p:nvPr/>
        </p:nvSpPr>
        <p:spPr>
          <a:xfrm rot="-5400000">
            <a:off x="9245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Value B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183" name="Google Shape;183;p19"/>
          <p:cNvSpPr/>
          <p:nvPr/>
        </p:nvSpPr>
        <p:spPr>
          <a:xfrm rot="-5400000">
            <a:off x="7952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FF"/>
                </a:solidFill>
              </a:rPr>
              <a:t>Value D</a:t>
            </a:r>
            <a:endParaRPr sz="3000">
              <a:solidFill>
                <a:srgbClr val="FF00FF"/>
              </a:solidFill>
            </a:endParaRPr>
          </a:p>
        </p:txBody>
      </p:sp>
      <p:sp>
        <p:nvSpPr>
          <p:cNvPr id="184" name="Google Shape;184;p19"/>
          <p:cNvSpPr/>
          <p:nvPr/>
        </p:nvSpPr>
        <p:spPr>
          <a:xfrm rot="-5400000">
            <a:off x="73060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80000"/>
                </a:solidFill>
              </a:rPr>
              <a:t>Value E</a:t>
            </a:r>
            <a:endParaRPr sz="3000">
              <a:solidFill>
                <a:srgbClr val="980000"/>
              </a:solidFill>
            </a:endParaRPr>
          </a:p>
        </p:txBody>
      </p:sp>
      <p:sp>
        <p:nvSpPr>
          <p:cNvPr id="185" name="Google Shape;185;p19"/>
          <p:cNvSpPr/>
          <p:nvPr/>
        </p:nvSpPr>
        <p:spPr>
          <a:xfrm rot="-5400000">
            <a:off x="6659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9900"/>
                </a:solidFill>
              </a:rPr>
              <a:t>Value F</a:t>
            </a:r>
            <a:endParaRPr sz="3000">
              <a:solidFill>
                <a:srgbClr val="FF9900"/>
              </a:solidFill>
            </a:endParaRPr>
          </a:p>
        </p:txBody>
      </p:sp>
      <p:cxnSp>
        <p:nvCxnSpPr>
          <p:cNvPr id="186" name="Google Shape;186;p19"/>
          <p:cNvCxnSpPr>
            <a:endCxn id="185" idx="0"/>
          </p:cNvCxnSpPr>
          <p:nvPr/>
        </p:nvCxnSpPr>
        <p:spPr>
          <a:xfrm>
            <a:off x="5673150" y="2804400"/>
            <a:ext cx="1854600" cy="2339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9"/>
          <p:cNvSpPr txBox="1"/>
          <p:nvPr/>
        </p:nvSpPr>
        <p:spPr>
          <a:xfrm>
            <a:off x="6265588" y="3016650"/>
            <a:ext cx="8502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/>
          <p:nvPr/>
        </p:nvSpPr>
        <p:spPr>
          <a:xfrm>
            <a:off x="4713500" y="4778238"/>
            <a:ext cx="2435100" cy="73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A</a:t>
            </a:r>
            <a:endParaRPr sz="3000"/>
          </a:p>
        </p:txBody>
      </p:sp>
      <p:sp>
        <p:nvSpPr>
          <p:cNvPr id="193" name="Google Shape;193;p20"/>
          <p:cNvSpPr/>
          <p:nvPr/>
        </p:nvSpPr>
        <p:spPr>
          <a:xfrm>
            <a:off x="11139375" y="4778238"/>
            <a:ext cx="2435100" cy="7305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B</a:t>
            </a:r>
            <a:endParaRPr sz="3000"/>
          </a:p>
        </p:txBody>
      </p:sp>
      <p:sp>
        <p:nvSpPr>
          <p:cNvPr id="194" name="Google Shape;194;p20"/>
          <p:cNvSpPr/>
          <p:nvPr/>
        </p:nvSpPr>
        <p:spPr>
          <a:xfrm rot="-5400000">
            <a:off x="9245550" y="2642575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5" name="Google Shape;195;p20"/>
          <p:cNvSpPr/>
          <p:nvPr/>
        </p:nvSpPr>
        <p:spPr>
          <a:xfrm rot="-5400000">
            <a:off x="8599050" y="2642575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6" name="Google Shape;196;p20"/>
          <p:cNvSpPr/>
          <p:nvPr/>
        </p:nvSpPr>
        <p:spPr>
          <a:xfrm rot="-5400000">
            <a:off x="7952550" y="2642575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7" name="Google Shape;197;p20"/>
          <p:cNvSpPr/>
          <p:nvPr/>
        </p:nvSpPr>
        <p:spPr>
          <a:xfrm rot="-5400000">
            <a:off x="7306050" y="2642575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8" name="Google Shape;198;p20"/>
          <p:cNvSpPr/>
          <p:nvPr/>
        </p:nvSpPr>
        <p:spPr>
          <a:xfrm rot="-5400000">
            <a:off x="6659550" y="2642575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9" name="Google Shape;199;p20"/>
          <p:cNvSpPr txBox="1"/>
          <p:nvPr/>
        </p:nvSpPr>
        <p:spPr>
          <a:xfrm>
            <a:off x="8044050" y="956550"/>
            <a:ext cx="21999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Queue 1</a:t>
            </a:r>
            <a:endParaRPr sz="3000"/>
          </a:p>
        </p:txBody>
      </p:sp>
      <p:sp>
        <p:nvSpPr>
          <p:cNvPr id="200" name="Google Shape;200;p20"/>
          <p:cNvSpPr/>
          <p:nvPr/>
        </p:nvSpPr>
        <p:spPr>
          <a:xfrm rot="-5400000">
            <a:off x="9245550" y="73345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1" name="Google Shape;201;p20"/>
          <p:cNvSpPr/>
          <p:nvPr/>
        </p:nvSpPr>
        <p:spPr>
          <a:xfrm rot="-5400000">
            <a:off x="8599050" y="73345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2" name="Google Shape;202;p20"/>
          <p:cNvSpPr/>
          <p:nvPr/>
        </p:nvSpPr>
        <p:spPr>
          <a:xfrm rot="-5400000">
            <a:off x="7952550" y="73345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3" name="Google Shape;203;p20"/>
          <p:cNvSpPr/>
          <p:nvPr/>
        </p:nvSpPr>
        <p:spPr>
          <a:xfrm rot="-5400000">
            <a:off x="7306050" y="73345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4" name="Google Shape;204;p20"/>
          <p:cNvSpPr/>
          <p:nvPr/>
        </p:nvSpPr>
        <p:spPr>
          <a:xfrm rot="-5400000">
            <a:off x="6659550" y="73345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5" name="Google Shape;205;p20"/>
          <p:cNvSpPr txBox="1"/>
          <p:nvPr/>
        </p:nvSpPr>
        <p:spPr>
          <a:xfrm>
            <a:off x="8044050" y="5648525"/>
            <a:ext cx="21999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Queue 2</a:t>
            </a:r>
            <a:endParaRPr sz="3000"/>
          </a:p>
        </p:txBody>
      </p:sp>
      <p:sp>
        <p:nvSpPr>
          <p:cNvPr id="206" name="Google Shape;206;p20"/>
          <p:cNvSpPr txBox="1"/>
          <p:nvPr/>
        </p:nvSpPr>
        <p:spPr>
          <a:xfrm>
            <a:off x="483175" y="956550"/>
            <a:ext cx="5804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Task A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Prints any new messages from Queue 2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Reads serial input from user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Echo input back to serial terminal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“delay xxx” send xxx (number) to Queue 1</a:t>
            </a:r>
            <a:endParaRPr sz="2400"/>
          </a:p>
        </p:txBody>
      </p:sp>
      <p:sp>
        <p:nvSpPr>
          <p:cNvPr id="207" name="Google Shape;207;p20"/>
          <p:cNvSpPr txBox="1"/>
          <p:nvPr/>
        </p:nvSpPr>
        <p:spPr>
          <a:xfrm>
            <a:off x="12000725" y="956550"/>
            <a:ext cx="5804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Task B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Updates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2400">
                <a:solidFill>
                  <a:schemeClr val="dk1"/>
                </a:solidFill>
              </a:rPr>
              <a:t> with any new values from Queue 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Blinks LED with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2400"/>
              <a:t> delay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Every time LED blinks 100 times, send “Blinked” string to Queue 2 (optional: also send number of times blinked)</a:t>
            </a:r>
            <a:endParaRPr sz="2400"/>
          </a:p>
        </p:txBody>
      </p:sp>
      <p:cxnSp>
        <p:nvCxnSpPr>
          <p:cNvPr id="208" name="Google Shape;208;p20"/>
          <p:cNvCxnSpPr>
            <a:stCxn id="192" idx="0"/>
            <a:endCxn id="198" idx="0"/>
          </p:cNvCxnSpPr>
          <p:nvPr/>
        </p:nvCxnSpPr>
        <p:spPr>
          <a:xfrm flipH="1" rot="10800000">
            <a:off x="5931050" y="2965938"/>
            <a:ext cx="1596600" cy="181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0"/>
          <p:cNvCxnSpPr>
            <a:stCxn id="194" idx="2"/>
            <a:endCxn id="193" idx="0"/>
          </p:cNvCxnSpPr>
          <p:nvPr/>
        </p:nvCxnSpPr>
        <p:spPr>
          <a:xfrm>
            <a:off x="10760250" y="2965825"/>
            <a:ext cx="1596600" cy="181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0"/>
          <p:cNvCxnSpPr>
            <a:stCxn id="193" idx="2"/>
            <a:endCxn id="200" idx="2"/>
          </p:cNvCxnSpPr>
          <p:nvPr/>
        </p:nvCxnSpPr>
        <p:spPr>
          <a:xfrm flipH="1">
            <a:off x="10760325" y="5508738"/>
            <a:ext cx="1596600" cy="214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0"/>
          <p:cNvCxnSpPr>
            <a:stCxn id="204" idx="0"/>
            <a:endCxn id="192" idx="2"/>
          </p:cNvCxnSpPr>
          <p:nvPr/>
        </p:nvCxnSpPr>
        <p:spPr>
          <a:xfrm rot="10800000">
            <a:off x="5931150" y="5508600"/>
            <a:ext cx="1596600" cy="214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3238113" y="2439088"/>
            <a:ext cx="2435100" cy="7305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A</a:t>
            </a:r>
            <a:endParaRPr sz="3000"/>
          </a:p>
        </p:txBody>
      </p:sp>
      <p:sp>
        <p:nvSpPr>
          <p:cNvPr id="217" name="Google Shape;217;p21"/>
          <p:cNvSpPr/>
          <p:nvPr/>
        </p:nvSpPr>
        <p:spPr>
          <a:xfrm>
            <a:off x="3238113" y="7117413"/>
            <a:ext cx="2435100" cy="7305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C</a:t>
            </a:r>
            <a:endParaRPr sz="3000"/>
          </a:p>
        </p:txBody>
      </p:sp>
      <p:sp>
        <p:nvSpPr>
          <p:cNvPr id="218" name="Google Shape;218;p21"/>
          <p:cNvSpPr/>
          <p:nvPr/>
        </p:nvSpPr>
        <p:spPr>
          <a:xfrm>
            <a:off x="12614763" y="4778238"/>
            <a:ext cx="2435100" cy="7305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B</a:t>
            </a:r>
            <a:endParaRPr sz="3000"/>
          </a:p>
        </p:txBody>
      </p:sp>
      <p:sp>
        <p:nvSpPr>
          <p:cNvPr id="219" name="Google Shape;219;p21"/>
          <p:cNvSpPr/>
          <p:nvPr/>
        </p:nvSpPr>
        <p:spPr>
          <a:xfrm rot="-5400000">
            <a:off x="9245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20" name="Google Shape;220;p21"/>
          <p:cNvSpPr txBox="1"/>
          <p:nvPr/>
        </p:nvSpPr>
        <p:spPr>
          <a:xfrm>
            <a:off x="8103600" y="3339450"/>
            <a:ext cx="208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Queue</a:t>
            </a:r>
            <a:endParaRPr sz="3000"/>
          </a:p>
        </p:txBody>
      </p:sp>
      <p:sp>
        <p:nvSpPr>
          <p:cNvPr id="221" name="Google Shape;221;p21"/>
          <p:cNvSpPr/>
          <p:nvPr/>
        </p:nvSpPr>
        <p:spPr>
          <a:xfrm rot="-5400000">
            <a:off x="85990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22" name="Google Shape;222;p21"/>
          <p:cNvSpPr/>
          <p:nvPr/>
        </p:nvSpPr>
        <p:spPr>
          <a:xfrm rot="-5400000">
            <a:off x="7952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23" name="Google Shape;223;p21"/>
          <p:cNvSpPr/>
          <p:nvPr/>
        </p:nvSpPr>
        <p:spPr>
          <a:xfrm rot="-5400000">
            <a:off x="73060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24" name="Google Shape;224;p21"/>
          <p:cNvSpPr/>
          <p:nvPr/>
        </p:nvSpPr>
        <p:spPr>
          <a:xfrm rot="-5400000">
            <a:off x="6659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25" name="Google Shape;225;p21"/>
          <p:cNvSpPr txBox="1"/>
          <p:nvPr/>
        </p:nvSpPr>
        <p:spPr>
          <a:xfrm>
            <a:off x="7336050" y="6301050"/>
            <a:ext cx="361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First in, first out (FIFO)</a:t>
            </a:r>
            <a:endParaRPr sz="2400"/>
          </a:p>
        </p:txBody>
      </p:sp>
      <p:sp>
        <p:nvSpPr>
          <p:cNvPr id="226" name="Google Shape;226;p21"/>
          <p:cNvSpPr/>
          <p:nvPr/>
        </p:nvSpPr>
        <p:spPr>
          <a:xfrm rot="-5400000">
            <a:off x="92455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Value A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27" name="Google Shape;227;p21"/>
          <p:cNvSpPr/>
          <p:nvPr/>
        </p:nvSpPr>
        <p:spPr>
          <a:xfrm rot="-5400000">
            <a:off x="8599050" y="4820250"/>
            <a:ext cx="23829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Value B</a:t>
            </a:r>
            <a:endParaRPr sz="3000">
              <a:solidFill>
                <a:srgbClr val="0000FF"/>
              </a:solidFill>
            </a:endParaRPr>
          </a:p>
        </p:txBody>
      </p:sp>
      <p:cxnSp>
        <p:nvCxnSpPr>
          <p:cNvPr id="228" name="Google Shape;228;p21"/>
          <p:cNvCxnSpPr>
            <a:stCxn id="217" idx="3"/>
            <a:endCxn id="227" idx="0"/>
          </p:cNvCxnSpPr>
          <p:nvPr/>
        </p:nvCxnSpPr>
        <p:spPr>
          <a:xfrm flipH="1" rot="10800000">
            <a:off x="5673213" y="5143563"/>
            <a:ext cx="3794100" cy="2339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1"/>
          <p:cNvSpPr txBox="1"/>
          <p:nvPr/>
        </p:nvSpPr>
        <p:spPr>
          <a:xfrm>
            <a:off x="5785650" y="1503700"/>
            <a:ext cx="67167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Copy by value, not by reference!</a:t>
            </a:r>
            <a:endParaRPr sz="3000"/>
          </a:p>
        </p:txBody>
      </p:sp>
      <p:cxnSp>
        <p:nvCxnSpPr>
          <p:cNvPr id="230" name="Google Shape;230;p21"/>
          <p:cNvCxnSpPr>
            <a:stCxn id="216" idx="3"/>
          </p:cNvCxnSpPr>
          <p:nvPr/>
        </p:nvCxnSpPr>
        <p:spPr>
          <a:xfrm>
            <a:off x="5673213" y="2804338"/>
            <a:ext cx="4436400" cy="1580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