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3EC51B-4FAE-4E4A-AA55-3EAB84C53CCF}">
  <a:tblStyle styleId="{2C3EC51B-4FAE-4E4A-AA55-3EAB84C53C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ba87ed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ba87ed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ba87ed9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ba87ed9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8dc03666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8dc0366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8dc03666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8dc03666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8dc03666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8dc03666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8dc03666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8dc03666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febba16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febba16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5625" y="4171575"/>
            <a:ext cx="3102750" cy="38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4075" y="6072600"/>
            <a:ext cx="2002374" cy="10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5625" y="6072600"/>
            <a:ext cx="2002374" cy="10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5813" y="6450450"/>
            <a:ext cx="2002374" cy="10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3500" y="6072600"/>
            <a:ext cx="2002374" cy="10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7025" y="5732475"/>
            <a:ext cx="2002374" cy="10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614288" y="3480500"/>
            <a:ext cx="6185400" cy="6185400"/>
          </a:xfrm>
          <a:prstGeom prst="mathMultiply">
            <a:avLst>
              <a:gd fmla="val 13779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5272050" y="5368488"/>
            <a:ext cx="7743900" cy="194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Critical section 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(manipulate shared resource)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130750" y="193675"/>
            <a:ext cx="1402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Semaphore: The Idea</a:t>
            </a:r>
            <a:endParaRPr sz="4800"/>
          </a:p>
        </p:txBody>
      </p:sp>
      <p:sp>
        <p:nvSpPr>
          <p:cNvPr id="68" name="Google Shape;68;p14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</a:t>
            </a:r>
            <a:endParaRPr sz="4800"/>
          </a:p>
        </p:txBody>
      </p:sp>
      <p:sp>
        <p:nvSpPr>
          <p:cNvPr id="69" name="Google Shape;69;p14"/>
          <p:cNvSpPr/>
          <p:nvPr/>
        </p:nvSpPr>
        <p:spPr>
          <a:xfrm>
            <a:off x="3575988" y="1758000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70" name="Google Shape;70;p14"/>
          <p:cNvSpPr/>
          <p:nvPr/>
        </p:nvSpPr>
        <p:spPr>
          <a:xfrm>
            <a:off x="6476288" y="1758000"/>
            <a:ext cx="2435100" cy="7305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71" name="Google Shape;71;p14"/>
          <p:cNvSpPr/>
          <p:nvPr/>
        </p:nvSpPr>
        <p:spPr>
          <a:xfrm>
            <a:off x="9376588" y="1758000"/>
            <a:ext cx="2435100" cy="7305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C</a:t>
            </a:r>
            <a:endParaRPr sz="3000"/>
          </a:p>
        </p:txBody>
      </p:sp>
      <p:sp>
        <p:nvSpPr>
          <p:cNvPr id="72" name="Google Shape;72;p14"/>
          <p:cNvSpPr/>
          <p:nvPr/>
        </p:nvSpPr>
        <p:spPr>
          <a:xfrm>
            <a:off x="12276888" y="1758000"/>
            <a:ext cx="2435100" cy="7305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D</a:t>
            </a:r>
            <a:endParaRPr sz="3000"/>
          </a:p>
        </p:txBody>
      </p:sp>
      <p:sp>
        <p:nvSpPr>
          <p:cNvPr id="73" name="Google Shape;73;p14"/>
          <p:cNvSpPr txBox="1"/>
          <p:nvPr/>
        </p:nvSpPr>
        <p:spPr>
          <a:xfrm>
            <a:off x="374150" y="2784300"/>
            <a:ext cx="330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Counting semaphore</a:t>
            </a:r>
            <a:endParaRPr sz="3000"/>
          </a:p>
        </p:txBody>
      </p:sp>
      <p:cxnSp>
        <p:nvCxnSpPr>
          <p:cNvPr id="74" name="Google Shape;74;p14"/>
          <p:cNvCxnSpPr>
            <a:stCxn id="69" idx="2"/>
          </p:cNvCxnSpPr>
          <p:nvPr/>
        </p:nvCxnSpPr>
        <p:spPr>
          <a:xfrm>
            <a:off x="4793538" y="2488500"/>
            <a:ext cx="1746000" cy="131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</a:t>
            </a:r>
            <a:endParaRPr sz="4800"/>
          </a:p>
        </p:txBody>
      </p:sp>
      <p:sp>
        <p:nvSpPr>
          <p:cNvPr id="76" name="Google Shape;76;p14"/>
          <p:cNvSpPr/>
          <p:nvPr/>
        </p:nvSpPr>
        <p:spPr>
          <a:xfrm>
            <a:off x="5947650" y="3791850"/>
            <a:ext cx="6392700" cy="73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semaphoreTake(semaphore)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6539550" y="4526275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0" idx="2"/>
          </p:cNvCxnSpPr>
          <p:nvPr/>
        </p:nvCxnSpPr>
        <p:spPr>
          <a:xfrm>
            <a:off x="7693838" y="2488500"/>
            <a:ext cx="0" cy="131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/>
          <p:nvPr/>
        </p:nvCxnSpPr>
        <p:spPr>
          <a:xfrm>
            <a:off x="7693850" y="4526275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</a:t>
            </a:r>
            <a:endParaRPr sz="4800"/>
          </a:p>
        </p:txBody>
      </p:sp>
      <p:sp>
        <p:nvSpPr>
          <p:cNvPr id="81" name="Google Shape;81;p14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</a:t>
            </a:r>
            <a:endParaRPr sz="4800"/>
          </a:p>
        </p:txBody>
      </p:sp>
      <p:cxnSp>
        <p:nvCxnSpPr>
          <p:cNvPr id="82" name="Google Shape;82;p14"/>
          <p:cNvCxnSpPr/>
          <p:nvPr/>
        </p:nvCxnSpPr>
        <p:spPr>
          <a:xfrm>
            <a:off x="10594138" y="2488500"/>
            <a:ext cx="0" cy="131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>
            <a:off x="10594150" y="4526275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 flipH="1">
            <a:off x="11727750" y="2488500"/>
            <a:ext cx="1746000" cy="131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/>
          <p:nvPr/>
        </p:nvCxnSpPr>
        <p:spPr>
          <a:xfrm>
            <a:off x="11727738" y="4526275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/>
          <p:nvPr/>
        </p:nvSpPr>
        <p:spPr>
          <a:xfrm>
            <a:off x="5947650" y="8155950"/>
            <a:ext cx="6392700" cy="73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semaphoreGive(semaphore)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7" name="Google Shape;87;p14"/>
          <p:cNvCxnSpPr/>
          <p:nvPr/>
        </p:nvCxnSpPr>
        <p:spPr>
          <a:xfrm>
            <a:off x="6539550" y="7309800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/>
          <p:nvPr/>
        </p:nvCxnSpPr>
        <p:spPr>
          <a:xfrm>
            <a:off x="6539550" y="8890500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4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</a:t>
            </a:r>
            <a:endParaRPr sz="4800"/>
          </a:p>
        </p:txBody>
      </p:sp>
      <p:sp>
        <p:nvSpPr>
          <p:cNvPr id="90" name="Google Shape;90;p14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</a:t>
            </a:r>
            <a:endParaRPr sz="4800"/>
          </a:p>
        </p:txBody>
      </p:sp>
      <p:cxnSp>
        <p:nvCxnSpPr>
          <p:cNvPr id="91" name="Google Shape;91;p14"/>
          <p:cNvCxnSpPr/>
          <p:nvPr/>
        </p:nvCxnSpPr>
        <p:spPr>
          <a:xfrm>
            <a:off x="7693850" y="7309800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/>
          <p:nvPr/>
        </p:nvCxnSpPr>
        <p:spPr>
          <a:xfrm>
            <a:off x="10594150" y="7309800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/>
          <p:nvPr/>
        </p:nvCxnSpPr>
        <p:spPr>
          <a:xfrm>
            <a:off x="11727738" y="7309800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/>
          <p:nvPr/>
        </p:nvCxnSpPr>
        <p:spPr>
          <a:xfrm>
            <a:off x="7693850" y="8890500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/>
          <p:nvPr/>
        </p:nvCxnSpPr>
        <p:spPr>
          <a:xfrm>
            <a:off x="10594150" y="8890500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>
            <a:off x="11727738" y="8890500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4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</a:t>
            </a:r>
            <a:endParaRPr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6296463" y="1381913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103" name="Google Shape;103;p15"/>
          <p:cNvSpPr/>
          <p:nvPr/>
        </p:nvSpPr>
        <p:spPr>
          <a:xfrm>
            <a:off x="9556438" y="1381913"/>
            <a:ext cx="2435100" cy="7305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104" name="Google Shape;104;p15"/>
          <p:cNvSpPr/>
          <p:nvPr/>
        </p:nvSpPr>
        <p:spPr>
          <a:xfrm>
            <a:off x="6296475" y="8893013"/>
            <a:ext cx="2435100" cy="7305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C</a:t>
            </a:r>
            <a:endParaRPr sz="3000"/>
          </a:p>
        </p:txBody>
      </p:sp>
      <p:sp>
        <p:nvSpPr>
          <p:cNvPr id="105" name="Google Shape;105;p15"/>
          <p:cNvSpPr/>
          <p:nvPr/>
        </p:nvSpPr>
        <p:spPr>
          <a:xfrm>
            <a:off x="9556450" y="8893013"/>
            <a:ext cx="2435100" cy="7305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D</a:t>
            </a:r>
            <a:endParaRPr sz="3000"/>
          </a:p>
        </p:txBody>
      </p:sp>
      <p:sp>
        <p:nvSpPr>
          <p:cNvPr id="106" name="Google Shape;106;p15"/>
          <p:cNvSpPr/>
          <p:nvPr/>
        </p:nvSpPr>
        <p:spPr>
          <a:xfrm rot="-5400000">
            <a:off x="9245550" y="51794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7" name="Google Shape;107;p15"/>
          <p:cNvSpPr/>
          <p:nvPr/>
        </p:nvSpPr>
        <p:spPr>
          <a:xfrm rot="-5400000">
            <a:off x="8599050" y="51794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8" name="Google Shape;108;p15"/>
          <p:cNvSpPr/>
          <p:nvPr/>
        </p:nvSpPr>
        <p:spPr>
          <a:xfrm rot="-5400000">
            <a:off x="7952550" y="51794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9" name="Google Shape;109;p15"/>
          <p:cNvSpPr/>
          <p:nvPr/>
        </p:nvSpPr>
        <p:spPr>
          <a:xfrm rot="-5400000">
            <a:off x="7306050" y="51794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10" name="Google Shape;110;p15"/>
          <p:cNvSpPr/>
          <p:nvPr/>
        </p:nvSpPr>
        <p:spPr>
          <a:xfrm rot="-5400000">
            <a:off x="6659550" y="51794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11" name="Google Shape;111;p15"/>
          <p:cNvSpPr txBox="1"/>
          <p:nvPr/>
        </p:nvSpPr>
        <p:spPr>
          <a:xfrm>
            <a:off x="3348000" y="4996175"/>
            <a:ext cx="41796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resource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(e.g. buffer, linked list)</a:t>
            </a:r>
            <a:endParaRPr sz="3000"/>
          </a:p>
        </p:txBody>
      </p:sp>
      <p:sp>
        <p:nvSpPr>
          <p:cNvPr id="112" name="Google Shape;112;p15"/>
          <p:cNvSpPr/>
          <p:nvPr/>
        </p:nvSpPr>
        <p:spPr>
          <a:xfrm>
            <a:off x="5947650" y="2846588"/>
            <a:ext cx="6392700" cy="73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semaphoreGive(semaphore)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947650" y="7428350"/>
            <a:ext cx="6392700" cy="73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semaphoreTake(semaphore)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130750" y="193675"/>
            <a:ext cx="1402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Semaphore: In Practice</a:t>
            </a:r>
            <a:endParaRPr sz="4800"/>
          </a:p>
        </p:txBody>
      </p:sp>
      <p:sp>
        <p:nvSpPr>
          <p:cNvPr id="115" name="Google Shape;115;p15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</a:t>
            </a:r>
            <a:endParaRPr sz="4800"/>
          </a:p>
        </p:txBody>
      </p:sp>
      <p:sp>
        <p:nvSpPr>
          <p:cNvPr id="116" name="Google Shape;116;p15"/>
          <p:cNvSpPr txBox="1"/>
          <p:nvPr/>
        </p:nvSpPr>
        <p:spPr>
          <a:xfrm>
            <a:off x="374150" y="2784300"/>
            <a:ext cx="330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Counting semaphore</a:t>
            </a:r>
            <a:endParaRPr sz="3000"/>
          </a:p>
        </p:txBody>
      </p:sp>
      <p:cxnSp>
        <p:nvCxnSpPr>
          <p:cNvPr id="117" name="Google Shape;117;p15"/>
          <p:cNvCxnSpPr>
            <a:stCxn id="102" idx="2"/>
          </p:cNvCxnSpPr>
          <p:nvPr/>
        </p:nvCxnSpPr>
        <p:spPr>
          <a:xfrm>
            <a:off x="7514013" y="2112413"/>
            <a:ext cx="294300" cy="73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stCxn id="112" idx="2"/>
            <a:endCxn id="108" idx="3"/>
          </p:cNvCxnSpPr>
          <p:nvPr/>
        </p:nvCxnSpPr>
        <p:spPr>
          <a:xfrm>
            <a:off x="9144000" y="3577088"/>
            <a:ext cx="0" cy="73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5"/>
          <p:cNvCxnSpPr/>
          <p:nvPr/>
        </p:nvCxnSpPr>
        <p:spPr>
          <a:xfrm flipH="1">
            <a:off x="10465938" y="2112413"/>
            <a:ext cx="294300" cy="73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5"/>
          <p:cNvSpPr/>
          <p:nvPr/>
        </p:nvSpPr>
        <p:spPr>
          <a:xfrm rot="-5400000">
            <a:off x="8599050" y="51794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Value</a:t>
            </a:r>
            <a:endParaRPr sz="3000"/>
          </a:p>
        </p:txBody>
      </p:sp>
      <p:sp>
        <p:nvSpPr>
          <p:cNvPr id="121" name="Google Shape;121;p15"/>
          <p:cNvSpPr/>
          <p:nvPr/>
        </p:nvSpPr>
        <p:spPr>
          <a:xfrm rot="-5400000">
            <a:off x="9245550" y="51794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Value</a:t>
            </a:r>
            <a:endParaRPr sz="3000"/>
          </a:p>
        </p:txBody>
      </p:sp>
      <p:sp>
        <p:nvSpPr>
          <p:cNvPr id="122" name="Google Shape;122;p15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</a:t>
            </a:r>
            <a:endParaRPr sz="4800"/>
          </a:p>
        </p:txBody>
      </p:sp>
      <p:sp>
        <p:nvSpPr>
          <p:cNvPr id="123" name="Google Shape;123;p15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</a:t>
            </a:r>
            <a:endParaRPr sz="4800"/>
          </a:p>
        </p:txBody>
      </p:sp>
      <p:sp>
        <p:nvSpPr>
          <p:cNvPr id="124" name="Google Shape;124;p15"/>
          <p:cNvSpPr txBox="1"/>
          <p:nvPr/>
        </p:nvSpPr>
        <p:spPr>
          <a:xfrm>
            <a:off x="13252550" y="1285475"/>
            <a:ext cx="330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Producers</a:t>
            </a:r>
            <a:endParaRPr sz="3000"/>
          </a:p>
        </p:txBody>
      </p:sp>
      <p:sp>
        <p:nvSpPr>
          <p:cNvPr id="125" name="Google Shape;125;p15"/>
          <p:cNvSpPr txBox="1"/>
          <p:nvPr/>
        </p:nvSpPr>
        <p:spPr>
          <a:xfrm>
            <a:off x="13144550" y="8796575"/>
            <a:ext cx="330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Consumers</a:t>
            </a:r>
            <a:endParaRPr sz="3000"/>
          </a:p>
        </p:txBody>
      </p:sp>
      <p:cxnSp>
        <p:nvCxnSpPr>
          <p:cNvPr id="126" name="Google Shape;126;p15"/>
          <p:cNvCxnSpPr/>
          <p:nvPr/>
        </p:nvCxnSpPr>
        <p:spPr>
          <a:xfrm flipH="1" rot="10800000">
            <a:off x="7514013" y="8154675"/>
            <a:ext cx="294300" cy="73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/>
          <p:nvPr/>
        </p:nvCxnSpPr>
        <p:spPr>
          <a:xfrm rot="10800000">
            <a:off x="9144000" y="6694200"/>
            <a:ext cx="0" cy="73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5"/>
          <p:cNvCxnSpPr/>
          <p:nvPr/>
        </p:nvCxnSpPr>
        <p:spPr>
          <a:xfrm rot="10800000">
            <a:off x="10465938" y="8154675"/>
            <a:ext cx="294300" cy="73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1591188" y="2555100"/>
            <a:ext cx="5995200" cy="517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// Task 1</a:t>
            </a:r>
            <a:endParaRPr sz="30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semaphoreTake(mutex)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// Use shared resource</a:t>
            </a:r>
            <a:endParaRPr sz="30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emaphoreGive(mutex)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// Task 2</a:t>
            </a:r>
            <a:endParaRPr sz="30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semaphoreTake(mutex)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// Use shared resource</a:t>
            </a:r>
            <a:endParaRPr sz="30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semaphoreGive(mutex)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0701613" y="2555100"/>
            <a:ext cx="5995200" cy="517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// Task 1 (producer)</a:t>
            </a:r>
            <a:endParaRPr sz="30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// Add something to</a:t>
            </a:r>
            <a:endParaRPr sz="30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// shared resource</a:t>
            </a:r>
            <a:endParaRPr sz="30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semaphoreGive(semaphore)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// Task 2 (consumer)</a:t>
            </a:r>
            <a:endParaRPr sz="30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semaphoreTake(mutex)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// Remove something from</a:t>
            </a:r>
            <a:endParaRPr sz="30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// shared resource</a:t>
            </a:r>
            <a:endParaRPr sz="30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591200" y="1816200"/>
            <a:ext cx="599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Mutex</a:t>
            </a:r>
            <a:endParaRPr sz="3600"/>
          </a:p>
        </p:txBody>
      </p:sp>
      <p:sp>
        <p:nvSpPr>
          <p:cNvPr id="136" name="Google Shape;136;p16"/>
          <p:cNvSpPr txBox="1"/>
          <p:nvPr/>
        </p:nvSpPr>
        <p:spPr>
          <a:xfrm>
            <a:off x="10701625" y="1816200"/>
            <a:ext cx="599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Semaphore</a:t>
            </a:r>
            <a:endParaRPr sz="3600"/>
          </a:p>
        </p:txBody>
      </p:sp>
      <p:sp>
        <p:nvSpPr>
          <p:cNvPr id="137" name="Google Shape;137;p16"/>
          <p:cNvSpPr/>
          <p:nvPr/>
        </p:nvSpPr>
        <p:spPr>
          <a:xfrm rot="-899958">
            <a:off x="110008" y="1169164"/>
            <a:ext cx="4357438" cy="2530815"/>
          </a:xfrm>
          <a:prstGeom prst="irregularSeal1">
            <a:avLst/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Ownership!</a:t>
            </a:r>
            <a:endParaRPr sz="3000"/>
          </a:p>
        </p:txBody>
      </p:sp>
      <p:sp>
        <p:nvSpPr>
          <p:cNvPr id="138" name="Google Shape;138;p16"/>
          <p:cNvSpPr/>
          <p:nvPr/>
        </p:nvSpPr>
        <p:spPr>
          <a:xfrm rot="1799989">
            <a:off x="4739802" y="715367"/>
            <a:ext cx="5078835" cy="2690141"/>
          </a:xfrm>
          <a:prstGeom prst="irregularSeal2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Priority Inheritance!</a:t>
            </a:r>
            <a:endParaRPr sz="3000"/>
          </a:p>
        </p:txBody>
      </p:sp>
      <p:sp>
        <p:nvSpPr>
          <p:cNvPr id="139" name="Google Shape;139;p16"/>
          <p:cNvSpPr/>
          <p:nvPr/>
        </p:nvSpPr>
        <p:spPr>
          <a:xfrm rot="900041">
            <a:off x="14810127" y="4133294"/>
            <a:ext cx="3204983" cy="2530815"/>
          </a:xfrm>
          <a:prstGeom prst="irregularSeal1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Good for ISR</a:t>
            </a:r>
            <a:r>
              <a:rPr lang="en" sz="3000"/>
              <a:t>!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17"/>
          <p:cNvGraphicFramePr/>
          <p:nvPr/>
        </p:nvGraphicFramePr>
        <p:xfrm>
          <a:off x="3656300" y="30911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{2C3EC51B-4FAE-4E4A-AA55-3EAB84C53CCF}</a:tableStyleId>
              </a:tblPr>
              <a:tblGrid>
                <a:gridCol w="5487700"/>
                <a:gridCol w="5487700"/>
              </a:tblGrid>
              <a:tr h="102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FreeRTOS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POSIX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xSemaphoreTake()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sem_wait()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xSemaphoreGive()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sem_post()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uxSemaphoreGetCount()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sem_getvalue()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2462838" y="2482263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0</a:t>
            </a:r>
            <a:endParaRPr sz="3000"/>
          </a:p>
        </p:txBody>
      </p:sp>
      <p:sp>
        <p:nvSpPr>
          <p:cNvPr id="150" name="Google Shape;150;p18"/>
          <p:cNvSpPr/>
          <p:nvPr/>
        </p:nvSpPr>
        <p:spPr>
          <a:xfrm>
            <a:off x="5194638" y="2482263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1</a:t>
            </a:r>
            <a:endParaRPr sz="3000"/>
          </a:p>
        </p:txBody>
      </p:sp>
      <p:sp>
        <p:nvSpPr>
          <p:cNvPr id="151" name="Google Shape;151;p18"/>
          <p:cNvSpPr/>
          <p:nvPr/>
        </p:nvSpPr>
        <p:spPr>
          <a:xfrm>
            <a:off x="6296475" y="7792663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152" name="Google Shape;152;p18"/>
          <p:cNvSpPr/>
          <p:nvPr/>
        </p:nvSpPr>
        <p:spPr>
          <a:xfrm>
            <a:off x="9556450" y="7792663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153" name="Google Shape;153;p18"/>
          <p:cNvSpPr/>
          <p:nvPr/>
        </p:nvSpPr>
        <p:spPr>
          <a:xfrm rot="-5400000">
            <a:off x="9245550" y="51794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4" name="Google Shape;154;p18"/>
          <p:cNvSpPr/>
          <p:nvPr/>
        </p:nvSpPr>
        <p:spPr>
          <a:xfrm rot="-5400000">
            <a:off x="8599050" y="51794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5" name="Google Shape;155;p18"/>
          <p:cNvSpPr/>
          <p:nvPr/>
        </p:nvSpPr>
        <p:spPr>
          <a:xfrm rot="-5400000">
            <a:off x="7306050" y="51794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6" name="Google Shape;156;p18"/>
          <p:cNvSpPr/>
          <p:nvPr/>
        </p:nvSpPr>
        <p:spPr>
          <a:xfrm rot="-5400000">
            <a:off x="6659550" y="51794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7" name="Google Shape;157;p18"/>
          <p:cNvSpPr txBox="1"/>
          <p:nvPr/>
        </p:nvSpPr>
        <p:spPr>
          <a:xfrm>
            <a:off x="3348000" y="4996175"/>
            <a:ext cx="41796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resource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(circular buffer)</a:t>
            </a:r>
            <a:endParaRPr sz="3000"/>
          </a:p>
        </p:txBody>
      </p:sp>
      <p:sp>
        <p:nvSpPr>
          <p:cNvPr id="158" name="Google Shape;158;p18"/>
          <p:cNvSpPr/>
          <p:nvPr/>
        </p:nvSpPr>
        <p:spPr>
          <a:xfrm rot="-5400000">
            <a:off x="8599050" y="51794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9" name="Google Shape;159;p18"/>
          <p:cNvSpPr/>
          <p:nvPr/>
        </p:nvSpPr>
        <p:spPr>
          <a:xfrm rot="-5400000">
            <a:off x="9245550" y="51794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0" name="Google Shape;160;p18"/>
          <p:cNvSpPr txBox="1"/>
          <p:nvPr/>
        </p:nvSpPr>
        <p:spPr>
          <a:xfrm>
            <a:off x="2130750" y="193675"/>
            <a:ext cx="1402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Semaphore: The Challenge</a:t>
            </a:r>
            <a:endParaRPr sz="4800"/>
          </a:p>
        </p:txBody>
      </p:sp>
      <p:sp>
        <p:nvSpPr>
          <p:cNvPr id="161" name="Google Shape;161;p18"/>
          <p:cNvSpPr/>
          <p:nvPr/>
        </p:nvSpPr>
        <p:spPr>
          <a:xfrm>
            <a:off x="7926438" y="2482263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2</a:t>
            </a:r>
            <a:endParaRPr sz="3000"/>
          </a:p>
        </p:txBody>
      </p:sp>
      <p:sp>
        <p:nvSpPr>
          <p:cNvPr id="162" name="Google Shape;162;p18"/>
          <p:cNvSpPr/>
          <p:nvPr/>
        </p:nvSpPr>
        <p:spPr>
          <a:xfrm>
            <a:off x="10658238" y="2482263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3</a:t>
            </a:r>
            <a:endParaRPr sz="3000"/>
          </a:p>
        </p:txBody>
      </p:sp>
      <p:sp>
        <p:nvSpPr>
          <p:cNvPr id="163" name="Google Shape;163;p18"/>
          <p:cNvSpPr/>
          <p:nvPr/>
        </p:nvSpPr>
        <p:spPr>
          <a:xfrm>
            <a:off x="13390038" y="2482263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4</a:t>
            </a:r>
            <a:endParaRPr sz="3000"/>
          </a:p>
        </p:txBody>
      </p:sp>
      <p:cxnSp>
        <p:nvCxnSpPr>
          <p:cNvPr id="164" name="Google Shape;164;p18"/>
          <p:cNvCxnSpPr>
            <a:stCxn id="149" idx="2"/>
            <a:endCxn id="165" idx="3"/>
          </p:cNvCxnSpPr>
          <p:nvPr/>
        </p:nvCxnSpPr>
        <p:spPr>
          <a:xfrm>
            <a:off x="3680388" y="3212763"/>
            <a:ext cx="5463600" cy="109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8"/>
          <p:cNvSpPr/>
          <p:nvPr/>
        </p:nvSpPr>
        <p:spPr>
          <a:xfrm rot="-5400000">
            <a:off x="7952550" y="51794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cxnSp>
        <p:nvCxnSpPr>
          <p:cNvPr id="166" name="Google Shape;166;p18"/>
          <p:cNvCxnSpPr>
            <a:stCxn id="150" idx="2"/>
            <a:endCxn id="165" idx="3"/>
          </p:cNvCxnSpPr>
          <p:nvPr/>
        </p:nvCxnSpPr>
        <p:spPr>
          <a:xfrm>
            <a:off x="6412188" y="3212763"/>
            <a:ext cx="2731800" cy="109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8"/>
          <p:cNvCxnSpPr>
            <a:stCxn id="161" idx="2"/>
            <a:endCxn id="165" idx="3"/>
          </p:cNvCxnSpPr>
          <p:nvPr/>
        </p:nvCxnSpPr>
        <p:spPr>
          <a:xfrm>
            <a:off x="9143988" y="3212763"/>
            <a:ext cx="0" cy="109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>
            <a:stCxn id="162" idx="2"/>
            <a:endCxn id="165" idx="3"/>
          </p:cNvCxnSpPr>
          <p:nvPr/>
        </p:nvCxnSpPr>
        <p:spPr>
          <a:xfrm flipH="1">
            <a:off x="9143988" y="3212763"/>
            <a:ext cx="2731800" cy="109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>
            <a:stCxn id="163" idx="2"/>
            <a:endCxn id="165" idx="3"/>
          </p:cNvCxnSpPr>
          <p:nvPr/>
        </p:nvCxnSpPr>
        <p:spPr>
          <a:xfrm flipH="1">
            <a:off x="9143988" y="3212763"/>
            <a:ext cx="5463600" cy="109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8"/>
          <p:cNvCxnSpPr>
            <a:stCxn id="165" idx="1"/>
            <a:endCxn id="151" idx="0"/>
          </p:cNvCxnSpPr>
          <p:nvPr/>
        </p:nvCxnSpPr>
        <p:spPr>
          <a:xfrm flipH="1">
            <a:off x="7514100" y="6694175"/>
            <a:ext cx="1629900" cy="109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8"/>
          <p:cNvCxnSpPr>
            <a:stCxn id="165" idx="1"/>
            <a:endCxn id="152" idx="0"/>
          </p:cNvCxnSpPr>
          <p:nvPr/>
        </p:nvCxnSpPr>
        <p:spPr>
          <a:xfrm>
            <a:off x="9144000" y="6694175"/>
            <a:ext cx="1629900" cy="109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5272050" y="5368488"/>
            <a:ext cx="7743900" cy="194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Critical section 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(manipulate shared resource)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2130750" y="193675"/>
            <a:ext cx="1402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Semaphore: The Idea</a:t>
            </a:r>
            <a:endParaRPr sz="4800"/>
          </a:p>
        </p:txBody>
      </p:sp>
      <p:sp>
        <p:nvSpPr>
          <p:cNvPr id="178" name="Google Shape;178;p19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</a:t>
            </a:r>
            <a:endParaRPr sz="4800"/>
          </a:p>
        </p:txBody>
      </p:sp>
      <p:sp>
        <p:nvSpPr>
          <p:cNvPr id="179" name="Google Shape;179;p19"/>
          <p:cNvSpPr/>
          <p:nvPr/>
        </p:nvSpPr>
        <p:spPr>
          <a:xfrm>
            <a:off x="3575988" y="1758000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180" name="Google Shape;180;p19"/>
          <p:cNvSpPr/>
          <p:nvPr/>
        </p:nvSpPr>
        <p:spPr>
          <a:xfrm>
            <a:off x="6476288" y="1758000"/>
            <a:ext cx="2435100" cy="7305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181" name="Google Shape;181;p19"/>
          <p:cNvSpPr/>
          <p:nvPr/>
        </p:nvSpPr>
        <p:spPr>
          <a:xfrm>
            <a:off x="9376588" y="1758000"/>
            <a:ext cx="2435100" cy="7305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C</a:t>
            </a:r>
            <a:endParaRPr sz="3000"/>
          </a:p>
        </p:txBody>
      </p:sp>
      <p:sp>
        <p:nvSpPr>
          <p:cNvPr id="182" name="Google Shape;182;p19"/>
          <p:cNvSpPr/>
          <p:nvPr/>
        </p:nvSpPr>
        <p:spPr>
          <a:xfrm>
            <a:off x="12276888" y="1758000"/>
            <a:ext cx="2435100" cy="7305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D</a:t>
            </a:r>
            <a:endParaRPr sz="3000"/>
          </a:p>
        </p:txBody>
      </p:sp>
      <p:sp>
        <p:nvSpPr>
          <p:cNvPr id="183" name="Google Shape;183;p19"/>
          <p:cNvSpPr txBox="1"/>
          <p:nvPr/>
        </p:nvSpPr>
        <p:spPr>
          <a:xfrm>
            <a:off x="374150" y="2784300"/>
            <a:ext cx="330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Counting semaphore</a:t>
            </a:r>
            <a:endParaRPr sz="3000"/>
          </a:p>
        </p:txBody>
      </p:sp>
      <p:cxnSp>
        <p:nvCxnSpPr>
          <p:cNvPr id="184" name="Google Shape;184;p19"/>
          <p:cNvCxnSpPr>
            <a:stCxn id="179" idx="2"/>
          </p:cNvCxnSpPr>
          <p:nvPr/>
        </p:nvCxnSpPr>
        <p:spPr>
          <a:xfrm>
            <a:off x="4793538" y="2488500"/>
            <a:ext cx="1746000" cy="131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9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</a:t>
            </a:r>
            <a:endParaRPr sz="4800"/>
          </a:p>
        </p:txBody>
      </p:sp>
      <p:sp>
        <p:nvSpPr>
          <p:cNvPr id="186" name="Google Shape;186;p19"/>
          <p:cNvSpPr/>
          <p:nvPr/>
        </p:nvSpPr>
        <p:spPr>
          <a:xfrm>
            <a:off x="5947650" y="3791850"/>
            <a:ext cx="6392700" cy="73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semaphoreTake(semaphore)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7" name="Google Shape;187;p19"/>
          <p:cNvCxnSpPr/>
          <p:nvPr/>
        </p:nvCxnSpPr>
        <p:spPr>
          <a:xfrm>
            <a:off x="6539550" y="4526275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9"/>
          <p:cNvCxnSpPr>
            <a:stCxn id="180" idx="2"/>
          </p:cNvCxnSpPr>
          <p:nvPr/>
        </p:nvCxnSpPr>
        <p:spPr>
          <a:xfrm>
            <a:off x="7693838" y="2488500"/>
            <a:ext cx="0" cy="131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9"/>
          <p:cNvCxnSpPr/>
          <p:nvPr/>
        </p:nvCxnSpPr>
        <p:spPr>
          <a:xfrm>
            <a:off x="7693850" y="4526275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9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</a:t>
            </a:r>
            <a:endParaRPr sz="4800"/>
          </a:p>
        </p:txBody>
      </p:sp>
      <p:sp>
        <p:nvSpPr>
          <p:cNvPr id="191" name="Google Shape;191;p19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</a:t>
            </a:r>
            <a:endParaRPr sz="4800"/>
          </a:p>
        </p:txBody>
      </p:sp>
      <p:cxnSp>
        <p:nvCxnSpPr>
          <p:cNvPr id="192" name="Google Shape;192;p19"/>
          <p:cNvCxnSpPr/>
          <p:nvPr/>
        </p:nvCxnSpPr>
        <p:spPr>
          <a:xfrm>
            <a:off x="10594138" y="2488500"/>
            <a:ext cx="0" cy="131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9"/>
          <p:cNvCxnSpPr/>
          <p:nvPr/>
        </p:nvCxnSpPr>
        <p:spPr>
          <a:xfrm>
            <a:off x="10594150" y="4526275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9"/>
          <p:cNvCxnSpPr/>
          <p:nvPr/>
        </p:nvCxnSpPr>
        <p:spPr>
          <a:xfrm flipH="1">
            <a:off x="11727750" y="2488500"/>
            <a:ext cx="1746000" cy="131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19"/>
          <p:cNvSpPr/>
          <p:nvPr/>
        </p:nvSpPr>
        <p:spPr>
          <a:xfrm>
            <a:off x="5947650" y="8155950"/>
            <a:ext cx="6392700" cy="73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semaphoreGive(semaphore)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6" name="Google Shape;196;p19"/>
          <p:cNvCxnSpPr/>
          <p:nvPr/>
        </p:nvCxnSpPr>
        <p:spPr>
          <a:xfrm>
            <a:off x="6539550" y="7309800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6539550" y="8890500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9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</a:t>
            </a:r>
            <a:endParaRPr sz="4800"/>
          </a:p>
        </p:txBody>
      </p:sp>
      <p:sp>
        <p:nvSpPr>
          <p:cNvPr id="199" name="Google Shape;199;p19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</a:t>
            </a:r>
            <a:endParaRPr sz="4800"/>
          </a:p>
        </p:txBody>
      </p:sp>
      <p:cxnSp>
        <p:nvCxnSpPr>
          <p:cNvPr id="200" name="Google Shape;200;p19"/>
          <p:cNvCxnSpPr/>
          <p:nvPr/>
        </p:nvCxnSpPr>
        <p:spPr>
          <a:xfrm>
            <a:off x="7693850" y="7309800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9"/>
          <p:cNvCxnSpPr/>
          <p:nvPr/>
        </p:nvCxnSpPr>
        <p:spPr>
          <a:xfrm>
            <a:off x="10594150" y="7309800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9"/>
          <p:cNvCxnSpPr/>
          <p:nvPr/>
        </p:nvCxnSpPr>
        <p:spPr>
          <a:xfrm>
            <a:off x="7693850" y="8890500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9"/>
          <p:cNvCxnSpPr/>
          <p:nvPr/>
        </p:nvCxnSpPr>
        <p:spPr>
          <a:xfrm>
            <a:off x="10594150" y="8890500"/>
            <a:ext cx="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19"/>
          <p:cNvSpPr/>
          <p:nvPr/>
        </p:nvSpPr>
        <p:spPr>
          <a:xfrm>
            <a:off x="1316900" y="3827850"/>
            <a:ext cx="1420500" cy="14205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</a:t>
            </a:r>
            <a:endParaRPr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