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b569d818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b569d818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b260c2a1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b260c2a1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b260c2a1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b260c2a1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1pPr>
            <a:lvl2pPr indent="-406400" lvl="1" marL="914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indent="-406400" lvl="2" marL="13716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indent="-406400" lvl="3" marL="18288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indent="-406400" lvl="4" marL="22860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indent="-406400" lvl="5" marL="27432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indent="-406400" lvl="6" marL="3200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indent="-406400" lvl="7" marL="36576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indent="-406400" lvl="8" marL="41148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460" y="677535"/>
            <a:ext cx="8757875" cy="87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450" y="1200651"/>
            <a:ext cx="3455626" cy="345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0850" y="3190419"/>
            <a:ext cx="1465850" cy="14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8058588" y="5063575"/>
            <a:ext cx="2170800" cy="217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CPU</a:t>
            </a:r>
            <a:endParaRPr sz="3000"/>
          </a:p>
        </p:txBody>
      </p:sp>
      <p:sp>
        <p:nvSpPr>
          <p:cNvPr id="58" name="Google Shape;58;p13"/>
          <p:cNvSpPr/>
          <p:nvPr/>
        </p:nvSpPr>
        <p:spPr>
          <a:xfrm>
            <a:off x="9257100" y="3431500"/>
            <a:ext cx="1670400" cy="98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UART Buffer</a:t>
            </a:r>
            <a:endParaRPr sz="3000"/>
          </a:p>
        </p:txBody>
      </p:sp>
      <p:cxnSp>
        <p:nvCxnSpPr>
          <p:cNvPr id="59" name="Google Shape;59;p13"/>
          <p:cNvCxnSpPr/>
          <p:nvPr/>
        </p:nvCxnSpPr>
        <p:spPr>
          <a:xfrm>
            <a:off x="3636725" y="3306100"/>
            <a:ext cx="0" cy="2639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/>
          <p:nvPr/>
        </p:nvCxnSpPr>
        <p:spPr>
          <a:xfrm rot="10800000">
            <a:off x="3636750" y="5937700"/>
            <a:ext cx="12006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13"/>
          <p:cNvCxnSpPr/>
          <p:nvPr/>
        </p:nvCxnSpPr>
        <p:spPr>
          <a:xfrm rot="10800000">
            <a:off x="13898925" y="3800425"/>
            <a:ext cx="23358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" name="Google Shape;62;p13"/>
          <p:cNvSpPr txBox="1"/>
          <p:nvPr/>
        </p:nvSpPr>
        <p:spPr>
          <a:xfrm>
            <a:off x="14168625" y="2692225"/>
            <a:ext cx="2066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UART Comms</a:t>
            </a:r>
            <a:endParaRPr sz="3000"/>
          </a:p>
        </p:txBody>
      </p:sp>
      <p:cxnSp>
        <p:nvCxnSpPr>
          <p:cNvPr id="63" name="Google Shape;63;p13"/>
          <p:cNvCxnSpPr/>
          <p:nvPr/>
        </p:nvCxnSpPr>
        <p:spPr>
          <a:xfrm rot="10800000">
            <a:off x="4705050" y="5937700"/>
            <a:ext cx="3372300" cy="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3"/>
          <p:cNvCxnSpPr/>
          <p:nvPr/>
        </p:nvCxnSpPr>
        <p:spPr>
          <a:xfrm rot="10800000">
            <a:off x="5446725" y="5937700"/>
            <a:ext cx="303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3"/>
          <p:cNvCxnSpPr/>
          <p:nvPr/>
        </p:nvCxnSpPr>
        <p:spPr>
          <a:xfrm rot="10800000">
            <a:off x="6306675" y="5937700"/>
            <a:ext cx="4164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3"/>
          <p:cNvCxnSpPr/>
          <p:nvPr/>
        </p:nvCxnSpPr>
        <p:spPr>
          <a:xfrm rot="10800000">
            <a:off x="8342850" y="4530825"/>
            <a:ext cx="0" cy="6456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3"/>
          <p:cNvCxnSpPr/>
          <p:nvPr/>
        </p:nvCxnSpPr>
        <p:spPr>
          <a:xfrm rot="10800000">
            <a:off x="9866850" y="4378375"/>
            <a:ext cx="0" cy="7896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72;p14"/>
          <p:cNvCxnSpPr/>
          <p:nvPr/>
        </p:nvCxnSpPr>
        <p:spPr>
          <a:xfrm>
            <a:off x="2209800" y="8502600"/>
            <a:ext cx="150876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/>
          <p:nvPr/>
        </p:nvCxnSpPr>
        <p:spPr>
          <a:xfrm>
            <a:off x="3733800" y="2057400"/>
            <a:ext cx="0" cy="7054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4" name="Google Shape;74;p14"/>
          <p:cNvCxnSpPr/>
          <p:nvPr/>
        </p:nvCxnSpPr>
        <p:spPr>
          <a:xfrm>
            <a:off x="5257800" y="2057400"/>
            <a:ext cx="0" cy="7054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5" name="Google Shape;75;p14"/>
          <p:cNvCxnSpPr/>
          <p:nvPr/>
        </p:nvCxnSpPr>
        <p:spPr>
          <a:xfrm>
            <a:off x="6781800" y="2057400"/>
            <a:ext cx="0" cy="7054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6" name="Google Shape;76;p14"/>
          <p:cNvCxnSpPr/>
          <p:nvPr/>
        </p:nvCxnSpPr>
        <p:spPr>
          <a:xfrm>
            <a:off x="8305800" y="2057400"/>
            <a:ext cx="0" cy="7054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/>
          <p:nvPr/>
        </p:nvCxnSpPr>
        <p:spPr>
          <a:xfrm>
            <a:off x="9829800" y="2057400"/>
            <a:ext cx="0" cy="7054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/>
          <p:nvPr/>
        </p:nvCxnSpPr>
        <p:spPr>
          <a:xfrm>
            <a:off x="11353800" y="2057400"/>
            <a:ext cx="0" cy="7054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/>
          <p:nvPr/>
        </p:nvCxnSpPr>
        <p:spPr>
          <a:xfrm>
            <a:off x="12877800" y="2057400"/>
            <a:ext cx="0" cy="7054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0" name="Google Shape;80;p14"/>
          <p:cNvCxnSpPr/>
          <p:nvPr/>
        </p:nvCxnSpPr>
        <p:spPr>
          <a:xfrm>
            <a:off x="14401800" y="2057400"/>
            <a:ext cx="0" cy="7054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1" name="Google Shape;81;p14"/>
          <p:cNvCxnSpPr/>
          <p:nvPr/>
        </p:nvCxnSpPr>
        <p:spPr>
          <a:xfrm>
            <a:off x="15925800" y="2057400"/>
            <a:ext cx="0" cy="7054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2" name="Google Shape;82;p14"/>
          <p:cNvCxnSpPr/>
          <p:nvPr/>
        </p:nvCxnSpPr>
        <p:spPr>
          <a:xfrm>
            <a:off x="5257800" y="9036000"/>
            <a:ext cx="15240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3" name="Google Shape;83;p14"/>
          <p:cNvSpPr txBox="1"/>
          <p:nvPr/>
        </p:nvSpPr>
        <p:spPr>
          <a:xfrm>
            <a:off x="5257800" y="9036000"/>
            <a:ext cx="1524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 ms</a:t>
            </a:r>
            <a:endParaRPr sz="2400"/>
          </a:p>
        </p:txBody>
      </p:sp>
      <p:sp>
        <p:nvSpPr>
          <p:cNvPr id="84" name="Google Shape;84;p14"/>
          <p:cNvSpPr txBox="1"/>
          <p:nvPr/>
        </p:nvSpPr>
        <p:spPr>
          <a:xfrm>
            <a:off x="914400" y="7207200"/>
            <a:ext cx="990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OS</a:t>
            </a:r>
            <a:endParaRPr sz="2400"/>
          </a:p>
        </p:txBody>
      </p:sp>
      <p:sp>
        <p:nvSpPr>
          <p:cNvPr id="85" name="Google Shape;85;p14"/>
          <p:cNvSpPr/>
          <p:nvPr/>
        </p:nvSpPr>
        <p:spPr>
          <a:xfrm>
            <a:off x="3886200" y="5911800"/>
            <a:ext cx="1173600" cy="6858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Task A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2362200" y="5911800"/>
            <a:ext cx="1371600" cy="6858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Task A</a:t>
            </a:r>
            <a:endParaRPr sz="2400"/>
          </a:p>
        </p:txBody>
      </p:sp>
      <p:sp>
        <p:nvSpPr>
          <p:cNvPr id="87" name="Google Shape;87;p14"/>
          <p:cNvSpPr txBox="1"/>
          <p:nvPr/>
        </p:nvSpPr>
        <p:spPr>
          <a:xfrm>
            <a:off x="16154400" y="8578800"/>
            <a:ext cx="1524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time</a:t>
            </a:r>
            <a:endParaRPr sz="2400"/>
          </a:p>
        </p:txBody>
      </p:sp>
      <p:sp>
        <p:nvSpPr>
          <p:cNvPr id="88" name="Google Shape;88;p14"/>
          <p:cNvSpPr txBox="1"/>
          <p:nvPr/>
        </p:nvSpPr>
        <p:spPr>
          <a:xfrm>
            <a:off x="914400" y="5835600"/>
            <a:ext cx="990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</a:t>
            </a:r>
            <a:endParaRPr sz="2400"/>
          </a:p>
        </p:txBody>
      </p:sp>
      <p:sp>
        <p:nvSpPr>
          <p:cNvPr id="89" name="Google Shape;89;p14"/>
          <p:cNvSpPr/>
          <p:nvPr/>
        </p:nvSpPr>
        <p:spPr>
          <a:xfrm>
            <a:off x="3733800" y="7283400"/>
            <a:ext cx="152400" cy="68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0" name="Google Shape;90;p14"/>
          <p:cNvSpPr/>
          <p:nvPr/>
        </p:nvSpPr>
        <p:spPr>
          <a:xfrm>
            <a:off x="2209800" y="7283400"/>
            <a:ext cx="152400" cy="68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1" name="Google Shape;91;p14"/>
          <p:cNvSpPr txBox="1"/>
          <p:nvPr/>
        </p:nvSpPr>
        <p:spPr>
          <a:xfrm>
            <a:off x="914400" y="4464000"/>
            <a:ext cx="990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</a:t>
            </a:r>
            <a:endParaRPr sz="2400"/>
          </a:p>
        </p:txBody>
      </p:sp>
      <p:sp>
        <p:nvSpPr>
          <p:cNvPr id="92" name="Google Shape;92;p14"/>
          <p:cNvSpPr txBox="1"/>
          <p:nvPr/>
        </p:nvSpPr>
        <p:spPr>
          <a:xfrm rot="-5400000">
            <a:off x="1200150" y="3867150"/>
            <a:ext cx="8763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...</a:t>
            </a:r>
            <a:endParaRPr sz="2400"/>
          </a:p>
        </p:txBody>
      </p:sp>
      <p:sp>
        <p:nvSpPr>
          <p:cNvPr id="93" name="Google Shape;93;p14"/>
          <p:cNvSpPr/>
          <p:nvPr/>
        </p:nvSpPr>
        <p:spPr>
          <a:xfrm>
            <a:off x="5059800" y="7283400"/>
            <a:ext cx="1874400" cy="68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Idle</a:t>
            </a:r>
            <a:endParaRPr sz="2400"/>
          </a:p>
        </p:txBody>
      </p:sp>
      <p:sp>
        <p:nvSpPr>
          <p:cNvPr id="94" name="Google Shape;94;p14"/>
          <p:cNvSpPr/>
          <p:nvPr/>
        </p:nvSpPr>
        <p:spPr>
          <a:xfrm>
            <a:off x="6934200" y="5911800"/>
            <a:ext cx="1371600" cy="6858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Task A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8458200" y="4540200"/>
            <a:ext cx="1371600" cy="685800"/>
          </a:xfrm>
          <a:prstGeom prst="rect">
            <a:avLst/>
          </a:prstGeom>
          <a:solidFill>
            <a:srgbClr val="D9D2E9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Task B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8305800" y="7283400"/>
            <a:ext cx="152400" cy="68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7" name="Google Shape;97;p14"/>
          <p:cNvSpPr/>
          <p:nvPr/>
        </p:nvSpPr>
        <p:spPr>
          <a:xfrm>
            <a:off x="9982200" y="4540200"/>
            <a:ext cx="1371600" cy="685800"/>
          </a:xfrm>
          <a:prstGeom prst="rect">
            <a:avLst/>
          </a:prstGeom>
          <a:solidFill>
            <a:srgbClr val="FCE5CD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Task C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9829800" y="7283400"/>
            <a:ext cx="152400" cy="68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9" name="Google Shape;99;p14"/>
          <p:cNvSpPr/>
          <p:nvPr/>
        </p:nvSpPr>
        <p:spPr>
          <a:xfrm>
            <a:off x="11506200" y="4540200"/>
            <a:ext cx="457200" cy="685800"/>
          </a:xfrm>
          <a:prstGeom prst="rect">
            <a:avLst/>
          </a:prstGeom>
          <a:solidFill>
            <a:srgbClr val="D9D2E9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11353800" y="7283400"/>
            <a:ext cx="152400" cy="68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1" name="Google Shape;101;p14"/>
          <p:cNvSpPr/>
          <p:nvPr/>
        </p:nvSpPr>
        <p:spPr>
          <a:xfrm>
            <a:off x="13030200" y="4540200"/>
            <a:ext cx="1371600" cy="685800"/>
          </a:xfrm>
          <a:prstGeom prst="rect">
            <a:avLst/>
          </a:prstGeom>
          <a:solidFill>
            <a:srgbClr val="FCE5CD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Task C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12877800" y="7283400"/>
            <a:ext cx="152400" cy="68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3" name="Google Shape;103;p14"/>
          <p:cNvSpPr/>
          <p:nvPr/>
        </p:nvSpPr>
        <p:spPr>
          <a:xfrm>
            <a:off x="14401800" y="7283400"/>
            <a:ext cx="152400" cy="68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4" name="Google Shape;104;p14"/>
          <p:cNvSpPr/>
          <p:nvPr/>
        </p:nvSpPr>
        <p:spPr>
          <a:xfrm>
            <a:off x="14554200" y="5911800"/>
            <a:ext cx="1371600" cy="6858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Task A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457200" y="3046750"/>
            <a:ext cx="14478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Priority (S/W)</a:t>
            </a:r>
            <a:endParaRPr sz="3000"/>
          </a:p>
        </p:txBody>
      </p:sp>
      <p:sp>
        <p:nvSpPr>
          <p:cNvPr id="106" name="Google Shape;106;p14"/>
          <p:cNvSpPr txBox="1"/>
          <p:nvPr/>
        </p:nvSpPr>
        <p:spPr>
          <a:xfrm>
            <a:off x="0" y="0"/>
            <a:ext cx="182880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What actually happens*</a:t>
            </a:r>
            <a:endParaRPr sz="4800"/>
          </a:p>
        </p:txBody>
      </p:sp>
      <p:sp>
        <p:nvSpPr>
          <p:cNvPr id="107" name="Google Shape;107;p14"/>
          <p:cNvSpPr/>
          <p:nvPr/>
        </p:nvSpPr>
        <p:spPr>
          <a:xfrm>
            <a:off x="11963400" y="2133600"/>
            <a:ext cx="152400" cy="685800"/>
          </a:xfrm>
          <a:prstGeom prst="rect">
            <a:avLst/>
          </a:prstGeom>
          <a:solidFill>
            <a:srgbClr val="F4CC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12115800" y="4540200"/>
            <a:ext cx="762000" cy="685800"/>
          </a:xfrm>
          <a:prstGeom prst="rect">
            <a:avLst/>
          </a:prstGeom>
          <a:solidFill>
            <a:srgbClr val="D9D2E9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457200" y="1905000"/>
            <a:ext cx="1447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ISR</a:t>
            </a:r>
            <a:endParaRPr sz="3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(H/W)</a:t>
            </a:r>
            <a:endParaRPr sz="3000"/>
          </a:p>
        </p:txBody>
      </p:sp>
      <p:sp>
        <p:nvSpPr>
          <p:cNvPr id="110" name="Google Shape;110;p14"/>
          <p:cNvSpPr txBox="1"/>
          <p:nvPr/>
        </p:nvSpPr>
        <p:spPr>
          <a:xfrm>
            <a:off x="14203800" y="879000"/>
            <a:ext cx="4084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*assuming single-core processor</a:t>
            </a:r>
            <a:endParaRPr sz="1800"/>
          </a:p>
        </p:txBody>
      </p:sp>
      <p:sp>
        <p:nvSpPr>
          <p:cNvPr id="111" name="Google Shape;111;p14"/>
          <p:cNvSpPr txBox="1"/>
          <p:nvPr/>
        </p:nvSpPr>
        <p:spPr>
          <a:xfrm>
            <a:off x="5401350" y="8578800"/>
            <a:ext cx="1236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“tick”</a:t>
            </a:r>
            <a:endParaRPr sz="2400"/>
          </a:p>
        </p:txBody>
      </p:sp>
      <p:sp>
        <p:nvSpPr>
          <p:cNvPr id="112" name="Google Shape;112;p14"/>
          <p:cNvSpPr txBox="1"/>
          <p:nvPr/>
        </p:nvSpPr>
        <p:spPr>
          <a:xfrm>
            <a:off x="6781800" y="1506300"/>
            <a:ext cx="442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“preemptive scheduling”</a:t>
            </a:r>
            <a:endParaRPr sz="2400"/>
          </a:p>
        </p:txBody>
      </p:sp>
      <p:sp>
        <p:nvSpPr>
          <p:cNvPr id="113" name="Google Shape;113;p14"/>
          <p:cNvSpPr/>
          <p:nvPr/>
        </p:nvSpPr>
        <p:spPr>
          <a:xfrm>
            <a:off x="11478300" y="1915200"/>
            <a:ext cx="1122600" cy="11226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11059075" y="1317000"/>
            <a:ext cx="647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Interrupt Service Routine (ISR)</a:t>
            </a:r>
            <a:endParaRPr sz="3000"/>
          </a:p>
        </p:txBody>
      </p:sp>
      <p:cxnSp>
        <p:nvCxnSpPr>
          <p:cNvPr id="115" name="Google Shape;115;p14"/>
          <p:cNvCxnSpPr/>
          <p:nvPr/>
        </p:nvCxnSpPr>
        <p:spPr>
          <a:xfrm flipH="1">
            <a:off x="12113250" y="1932325"/>
            <a:ext cx="629700" cy="42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15"/>
          <p:cNvCxnSpPr/>
          <p:nvPr/>
        </p:nvCxnSpPr>
        <p:spPr>
          <a:xfrm>
            <a:off x="2209800" y="8502600"/>
            <a:ext cx="150876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5"/>
          <p:cNvCxnSpPr/>
          <p:nvPr/>
        </p:nvCxnSpPr>
        <p:spPr>
          <a:xfrm>
            <a:off x="3733800" y="2057400"/>
            <a:ext cx="0" cy="7054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5"/>
          <p:cNvCxnSpPr/>
          <p:nvPr/>
        </p:nvCxnSpPr>
        <p:spPr>
          <a:xfrm>
            <a:off x="5257800" y="2057400"/>
            <a:ext cx="0" cy="7054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5"/>
          <p:cNvCxnSpPr/>
          <p:nvPr/>
        </p:nvCxnSpPr>
        <p:spPr>
          <a:xfrm>
            <a:off x="6781800" y="2057400"/>
            <a:ext cx="0" cy="7054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5"/>
          <p:cNvCxnSpPr/>
          <p:nvPr/>
        </p:nvCxnSpPr>
        <p:spPr>
          <a:xfrm>
            <a:off x="8305800" y="2057400"/>
            <a:ext cx="0" cy="7054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5"/>
          <p:cNvCxnSpPr/>
          <p:nvPr/>
        </p:nvCxnSpPr>
        <p:spPr>
          <a:xfrm>
            <a:off x="9829800" y="2057400"/>
            <a:ext cx="0" cy="7054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5"/>
          <p:cNvCxnSpPr/>
          <p:nvPr/>
        </p:nvCxnSpPr>
        <p:spPr>
          <a:xfrm>
            <a:off x="11353800" y="2057400"/>
            <a:ext cx="0" cy="7054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5"/>
          <p:cNvCxnSpPr/>
          <p:nvPr/>
        </p:nvCxnSpPr>
        <p:spPr>
          <a:xfrm>
            <a:off x="12877800" y="2057400"/>
            <a:ext cx="0" cy="7054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5"/>
          <p:cNvCxnSpPr/>
          <p:nvPr/>
        </p:nvCxnSpPr>
        <p:spPr>
          <a:xfrm>
            <a:off x="14401800" y="2057400"/>
            <a:ext cx="0" cy="7054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5"/>
          <p:cNvCxnSpPr/>
          <p:nvPr/>
        </p:nvCxnSpPr>
        <p:spPr>
          <a:xfrm>
            <a:off x="15925800" y="2057400"/>
            <a:ext cx="0" cy="7054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5"/>
          <p:cNvCxnSpPr/>
          <p:nvPr/>
        </p:nvCxnSpPr>
        <p:spPr>
          <a:xfrm>
            <a:off x="5257800" y="9036000"/>
            <a:ext cx="15240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31" name="Google Shape;131;p15"/>
          <p:cNvSpPr txBox="1"/>
          <p:nvPr/>
        </p:nvSpPr>
        <p:spPr>
          <a:xfrm>
            <a:off x="5257800" y="9036000"/>
            <a:ext cx="1524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 ms</a:t>
            </a:r>
            <a:endParaRPr sz="2400"/>
          </a:p>
        </p:txBody>
      </p:sp>
      <p:sp>
        <p:nvSpPr>
          <p:cNvPr id="132" name="Google Shape;132;p15"/>
          <p:cNvSpPr txBox="1"/>
          <p:nvPr/>
        </p:nvSpPr>
        <p:spPr>
          <a:xfrm>
            <a:off x="914400" y="7207200"/>
            <a:ext cx="990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OS</a:t>
            </a:r>
            <a:endParaRPr sz="2400"/>
          </a:p>
        </p:txBody>
      </p:sp>
      <p:sp>
        <p:nvSpPr>
          <p:cNvPr id="133" name="Google Shape;133;p15"/>
          <p:cNvSpPr/>
          <p:nvPr/>
        </p:nvSpPr>
        <p:spPr>
          <a:xfrm>
            <a:off x="3886200" y="5911800"/>
            <a:ext cx="1173600" cy="6858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Task A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2362200" y="5911800"/>
            <a:ext cx="1371600" cy="6858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Task A</a:t>
            </a:r>
            <a:endParaRPr sz="2400"/>
          </a:p>
        </p:txBody>
      </p:sp>
      <p:sp>
        <p:nvSpPr>
          <p:cNvPr id="135" name="Google Shape;135;p15"/>
          <p:cNvSpPr txBox="1"/>
          <p:nvPr/>
        </p:nvSpPr>
        <p:spPr>
          <a:xfrm>
            <a:off x="16154400" y="8578800"/>
            <a:ext cx="1524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time</a:t>
            </a:r>
            <a:endParaRPr sz="2400"/>
          </a:p>
        </p:txBody>
      </p:sp>
      <p:sp>
        <p:nvSpPr>
          <p:cNvPr id="136" name="Google Shape;136;p15"/>
          <p:cNvSpPr txBox="1"/>
          <p:nvPr/>
        </p:nvSpPr>
        <p:spPr>
          <a:xfrm>
            <a:off x="914400" y="5835600"/>
            <a:ext cx="990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</a:t>
            </a:r>
            <a:endParaRPr sz="2400"/>
          </a:p>
        </p:txBody>
      </p:sp>
      <p:sp>
        <p:nvSpPr>
          <p:cNvPr id="137" name="Google Shape;137;p15"/>
          <p:cNvSpPr/>
          <p:nvPr/>
        </p:nvSpPr>
        <p:spPr>
          <a:xfrm>
            <a:off x="3733800" y="7283400"/>
            <a:ext cx="152400" cy="68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38" name="Google Shape;138;p15"/>
          <p:cNvSpPr/>
          <p:nvPr/>
        </p:nvSpPr>
        <p:spPr>
          <a:xfrm>
            <a:off x="2209800" y="7283400"/>
            <a:ext cx="152400" cy="68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39" name="Google Shape;139;p15"/>
          <p:cNvSpPr txBox="1"/>
          <p:nvPr/>
        </p:nvSpPr>
        <p:spPr>
          <a:xfrm>
            <a:off x="914400" y="4464000"/>
            <a:ext cx="990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</a:t>
            </a:r>
            <a:endParaRPr sz="2400"/>
          </a:p>
        </p:txBody>
      </p:sp>
      <p:sp>
        <p:nvSpPr>
          <p:cNvPr id="140" name="Google Shape;140;p15"/>
          <p:cNvSpPr txBox="1"/>
          <p:nvPr/>
        </p:nvSpPr>
        <p:spPr>
          <a:xfrm rot="-5400000">
            <a:off x="1200150" y="3867150"/>
            <a:ext cx="8763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...</a:t>
            </a:r>
            <a:endParaRPr sz="2400"/>
          </a:p>
        </p:txBody>
      </p:sp>
      <p:sp>
        <p:nvSpPr>
          <p:cNvPr id="141" name="Google Shape;141;p15"/>
          <p:cNvSpPr/>
          <p:nvPr/>
        </p:nvSpPr>
        <p:spPr>
          <a:xfrm>
            <a:off x="5059800" y="7283400"/>
            <a:ext cx="1874400" cy="68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Idle</a:t>
            </a:r>
            <a:endParaRPr sz="2400"/>
          </a:p>
        </p:txBody>
      </p:sp>
      <p:sp>
        <p:nvSpPr>
          <p:cNvPr id="142" name="Google Shape;142;p15"/>
          <p:cNvSpPr/>
          <p:nvPr/>
        </p:nvSpPr>
        <p:spPr>
          <a:xfrm>
            <a:off x="6934200" y="5911800"/>
            <a:ext cx="1371600" cy="6858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Task A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8305800" y="7283400"/>
            <a:ext cx="152400" cy="68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4" name="Google Shape;144;p15"/>
          <p:cNvSpPr/>
          <p:nvPr/>
        </p:nvSpPr>
        <p:spPr>
          <a:xfrm>
            <a:off x="9829800" y="7283400"/>
            <a:ext cx="152400" cy="68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5" name="Google Shape;145;p15"/>
          <p:cNvSpPr/>
          <p:nvPr/>
        </p:nvSpPr>
        <p:spPr>
          <a:xfrm>
            <a:off x="8458200" y="4540200"/>
            <a:ext cx="457200" cy="685800"/>
          </a:xfrm>
          <a:prstGeom prst="rect">
            <a:avLst/>
          </a:prstGeom>
          <a:solidFill>
            <a:srgbClr val="D9D2E9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11353800" y="7283400"/>
            <a:ext cx="152400" cy="68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7" name="Google Shape;147;p15"/>
          <p:cNvSpPr/>
          <p:nvPr/>
        </p:nvSpPr>
        <p:spPr>
          <a:xfrm>
            <a:off x="12877800" y="7283400"/>
            <a:ext cx="152400" cy="68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8" name="Google Shape;148;p15"/>
          <p:cNvSpPr/>
          <p:nvPr/>
        </p:nvSpPr>
        <p:spPr>
          <a:xfrm>
            <a:off x="14401800" y="7283400"/>
            <a:ext cx="152400" cy="68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9" name="Google Shape;149;p15"/>
          <p:cNvSpPr/>
          <p:nvPr/>
        </p:nvSpPr>
        <p:spPr>
          <a:xfrm>
            <a:off x="14554200" y="5911800"/>
            <a:ext cx="1371600" cy="6858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Task A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457200" y="3046750"/>
            <a:ext cx="14478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Priority (S/W)</a:t>
            </a:r>
            <a:endParaRPr sz="3000"/>
          </a:p>
        </p:txBody>
      </p:sp>
      <p:sp>
        <p:nvSpPr>
          <p:cNvPr id="151" name="Google Shape;151;p15"/>
          <p:cNvSpPr/>
          <p:nvPr/>
        </p:nvSpPr>
        <p:spPr>
          <a:xfrm>
            <a:off x="12080700" y="4540200"/>
            <a:ext cx="312600" cy="685800"/>
          </a:xfrm>
          <a:prstGeom prst="rect">
            <a:avLst/>
          </a:prstGeom>
          <a:solidFill>
            <a:srgbClr val="D9D2E9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457200" y="1905000"/>
            <a:ext cx="1447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ISR</a:t>
            </a:r>
            <a:endParaRPr sz="3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(H/W)</a:t>
            </a:r>
            <a:endParaRPr sz="3000"/>
          </a:p>
        </p:txBody>
      </p:sp>
      <p:sp>
        <p:nvSpPr>
          <p:cNvPr id="153" name="Google Shape;153;p15"/>
          <p:cNvSpPr txBox="1"/>
          <p:nvPr/>
        </p:nvSpPr>
        <p:spPr>
          <a:xfrm>
            <a:off x="5401350" y="8578800"/>
            <a:ext cx="1236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“tick”</a:t>
            </a:r>
            <a:endParaRPr sz="2400"/>
          </a:p>
        </p:txBody>
      </p:sp>
      <p:sp>
        <p:nvSpPr>
          <p:cNvPr id="154" name="Google Shape;154;p15"/>
          <p:cNvSpPr txBox="1"/>
          <p:nvPr/>
        </p:nvSpPr>
        <p:spPr>
          <a:xfrm>
            <a:off x="0" y="0"/>
            <a:ext cx="182880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Deferred Interrupt</a:t>
            </a:r>
            <a:endParaRPr sz="4800"/>
          </a:p>
        </p:txBody>
      </p:sp>
      <p:sp>
        <p:nvSpPr>
          <p:cNvPr id="155" name="Google Shape;155;p15"/>
          <p:cNvSpPr/>
          <p:nvPr/>
        </p:nvSpPr>
        <p:spPr>
          <a:xfrm>
            <a:off x="9068100" y="5911800"/>
            <a:ext cx="762000" cy="6858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9982200" y="5911800"/>
            <a:ext cx="1371600" cy="6858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Task A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8915400" y="7283400"/>
            <a:ext cx="152400" cy="68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58" name="Google Shape;158;p15"/>
          <p:cNvSpPr txBox="1"/>
          <p:nvPr/>
        </p:nvSpPr>
        <p:spPr>
          <a:xfrm>
            <a:off x="4733975" y="1292600"/>
            <a:ext cx="442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Blocked waiting for </a:t>
            </a:r>
            <a:r>
              <a:rPr lang="en" sz="2400"/>
              <a:t>semaphore</a:t>
            </a:r>
            <a:endParaRPr sz="2400"/>
          </a:p>
        </p:txBody>
      </p:sp>
      <p:sp>
        <p:nvSpPr>
          <p:cNvPr id="159" name="Google Shape;159;p15"/>
          <p:cNvSpPr/>
          <p:nvPr/>
        </p:nvSpPr>
        <p:spPr>
          <a:xfrm>
            <a:off x="11506200" y="5911800"/>
            <a:ext cx="269700" cy="6858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11775900" y="2133600"/>
            <a:ext cx="152400" cy="685800"/>
          </a:xfrm>
          <a:prstGeom prst="rect">
            <a:avLst/>
          </a:prstGeom>
          <a:solidFill>
            <a:srgbClr val="F4CC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11928300" y="7283400"/>
            <a:ext cx="152400" cy="68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62" name="Google Shape;162;p15"/>
          <p:cNvSpPr/>
          <p:nvPr/>
        </p:nvSpPr>
        <p:spPr>
          <a:xfrm>
            <a:off x="12393300" y="7283400"/>
            <a:ext cx="152400" cy="68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63" name="Google Shape;163;p15"/>
          <p:cNvSpPr/>
          <p:nvPr/>
        </p:nvSpPr>
        <p:spPr>
          <a:xfrm>
            <a:off x="12545700" y="5911800"/>
            <a:ext cx="332400" cy="6858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cxnSp>
        <p:nvCxnSpPr>
          <p:cNvPr id="164" name="Google Shape;164;p15"/>
          <p:cNvCxnSpPr/>
          <p:nvPr/>
        </p:nvCxnSpPr>
        <p:spPr>
          <a:xfrm>
            <a:off x="8365825" y="1705925"/>
            <a:ext cx="528900" cy="283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15"/>
          <p:cNvSpPr txBox="1"/>
          <p:nvPr/>
        </p:nvSpPr>
        <p:spPr>
          <a:xfrm>
            <a:off x="8365825" y="1007675"/>
            <a:ext cx="442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ISR gives semaphore</a:t>
            </a:r>
            <a:endParaRPr sz="2400"/>
          </a:p>
        </p:txBody>
      </p:sp>
      <p:cxnSp>
        <p:nvCxnSpPr>
          <p:cNvPr id="166" name="Google Shape;166;p15"/>
          <p:cNvCxnSpPr/>
          <p:nvPr/>
        </p:nvCxnSpPr>
        <p:spPr>
          <a:xfrm>
            <a:off x="11928300" y="1380050"/>
            <a:ext cx="0" cy="730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15"/>
          <p:cNvSpPr txBox="1"/>
          <p:nvPr/>
        </p:nvSpPr>
        <p:spPr>
          <a:xfrm>
            <a:off x="12224400" y="913200"/>
            <a:ext cx="39300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Scheduler called to run newly unblocked task</a:t>
            </a:r>
            <a:endParaRPr sz="2400"/>
          </a:p>
        </p:txBody>
      </p:sp>
      <p:cxnSp>
        <p:nvCxnSpPr>
          <p:cNvPr id="168" name="Google Shape;168;p15"/>
          <p:cNvCxnSpPr/>
          <p:nvPr/>
        </p:nvCxnSpPr>
        <p:spPr>
          <a:xfrm flipH="1">
            <a:off x="12080450" y="1745100"/>
            <a:ext cx="633900" cy="2813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15"/>
          <p:cNvSpPr/>
          <p:nvPr/>
        </p:nvSpPr>
        <p:spPr>
          <a:xfrm>
            <a:off x="13030350" y="5911800"/>
            <a:ext cx="1371600" cy="6858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Task A</a:t>
            </a:r>
            <a:endParaRPr sz="2400">
              <a:solidFill>
                <a:srgbClr val="000000"/>
              </a:solidFill>
            </a:endParaRPr>
          </a:p>
        </p:txBody>
      </p:sp>
      <p:cxnSp>
        <p:nvCxnSpPr>
          <p:cNvPr id="170" name="Google Shape;170;p15"/>
          <p:cNvCxnSpPr/>
          <p:nvPr/>
        </p:nvCxnSpPr>
        <p:spPr>
          <a:xfrm>
            <a:off x="11506200" y="2057400"/>
            <a:ext cx="0" cy="7054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5"/>
          <p:cNvCxnSpPr/>
          <p:nvPr/>
        </p:nvCxnSpPr>
        <p:spPr>
          <a:xfrm>
            <a:off x="11783250" y="2057400"/>
            <a:ext cx="0" cy="7054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5"/>
          <p:cNvCxnSpPr/>
          <p:nvPr/>
        </p:nvCxnSpPr>
        <p:spPr>
          <a:xfrm>
            <a:off x="11935650" y="2057400"/>
            <a:ext cx="0" cy="7054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5"/>
          <p:cNvCxnSpPr/>
          <p:nvPr/>
        </p:nvCxnSpPr>
        <p:spPr>
          <a:xfrm>
            <a:off x="12088050" y="2057400"/>
            <a:ext cx="0" cy="7054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5"/>
          <p:cNvCxnSpPr/>
          <p:nvPr/>
        </p:nvCxnSpPr>
        <p:spPr>
          <a:xfrm>
            <a:off x="12392850" y="2057400"/>
            <a:ext cx="0" cy="7054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5"/>
          <p:cNvCxnSpPr/>
          <p:nvPr/>
        </p:nvCxnSpPr>
        <p:spPr>
          <a:xfrm>
            <a:off x="12545250" y="2057400"/>
            <a:ext cx="0" cy="7054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/>
          <p:nvPr/>
        </p:nvSpPr>
        <p:spPr>
          <a:xfrm>
            <a:off x="11897088" y="2501713"/>
            <a:ext cx="2435100" cy="730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A</a:t>
            </a:r>
            <a:endParaRPr sz="3000"/>
          </a:p>
        </p:txBody>
      </p:sp>
      <p:sp>
        <p:nvSpPr>
          <p:cNvPr id="181" name="Google Shape;181;p16"/>
          <p:cNvSpPr/>
          <p:nvPr/>
        </p:nvSpPr>
        <p:spPr>
          <a:xfrm>
            <a:off x="11897088" y="4888888"/>
            <a:ext cx="2435100" cy="730500"/>
          </a:xfrm>
          <a:prstGeom prst="rect">
            <a:avLst/>
          </a:prstGeom>
          <a:solidFill>
            <a:srgbClr val="D9D2E9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B</a:t>
            </a:r>
            <a:endParaRPr sz="3000"/>
          </a:p>
        </p:txBody>
      </p:sp>
      <p:sp>
        <p:nvSpPr>
          <p:cNvPr id="182" name="Google Shape;182;p16"/>
          <p:cNvSpPr/>
          <p:nvPr/>
        </p:nvSpPr>
        <p:spPr>
          <a:xfrm>
            <a:off x="2043988" y="3695300"/>
            <a:ext cx="2435100" cy="730500"/>
          </a:xfrm>
          <a:prstGeom prst="rect">
            <a:avLst/>
          </a:prstGeom>
          <a:solidFill>
            <a:srgbClr val="F4CC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Timer ISR</a:t>
            </a:r>
            <a:endParaRPr sz="3000"/>
          </a:p>
        </p:txBody>
      </p:sp>
      <p:sp>
        <p:nvSpPr>
          <p:cNvPr id="183" name="Google Shape;183;p16"/>
          <p:cNvSpPr/>
          <p:nvPr/>
        </p:nvSpPr>
        <p:spPr>
          <a:xfrm rot="-5400000">
            <a:off x="9402780" y="3258025"/>
            <a:ext cx="1055400" cy="396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84" name="Google Shape;184;p16"/>
          <p:cNvSpPr/>
          <p:nvPr/>
        </p:nvSpPr>
        <p:spPr>
          <a:xfrm rot="-5400000">
            <a:off x="9006060" y="3258025"/>
            <a:ext cx="1055400" cy="396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85" name="Google Shape;185;p16"/>
          <p:cNvSpPr/>
          <p:nvPr/>
        </p:nvSpPr>
        <p:spPr>
          <a:xfrm rot="-5400000">
            <a:off x="8212620" y="3258025"/>
            <a:ext cx="1055400" cy="396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86" name="Google Shape;186;p16"/>
          <p:cNvSpPr/>
          <p:nvPr/>
        </p:nvSpPr>
        <p:spPr>
          <a:xfrm rot="-5400000">
            <a:off x="7815900" y="3258025"/>
            <a:ext cx="1055400" cy="396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87" name="Google Shape;187;p16"/>
          <p:cNvSpPr/>
          <p:nvPr/>
        </p:nvSpPr>
        <p:spPr>
          <a:xfrm rot="-5400000">
            <a:off x="9006060" y="3258025"/>
            <a:ext cx="1055400" cy="396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88" name="Google Shape;188;p16"/>
          <p:cNvSpPr/>
          <p:nvPr/>
        </p:nvSpPr>
        <p:spPr>
          <a:xfrm rot="-5400000">
            <a:off x="9402780" y="3258025"/>
            <a:ext cx="1055400" cy="396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89" name="Google Shape;189;p16"/>
          <p:cNvSpPr/>
          <p:nvPr/>
        </p:nvSpPr>
        <p:spPr>
          <a:xfrm rot="-5400000">
            <a:off x="8609340" y="3258025"/>
            <a:ext cx="1055400" cy="396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90" name="Google Shape;190;p16"/>
          <p:cNvSpPr/>
          <p:nvPr/>
        </p:nvSpPr>
        <p:spPr>
          <a:xfrm rot="-5400000">
            <a:off x="9402780" y="4466475"/>
            <a:ext cx="1055400" cy="396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91" name="Google Shape;191;p16"/>
          <p:cNvSpPr/>
          <p:nvPr/>
        </p:nvSpPr>
        <p:spPr>
          <a:xfrm rot="-5400000">
            <a:off x="9006060" y="4466475"/>
            <a:ext cx="1055400" cy="396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92" name="Google Shape;192;p16"/>
          <p:cNvSpPr/>
          <p:nvPr/>
        </p:nvSpPr>
        <p:spPr>
          <a:xfrm rot="-5400000">
            <a:off x="8212620" y="4466475"/>
            <a:ext cx="1055400" cy="396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93" name="Google Shape;193;p16"/>
          <p:cNvSpPr/>
          <p:nvPr/>
        </p:nvSpPr>
        <p:spPr>
          <a:xfrm rot="-5400000">
            <a:off x="7815900" y="4466475"/>
            <a:ext cx="1055400" cy="396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94" name="Google Shape;194;p16"/>
          <p:cNvSpPr/>
          <p:nvPr/>
        </p:nvSpPr>
        <p:spPr>
          <a:xfrm rot="-5400000">
            <a:off x="9006060" y="4466475"/>
            <a:ext cx="1055400" cy="396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95" name="Google Shape;195;p16"/>
          <p:cNvSpPr/>
          <p:nvPr/>
        </p:nvSpPr>
        <p:spPr>
          <a:xfrm rot="-5400000">
            <a:off x="9402780" y="4466475"/>
            <a:ext cx="1055400" cy="396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96" name="Google Shape;196;p16"/>
          <p:cNvSpPr/>
          <p:nvPr/>
        </p:nvSpPr>
        <p:spPr>
          <a:xfrm rot="-5400000">
            <a:off x="8609340" y="4466475"/>
            <a:ext cx="1055400" cy="396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97" name="Google Shape;197;p16"/>
          <p:cNvSpPr/>
          <p:nvPr/>
        </p:nvSpPr>
        <p:spPr>
          <a:xfrm>
            <a:off x="11379000" y="6579700"/>
            <a:ext cx="3471300" cy="2968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Serial Terminal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FF00"/>
                </a:solidFill>
              </a:rPr>
              <a:t>&gt; hello</a:t>
            </a:r>
            <a:endParaRPr sz="24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FF00"/>
                </a:solidFill>
              </a:rPr>
              <a:t>&gt; avg</a:t>
            </a:r>
            <a:endParaRPr sz="24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FF00"/>
                </a:solidFill>
              </a:rPr>
              <a:t>Average</a:t>
            </a:r>
            <a:r>
              <a:rPr lang="en" sz="2400">
                <a:solidFill>
                  <a:srgbClr val="00FF00"/>
                </a:solidFill>
              </a:rPr>
              <a:t>: </a:t>
            </a:r>
            <a:r>
              <a:rPr lang="en" sz="2400">
                <a:solidFill>
                  <a:srgbClr val="00FF00"/>
                </a:solidFill>
              </a:rPr>
              <a:t>59.2</a:t>
            </a:r>
            <a:endParaRPr sz="24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FF00"/>
                </a:solidFill>
              </a:rPr>
              <a:t>&gt; blah</a:t>
            </a:r>
            <a:endParaRPr sz="24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FF00"/>
                </a:solidFill>
              </a:rPr>
              <a:t>&gt;</a:t>
            </a:r>
            <a:endParaRPr sz="2400">
              <a:solidFill>
                <a:srgbClr val="00FF00"/>
              </a:solidFill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15722150" y="3208875"/>
            <a:ext cx="1983600" cy="19836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Global: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Average (float)</a:t>
            </a:r>
            <a:endParaRPr sz="2400"/>
          </a:p>
        </p:txBody>
      </p:sp>
      <p:sp>
        <p:nvSpPr>
          <p:cNvPr id="199" name="Google Shape;199;p16"/>
          <p:cNvSpPr/>
          <p:nvPr/>
        </p:nvSpPr>
        <p:spPr>
          <a:xfrm rot="-5400000">
            <a:off x="7419205" y="3258025"/>
            <a:ext cx="1055400" cy="396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00" name="Google Shape;200;p16"/>
          <p:cNvSpPr/>
          <p:nvPr/>
        </p:nvSpPr>
        <p:spPr>
          <a:xfrm rot="-5400000">
            <a:off x="7022485" y="3258025"/>
            <a:ext cx="1055400" cy="396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01" name="Google Shape;201;p16"/>
          <p:cNvSpPr/>
          <p:nvPr/>
        </p:nvSpPr>
        <p:spPr>
          <a:xfrm rot="-5400000">
            <a:off x="6229045" y="3258025"/>
            <a:ext cx="1055400" cy="396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02" name="Google Shape;202;p16"/>
          <p:cNvSpPr/>
          <p:nvPr/>
        </p:nvSpPr>
        <p:spPr>
          <a:xfrm rot="-5400000">
            <a:off x="5832325" y="3258025"/>
            <a:ext cx="1055400" cy="396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03" name="Google Shape;203;p16"/>
          <p:cNvSpPr/>
          <p:nvPr/>
        </p:nvSpPr>
        <p:spPr>
          <a:xfrm rot="-5400000">
            <a:off x="7022485" y="3258025"/>
            <a:ext cx="1055400" cy="396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04" name="Google Shape;204;p16"/>
          <p:cNvSpPr/>
          <p:nvPr/>
        </p:nvSpPr>
        <p:spPr>
          <a:xfrm rot="-5400000">
            <a:off x="7419205" y="3258025"/>
            <a:ext cx="1055400" cy="396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05" name="Google Shape;205;p16"/>
          <p:cNvSpPr/>
          <p:nvPr/>
        </p:nvSpPr>
        <p:spPr>
          <a:xfrm rot="-5400000">
            <a:off x="6625765" y="3258025"/>
            <a:ext cx="1055400" cy="396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06" name="Google Shape;206;p16"/>
          <p:cNvSpPr/>
          <p:nvPr/>
        </p:nvSpPr>
        <p:spPr>
          <a:xfrm rot="-5400000">
            <a:off x="7419205" y="4466475"/>
            <a:ext cx="1055400" cy="396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07" name="Google Shape;207;p16"/>
          <p:cNvSpPr/>
          <p:nvPr/>
        </p:nvSpPr>
        <p:spPr>
          <a:xfrm rot="-5400000">
            <a:off x="7022485" y="4466475"/>
            <a:ext cx="1055400" cy="396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08" name="Google Shape;208;p16"/>
          <p:cNvSpPr/>
          <p:nvPr/>
        </p:nvSpPr>
        <p:spPr>
          <a:xfrm rot="-5400000">
            <a:off x="6229045" y="4466475"/>
            <a:ext cx="1055400" cy="396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09" name="Google Shape;209;p16"/>
          <p:cNvSpPr/>
          <p:nvPr/>
        </p:nvSpPr>
        <p:spPr>
          <a:xfrm rot="-5400000">
            <a:off x="5832325" y="4466475"/>
            <a:ext cx="1055400" cy="396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10" name="Google Shape;210;p16"/>
          <p:cNvSpPr/>
          <p:nvPr/>
        </p:nvSpPr>
        <p:spPr>
          <a:xfrm rot="-5400000">
            <a:off x="7022485" y="4466475"/>
            <a:ext cx="1055400" cy="396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11" name="Google Shape;211;p16"/>
          <p:cNvSpPr/>
          <p:nvPr/>
        </p:nvSpPr>
        <p:spPr>
          <a:xfrm rot="-5400000">
            <a:off x="7419205" y="4466475"/>
            <a:ext cx="1055400" cy="396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12" name="Google Shape;212;p16"/>
          <p:cNvSpPr/>
          <p:nvPr/>
        </p:nvSpPr>
        <p:spPr>
          <a:xfrm rot="-5400000">
            <a:off x="6625765" y="4466475"/>
            <a:ext cx="1055400" cy="396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cxnSp>
        <p:nvCxnSpPr>
          <p:cNvPr id="213" name="Google Shape;213;p16"/>
          <p:cNvCxnSpPr>
            <a:stCxn id="182" idx="3"/>
            <a:endCxn id="202" idx="0"/>
          </p:cNvCxnSpPr>
          <p:nvPr/>
        </p:nvCxnSpPr>
        <p:spPr>
          <a:xfrm flipH="1" rot="10800000">
            <a:off x="4479088" y="3456350"/>
            <a:ext cx="1682700" cy="60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16"/>
          <p:cNvCxnSpPr>
            <a:stCxn id="195" idx="2"/>
            <a:endCxn id="180" idx="1"/>
          </p:cNvCxnSpPr>
          <p:nvPr/>
        </p:nvCxnSpPr>
        <p:spPr>
          <a:xfrm flipH="1" rot="10800000">
            <a:off x="10128780" y="2866875"/>
            <a:ext cx="1768200" cy="1797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16"/>
          <p:cNvCxnSpPr>
            <a:stCxn id="180" idx="3"/>
            <a:endCxn id="198" idx="1"/>
          </p:cNvCxnSpPr>
          <p:nvPr/>
        </p:nvCxnSpPr>
        <p:spPr>
          <a:xfrm>
            <a:off x="14332188" y="2866963"/>
            <a:ext cx="1680600" cy="63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16"/>
          <p:cNvCxnSpPr>
            <a:stCxn id="198" idx="3"/>
            <a:endCxn id="181" idx="3"/>
          </p:cNvCxnSpPr>
          <p:nvPr/>
        </p:nvCxnSpPr>
        <p:spPr>
          <a:xfrm flipH="1">
            <a:off x="14332041" y="4901984"/>
            <a:ext cx="1680600" cy="352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16"/>
          <p:cNvCxnSpPr>
            <a:stCxn id="181" idx="2"/>
            <a:endCxn id="197" idx="0"/>
          </p:cNvCxnSpPr>
          <p:nvPr/>
        </p:nvCxnSpPr>
        <p:spPr>
          <a:xfrm>
            <a:off x="13114638" y="5619388"/>
            <a:ext cx="0" cy="960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18" name="Google Shape;218;p16"/>
          <p:cNvSpPr txBox="1"/>
          <p:nvPr/>
        </p:nvSpPr>
        <p:spPr>
          <a:xfrm>
            <a:off x="6161800" y="1820425"/>
            <a:ext cx="3966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Double Buffer or Circular Buffer</a:t>
            </a:r>
            <a:endParaRPr sz="3000"/>
          </a:p>
        </p:txBody>
      </p:sp>
      <p:sp>
        <p:nvSpPr>
          <p:cNvPr id="219" name="Google Shape;219;p16"/>
          <p:cNvSpPr txBox="1"/>
          <p:nvPr/>
        </p:nvSpPr>
        <p:spPr>
          <a:xfrm>
            <a:off x="2044000" y="4425800"/>
            <a:ext cx="2435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Samples from ADC (10 Hz)</a:t>
            </a:r>
            <a:endParaRPr sz="2400"/>
          </a:p>
        </p:txBody>
      </p:sp>
      <p:sp>
        <p:nvSpPr>
          <p:cNvPr id="220" name="Google Shape;220;p16"/>
          <p:cNvSpPr txBox="1"/>
          <p:nvPr/>
        </p:nvSpPr>
        <p:spPr>
          <a:xfrm>
            <a:off x="11293350" y="738800"/>
            <a:ext cx="3642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After 10 samples have been read, Task A will wake up and compute the </a:t>
            </a:r>
            <a:r>
              <a:rPr lang="en" sz="2400"/>
              <a:t>average</a:t>
            </a:r>
            <a:r>
              <a:rPr lang="en" sz="2400"/>
              <a:t>.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