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e3471acd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e3471acd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e3471acd1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e3471acd1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e3471acd1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e3471acd1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e3471acd1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e3471acd1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e3471acd1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be3471acd1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indent="-406400" lvl="1" marL="914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indent="-406400" lvl="2" marL="13716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indent="-406400" lvl="3" marL="18288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indent="-406400" lvl="4" marL="22860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indent="-406400" lvl="5" marL="27432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indent="-406400" lvl="6" marL="3200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indent="-406400" lvl="7" marL="36576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indent="-406400" lvl="8" marL="41148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209800" y="8883600"/>
            <a:ext cx="150876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" name="Google Shape;55;p13"/>
          <p:cNvCxnSpPr/>
          <p:nvPr/>
        </p:nvCxnSpPr>
        <p:spPr>
          <a:xfrm>
            <a:off x="5257800" y="2438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/>
          <p:nvPr/>
        </p:nvSpPr>
        <p:spPr>
          <a:xfrm>
            <a:off x="2362200" y="6292800"/>
            <a:ext cx="2437800" cy="68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Task L</a:t>
            </a:r>
            <a:endParaRPr sz="2400"/>
          </a:p>
        </p:txBody>
      </p:sp>
      <p:sp>
        <p:nvSpPr>
          <p:cNvPr id="57" name="Google Shape;57;p13"/>
          <p:cNvSpPr txBox="1"/>
          <p:nvPr/>
        </p:nvSpPr>
        <p:spPr>
          <a:xfrm>
            <a:off x="16154400" y="8959800"/>
            <a:ext cx="152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time</a:t>
            </a:r>
            <a:endParaRPr sz="2400"/>
          </a:p>
        </p:txBody>
      </p:sp>
      <p:sp>
        <p:nvSpPr>
          <p:cNvPr id="58" name="Google Shape;58;p13"/>
          <p:cNvSpPr txBox="1"/>
          <p:nvPr/>
        </p:nvSpPr>
        <p:spPr>
          <a:xfrm>
            <a:off x="914400" y="6216600"/>
            <a:ext cx="99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</a:t>
            </a:r>
            <a:endParaRPr sz="2400"/>
          </a:p>
        </p:txBody>
      </p:sp>
      <p:sp>
        <p:nvSpPr>
          <p:cNvPr id="59" name="Google Shape;59;p13"/>
          <p:cNvSpPr txBox="1"/>
          <p:nvPr/>
        </p:nvSpPr>
        <p:spPr>
          <a:xfrm>
            <a:off x="914400" y="4845000"/>
            <a:ext cx="99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</a:t>
            </a:r>
            <a:endParaRPr sz="2400"/>
          </a:p>
        </p:txBody>
      </p:sp>
      <p:sp>
        <p:nvSpPr>
          <p:cNvPr id="60" name="Google Shape;60;p13"/>
          <p:cNvSpPr txBox="1"/>
          <p:nvPr/>
        </p:nvSpPr>
        <p:spPr>
          <a:xfrm rot="-5400000">
            <a:off x="1200150" y="3004025"/>
            <a:ext cx="8763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...</a:t>
            </a:r>
            <a:endParaRPr sz="2400"/>
          </a:p>
        </p:txBody>
      </p:sp>
      <p:sp>
        <p:nvSpPr>
          <p:cNvPr id="61" name="Google Shape;61;p13"/>
          <p:cNvSpPr/>
          <p:nvPr/>
        </p:nvSpPr>
        <p:spPr>
          <a:xfrm>
            <a:off x="5257800" y="3549600"/>
            <a:ext cx="1219200" cy="6858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Task </a:t>
            </a:r>
            <a:r>
              <a:rPr lang="en" sz="2400"/>
              <a:t>H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457200" y="2183625"/>
            <a:ext cx="14478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Priority (S/W)</a:t>
            </a:r>
            <a:endParaRPr sz="3000"/>
          </a:p>
        </p:txBody>
      </p:sp>
      <p:sp>
        <p:nvSpPr>
          <p:cNvPr id="63" name="Google Shape;63;p13"/>
          <p:cNvSpPr txBox="1"/>
          <p:nvPr/>
        </p:nvSpPr>
        <p:spPr>
          <a:xfrm>
            <a:off x="4710300" y="0"/>
            <a:ext cx="88674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Bounded Priority Inversion</a:t>
            </a:r>
            <a:endParaRPr sz="4800"/>
          </a:p>
        </p:txBody>
      </p:sp>
      <p:sp>
        <p:nvSpPr>
          <p:cNvPr id="64" name="Google Shape;64;p13"/>
          <p:cNvSpPr txBox="1"/>
          <p:nvPr/>
        </p:nvSpPr>
        <p:spPr>
          <a:xfrm>
            <a:off x="914400" y="3473400"/>
            <a:ext cx="99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</a:t>
            </a:r>
            <a:endParaRPr sz="2400"/>
          </a:p>
        </p:txBody>
      </p:sp>
      <p:sp>
        <p:nvSpPr>
          <p:cNvPr id="65" name="Google Shape;65;p13"/>
          <p:cNvSpPr/>
          <p:nvPr/>
        </p:nvSpPr>
        <p:spPr>
          <a:xfrm>
            <a:off x="4800600" y="6292800"/>
            <a:ext cx="457200" cy="685800"/>
          </a:xfrm>
          <a:prstGeom prst="rect">
            <a:avLst/>
          </a:prstGeom>
          <a:solidFill>
            <a:srgbClr val="F4CC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6" name="Google Shape;66;p13"/>
          <p:cNvSpPr txBox="1"/>
          <p:nvPr/>
        </p:nvSpPr>
        <p:spPr>
          <a:xfrm>
            <a:off x="914400" y="7588200"/>
            <a:ext cx="99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</a:t>
            </a:r>
            <a:endParaRPr sz="2400"/>
          </a:p>
        </p:txBody>
      </p:sp>
      <p:cxnSp>
        <p:nvCxnSpPr>
          <p:cNvPr id="67" name="Google Shape;67;p13"/>
          <p:cNvCxnSpPr/>
          <p:nvPr/>
        </p:nvCxnSpPr>
        <p:spPr>
          <a:xfrm>
            <a:off x="6477000" y="2438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8" name="Google Shape;68;p13"/>
          <p:cNvSpPr/>
          <p:nvPr/>
        </p:nvSpPr>
        <p:spPr>
          <a:xfrm>
            <a:off x="6477000" y="6292800"/>
            <a:ext cx="2209800" cy="685800"/>
          </a:xfrm>
          <a:prstGeom prst="rect">
            <a:avLst/>
          </a:prstGeom>
          <a:solidFill>
            <a:srgbClr val="F4CC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Critical Section</a:t>
            </a:r>
            <a:endParaRPr sz="2400"/>
          </a:p>
        </p:txBody>
      </p:sp>
      <p:cxnSp>
        <p:nvCxnSpPr>
          <p:cNvPr id="69" name="Google Shape;69;p13"/>
          <p:cNvCxnSpPr/>
          <p:nvPr/>
        </p:nvCxnSpPr>
        <p:spPr>
          <a:xfrm>
            <a:off x="8686800" y="2438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0" name="Google Shape;70;p13"/>
          <p:cNvCxnSpPr/>
          <p:nvPr/>
        </p:nvCxnSpPr>
        <p:spPr>
          <a:xfrm>
            <a:off x="12420600" y="2438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1" name="Google Shape;71;p13"/>
          <p:cNvSpPr/>
          <p:nvPr/>
        </p:nvSpPr>
        <p:spPr>
          <a:xfrm>
            <a:off x="12420600" y="6292800"/>
            <a:ext cx="2895600" cy="68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Task L</a:t>
            </a:r>
            <a:endParaRPr sz="2400"/>
          </a:p>
        </p:txBody>
      </p:sp>
      <p:sp>
        <p:nvSpPr>
          <p:cNvPr id="72" name="Google Shape;72;p13"/>
          <p:cNvSpPr/>
          <p:nvPr/>
        </p:nvSpPr>
        <p:spPr>
          <a:xfrm>
            <a:off x="8690588" y="3549600"/>
            <a:ext cx="2209800" cy="685800"/>
          </a:xfrm>
          <a:prstGeom prst="rect">
            <a:avLst/>
          </a:prstGeom>
          <a:solidFill>
            <a:srgbClr val="F4CC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Critical Section</a:t>
            </a:r>
            <a:endParaRPr sz="2400"/>
          </a:p>
        </p:txBody>
      </p:sp>
      <p:sp>
        <p:nvSpPr>
          <p:cNvPr id="73" name="Google Shape;73;p13"/>
          <p:cNvSpPr/>
          <p:nvPr/>
        </p:nvSpPr>
        <p:spPr>
          <a:xfrm>
            <a:off x="10904200" y="3549600"/>
            <a:ext cx="1524000" cy="6858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Task </a:t>
            </a:r>
            <a:r>
              <a:rPr lang="en" sz="2400"/>
              <a:t>H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3327750" y="4311600"/>
            <a:ext cx="1726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Task L takes lock</a:t>
            </a:r>
            <a:endParaRPr sz="2400"/>
          </a:p>
        </p:txBody>
      </p:sp>
      <p:cxnSp>
        <p:nvCxnSpPr>
          <p:cNvPr id="75" name="Google Shape;75;p13"/>
          <p:cNvCxnSpPr>
            <a:stCxn id="74" idx="2"/>
          </p:cNvCxnSpPr>
          <p:nvPr/>
        </p:nvCxnSpPr>
        <p:spPr>
          <a:xfrm>
            <a:off x="4191000" y="5235000"/>
            <a:ext cx="609000" cy="104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3"/>
          <p:cNvSpPr txBox="1"/>
          <p:nvPr/>
        </p:nvSpPr>
        <p:spPr>
          <a:xfrm>
            <a:off x="4498650" y="1396625"/>
            <a:ext cx="2737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Task H is blocked trying to take lock</a:t>
            </a:r>
            <a:endParaRPr sz="2400"/>
          </a:p>
        </p:txBody>
      </p:sp>
      <p:cxnSp>
        <p:nvCxnSpPr>
          <p:cNvPr id="77" name="Google Shape;77;p13"/>
          <p:cNvCxnSpPr>
            <a:stCxn id="76" idx="2"/>
          </p:cNvCxnSpPr>
          <p:nvPr/>
        </p:nvCxnSpPr>
        <p:spPr>
          <a:xfrm>
            <a:off x="5867400" y="2320025"/>
            <a:ext cx="597900" cy="1221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3"/>
          <p:cNvSpPr txBox="1"/>
          <p:nvPr/>
        </p:nvSpPr>
        <p:spPr>
          <a:xfrm>
            <a:off x="6578550" y="4126425"/>
            <a:ext cx="2006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Task L releases lock</a:t>
            </a:r>
            <a:endParaRPr sz="2400"/>
          </a:p>
        </p:txBody>
      </p:sp>
      <p:cxnSp>
        <p:nvCxnSpPr>
          <p:cNvPr id="79" name="Google Shape;79;p13"/>
          <p:cNvCxnSpPr/>
          <p:nvPr/>
        </p:nvCxnSpPr>
        <p:spPr>
          <a:xfrm>
            <a:off x="7934375" y="5047125"/>
            <a:ext cx="731100" cy="1224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1183138" y="2288950"/>
            <a:ext cx="2435100" cy="10308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A</a:t>
            </a:r>
            <a:endParaRPr sz="3000"/>
          </a:p>
        </p:txBody>
      </p:sp>
      <p:sp>
        <p:nvSpPr>
          <p:cNvPr id="85" name="Google Shape;85;p14"/>
          <p:cNvSpPr/>
          <p:nvPr/>
        </p:nvSpPr>
        <p:spPr>
          <a:xfrm>
            <a:off x="1183138" y="6967275"/>
            <a:ext cx="2435100" cy="10308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B</a:t>
            </a:r>
            <a:endParaRPr sz="3000"/>
          </a:p>
        </p:txBody>
      </p:sp>
      <p:sp>
        <p:nvSpPr>
          <p:cNvPr id="86" name="Google Shape;86;p14"/>
          <p:cNvSpPr/>
          <p:nvPr/>
        </p:nvSpPr>
        <p:spPr>
          <a:xfrm rot="-5400000">
            <a:off x="7782013" y="3441513"/>
            <a:ext cx="12000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87" name="Google Shape;87;p14"/>
          <p:cNvSpPr txBox="1"/>
          <p:nvPr/>
        </p:nvSpPr>
        <p:spPr>
          <a:xfrm>
            <a:off x="6048613" y="2552288"/>
            <a:ext cx="2080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Queue 1</a:t>
            </a:r>
            <a:endParaRPr sz="3000"/>
          </a:p>
        </p:txBody>
      </p:sp>
      <p:sp>
        <p:nvSpPr>
          <p:cNvPr id="88" name="Google Shape;88;p14"/>
          <p:cNvSpPr/>
          <p:nvPr/>
        </p:nvSpPr>
        <p:spPr>
          <a:xfrm rot="-5400000">
            <a:off x="7135513" y="3441513"/>
            <a:ext cx="12000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89" name="Google Shape;89;p14"/>
          <p:cNvSpPr/>
          <p:nvPr/>
        </p:nvSpPr>
        <p:spPr>
          <a:xfrm rot="-5400000">
            <a:off x="6489013" y="3441513"/>
            <a:ext cx="12000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90" name="Google Shape;90;p14"/>
          <p:cNvSpPr/>
          <p:nvPr/>
        </p:nvSpPr>
        <p:spPr>
          <a:xfrm rot="-5400000">
            <a:off x="5842513" y="3441513"/>
            <a:ext cx="12000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91" name="Google Shape;91;p14"/>
          <p:cNvSpPr/>
          <p:nvPr/>
        </p:nvSpPr>
        <p:spPr>
          <a:xfrm rot="-5400000">
            <a:off x="5196013" y="3441513"/>
            <a:ext cx="12000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92" name="Google Shape;92;p14"/>
          <p:cNvSpPr/>
          <p:nvPr/>
        </p:nvSpPr>
        <p:spPr>
          <a:xfrm>
            <a:off x="10644763" y="4628100"/>
            <a:ext cx="2435100" cy="1030800"/>
          </a:xfrm>
          <a:prstGeom prst="rect">
            <a:avLst/>
          </a:prstGeom>
          <a:solidFill>
            <a:srgbClr val="D9D2E9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Service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</a:t>
            </a:r>
            <a:endParaRPr sz="3000"/>
          </a:p>
        </p:txBody>
      </p:sp>
      <p:sp>
        <p:nvSpPr>
          <p:cNvPr id="93" name="Google Shape;93;p14"/>
          <p:cNvSpPr/>
          <p:nvPr/>
        </p:nvSpPr>
        <p:spPr>
          <a:xfrm rot="-5400000">
            <a:off x="7782013" y="6811463"/>
            <a:ext cx="12000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94" name="Google Shape;94;p14"/>
          <p:cNvSpPr txBox="1"/>
          <p:nvPr/>
        </p:nvSpPr>
        <p:spPr>
          <a:xfrm>
            <a:off x="6048613" y="5922238"/>
            <a:ext cx="2080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Queue 2</a:t>
            </a:r>
            <a:endParaRPr sz="3000"/>
          </a:p>
        </p:txBody>
      </p:sp>
      <p:sp>
        <p:nvSpPr>
          <p:cNvPr id="95" name="Google Shape;95;p14"/>
          <p:cNvSpPr/>
          <p:nvPr/>
        </p:nvSpPr>
        <p:spPr>
          <a:xfrm rot="-5400000">
            <a:off x="7135513" y="6811463"/>
            <a:ext cx="12000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96" name="Google Shape;96;p14"/>
          <p:cNvSpPr/>
          <p:nvPr/>
        </p:nvSpPr>
        <p:spPr>
          <a:xfrm rot="-5400000">
            <a:off x="6489013" y="6811463"/>
            <a:ext cx="12000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97" name="Google Shape;97;p14"/>
          <p:cNvSpPr/>
          <p:nvPr/>
        </p:nvSpPr>
        <p:spPr>
          <a:xfrm rot="-5400000">
            <a:off x="5842513" y="6811463"/>
            <a:ext cx="12000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98" name="Google Shape;98;p14"/>
          <p:cNvSpPr/>
          <p:nvPr/>
        </p:nvSpPr>
        <p:spPr>
          <a:xfrm rot="-5400000">
            <a:off x="5196013" y="6811463"/>
            <a:ext cx="1200000" cy="6465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cxnSp>
        <p:nvCxnSpPr>
          <p:cNvPr id="99" name="Google Shape;99;p14"/>
          <p:cNvCxnSpPr/>
          <p:nvPr/>
        </p:nvCxnSpPr>
        <p:spPr>
          <a:xfrm>
            <a:off x="3618238" y="2575750"/>
            <a:ext cx="1854600" cy="960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4"/>
          <p:cNvCxnSpPr/>
          <p:nvPr/>
        </p:nvCxnSpPr>
        <p:spPr>
          <a:xfrm>
            <a:off x="8719688" y="4010275"/>
            <a:ext cx="1925100" cy="98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4"/>
          <p:cNvCxnSpPr/>
          <p:nvPr/>
        </p:nvCxnSpPr>
        <p:spPr>
          <a:xfrm flipH="1" rot="10800000">
            <a:off x="3618238" y="4079775"/>
            <a:ext cx="1861800" cy="3174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4"/>
          <p:cNvCxnSpPr/>
          <p:nvPr/>
        </p:nvCxnSpPr>
        <p:spPr>
          <a:xfrm flipH="1">
            <a:off x="8729563" y="5295900"/>
            <a:ext cx="1915200" cy="1617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4"/>
          <p:cNvCxnSpPr/>
          <p:nvPr/>
        </p:nvCxnSpPr>
        <p:spPr>
          <a:xfrm flipH="1">
            <a:off x="3618163" y="7363313"/>
            <a:ext cx="1854600" cy="34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4"/>
          <p:cNvCxnSpPr/>
          <p:nvPr/>
        </p:nvCxnSpPr>
        <p:spPr>
          <a:xfrm>
            <a:off x="3637463" y="3178100"/>
            <a:ext cx="1842600" cy="3771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5" name="Google Shape;105;p14"/>
          <p:cNvSpPr/>
          <p:nvPr/>
        </p:nvSpPr>
        <p:spPr>
          <a:xfrm>
            <a:off x="14568663" y="4543500"/>
            <a:ext cx="2536200" cy="1200000"/>
          </a:xfrm>
          <a:prstGeom prst="ellipse">
            <a:avLst/>
          </a:prstGeom>
          <a:solidFill>
            <a:srgbClr val="FFF2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Serial Port</a:t>
            </a:r>
            <a:endParaRPr sz="3000"/>
          </a:p>
        </p:txBody>
      </p:sp>
      <p:cxnSp>
        <p:nvCxnSpPr>
          <p:cNvPr id="106" name="Google Shape;106;p14"/>
          <p:cNvCxnSpPr>
            <a:stCxn id="92" idx="3"/>
            <a:endCxn id="105" idx="2"/>
          </p:cNvCxnSpPr>
          <p:nvPr/>
        </p:nvCxnSpPr>
        <p:spPr>
          <a:xfrm>
            <a:off x="13079863" y="5143500"/>
            <a:ext cx="1488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7" name="Google Shape;107;p14"/>
          <p:cNvSpPr txBox="1"/>
          <p:nvPr/>
        </p:nvSpPr>
        <p:spPr>
          <a:xfrm>
            <a:off x="4710300" y="0"/>
            <a:ext cx="88674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Using a Service Task</a:t>
            </a:r>
            <a:endParaRPr sz="4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15"/>
          <p:cNvCxnSpPr/>
          <p:nvPr/>
        </p:nvCxnSpPr>
        <p:spPr>
          <a:xfrm>
            <a:off x="2209800" y="8883600"/>
            <a:ext cx="150876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5"/>
          <p:cNvCxnSpPr/>
          <p:nvPr/>
        </p:nvCxnSpPr>
        <p:spPr>
          <a:xfrm>
            <a:off x="5257800" y="2438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4" name="Google Shape;114;p15"/>
          <p:cNvSpPr/>
          <p:nvPr/>
        </p:nvSpPr>
        <p:spPr>
          <a:xfrm>
            <a:off x="2362200" y="6292800"/>
            <a:ext cx="2437800" cy="68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Task L</a:t>
            </a:r>
            <a:endParaRPr sz="2400"/>
          </a:p>
        </p:txBody>
      </p:sp>
      <p:sp>
        <p:nvSpPr>
          <p:cNvPr id="115" name="Google Shape;115;p15"/>
          <p:cNvSpPr txBox="1"/>
          <p:nvPr/>
        </p:nvSpPr>
        <p:spPr>
          <a:xfrm>
            <a:off x="16154400" y="8959800"/>
            <a:ext cx="152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time</a:t>
            </a:r>
            <a:endParaRPr sz="2400"/>
          </a:p>
        </p:txBody>
      </p:sp>
      <p:sp>
        <p:nvSpPr>
          <p:cNvPr id="116" name="Google Shape;116;p15"/>
          <p:cNvSpPr txBox="1"/>
          <p:nvPr/>
        </p:nvSpPr>
        <p:spPr>
          <a:xfrm>
            <a:off x="914400" y="6216600"/>
            <a:ext cx="99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</a:t>
            </a:r>
            <a:endParaRPr sz="2400"/>
          </a:p>
        </p:txBody>
      </p:sp>
      <p:sp>
        <p:nvSpPr>
          <p:cNvPr id="117" name="Google Shape;117;p15"/>
          <p:cNvSpPr txBox="1"/>
          <p:nvPr/>
        </p:nvSpPr>
        <p:spPr>
          <a:xfrm>
            <a:off x="914400" y="4845000"/>
            <a:ext cx="99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</a:t>
            </a:r>
            <a:endParaRPr sz="2400"/>
          </a:p>
        </p:txBody>
      </p:sp>
      <p:sp>
        <p:nvSpPr>
          <p:cNvPr id="118" name="Google Shape;118;p15"/>
          <p:cNvSpPr txBox="1"/>
          <p:nvPr/>
        </p:nvSpPr>
        <p:spPr>
          <a:xfrm rot="-5400000">
            <a:off x="1200150" y="3004025"/>
            <a:ext cx="8763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...</a:t>
            </a:r>
            <a:endParaRPr sz="2400"/>
          </a:p>
        </p:txBody>
      </p:sp>
      <p:sp>
        <p:nvSpPr>
          <p:cNvPr id="119" name="Google Shape;119;p15"/>
          <p:cNvSpPr/>
          <p:nvPr/>
        </p:nvSpPr>
        <p:spPr>
          <a:xfrm>
            <a:off x="5257800" y="3549600"/>
            <a:ext cx="1219200" cy="6858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Task </a:t>
            </a:r>
            <a:r>
              <a:rPr lang="en" sz="2400"/>
              <a:t>H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457200" y="2183625"/>
            <a:ext cx="14478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Priority (S/W)</a:t>
            </a:r>
            <a:endParaRPr sz="3000"/>
          </a:p>
        </p:txBody>
      </p:sp>
      <p:sp>
        <p:nvSpPr>
          <p:cNvPr id="121" name="Google Shape;121;p15"/>
          <p:cNvSpPr txBox="1"/>
          <p:nvPr/>
        </p:nvSpPr>
        <p:spPr>
          <a:xfrm>
            <a:off x="4710300" y="0"/>
            <a:ext cx="88674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Bounded Priority Inversion</a:t>
            </a:r>
            <a:endParaRPr sz="4800"/>
          </a:p>
        </p:txBody>
      </p:sp>
      <p:sp>
        <p:nvSpPr>
          <p:cNvPr id="122" name="Google Shape;122;p15"/>
          <p:cNvSpPr txBox="1"/>
          <p:nvPr/>
        </p:nvSpPr>
        <p:spPr>
          <a:xfrm>
            <a:off x="914400" y="3473400"/>
            <a:ext cx="99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</a:t>
            </a:r>
            <a:endParaRPr sz="2400"/>
          </a:p>
        </p:txBody>
      </p:sp>
      <p:sp>
        <p:nvSpPr>
          <p:cNvPr id="123" name="Google Shape;123;p15"/>
          <p:cNvSpPr/>
          <p:nvPr/>
        </p:nvSpPr>
        <p:spPr>
          <a:xfrm>
            <a:off x="4800600" y="6292800"/>
            <a:ext cx="457200" cy="685800"/>
          </a:xfrm>
          <a:prstGeom prst="rect">
            <a:avLst/>
          </a:prstGeom>
          <a:solidFill>
            <a:srgbClr val="F4CC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4" name="Google Shape;124;p15"/>
          <p:cNvSpPr txBox="1"/>
          <p:nvPr/>
        </p:nvSpPr>
        <p:spPr>
          <a:xfrm>
            <a:off x="914400" y="7588200"/>
            <a:ext cx="99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</a:t>
            </a:r>
            <a:endParaRPr sz="2400"/>
          </a:p>
        </p:txBody>
      </p:sp>
      <p:cxnSp>
        <p:nvCxnSpPr>
          <p:cNvPr id="125" name="Google Shape;125;p15"/>
          <p:cNvCxnSpPr/>
          <p:nvPr/>
        </p:nvCxnSpPr>
        <p:spPr>
          <a:xfrm>
            <a:off x="6477000" y="2438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6" name="Google Shape;126;p15"/>
          <p:cNvSpPr/>
          <p:nvPr/>
        </p:nvSpPr>
        <p:spPr>
          <a:xfrm>
            <a:off x="6477000" y="6292800"/>
            <a:ext cx="2209800" cy="685800"/>
          </a:xfrm>
          <a:prstGeom prst="rect">
            <a:avLst/>
          </a:prstGeom>
          <a:solidFill>
            <a:srgbClr val="F4CC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Critical Section</a:t>
            </a:r>
            <a:endParaRPr sz="2400"/>
          </a:p>
        </p:txBody>
      </p:sp>
      <p:cxnSp>
        <p:nvCxnSpPr>
          <p:cNvPr id="127" name="Google Shape;127;p15"/>
          <p:cNvCxnSpPr/>
          <p:nvPr/>
        </p:nvCxnSpPr>
        <p:spPr>
          <a:xfrm>
            <a:off x="8686800" y="2438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5"/>
          <p:cNvCxnSpPr/>
          <p:nvPr/>
        </p:nvCxnSpPr>
        <p:spPr>
          <a:xfrm>
            <a:off x="12420600" y="2438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9" name="Google Shape;129;p15"/>
          <p:cNvSpPr/>
          <p:nvPr/>
        </p:nvSpPr>
        <p:spPr>
          <a:xfrm>
            <a:off x="12420600" y="6292800"/>
            <a:ext cx="2895600" cy="68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Task L</a:t>
            </a:r>
            <a:endParaRPr sz="2400"/>
          </a:p>
        </p:txBody>
      </p:sp>
      <p:sp>
        <p:nvSpPr>
          <p:cNvPr id="130" name="Google Shape;130;p15"/>
          <p:cNvSpPr/>
          <p:nvPr/>
        </p:nvSpPr>
        <p:spPr>
          <a:xfrm>
            <a:off x="8690588" y="3549600"/>
            <a:ext cx="2209800" cy="685800"/>
          </a:xfrm>
          <a:prstGeom prst="rect">
            <a:avLst/>
          </a:prstGeom>
          <a:solidFill>
            <a:srgbClr val="F4CC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Critical Section</a:t>
            </a:r>
            <a:endParaRPr sz="2400"/>
          </a:p>
        </p:txBody>
      </p:sp>
      <p:sp>
        <p:nvSpPr>
          <p:cNvPr id="131" name="Google Shape;131;p15"/>
          <p:cNvSpPr/>
          <p:nvPr/>
        </p:nvSpPr>
        <p:spPr>
          <a:xfrm>
            <a:off x="10904200" y="3549600"/>
            <a:ext cx="1524000" cy="6858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Task </a:t>
            </a:r>
            <a:r>
              <a:rPr lang="en" sz="2400"/>
              <a:t>H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3327750" y="4311600"/>
            <a:ext cx="1726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Task L takes lock</a:t>
            </a:r>
            <a:endParaRPr sz="2400"/>
          </a:p>
        </p:txBody>
      </p:sp>
      <p:cxnSp>
        <p:nvCxnSpPr>
          <p:cNvPr id="133" name="Google Shape;133;p15"/>
          <p:cNvCxnSpPr>
            <a:stCxn id="132" idx="2"/>
          </p:cNvCxnSpPr>
          <p:nvPr/>
        </p:nvCxnSpPr>
        <p:spPr>
          <a:xfrm>
            <a:off x="4191000" y="5235000"/>
            <a:ext cx="609000" cy="104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5"/>
          <p:cNvSpPr txBox="1"/>
          <p:nvPr/>
        </p:nvSpPr>
        <p:spPr>
          <a:xfrm>
            <a:off x="4498650" y="1396625"/>
            <a:ext cx="2737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Task H is blocked trying to take lock</a:t>
            </a:r>
            <a:endParaRPr sz="2400"/>
          </a:p>
        </p:txBody>
      </p:sp>
      <p:cxnSp>
        <p:nvCxnSpPr>
          <p:cNvPr id="135" name="Google Shape;135;p15"/>
          <p:cNvCxnSpPr>
            <a:stCxn id="134" idx="2"/>
          </p:cNvCxnSpPr>
          <p:nvPr/>
        </p:nvCxnSpPr>
        <p:spPr>
          <a:xfrm>
            <a:off x="5867400" y="2320025"/>
            <a:ext cx="597900" cy="1221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5"/>
          <p:cNvSpPr txBox="1"/>
          <p:nvPr/>
        </p:nvSpPr>
        <p:spPr>
          <a:xfrm>
            <a:off x="6578550" y="4126425"/>
            <a:ext cx="2006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Task L releases lock</a:t>
            </a:r>
            <a:endParaRPr sz="2400"/>
          </a:p>
        </p:txBody>
      </p:sp>
      <p:cxnSp>
        <p:nvCxnSpPr>
          <p:cNvPr id="137" name="Google Shape;137;p15"/>
          <p:cNvCxnSpPr/>
          <p:nvPr/>
        </p:nvCxnSpPr>
        <p:spPr>
          <a:xfrm>
            <a:off x="7934375" y="5047125"/>
            <a:ext cx="731100" cy="1224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>
            <a:off x="2209800" y="8883600"/>
            <a:ext cx="150876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6"/>
          <p:cNvCxnSpPr/>
          <p:nvPr/>
        </p:nvCxnSpPr>
        <p:spPr>
          <a:xfrm>
            <a:off x="5257800" y="2438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4" name="Google Shape;144;p16"/>
          <p:cNvSpPr/>
          <p:nvPr/>
        </p:nvSpPr>
        <p:spPr>
          <a:xfrm>
            <a:off x="2362200" y="6292800"/>
            <a:ext cx="2437800" cy="68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Task L</a:t>
            </a:r>
            <a:endParaRPr sz="2400"/>
          </a:p>
        </p:txBody>
      </p:sp>
      <p:sp>
        <p:nvSpPr>
          <p:cNvPr id="145" name="Google Shape;145;p16"/>
          <p:cNvSpPr txBox="1"/>
          <p:nvPr/>
        </p:nvSpPr>
        <p:spPr>
          <a:xfrm>
            <a:off x="16154400" y="8959800"/>
            <a:ext cx="152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time</a:t>
            </a:r>
            <a:endParaRPr sz="2400"/>
          </a:p>
        </p:txBody>
      </p:sp>
      <p:sp>
        <p:nvSpPr>
          <p:cNvPr id="146" name="Google Shape;146;p16"/>
          <p:cNvSpPr txBox="1"/>
          <p:nvPr/>
        </p:nvSpPr>
        <p:spPr>
          <a:xfrm>
            <a:off x="914400" y="6216600"/>
            <a:ext cx="99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</a:t>
            </a:r>
            <a:endParaRPr sz="2400"/>
          </a:p>
        </p:txBody>
      </p:sp>
      <p:sp>
        <p:nvSpPr>
          <p:cNvPr id="147" name="Google Shape;147;p16"/>
          <p:cNvSpPr txBox="1"/>
          <p:nvPr/>
        </p:nvSpPr>
        <p:spPr>
          <a:xfrm>
            <a:off x="914400" y="4845000"/>
            <a:ext cx="99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</a:t>
            </a:r>
            <a:endParaRPr sz="2400"/>
          </a:p>
        </p:txBody>
      </p:sp>
      <p:sp>
        <p:nvSpPr>
          <p:cNvPr id="148" name="Google Shape;148;p16"/>
          <p:cNvSpPr txBox="1"/>
          <p:nvPr/>
        </p:nvSpPr>
        <p:spPr>
          <a:xfrm rot="-5400000">
            <a:off x="1200150" y="3004025"/>
            <a:ext cx="8763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...</a:t>
            </a:r>
            <a:endParaRPr sz="2400"/>
          </a:p>
        </p:txBody>
      </p:sp>
      <p:sp>
        <p:nvSpPr>
          <p:cNvPr id="149" name="Google Shape;149;p16"/>
          <p:cNvSpPr/>
          <p:nvPr/>
        </p:nvSpPr>
        <p:spPr>
          <a:xfrm>
            <a:off x="5257800" y="3549600"/>
            <a:ext cx="1219200" cy="6858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Task </a:t>
            </a:r>
            <a:r>
              <a:rPr lang="en" sz="2400"/>
              <a:t>H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457200" y="2183625"/>
            <a:ext cx="14478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Priority (S/W)</a:t>
            </a:r>
            <a:endParaRPr sz="3000"/>
          </a:p>
        </p:txBody>
      </p:sp>
      <p:sp>
        <p:nvSpPr>
          <p:cNvPr id="151" name="Google Shape;151;p16"/>
          <p:cNvSpPr txBox="1"/>
          <p:nvPr/>
        </p:nvSpPr>
        <p:spPr>
          <a:xfrm>
            <a:off x="4710300" y="0"/>
            <a:ext cx="88674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Unb</a:t>
            </a:r>
            <a:r>
              <a:rPr lang="en" sz="4800"/>
              <a:t>ounded Priority Inversion</a:t>
            </a:r>
            <a:endParaRPr sz="4800"/>
          </a:p>
        </p:txBody>
      </p:sp>
      <p:sp>
        <p:nvSpPr>
          <p:cNvPr id="152" name="Google Shape;152;p16"/>
          <p:cNvSpPr txBox="1"/>
          <p:nvPr/>
        </p:nvSpPr>
        <p:spPr>
          <a:xfrm>
            <a:off x="914400" y="3473400"/>
            <a:ext cx="99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</a:t>
            </a:r>
            <a:endParaRPr sz="2400"/>
          </a:p>
        </p:txBody>
      </p:sp>
      <p:sp>
        <p:nvSpPr>
          <p:cNvPr id="153" name="Google Shape;153;p16"/>
          <p:cNvSpPr/>
          <p:nvPr/>
        </p:nvSpPr>
        <p:spPr>
          <a:xfrm>
            <a:off x="4800600" y="6292800"/>
            <a:ext cx="457200" cy="685800"/>
          </a:xfrm>
          <a:prstGeom prst="rect">
            <a:avLst/>
          </a:prstGeom>
          <a:solidFill>
            <a:srgbClr val="F4CC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54" name="Google Shape;154;p16"/>
          <p:cNvSpPr txBox="1"/>
          <p:nvPr/>
        </p:nvSpPr>
        <p:spPr>
          <a:xfrm>
            <a:off x="914400" y="7588200"/>
            <a:ext cx="99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</a:t>
            </a:r>
            <a:endParaRPr sz="2400"/>
          </a:p>
        </p:txBody>
      </p:sp>
      <p:cxnSp>
        <p:nvCxnSpPr>
          <p:cNvPr id="155" name="Google Shape;155;p16"/>
          <p:cNvCxnSpPr/>
          <p:nvPr/>
        </p:nvCxnSpPr>
        <p:spPr>
          <a:xfrm>
            <a:off x="6477000" y="2438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6"/>
          <p:cNvCxnSpPr/>
          <p:nvPr/>
        </p:nvCxnSpPr>
        <p:spPr>
          <a:xfrm>
            <a:off x="12801600" y="2438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6"/>
          <p:cNvCxnSpPr/>
          <p:nvPr/>
        </p:nvCxnSpPr>
        <p:spPr>
          <a:xfrm>
            <a:off x="16535400" y="2438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8" name="Google Shape;158;p16"/>
          <p:cNvSpPr/>
          <p:nvPr/>
        </p:nvSpPr>
        <p:spPr>
          <a:xfrm>
            <a:off x="16535400" y="6292800"/>
            <a:ext cx="597900" cy="68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59" name="Google Shape;159;p16"/>
          <p:cNvSpPr/>
          <p:nvPr/>
        </p:nvSpPr>
        <p:spPr>
          <a:xfrm>
            <a:off x="12805388" y="3549600"/>
            <a:ext cx="2209800" cy="685800"/>
          </a:xfrm>
          <a:prstGeom prst="rect">
            <a:avLst/>
          </a:prstGeom>
          <a:solidFill>
            <a:srgbClr val="F4CC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Critical Section</a:t>
            </a:r>
            <a:endParaRPr sz="2400"/>
          </a:p>
        </p:txBody>
      </p:sp>
      <p:sp>
        <p:nvSpPr>
          <p:cNvPr id="160" name="Google Shape;160;p16"/>
          <p:cNvSpPr/>
          <p:nvPr/>
        </p:nvSpPr>
        <p:spPr>
          <a:xfrm>
            <a:off x="15019000" y="3549600"/>
            <a:ext cx="1524000" cy="6858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Task </a:t>
            </a:r>
            <a:r>
              <a:rPr lang="en" sz="2400"/>
              <a:t>H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3327750" y="4311600"/>
            <a:ext cx="1726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Task L takes lock</a:t>
            </a:r>
            <a:endParaRPr sz="2400"/>
          </a:p>
        </p:txBody>
      </p:sp>
      <p:cxnSp>
        <p:nvCxnSpPr>
          <p:cNvPr id="162" name="Google Shape;162;p16"/>
          <p:cNvCxnSpPr>
            <a:stCxn id="161" idx="2"/>
          </p:cNvCxnSpPr>
          <p:nvPr/>
        </p:nvCxnSpPr>
        <p:spPr>
          <a:xfrm>
            <a:off x="4191000" y="5235000"/>
            <a:ext cx="609000" cy="104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16"/>
          <p:cNvSpPr txBox="1"/>
          <p:nvPr/>
        </p:nvSpPr>
        <p:spPr>
          <a:xfrm>
            <a:off x="4498650" y="1396625"/>
            <a:ext cx="2737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Task H is blocked trying to take lock</a:t>
            </a:r>
            <a:endParaRPr sz="2400"/>
          </a:p>
        </p:txBody>
      </p:sp>
      <p:cxnSp>
        <p:nvCxnSpPr>
          <p:cNvPr id="164" name="Google Shape;164;p16"/>
          <p:cNvCxnSpPr>
            <a:stCxn id="163" idx="2"/>
          </p:cNvCxnSpPr>
          <p:nvPr/>
        </p:nvCxnSpPr>
        <p:spPr>
          <a:xfrm>
            <a:off x="5867400" y="2320025"/>
            <a:ext cx="597900" cy="1221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16"/>
          <p:cNvSpPr txBox="1"/>
          <p:nvPr/>
        </p:nvSpPr>
        <p:spPr>
          <a:xfrm>
            <a:off x="13258800" y="6464450"/>
            <a:ext cx="2006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Task L releases lock</a:t>
            </a:r>
            <a:endParaRPr sz="2400"/>
          </a:p>
        </p:txBody>
      </p:sp>
      <p:cxnSp>
        <p:nvCxnSpPr>
          <p:cNvPr id="166" name="Google Shape;166;p16"/>
          <p:cNvCxnSpPr/>
          <p:nvPr/>
        </p:nvCxnSpPr>
        <p:spPr>
          <a:xfrm rot="10800000">
            <a:off x="12780350" y="6270975"/>
            <a:ext cx="792000" cy="38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16"/>
          <p:cNvSpPr/>
          <p:nvPr/>
        </p:nvSpPr>
        <p:spPr>
          <a:xfrm>
            <a:off x="11469500" y="6292800"/>
            <a:ext cx="1335900" cy="685800"/>
          </a:xfrm>
          <a:prstGeom prst="rect">
            <a:avLst/>
          </a:prstGeom>
          <a:solidFill>
            <a:srgbClr val="F4CC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Critical Section</a:t>
            </a:r>
            <a:endParaRPr sz="2400"/>
          </a:p>
        </p:txBody>
      </p:sp>
      <p:sp>
        <p:nvSpPr>
          <p:cNvPr id="168" name="Google Shape;168;p16"/>
          <p:cNvSpPr/>
          <p:nvPr/>
        </p:nvSpPr>
        <p:spPr>
          <a:xfrm>
            <a:off x="6477000" y="6292800"/>
            <a:ext cx="838200" cy="685800"/>
          </a:xfrm>
          <a:prstGeom prst="rect">
            <a:avLst/>
          </a:prstGeom>
          <a:solidFill>
            <a:srgbClr val="F4CC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69" name="Google Shape;169;p16"/>
          <p:cNvSpPr/>
          <p:nvPr/>
        </p:nvSpPr>
        <p:spPr>
          <a:xfrm>
            <a:off x="7315200" y="4921200"/>
            <a:ext cx="2006700" cy="6858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Task M</a:t>
            </a:r>
            <a:endParaRPr sz="2400"/>
          </a:p>
        </p:txBody>
      </p:sp>
      <p:cxnSp>
        <p:nvCxnSpPr>
          <p:cNvPr id="170" name="Google Shape;170;p16"/>
          <p:cNvCxnSpPr/>
          <p:nvPr/>
        </p:nvCxnSpPr>
        <p:spPr>
          <a:xfrm>
            <a:off x="7315200" y="2438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6"/>
          <p:cNvCxnSpPr/>
          <p:nvPr/>
        </p:nvCxnSpPr>
        <p:spPr>
          <a:xfrm>
            <a:off x="11469975" y="2438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2" name="Google Shape;172;p16"/>
          <p:cNvSpPr txBox="1"/>
          <p:nvPr/>
        </p:nvSpPr>
        <p:spPr>
          <a:xfrm>
            <a:off x="7329900" y="1396625"/>
            <a:ext cx="4154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Task H is prevented from doing work in critical section</a:t>
            </a:r>
            <a:endParaRPr sz="2400"/>
          </a:p>
        </p:txBody>
      </p:sp>
      <p:sp>
        <p:nvSpPr>
          <p:cNvPr id="173" name="Google Shape;173;p16"/>
          <p:cNvSpPr/>
          <p:nvPr/>
        </p:nvSpPr>
        <p:spPr>
          <a:xfrm>
            <a:off x="9463275" y="4921200"/>
            <a:ext cx="2006700" cy="6858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74" name="Google Shape;174;p16"/>
          <p:cNvSpPr/>
          <p:nvPr/>
        </p:nvSpPr>
        <p:spPr>
          <a:xfrm>
            <a:off x="9144000" y="4711800"/>
            <a:ext cx="526200" cy="113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9053350" y="4897200"/>
            <a:ext cx="102545" cy="406408"/>
          </a:xfrm>
          <a:custGeom>
            <a:rect b="b" l="l" r="r" t="t"/>
            <a:pathLst>
              <a:path extrusionOk="0" h="15257" w="4062">
                <a:moveTo>
                  <a:pt x="3567" y="0"/>
                </a:moveTo>
                <a:lnTo>
                  <a:pt x="99" y="5647"/>
                </a:lnTo>
                <a:lnTo>
                  <a:pt x="0" y="9115"/>
                </a:lnTo>
                <a:lnTo>
                  <a:pt x="4062" y="152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6" name="Google Shape;176;p16"/>
          <p:cNvSpPr/>
          <p:nvPr/>
        </p:nvSpPr>
        <p:spPr>
          <a:xfrm>
            <a:off x="9527400" y="4881100"/>
            <a:ext cx="243950" cy="759100"/>
          </a:xfrm>
          <a:custGeom>
            <a:rect b="b" l="l" r="r" t="t"/>
            <a:pathLst>
              <a:path extrusionOk="0" h="30364" w="9758">
                <a:moveTo>
                  <a:pt x="9015" y="0"/>
                </a:moveTo>
                <a:lnTo>
                  <a:pt x="5548" y="6687"/>
                </a:lnTo>
                <a:lnTo>
                  <a:pt x="5399" y="11591"/>
                </a:lnTo>
                <a:lnTo>
                  <a:pt x="7331" y="14414"/>
                </a:lnTo>
                <a:lnTo>
                  <a:pt x="9758" y="18476"/>
                </a:lnTo>
                <a:lnTo>
                  <a:pt x="9411" y="21943"/>
                </a:lnTo>
                <a:lnTo>
                  <a:pt x="7628" y="27788"/>
                </a:lnTo>
                <a:lnTo>
                  <a:pt x="6340" y="30364"/>
                </a:lnTo>
                <a:lnTo>
                  <a:pt x="1189" y="30166"/>
                </a:lnTo>
                <a:lnTo>
                  <a:pt x="0" y="4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7" name="Google Shape;177;p16"/>
          <p:cNvSpPr/>
          <p:nvPr/>
        </p:nvSpPr>
        <p:spPr>
          <a:xfrm>
            <a:off x="9649350" y="4793525"/>
            <a:ext cx="158500" cy="941150"/>
          </a:xfrm>
          <a:custGeom>
            <a:rect b="b" l="l" r="r" t="t"/>
            <a:pathLst>
              <a:path extrusionOk="0" h="37646" w="6340">
                <a:moveTo>
                  <a:pt x="6340" y="0"/>
                </a:moveTo>
                <a:cubicBezTo>
                  <a:pt x="5316" y="2147"/>
                  <a:pt x="462" y="9048"/>
                  <a:pt x="198" y="12879"/>
                </a:cubicBezTo>
                <a:cubicBezTo>
                  <a:pt x="-66" y="16710"/>
                  <a:pt x="4788" y="18856"/>
                  <a:pt x="4755" y="22984"/>
                </a:cubicBezTo>
                <a:cubicBezTo>
                  <a:pt x="4722" y="27112"/>
                  <a:pt x="793" y="35202"/>
                  <a:pt x="0" y="37646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Google Shape;178;p16"/>
          <p:cNvSpPr/>
          <p:nvPr/>
        </p:nvSpPr>
        <p:spPr>
          <a:xfrm>
            <a:off x="9084075" y="5500275"/>
            <a:ext cx="87900" cy="151075"/>
          </a:xfrm>
          <a:custGeom>
            <a:rect b="b" l="l" r="r" t="t"/>
            <a:pathLst>
              <a:path extrusionOk="0" h="6043" w="3516">
                <a:moveTo>
                  <a:pt x="0" y="5993"/>
                </a:moveTo>
                <a:lnTo>
                  <a:pt x="2476" y="0"/>
                </a:lnTo>
                <a:lnTo>
                  <a:pt x="3516" y="60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9" name="Google Shape;179;p16"/>
          <p:cNvSpPr/>
          <p:nvPr/>
        </p:nvSpPr>
        <p:spPr>
          <a:xfrm>
            <a:off x="9045900" y="4793525"/>
            <a:ext cx="158500" cy="941150"/>
          </a:xfrm>
          <a:custGeom>
            <a:rect b="b" l="l" r="r" t="t"/>
            <a:pathLst>
              <a:path extrusionOk="0" h="37646" w="6340">
                <a:moveTo>
                  <a:pt x="6340" y="0"/>
                </a:moveTo>
                <a:cubicBezTo>
                  <a:pt x="5316" y="2147"/>
                  <a:pt x="462" y="9048"/>
                  <a:pt x="198" y="12879"/>
                </a:cubicBezTo>
                <a:cubicBezTo>
                  <a:pt x="-66" y="16710"/>
                  <a:pt x="4788" y="18856"/>
                  <a:pt x="4755" y="22984"/>
                </a:cubicBezTo>
                <a:cubicBezTo>
                  <a:pt x="4722" y="27112"/>
                  <a:pt x="793" y="35202"/>
                  <a:pt x="0" y="37646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Google Shape;180;p16"/>
          <p:cNvSpPr/>
          <p:nvPr/>
        </p:nvSpPr>
        <p:spPr>
          <a:xfrm>
            <a:off x="9119700" y="8316450"/>
            <a:ext cx="597900" cy="113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9649350" y="8593488"/>
            <a:ext cx="158500" cy="580219"/>
          </a:xfrm>
          <a:custGeom>
            <a:rect b="b" l="l" r="r" t="t"/>
            <a:pathLst>
              <a:path extrusionOk="0" h="37646" w="6340">
                <a:moveTo>
                  <a:pt x="6340" y="0"/>
                </a:moveTo>
                <a:cubicBezTo>
                  <a:pt x="5316" y="2147"/>
                  <a:pt x="462" y="9048"/>
                  <a:pt x="198" y="12879"/>
                </a:cubicBezTo>
                <a:cubicBezTo>
                  <a:pt x="-66" y="16710"/>
                  <a:pt x="4788" y="18856"/>
                  <a:pt x="4755" y="22984"/>
                </a:cubicBezTo>
                <a:cubicBezTo>
                  <a:pt x="4722" y="27112"/>
                  <a:pt x="793" y="35202"/>
                  <a:pt x="0" y="37646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Google Shape;182;p16"/>
          <p:cNvSpPr/>
          <p:nvPr/>
        </p:nvSpPr>
        <p:spPr>
          <a:xfrm>
            <a:off x="9045900" y="8593488"/>
            <a:ext cx="158500" cy="580219"/>
          </a:xfrm>
          <a:custGeom>
            <a:rect b="b" l="l" r="r" t="t"/>
            <a:pathLst>
              <a:path extrusionOk="0" h="37646" w="6340">
                <a:moveTo>
                  <a:pt x="6340" y="0"/>
                </a:moveTo>
                <a:cubicBezTo>
                  <a:pt x="5316" y="2147"/>
                  <a:pt x="462" y="9048"/>
                  <a:pt x="198" y="12879"/>
                </a:cubicBezTo>
                <a:cubicBezTo>
                  <a:pt x="-66" y="16710"/>
                  <a:pt x="4788" y="18856"/>
                  <a:pt x="4755" y="22984"/>
                </a:cubicBezTo>
                <a:cubicBezTo>
                  <a:pt x="4722" y="27112"/>
                  <a:pt x="793" y="35202"/>
                  <a:pt x="0" y="37646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83" name="Google Shape;1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7300" y="2466259"/>
            <a:ext cx="990600" cy="119168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6"/>
          <p:cNvSpPr txBox="1"/>
          <p:nvPr/>
        </p:nvSpPr>
        <p:spPr>
          <a:xfrm>
            <a:off x="8023850" y="3643450"/>
            <a:ext cx="2737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Watchdog Timer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Google Shape;189;p17"/>
          <p:cNvCxnSpPr/>
          <p:nvPr/>
        </p:nvCxnSpPr>
        <p:spPr>
          <a:xfrm>
            <a:off x="2209800" y="8883600"/>
            <a:ext cx="150876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17"/>
          <p:cNvCxnSpPr/>
          <p:nvPr/>
        </p:nvCxnSpPr>
        <p:spPr>
          <a:xfrm>
            <a:off x="4876800" y="2438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91" name="Google Shape;191;p17"/>
          <p:cNvSpPr/>
          <p:nvPr/>
        </p:nvSpPr>
        <p:spPr>
          <a:xfrm>
            <a:off x="2362200" y="6292800"/>
            <a:ext cx="2514600" cy="68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Task L</a:t>
            </a:r>
            <a:endParaRPr sz="2400"/>
          </a:p>
        </p:txBody>
      </p:sp>
      <p:sp>
        <p:nvSpPr>
          <p:cNvPr id="192" name="Google Shape;192;p17"/>
          <p:cNvSpPr txBox="1"/>
          <p:nvPr/>
        </p:nvSpPr>
        <p:spPr>
          <a:xfrm>
            <a:off x="16154400" y="8959800"/>
            <a:ext cx="152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time</a:t>
            </a:r>
            <a:endParaRPr sz="2400"/>
          </a:p>
        </p:txBody>
      </p:sp>
      <p:sp>
        <p:nvSpPr>
          <p:cNvPr id="193" name="Google Shape;193;p17"/>
          <p:cNvSpPr txBox="1"/>
          <p:nvPr/>
        </p:nvSpPr>
        <p:spPr>
          <a:xfrm>
            <a:off x="914400" y="6216600"/>
            <a:ext cx="99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</a:t>
            </a:r>
            <a:endParaRPr sz="2400"/>
          </a:p>
        </p:txBody>
      </p:sp>
      <p:sp>
        <p:nvSpPr>
          <p:cNvPr id="194" name="Google Shape;194;p17"/>
          <p:cNvSpPr txBox="1"/>
          <p:nvPr/>
        </p:nvSpPr>
        <p:spPr>
          <a:xfrm>
            <a:off x="914400" y="4845000"/>
            <a:ext cx="99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</a:t>
            </a:r>
            <a:endParaRPr sz="2400"/>
          </a:p>
        </p:txBody>
      </p:sp>
      <p:sp>
        <p:nvSpPr>
          <p:cNvPr id="195" name="Google Shape;195;p17"/>
          <p:cNvSpPr txBox="1"/>
          <p:nvPr/>
        </p:nvSpPr>
        <p:spPr>
          <a:xfrm rot="-5400000">
            <a:off x="1200150" y="3004025"/>
            <a:ext cx="8763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...</a:t>
            </a:r>
            <a:endParaRPr sz="2400"/>
          </a:p>
        </p:txBody>
      </p:sp>
      <p:sp>
        <p:nvSpPr>
          <p:cNvPr id="196" name="Google Shape;196;p17"/>
          <p:cNvSpPr/>
          <p:nvPr/>
        </p:nvSpPr>
        <p:spPr>
          <a:xfrm>
            <a:off x="7086600" y="3549600"/>
            <a:ext cx="1143000" cy="6858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Task </a:t>
            </a:r>
            <a:r>
              <a:rPr lang="en" sz="2400"/>
              <a:t>H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457200" y="2183625"/>
            <a:ext cx="14478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Priority (S/W)</a:t>
            </a:r>
            <a:endParaRPr sz="3000"/>
          </a:p>
        </p:txBody>
      </p:sp>
      <p:sp>
        <p:nvSpPr>
          <p:cNvPr id="198" name="Google Shape;198;p17"/>
          <p:cNvSpPr txBox="1"/>
          <p:nvPr/>
        </p:nvSpPr>
        <p:spPr>
          <a:xfrm>
            <a:off x="4710300" y="0"/>
            <a:ext cx="88674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Priority Ceiling Protocol</a:t>
            </a:r>
            <a:endParaRPr sz="4800"/>
          </a:p>
        </p:txBody>
      </p:sp>
      <p:sp>
        <p:nvSpPr>
          <p:cNvPr id="199" name="Google Shape;199;p17"/>
          <p:cNvSpPr txBox="1"/>
          <p:nvPr/>
        </p:nvSpPr>
        <p:spPr>
          <a:xfrm>
            <a:off x="914400" y="3473400"/>
            <a:ext cx="99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</a:t>
            </a:r>
            <a:endParaRPr sz="2400"/>
          </a:p>
        </p:txBody>
      </p:sp>
      <p:sp>
        <p:nvSpPr>
          <p:cNvPr id="200" name="Google Shape;200;p17"/>
          <p:cNvSpPr txBox="1"/>
          <p:nvPr/>
        </p:nvSpPr>
        <p:spPr>
          <a:xfrm>
            <a:off x="914400" y="7588200"/>
            <a:ext cx="99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</a:t>
            </a:r>
            <a:endParaRPr sz="2400"/>
          </a:p>
        </p:txBody>
      </p:sp>
      <p:cxnSp>
        <p:nvCxnSpPr>
          <p:cNvPr id="201" name="Google Shape;201;p17"/>
          <p:cNvCxnSpPr/>
          <p:nvPr/>
        </p:nvCxnSpPr>
        <p:spPr>
          <a:xfrm>
            <a:off x="7086600" y="2438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7"/>
          <p:cNvCxnSpPr/>
          <p:nvPr/>
        </p:nvCxnSpPr>
        <p:spPr>
          <a:xfrm>
            <a:off x="16002000" y="2438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3" name="Google Shape;203;p17"/>
          <p:cNvSpPr/>
          <p:nvPr/>
        </p:nvSpPr>
        <p:spPr>
          <a:xfrm>
            <a:off x="16002000" y="6292800"/>
            <a:ext cx="597900" cy="68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04" name="Google Shape;204;p17"/>
          <p:cNvSpPr/>
          <p:nvPr/>
        </p:nvSpPr>
        <p:spPr>
          <a:xfrm>
            <a:off x="10363200" y="3549600"/>
            <a:ext cx="1488300" cy="6858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Task </a:t>
            </a:r>
            <a:r>
              <a:rPr lang="en" sz="2400"/>
              <a:t>H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05" name="Google Shape;205;p17"/>
          <p:cNvSpPr txBox="1"/>
          <p:nvPr/>
        </p:nvSpPr>
        <p:spPr>
          <a:xfrm>
            <a:off x="3074100" y="4311600"/>
            <a:ext cx="1726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Task L takes lock</a:t>
            </a:r>
            <a:endParaRPr sz="2400"/>
          </a:p>
        </p:txBody>
      </p:sp>
      <p:cxnSp>
        <p:nvCxnSpPr>
          <p:cNvPr id="206" name="Google Shape;206;p17"/>
          <p:cNvCxnSpPr>
            <a:stCxn id="205" idx="2"/>
          </p:cNvCxnSpPr>
          <p:nvPr/>
        </p:nvCxnSpPr>
        <p:spPr>
          <a:xfrm>
            <a:off x="3937350" y="5235000"/>
            <a:ext cx="883200" cy="105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17"/>
          <p:cNvSpPr/>
          <p:nvPr/>
        </p:nvSpPr>
        <p:spPr>
          <a:xfrm>
            <a:off x="4876800" y="3549600"/>
            <a:ext cx="2209800" cy="685800"/>
          </a:xfrm>
          <a:prstGeom prst="rect">
            <a:avLst/>
          </a:prstGeom>
          <a:solidFill>
            <a:srgbClr val="F4CC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Task L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critical section</a:t>
            </a:r>
            <a:endParaRPr sz="2400"/>
          </a:p>
        </p:txBody>
      </p:sp>
      <p:sp>
        <p:nvSpPr>
          <p:cNvPr id="208" name="Google Shape;208;p17"/>
          <p:cNvSpPr/>
          <p:nvPr/>
        </p:nvSpPr>
        <p:spPr>
          <a:xfrm>
            <a:off x="11850975" y="4921200"/>
            <a:ext cx="2006700" cy="6858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Task M</a:t>
            </a:r>
            <a:endParaRPr sz="2400"/>
          </a:p>
        </p:txBody>
      </p:sp>
      <p:cxnSp>
        <p:nvCxnSpPr>
          <p:cNvPr id="209" name="Google Shape;209;p17"/>
          <p:cNvCxnSpPr/>
          <p:nvPr/>
        </p:nvCxnSpPr>
        <p:spPr>
          <a:xfrm>
            <a:off x="11850975" y="2438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0" name="Google Shape;210;p17"/>
          <p:cNvSpPr/>
          <p:nvPr/>
        </p:nvSpPr>
        <p:spPr>
          <a:xfrm>
            <a:off x="13999050" y="4921200"/>
            <a:ext cx="2006700" cy="6858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11" name="Google Shape;211;p17"/>
          <p:cNvSpPr/>
          <p:nvPr/>
        </p:nvSpPr>
        <p:spPr>
          <a:xfrm>
            <a:off x="13679775" y="4711800"/>
            <a:ext cx="526200" cy="113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13589125" y="4897200"/>
            <a:ext cx="102545" cy="406408"/>
          </a:xfrm>
          <a:custGeom>
            <a:rect b="b" l="l" r="r" t="t"/>
            <a:pathLst>
              <a:path extrusionOk="0" h="15257" w="4062">
                <a:moveTo>
                  <a:pt x="3567" y="0"/>
                </a:moveTo>
                <a:lnTo>
                  <a:pt x="99" y="5647"/>
                </a:lnTo>
                <a:lnTo>
                  <a:pt x="0" y="9115"/>
                </a:lnTo>
                <a:lnTo>
                  <a:pt x="4062" y="152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3" name="Google Shape;213;p17"/>
          <p:cNvSpPr/>
          <p:nvPr/>
        </p:nvSpPr>
        <p:spPr>
          <a:xfrm>
            <a:off x="14063175" y="4881100"/>
            <a:ext cx="243950" cy="759100"/>
          </a:xfrm>
          <a:custGeom>
            <a:rect b="b" l="l" r="r" t="t"/>
            <a:pathLst>
              <a:path extrusionOk="0" h="30364" w="9758">
                <a:moveTo>
                  <a:pt x="9015" y="0"/>
                </a:moveTo>
                <a:lnTo>
                  <a:pt x="5548" y="6687"/>
                </a:lnTo>
                <a:lnTo>
                  <a:pt x="5399" y="11591"/>
                </a:lnTo>
                <a:lnTo>
                  <a:pt x="7331" y="14414"/>
                </a:lnTo>
                <a:lnTo>
                  <a:pt x="9758" y="18476"/>
                </a:lnTo>
                <a:lnTo>
                  <a:pt x="9411" y="21943"/>
                </a:lnTo>
                <a:lnTo>
                  <a:pt x="7628" y="27788"/>
                </a:lnTo>
                <a:lnTo>
                  <a:pt x="6340" y="30364"/>
                </a:lnTo>
                <a:lnTo>
                  <a:pt x="1189" y="30166"/>
                </a:lnTo>
                <a:lnTo>
                  <a:pt x="0" y="4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4" name="Google Shape;214;p17"/>
          <p:cNvSpPr/>
          <p:nvPr/>
        </p:nvSpPr>
        <p:spPr>
          <a:xfrm>
            <a:off x="14185125" y="4793525"/>
            <a:ext cx="158500" cy="941150"/>
          </a:xfrm>
          <a:custGeom>
            <a:rect b="b" l="l" r="r" t="t"/>
            <a:pathLst>
              <a:path extrusionOk="0" h="37646" w="6340">
                <a:moveTo>
                  <a:pt x="6340" y="0"/>
                </a:moveTo>
                <a:cubicBezTo>
                  <a:pt x="5316" y="2147"/>
                  <a:pt x="462" y="9048"/>
                  <a:pt x="198" y="12879"/>
                </a:cubicBezTo>
                <a:cubicBezTo>
                  <a:pt x="-66" y="16710"/>
                  <a:pt x="4788" y="18856"/>
                  <a:pt x="4755" y="22984"/>
                </a:cubicBezTo>
                <a:cubicBezTo>
                  <a:pt x="4722" y="27112"/>
                  <a:pt x="793" y="35202"/>
                  <a:pt x="0" y="37646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5" name="Google Shape;215;p17"/>
          <p:cNvSpPr/>
          <p:nvPr/>
        </p:nvSpPr>
        <p:spPr>
          <a:xfrm>
            <a:off x="13619850" y="5500275"/>
            <a:ext cx="87900" cy="151075"/>
          </a:xfrm>
          <a:custGeom>
            <a:rect b="b" l="l" r="r" t="t"/>
            <a:pathLst>
              <a:path extrusionOk="0" h="6043" w="3516">
                <a:moveTo>
                  <a:pt x="0" y="5993"/>
                </a:moveTo>
                <a:lnTo>
                  <a:pt x="2476" y="0"/>
                </a:lnTo>
                <a:lnTo>
                  <a:pt x="3516" y="60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6" name="Google Shape;216;p17"/>
          <p:cNvSpPr/>
          <p:nvPr/>
        </p:nvSpPr>
        <p:spPr>
          <a:xfrm>
            <a:off x="13581675" y="4793525"/>
            <a:ext cx="158500" cy="941150"/>
          </a:xfrm>
          <a:custGeom>
            <a:rect b="b" l="l" r="r" t="t"/>
            <a:pathLst>
              <a:path extrusionOk="0" h="37646" w="6340">
                <a:moveTo>
                  <a:pt x="6340" y="0"/>
                </a:moveTo>
                <a:cubicBezTo>
                  <a:pt x="5316" y="2147"/>
                  <a:pt x="462" y="9048"/>
                  <a:pt x="198" y="12879"/>
                </a:cubicBezTo>
                <a:cubicBezTo>
                  <a:pt x="-66" y="16710"/>
                  <a:pt x="4788" y="18856"/>
                  <a:pt x="4755" y="22984"/>
                </a:cubicBezTo>
                <a:cubicBezTo>
                  <a:pt x="4722" y="27112"/>
                  <a:pt x="793" y="35202"/>
                  <a:pt x="0" y="37646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Google Shape;217;p17"/>
          <p:cNvSpPr/>
          <p:nvPr/>
        </p:nvSpPr>
        <p:spPr>
          <a:xfrm>
            <a:off x="13655475" y="8316450"/>
            <a:ext cx="597900" cy="113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7"/>
          <p:cNvSpPr/>
          <p:nvPr/>
        </p:nvSpPr>
        <p:spPr>
          <a:xfrm>
            <a:off x="14185125" y="8593488"/>
            <a:ext cx="158500" cy="580219"/>
          </a:xfrm>
          <a:custGeom>
            <a:rect b="b" l="l" r="r" t="t"/>
            <a:pathLst>
              <a:path extrusionOk="0" h="37646" w="6340">
                <a:moveTo>
                  <a:pt x="6340" y="0"/>
                </a:moveTo>
                <a:cubicBezTo>
                  <a:pt x="5316" y="2147"/>
                  <a:pt x="462" y="9048"/>
                  <a:pt x="198" y="12879"/>
                </a:cubicBezTo>
                <a:cubicBezTo>
                  <a:pt x="-66" y="16710"/>
                  <a:pt x="4788" y="18856"/>
                  <a:pt x="4755" y="22984"/>
                </a:cubicBezTo>
                <a:cubicBezTo>
                  <a:pt x="4722" y="27112"/>
                  <a:pt x="793" y="35202"/>
                  <a:pt x="0" y="37646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Google Shape;219;p17"/>
          <p:cNvSpPr/>
          <p:nvPr/>
        </p:nvSpPr>
        <p:spPr>
          <a:xfrm>
            <a:off x="13581675" y="8593488"/>
            <a:ext cx="158500" cy="580219"/>
          </a:xfrm>
          <a:custGeom>
            <a:rect b="b" l="l" r="r" t="t"/>
            <a:pathLst>
              <a:path extrusionOk="0" h="37646" w="6340">
                <a:moveTo>
                  <a:pt x="6340" y="0"/>
                </a:moveTo>
                <a:cubicBezTo>
                  <a:pt x="5316" y="2147"/>
                  <a:pt x="462" y="9048"/>
                  <a:pt x="198" y="12879"/>
                </a:cubicBezTo>
                <a:cubicBezTo>
                  <a:pt x="-66" y="16710"/>
                  <a:pt x="4788" y="18856"/>
                  <a:pt x="4755" y="22984"/>
                </a:cubicBezTo>
                <a:cubicBezTo>
                  <a:pt x="4722" y="27112"/>
                  <a:pt x="793" y="35202"/>
                  <a:pt x="0" y="37646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Google Shape;220;p17"/>
          <p:cNvSpPr txBox="1"/>
          <p:nvPr/>
        </p:nvSpPr>
        <p:spPr>
          <a:xfrm>
            <a:off x="4601700" y="1443150"/>
            <a:ext cx="2683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Task L executes at elevated priority</a:t>
            </a:r>
            <a:endParaRPr sz="2400"/>
          </a:p>
        </p:txBody>
      </p:sp>
      <p:cxnSp>
        <p:nvCxnSpPr>
          <p:cNvPr id="221" name="Google Shape;221;p17"/>
          <p:cNvCxnSpPr/>
          <p:nvPr/>
        </p:nvCxnSpPr>
        <p:spPr>
          <a:xfrm>
            <a:off x="8229600" y="2438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22" name="Google Shape;222;p17"/>
          <p:cNvSpPr/>
          <p:nvPr/>
        </p:nvSpPr>
        <p:spPr>
          <a:xfrm>
            <a:off x="8229600" y="3549600"/>
            <a:ext cx="2133600" cy="685800"/>
          </a:xfrm>
          <a:prstGeom prst="rect">
            <a:avLst/>
          </a:prstGeom>
          <a:solidFill>
            <a:srgbClr val="F4CC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Task H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critical section</a:t>
            </a:r>
            <a:endParaRPr sz="2400"/>
          </a:p>
        </p:txBody>
      </p:sp>
      <p:sp>
        <p:nvSpPr>
          <p:cNvPr id="223" name="Google Shape;223;p17"/>
          <p:cNvSpPr/>
          <p:nvPr/>
        </p:nvSpPr>
        <p:spPr>
          <a:xfrm>
            <a:off x="13681084" y="3549600"/>
            <a:ext cx="490800" cy="6858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24" name="Google Shape;224;p17"/>
          <p:cNvSpPr txBox="1"/>
          <p:nvPr/>
        </p:nvSpPr>
        <p:spPr>
          <a:xfrm>
            <a:off x="12294790" y="1443150"/>
            <a:ext cx="3263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Task H can now freely preempt Task M</a:t>
            </a:r>
            <a:endParaRPr sz="2400"/>
          </a:p>
        </p:txBody>
      </p:sp>
      <p:sp>
        <p:nvSpPr>
          <p:cNvPr id="225" name="Google Shape;225;p17"/>
          <p:cNvSpPr txBox="1"/>
          <p:nvPr/>
        </p:nvSpPr>
        <p:spPr>
          <a:xfrm>
            <a:off x="5166525" y="5068325"/>
            <a:ext cx="1726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Task L releases lock</a:t>
            </a:r>
            <a:endParaRPr sz="2400"/>
          </a:p>
        </p:txBody>
      </p:sp>
      <p:cxnSp>
        <p:nvCxnSpPr>
          <p:cNvPr id="226" name="Google Shape;226;p17"/>
          <p:cNvCxnSpPr/>
          <p:nvPr/>
        </p:nvCxnSpPr>
        <p:spPr>
          <a:xfrm flipH="1" rot="10800000">
            <a:off x="6439275" y="4257925"/>
            <a:ext cx="644100" cy="84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17"/>
          <p:cNvSpPr txBox="1"/>
          <p:nvPr/>
        </p:nvSpPr>
        <p:spPr>
          <a:xfrm>
            <a:off x="550300" y="777450"/>
            <a:ext cx="3461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Lock’s priority ceiling: 3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2" name="Google Shape;232;p18"/>
          <p:cNvCxnSpPr/>
          <p:nvPr/>
        </p:nvCxnSpPr>
        <p:spPr>
          <a:xfrm>
            <a:off x="2209800" y="8883600"/>
            <a:ext cx="150876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18"/>
          <p:cNvCxnSpPr/>
          <p:nvPr/>
        </p:nvCxnSpPr>
        <p:spPr>
          <a:xfrm>
            <a:off x="4953000" y="2438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34" name="Google Shape;234;p18"/>
          <p:cNvSpPr/>
          <p:nvPr/>
        </p:nvSpPr>
        <p:spPr>
          <a:xfrm>
            <a:off x="2362200" y="6292800"/>
            <a:ext cx="2437800" cy="68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Task L</a:t>
            </a:r>
            <a:endParaRPr sz="2400"/>
          </a:p>
        </p:txBody>
      </p:sp>
      <p:sp>
        <p:nvSpPr>
          <p:cNvPr id="235" name="Google Shape;235;p18"/>
          <p:cNvSpPr txBox="1"/>
          <p:nvPr/>
        </p:nvSpPr>
        <p:spPr>
          <a:xfrm>
            <a:off x="16154400" y="8959800"/>
            <a:ext cx="152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time</a:t>
            </a:r>
            <a:endParaRPr sz="2400"/>
          </a:p>
        </p:txBody>
      </p:sp>
      <p:sp>
        <p:nvSpPr>
          <p:cNvPr id="236" name="Google Shape;236;p18"/>
          <p:cNvSpPr txBox="1"/>
          <p:nvPr/>
        </p:nvSpPr>
        <p:spPr>
          <a:xfrm>
            <a:off x="914400" y="6216600"/>
            <a:ext cx="99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</a:t>
            </a:r>
            <a:endParaRPr sz="2400"/>
          </a:p>
        </p:txBody>
      </p:sp>
      <p:sp>
        <p:nvSpPr>
          <p:cNvPr id="237" name="Google Shape;237;p18"/>
          <p:cNvSpPr txBox="1"/>
          <p:nvPr/>
        </p:nvSpPr>
        <p:spPr>
          <a:xfrm>
            <a:off x="914400" y="4845000"/>
            <a:ext cx="99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</a:t>
            </a:r>
            <a:endParaRPr sz="2400"/>
          </a:p>
        </p:txBody>
      </p:sp>
      <p:sp>
        <p:nvSpPr>
          <p:cNvPr id="238" name="Google Shape;238;p18"/>
          <p:cNvSpPr txBox="1"/>
          <p:nvPr/>
        </p:nvSpPr>
        <p:spPr>
          <a:xfrm rot="-5400000">
            <a:off x="1200150" y="3004025"/>
            <a:ext cx="8763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...</a:t>
            </a:r>
            <a:endParaRPr sz="2400"/>
          </a:p>
        </p:txBody>
      </p:sp>
      <p:sp>
        <p:nvSpPr>
          <p:cNvPr id="239" name="Google Shape;239;p18"/>
          <p:cNvSpPr/>
          <p:nvPr/>
        </p:nvSpPr>
        <p:spPr>
          <a:xfrm>
            <a:off x="4953000" y="3549600"/>
            <a:ext cx="1143000" cy="6858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Task </a:t>
            </a:r>
            <a:r>
              <a:rPr lang="en" sz="2400"/>
              <a:t>H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40" name="Google Shape;240;p18"/>
          <p:cNvSpPr txBox="1"/>
          <p:nvPr/>
        </p:nvSpPr>
        <p:spPr>
          <a:xfrm>
            <a:off x="457200" y="2183625"/>
            <a:ext cx="14478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Priority (S/W)</a:t>
            </a:r>
            <a:endParaRPr sz="3000"/>
          </a:p>
        </p:txBody>
      </p:sp>
      <p:sp>
        <p:nvSpPr>
          <p:cNvPr id="241" name="Google Shape;241;p18"/>
          <p:cNvSpPr txBox="1"/>
          <p:nvPr/>
        </p:nvSpPr>
        <p:spPr>
          <a:xfrm>
            <a:off x="4710300" y="0"/>
            <a:ext cx="88674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Priority Inheritance</a:t>
            </a:r>
            <a:endParaRPr sz="4800"/>
          </a:p>
        </p:txBody>
      </p:sp>
      <p:sp>
        <p:nvSpPr>
          <p:cNvPr id="242" name="Google Shape;242;p18"/>
          <p:cNvSpPr txBox="1"/>
          <p:nvPr/>
        </p:nvSpPr>
        <p:spPr>
          <a:xfrm>
            <a:off x="914400" y="3473400"/>
            <a:ext cx="99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</a:t>
            </a:r>
            <a:endParaRPr sz="2400"/>
          </a:p>
        </p:txBody>
      </p:sp>
      <p:sp>
        <p:nvSpPr>
          <p:cNvPr id="243" name="Google Shape;243;p18"/>
          <p:cNvSpPr txBox="1"/>
          <p:nvPr/>
        </p:nvSpPr>
        <p:spPr>
          <a:xfrm>
            <a:off x="914400" y="7588200"/>
            <a:ext cx="99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</a:t>
            </a:r>
            <a:endParaRPr sz="2400"/>
          </a:p>
        </p:txBody>
      </p:sp>
      <p:cxnSp>
        <p:nvCxnSpPr>
          <p:cNvPr id="244" name="Google Shape;244;p18"/>
          <p:cNvCxnSpPr/>
          <p:nvPr/>
        </p:nvCxnSpPr>
        <p:spPr>
          <a:xfrm>
            <a:off x="8229600" y="2438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18"/>
          <p:cNvCxnSpPr/>
          <p:nvPr/>
        </p:nvCxnSpPr>
        <p:spPr>
          <a:xfrm>
            <a:off x="16002000" y="2438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46" name="Google Shape;246;p18"/>
          <p:cNvSpPr/>
          <p:nvPr/>
        </p:nvSpPr>
        <p:spPr>
          <a:xfrm>
            <a:off x="16002000" y="6292800"/>
            <a:ext cx="597900" cy="685800"/>
          </a:xfrm>
          <a:prstGeom prst="rect">
            <a:avLst/>
          </a:prstGeom>
          <a:solidFill>
            <a:srgbClr val="CFE2F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47" name="Google Shape;247;p18"/>
          <p:cNvSpPr/>
          <p:nvPr/>
        </p:nvSpPr>
        <p:spPr>
          <a:xfrm>
            <a:off x="10363200" y="3549600"/>
            <a:ext cx="1488300" cy="6858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Task </a:t>
            </a:r>
            <a:r>
              <a:rPr lang="en" sz="2400"/>
              <a:t>H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48" name="Google Shape;248;p18"/>
          <p:cNvSpPr txBox="1"/>
          <p:nvPr/>
        </p:nvSpPr>
        <p:spPr>
          <a:xfrm>
            <a:off x="3074100" y="4311600"/>
            <a:ext cx="1726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Task L takes lock</a:t>
            </a:r>
            <a:endParaRPr sz="2400"/>
          </a:p>
        </p:txBody>
      </p:sp>
      <p:cxnSp>
        <p:nvCxnSpPr>
          <p:cNvPr id="249" name="Google Shape;249;p18"/>
          <p:cNvCxnSpPr>
            <a:stCxn id="248" idx="2"/>
          </p:cNvCxnSpPr>
          <p:nvPr/>
        </p:nvCxnSpPr>
        <p:spPr>
          <a:xfrm>
            <a:off x="3937350" y="5235000"/>
            <a:ext cx="883200" cy="105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18"/>
          <p:cNvSpPr/>
          <p:nvPr/>
        </p:nvSpPr>
        <p:spPr>
          <a:xfrm>
            <a:off x="6096000" y="3549600"/>
            <a:ext cx="2133600" cy="685800"/>
          </a:xfrm>
          <a:prstGeom prst="rect">
            <a:avLst/>
          </a:prstGeom>
          <a:solidFill>
            <a:srgbClr val="F4CC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Task L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critical section</a:t>
            </a:r>
            <a:endParaRPr sz="2400"/>
          </a:p>
        </p:txBody>
      </p:sp>
      <p:sp>
        <p:nvSpPr>
          <p:cNvPr id="251" name="Google Shape;251;p18"/>
          <p:cNvSpPr/>
          <p:nvPr/>
        </p:nvSpPr>
        <p:spPr>
          <a:xfrm>
            <a:off x="11850975" y="4921200"/>
            <a:ext cx="2006700" cy="6858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Task M</a:t>
            </a:r>
            <a:endParaRPr sz="2400"/>
          </a:p>
        </p:txBody>
      </p:sp>
      <p:cxnSp>
        <p:nvCxnSpPr>
          <p:cNvPr id="252" name="Google Shape;252;p18"/>
          <p:cNvCxnSpPr/>
          <p:nvPr/>
        </p:nvCxnSpPr>
        <p:spPr>
          <a:xfrm>
            <a:off x="11850975" y="2438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53" name="Google Shape;253;p18"/>
          <p:cNvSpPr/>
          <p:nvPr/>
        </p:nvSpPr>
        <p:spPr>
          <a:xfrm>
            <a:off x="13999050" y="4921200"/>
            <a:ext cx="2006700" cy="6858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54" name="Google Shape;254;p18"/>
          <p:cNvSpPr/>
          <p:nvPr/>
        </p:nvSpPr>
        <p:spPr>
          <a:xfrm>
            <a:off x="13679775" y="4711800"/>
            <a:ext cx="526200" cy="113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8"/>
          <p:cNvSpPr/>
          <p:nvPr/>
        </p:nvSpPr>
        <p:spPr>
          <a:xfrm>
            <a:off x="13589125" y="4897200"/>
            <a:ext cx="102545" cy="406408"/>
          </a:xfrm>
          <a:custGeom>
            <a:rect b="b" l="l" r="r" t="t"/>
            <a:pathLst>
              <a:path extrusionOk="0" h="15257" w="4062">
                <a:moveTo>
                  <a:pt x="3567" y="0"/>
                </a:moveTo>
                <a:lnTo>
                  <a:pt x="99" y="5647"/>
                </a:lnTo>
                <a:lnTo>
                  <a:pt x="0" y="9115"/>
                </a:lnTo>
                <a:lnTo>
                  <a:pt x="4062" y="152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6" name="Google Shape;256;p18"/>
          <p:cNvSpPr/>
          <p:nvPr/>
        </p:nvSpPr>
        <p:spPr>
          <a:xfrm>
            <a:off x="14063175" y="4881100"/>
            <a:ext cx="243950" cy="759100"/>
          </a:xfrm>
          <a:custGeom>
            <a:rect b="b" l="l" r="r" t="t"/>
            <a:pathLst>
              <a:path extrusionOk="0" h="30364" w="9758">
                <a:moveTo>
                  <a:pt x="9015" y="0"/>
                </a:moveTo>
                <a:lnTo>
                  <a:pt x="5548" y="6687"/>
                </a:lnTo>
                <a:lnTo>
                  <a:pt x="5399" y="11591"/>
                </a:lnTo>
                <a:lnTo>
                  <a:pt x="7331" y="14414"/>
                </a:lnTo>
                <a:lnTo>
                  <a:pt x="9758" y="18476"/>
                </a:lnTo>
                <a:lnTo>
                  <a:pt x="9411" y="21943"/>
                </a:lnTo>
                <a:lnTo>
                  <a:pt x="7628" y="27788"/>
                </a:lnTo>
                <a:lnTo>
                  <a:pt x="6340" y="30364"/>
                </a:lnTo>
                <a:lnTo>
                  <a:pt x="1189" y="30166"/>
                </a:lnTo>
                <a:lnTo>
                  <a:pt x="0" y="4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7" name="Google Shape;257;p18"/>
          <p:cNvSpPr/>
          <p:nvPr/>
        </p:nvSpPr>
        <p:spPr>
          <a:xfrm>
            <a:off x="14185125" y="4793525"/>
            <a:ext cx="158500" cy="941150"/>
          </a:xfrm>
          <a:custGeom>
            <a:rect b="b" l="l" r="r" t="t"/>
            <a:pathLst>
              <a:path extrusionOk="0" h="37646" w="6340">
                <a:moveTo>
                  <a:pt x="6340" y="0"/>
                </a:moveTo>
                <a:cubicBezTo>
                  <a:pt x="5316" y="2147"/>
                  <a:pt x="462" y="9048"/>
                  <a:pt x="198" y="12879"/>
                </a:cubicBezTo>
                <a:cubicBezTo>
                  <a:pt x="-66" y="16710"/>
                  <a:pt x="4788" y="18856"/>
                  <a:pt x="4755" y="22984"/>
                </a:cubicBezTo>
                <a:cubicBezTo>
                  <a:pt x="4722" y="27112"/>
                  <a:pt x="793" y="35202"/>
                  <a:pt x="0" y="37646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8" name="Google Shape;258;p18"/>
          <p:cNvSpPr/>
          <p:nvPr/>
        </p:nvSpPr>
        <p:spPr>
          <a:xfrm>
            <a:off x="13619850" y="5500275"/>
            <a:ext cx="87900" cy="151075"/>
          </a:xfrm>
          <a:custGeom>
            <a:rect b="b" l="l" r="r" t="t"/>
            <a:pathLst>
              <a:path extrusionOk="0" h="6043" w="3516">
                <a:moveTo>
                  <a:pt x="0" y="5993"/>
                </a:moveTo>
                <a:lnTo>
                  <a:pt x="2476" y="0"/>
                </a:lnTo>
                <a:lnTo>
                  <a:pt x="3516" y="60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9" name="Google Shape;259;p18"/>
          <p:cNvSpPr/>
          <p:nvPr/>
        </p:nvSpPr>
        <p:spPr>
          <a:xfrm>
            <a:off x="13581675" y="4793525"/>
            <a:ext cx="158500" cy="941150"/>
          </a:xfrm>
          <a:custGeom>
            <a:rect b="b" l="l" r="r" t="t"/>
            <a:pathLst>
              <a:path extrusionOk="0" h="37646" w="6340">
                <a:moveTo>
                  <a:pt x="6340" y="0"/>
                </a:moveTo>
                <a:cubicBezTo>
                  <a:pt x="5316" y="2147"/>
                  <a:pt x="462" y="9048"/>
                  <a:pt x="198" y="12879"/>
                </a:cubicBezTo>
                <a:cubicBezTo>
                  <a:pt x="-66" y="16710"/>
                  <a:pt x="4788" y="18856"/>
                  <a:pt x="4755" y="22984"/>
                </a:cubicBezTo>
                <a:cubicBezTo>
                  <a:pt x="4722" y="27112"/>
                  <a:pt x="793" y="35202"/>
                  <a:pt x="0" y="37646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0" name="Google Shape;260;p18"/>
          <p:cNvSpPr/>
          <p:nvPr/>
        </p:nvSpPr>
        <p:spPr>
          <a:xfrm>
            <a:off x="13655475" y="8316450"/>
            <a:ext cx="597900" cy="113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8"/>
          <p:cNvSpPr/>
          <p:nvPr/>
        </p:nvSpPr>
        <p:spPr>
          <a:xfrm>
            <a:off x="14185125" y="8593488"/>
            <a:ext cx="158500" cy="580219"/>
          </a:xfrm>
          <a:custGeom>
            <a:rect b="b" l="l" r="r" t="t"/>
            <a:pathLst>
              <a:path extrusionOk="0" h="37646" w="6340">
                <a:moveTo>
                  <a:pt x="6340" y="0"/>
                </a:moveTo>
                <a:cubicBezTo>
                  <a:pt x="5316" y="2147"/>
                  <a:pt x="462" y="9048"/>
                  <a:pt x="198" y="12879"/>
                </a:cubicBezTo>
                <a:cubicBezTo>
                  <a:pt x="-66" y="16710"/>
                  <a:pt x="4788" y="18856"/>
                  <a:pt x="4755" y="22984"/>
                </a:cubicBezTo>
                <a:cubicBezTo>
                  <a:pt x="4722" y="27112"/>
                  <a:pt x="793" y="35202"/>
                  <a:pt x="0" y="37646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2" name="Google Shape;262;p18"/>
          <p:cNvSpPr/>
          <p:nvPr/>
        </p:nvSpPr>
        <p:spPr>
          <a:xfrm>
            <a:off x="13581675" y="8593488"/>
            <a:ext cx="158500" cy="580219"/>
          </a:xfrm>
          <a:custGeom>
            <a:rect b="b" l="l" r="r" t="t"/>
            <a:pathLst>
              <a:path extrusionOk="0" h="37646" w="6340">
                <a:moveTo>
                  <a:pt x="6340" y="0"/>
                </a:moveTo>
                <a:cubicBezTo>
                  <a:pt x="5316" y="2147"/>
                  <a:pt x="462" y="9048"/>
                  <a:pt x="198" y="12879"/>
                </a:cubicBezTo>
                <a:cubicBezTo>
                  <a:pt x="-66" y="16710"/>
                  <a:pt x="4788" y="18856"/>
                  <a:pt x="4755" y="22984"/>
                </a:cubicBezTo>
                <a:cubicBezTo>
                  <a:pt x="4722" y="27112"/>
                  <a:pt x="793" y="35202"/>
                  <a:pt x="0" y="37646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Google Shape;263;p18"/>
          <p:cNvSpPr txBox="1"/>
          <p:nvPr/>
        </p:nvSpPr>
        <p:spPr>
          <a:xfrm>
            <a:off x="5820900" y="1393750"/>
            <a:ext cx="2683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Task L assumes Task H’s priority</a:t>
            </a:r>
            <a:endParaRPr sz="2400"/>
          </a:p>
        </p:txBody>
      </p:sp>
      <p:cxnSp>
        <p:nvCxnSpPr>
          <p:cNvPr id="264" name="Google Shape;264;p18"/>
          <p:cNvCxnSpPr/>
          <p:nvPr/>
        </p:nvCxnSpPr>
        <p:spPr>
          <a:xfrm>
            <a:off x="6096000" y="2438400"/>
            <a:ext cx="0" cy="7054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65" name="Google Shape;265;p18"/>
          <p:cNvSpPr/>
          <p:nvPr/>
        </p:nvSpPr>
        <p:spPr>
          <a:xfrm>
            <a:off x="8229600" y="3549600"/>
            <a:ext cx="2133600" cy="685800"/>
          </a:xfrm>
          <a:prstGeom prst="rect">
            <a:avLst/>
          </a:prstGeom>
          <a:solidFill>
            <a:srgbClr val="F4CC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Task H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critical section</a:t>
            </a:r>
            <a:endParaRPr sz="2400"/>
          </a:p>
        </p:txBody>
      </p:sp>
      <p:sp>
        <p:nvSpPr>
          <p:cNvPr id="266" name="Google Shape;266;p18"/>
          <p:cNvSpPr/>
          <p:nvPr/>
        </p:nvSpPr>
        <p:spPr>
          <a:xfrm>
            <a:off x="13681084" y="3549600"/>
            <a:ext cx="490800" cy="6858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67" name="Google Shape;267;p18"/>
          <p:cNvSpPr txBox="1"/>
          <p:nvPr/>
        </p:nvSpPr>
        <p:spPr>
          <a:xfrm>
            <a:off x="6236550" y="5068325"/>
            <a:ext cx="1726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Task L releases lock</a:t>
            </a:r>
            <a:endParaRPr sz="2400"/>
          </a:p>
        </p:txBody>
      </p:sp>
      <p:cxnSp>
        <p:nvCxnSpPr>
          <p:cNvPr id="268" name="Google Shape;268;p18"/>
          <p:cNvCxnSpPr/>
          <p:nvPr/>
        </p:nvCxnSpPr>
        <p:spPr>
          <a:xfrm flipH="1" rot="10800000">
            <a:off x="7585500" y="4257925"/>
            <a:ext cx="644100" cy="84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18"/>
          <p:cNvSpPr/>
          <p:nvPr/>
        </p:nvSpPr>
        <p:spPr>
          <a:xfrm>
            <a:off x="4800600" y="6292800"/>
            <a:ext cx="158400" cy="685800"/>
          </a:xfrm>
          <a:prstGeom prst="rect">
            <a:avLst/>
          </a:prstGeom>
          <a:solidFill>
            <a:srgbClr val="F4CCCC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70" name="Google Shape;270;p18"/>
          <p:cNvSpPr txBox="1"/>
          <p:nvPr/>
        </p:nvSpPr>
        <p:spPr>
          <a:xfrm>
            <a:off x="3010200" y="1396625"/>
            <a:ext cx="2737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Task H is blocked trying to take lock</a:t>
            </a:r>
            <a:endParaRPr sz="2400"/>
          </a:p>
        </p:txBody>
      </p:sp>
      <p:sp>
        <p:nvSpPr>
          <p:cNvPr id="271" name="Google Shape;271;p18"/>
          <p:cNvSpPr txBox="1"/>
          <p:nvPr/>
        </p:nvSpPr>
        <p:spPr>
          <a:xfrm>
            <a:off x="12294790" y="1443150"/>
            <a:ext cx="3263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Task H can now freely preempt Task M</a:t>
            </a:r>
            <a:endParaRPr sz="2400"/>
          </a:p>
        </p:txBody>
      </p:sp>
      <p:cxnSp>
        <p:nvCxnSpPr>
          <p:cNvPr id="272" name="Google Shape;272;p18"/>
          <p:cNvCxnSpPr/>
          <p:nvPr/>
        </p:nvCxnSpPr>
        <p:spPr>
          <a:xfrm>
            <a:off x="5416800" y="2373200"/>
            <a:ext cx="679200" cy="1176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