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816" y="-5453"/>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13/03/2025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13/03/2025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13/03/2025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13/03/2025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13/03/2025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13/03/2025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13/03/2025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190">
            <a:extLst>
              <a:ext uri="{FF2B5EF4-FFF2-40B4-BE49-F238E27FC236}">
                <a16:creationId xmlns:a16="http://schemas.microsoft.com/office/drawing/2014/main" id="{187F63BB-14F6-5743-047F-6720CE62A991}"/>
              </a:ext>
            </a:extLst>
          </p:cNvPr>
          <p:cNvSpPr txBox="1">
            <a:spLocks noChangeArrowheads="1"/>
          </p:cNvSpPr>
          <p:nvPr/>
        </p:nvSpPr>
        <p:spPr bwMode="auto">
          <a:xfrm>
            <a:off x="483249" y="21672536"/>
            <a:ext cx="9074186" cy="18937791"/>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2971736" lvl="6" indent="0" eaLnBrk="1" hangingPunct="1"/>
            <a:endParaRPr lang="vi-VN" sz="3000" dirty="0">
              <a:latin typeface="+mn-lt"/>
            </a:endParaRPr>
          </a:p>
          <a:p>
            <a:pPr marL="742886" lvl="1" indent="0" eaLnBrk="1" hangingPunct="1"/>
            <a:r>
              <a:rPr lang="vi-VN" sz="2800" dirty="0">
                <a:latin typeface="+mj-lt"/>
              </a:rPr>
              <a:t>- Môđun lặp lại trong một LSTM chứa bốn lớp tương tác</a:t>
            </a:r>
            <a:endParaRPr lang="en-US" sz="2800" b="1" dirty="0">
              <a:latin typeface="+mj-lt"/>
            </a:endParaRPr>
          </a:p>
          <a:p>
            <a:pPr marL="742886" lvl="1" indent="0" eaLnBrk="1" hangingPunct="1"/>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5" name="Title 1">
            <a:extLst>
              <a:ext uri="{FF2B5EF4-FFF2-40B4-BE49-F238E27FC236}">
                <a16:creationId xmlns:a16="http://schemas.microsoft.com/office/drawing/2014/main" id="{3D9E4F7B-BDBB-AF4A-B4AD-63280788DEC9}"/>
              </a:ext>
            </a:extLst>
          </p:cNvPr>
          <p:cNvSpPr txBox="1">
            <a:spLocks/>
          </p:cNvSpPr>
          <p:nvPr/>
        </p:nvSpPr>
        <p:spPr>
          <a:xfrm>
            <a:off x="1439865" y="68183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vi-VN" sz="6600" b="1" dirty="0">
                <a:solidFill>
                  <a:srgbClr val="000000"/>
                </a:solidFill>
                <a:effectLst/>
                <a:latin typeface="Calibri Light (Headings)"/>
                <a:ea typeface="Times New Roman" panose="02020603050405020304" pitchFamily="18" charset="0"/>
              </a:rPr>
              <a:t>NHẬN DẠNG HÀNH ĐỘNG CON NGƯỜI QUA CAMERA</a:t>
            </a:r>
            <a:endParaRPr lang="en-US" sz="6600" b="1" dirty="0">
              <a:latin typeface="Calibri Light (Headings)"/>
            </a:endParaRPr>
          </a:p>
        </p:txBody>
      </p:sp>
      <p:sp>
        <p:nvSpPr>
          <p:cNvPr id="6" name="Rectangle 5">
            <a:extLst>
              <a:ext uri="{FF2B5EF4-FFF2-40B4-BE49-F238E27FC236}">
                <a16:creationId xmlns:a16="http://schemas.microsoft.com/office/drawing/2014/main" id="{FDB71301-74E9-3D33-787D-882C46CB1337}"/>
              </a:ext>
            </a:extLst>
          </p:cNvPr>
          <p:cNvSpPr/>
          <p:nvPr/>
        </p:nvSpPr>
        <p:spPr>
          <a:xfrm>
            <a:off x="4773706" y="8900202"/>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err="1"/>
              <a:t>Quàng</a:t>
            </a:r>
            <a:r>
              <a:rPr lang="en-US" sz="3599" b="1"/>
              <a:t> Minh Anh, </a:t>
            </a:r>
            <a:r>
              <a:rPr lang="en-US" sz="3599" b="1" err="1"/>
              <a:t>Phạm</a:t>
            </a:r>
            <a:r>
              <a:rPr lang="en-US" sz="3599" b="1"/>
              <a:t> </a:t>
            </a:r>
            <a:r>
              <a:rPr lang="en-US" sz="3599" b="1" err="1"/>
              <a:t>Đình</a:t>
            </a:r>
            <a:r>
              <a:rPr lang="en-US" sz="3599" b="1"/>
              <a:t> Tuấn, Nguyễn </a:t>
            </a:r>
            <a:r>
              <a:rPr lang="en-US" sz="3599" b="1" err="1"/>
              <a:t>Thị</a:t>
            </a:r>
            <a:r>
              <a:rPr lang="en-US" sz="3599" b="1"/>
              <a:t> Mai Lan, Nguyễn Anh Tuấn, Nguyễn Tuấn Dũng</a:t>
            </a:r>
          </a:p>
        </p:txBody>
      </p:sp>
      <p:sp>
        <p:nvSpPr>
          <p:cNvPr id="7" name="Rectangle 6">
            <a:extLst>
              <a:ext uri="{FF2B5EF4-FFF2-40B4-BE49-F238E27FC236}">
                <a16:creationId xmlns:a16="http://schemas.microsoft.com/office/drawing/2014/main"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b="1" i="1"/>
              <a:t>¹</a:t>
            </a:r>
            <a:r>
              <a:rPr lang="en-US" sz="3199" i="1"/>
              <a:t> Khoa </a:t>
            </a:r>
            <a:r>
              <a:rPr lang="en-US" sz="3199" i="1" err="1"/>
              <a:t>Công</a:t>
            </a:r>
            <a:r>
              <a:rPr lang="en-US" sz="3199" i="1"/>
              <a:t> </a:t>
            </a:r>
            <a:r>
              <a:rPr lang="en-US" sz="3199" i="1" err="1"/>
              <a:t>Nghệ</a:t>
            </a:r>
            <a:r>
              <a:rPr lang="en-US" sz="3199" i="1"/>
              <a:t> Thông Tin, </a:t>
            </a:r>
            <a:r>
              <a:rPr lang="en-US" sz="3199" i="1" err="1"/>
              <a:t>Đại</a:t>
            </a:r>
            <a:r>
              <a:rPr lang="en-US" sz="3199" i="1"/>
              <a:t> </a:t>
            </a:r>
            <a:r>
              <a:rPr lang="en-US" sz="3199" i="1" err="1"/>
              <a:t>học</a:t>
            </a:r>
            <a:r>
              <a:rPr lang="en-US" sz="3199" i="1"/>
              <a:t> </a:t>
            </a:r>
            <a:r>
              <a:rPr lang="en-US" sz="3199" i="1" err="1"/>
              <a:t>Đại</a:t>
            </a:r>
            <a:r>
              <a:rPr lang="en-US" sz="3199" i="1"/>
              <a:t> Nam, Hà </a:t>
            </a:r>
            <a:r>
              <a:rPr lang="en-US" sz="3199" i="1" err="1"/>
              <a:t>Nội</a:t>
            </a:r>
            <a:r>
              <a:rPr lang="en-US" sz="3199" i="1"/>
              <a:t>, </a:t>
            </a:r>
            <a:r>
              <a:rPr lang="en-US" sz="3199" i="1" err="1"/>
              <a:t>Việt</a:t>
            </a:r>
            <a:r>
              <a:rPr lang="en-US" sz="3199" i="1"/>
              <a:t> Nam</a:t>
            </a:r>
          </a:p>
          <a:p>
            <a:pPr algn="ctr"/>
            <a:r>
              <a:rPr lang="en-US" sz="3199" i="1"/>
              <a:t>² </a:t>
            </a:r>
            <a:r>
              <a:rPr lang="en-US" sz="3199" i="1" err="1"/>
              <a:t>Đại</a:t>
            </a:r>
            <a:r>
              <a:rPr lang="en-US" sz="3199" i="1"/>
              <a:t> </a:t>
            </a:r>
            <a:r>
              <a:rPr lang="en-US" sz="3199" i="1" err="1"/>
              <a:t>học</a:t>
            </a:r>
            <a:r>
              <a:rPr lang="en-US" sz="3199" i="1"/>
              <a:t> </a:t>
            </a:r>
            <a:r>
              <a:rPr lang="en-US" sz="3199" i="1" err="1"/>
              <a:t>Đại</a:t>
            </a:r>
            <a:r>
              <a:rPr lang="en-US" sz="3199" i="1"/>
              <a:t> Nam, Hà </a:t>
            </a:r>
            <a:r>
              <a:rPr lang="en-US" sz="3199" i="1" err="1"/>
              <a:t>Nội</a:t>
            </a:r>
            <a:r>
              <a:rPr lang="en-US" sz="3199" i="1"/>
              <a:t>, </a:t>
            </a:r>
            <a:r>
              <a:rPr lang="en-US" sz="3199" i="1" err="1"/>
              <a:t>Việt</a:t>
            </a:r>
            <a:r>
              <a:rPr lang="en-US" sz="3199" i="1"/>
              <a:t> Nam</a:t>
            </a: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a:effectLst/>
                <a:latin typeface="+mj-lt"/>
                <a:ea typeface="Times New Roman" panose="02020603050405020304" pitchFamily="18" charset="0"/>
                <a:cs typeface="Calibri" panose="020F0502020204030204" pitchFamily="34" charset="0"/>
              </a:rPr>
              <a:t>  Nhận dạng hành động con người qua </a:t>
            </a:r>
            <a:r>
              <a:rPr lang="vi-VN" sz="3000" err="1">
                <a:effectLst/>
                <a:latin typeface="+mj-lt"/>
                <a:ea typeface="Times New Roman" panose="02020603050405020304" pitchFamily="18" charset="0"/>
                <a:cs typeface="Calibri" panose="020F0502020204030204" pitchFamily="34" charset="0"/>
              </a:rPr>
              <a:t>camera</a:t>
            </a:r>
            <a:r>
              <a:rPr lang="vi-VN" sz="3000">
                <a:effectLst/>
                <a:latin typeface="+mj-lt"/>
                <a:ea typeface="Times New Roman" panose="02020603050405020304" pitchFamily="18" charset="0"/>
                <a:cs typeface="Calibri" panose="020F0502020204030204" pitchFamily="34" charset="0"/>
              </a:rPr>
              <a:t> </a:t>
            </a:r>
            <a:endParaRPr lang="en-US" sz="3000">
              <a:latin typeface="+mj-lt"/>
              <a:ea typeface="Times New Roman" panose="02020603050405020304" pitchFamily="18" charset="0"/>
              <a:cs typeface="Calibri" panose="020F0502020204030204" pitchFamily="34" charset="0"/>
            </a:endParaRPr>
          </a:p>
          <a:p>
            <a:pPr eaLnBrk="1" hangingPunct="1"/>
            <a:r>
              <a:rPr lang="vi-VN" sz="3000">
                <a:effectLst/>
                <a:latin typeface="+mj-lt"/>
                <a:ea typeface="Times New Roman" panose="02020603050405020304" pitchFamily="18" charset="0"/>
                <a:cs typeface="Calibri" panose="020F0502020204030204" pitchFamily="34" charset="0"/>
              </a:rPr>
              <a:t>  Mục tiêu chính của bài toán là xây dựng một hệ thống có khả năng nhận dạng chính xác hành động của con người từ dữ liệu </a:t>
            </a:r>
            <a:r>
              <a:rPr lang="vi-VN" sz="3000" err="1">
                <a:effectLst/>
                <a:latin typeface="+mj-lt"/>
                <a:ea typeface="Times New Roman" panose="02020603050405020304" pitchFamily="18" charset="0"/>
                <a:cs typeface="Calibri" panose="020F0502020204030204" pitchFamily="34" charset="0"/>
              </a:rPr>
              <a:t>video</a:t>
            </a:r>
            <a:r>
              <a:rPr lang="vi-VN" sz="3000">
                <a:effectLst/>
                <a:latin typeface="+mj-lt"/>
                <a:ea typeface="Times New Roman" panose="02020603050405020304" pitchFamily="18" charset="0"/>
                <a:cs typeface="Calibri" panose="020F0502020204030204" pitchFamily="34" charset="0"/>
              </a:rPr>
              <a:t> thu được từ </a:t>
            </a:r>
            <a:r>
              <a:rPr lang="vi-VN" sz="3000" err="1">
                <a:effectLst/>
                <a:latin typeface="+mj-lt"/>
                <a:ea typeface="Times New Roman" panose="02020603050405020304" pitchFamily="18" charset="0"/>
                <a:cs typeface="Calibri" panose="020F0502020204030204" pitchFamily="34" charset="0"/>
              </a:rPr>
              <a:t>camera</a:t>
            </a:r>
            <a:r>
              <a:rPr lang="vi-VN" sz="3000">
                <a:effectLst/>
                <a:latin typeface="+mj-lt"/>
                <a:ea typeface="Times New Roman" panose="02020603050405020304" pitchFamily="18" charset="0"/>
                <a:cs typeface="Calibri" panose="020F0502020204030204" pitchFamily="34" charset="0"/>
              </a:rPr>
              <a:t>. Hệ thống này cần có khả năng:</a:t>
            </a:r>
            <a:endParaRPr lang="en-US" sz="3000">
              <a:effectLst/>
              <a:latin typeface="+mj-lt"/>
              <a:ea typeface="Times New Roman" panose="02020603050405020304" pitchFamily="18" charset="0"/>
              <a:cs typeface="Calibri" panose="020F0502020204030204" pitchFamily="34" charset="0"/>
            </a:endParaRPr>
          </a:p>
          <a:p>
            <a:pPr marL="342900" lvl="0" indent="-342900" algn="just">
              <a:buFont typeface="Symbol" panose="05050102010706020507" pitchFamily="18" charset="2"/>
              <a:buChar char=""/>
            </a:pPr>
            <a:r>
              <a:rPr lang="vi-VN" sz="3000">
                <a:effectLst/>
                <a:latin typeface="+mj-lt"/>
                <a:ea typeface="Times New Roman" panose="02020603050405020304" pitchFamily="18" charset="0"/>
                <a:cs typeface="Calibri" panose="020F0502020204030204" pitchFamily="34" charset="0"/>
              </a:rPr>
              <a:t>Phân loại hành động của con người dựa trên chuỗi hình ảnh thu được từ </a:t>
            </a:r>
            <a:r>
              <a:rPr lang="vi-VN" sz="3000" err="1">
                <a:effectLst/>
                <a:latin typeface="+mj-lt"/>
                <a:ea typeface="Times New Roman" panose="02020603050405020304" pitchFamily="18" charset="0"/>
                <a:cs typeface="Calibri" panose="020F0502020204030204" pitchFamily="34" charset="0"/>
              </a:rPr>
              <a:t>video</a:t>
            </a:r>
            <a:r>
              <a:rPr lang="vi-VN" sz="3000">
                <a:effectLst/>
                <a:latin typeface="+mj-lt"/>
                <a:ea typeface="Times New Roman" panose="02020603050405020304" pitchFamily="18" charset="0"/>
                <a:cs typeface="Calibri" panose="020F0502020204030204" pitchFamily="34" charset="0"/>
              </a:rPr>
              <a:t>.</a:t>
            </a:r>
            <a:endParaRPr lang="en-US" sz="3000">
              <a:effectLst/>
              <a:latin typeface="+mj-lt"/>
              <a:ea typeface="Times New Roman" panose="02020603050405020304" pitchFamily="18" charset="0"/>
              <a:cs typeface="Calibri" panose="020F0502020204030204" pitchFamily="34" charset="0"/>
            </a:endParaRPr>
          </a:p>
          <a:p>
            <a:pPr marL="342900" lvl="0" indent="-342900" algn="just">
              <a:buFont typeface="Symbol" panose="05050102010706020507" pitchFamily="18" charset="2"/>
              <a:buChar char=""/>
            </a:pPr>
            <a:r>
              <a:rPr lang="vi-VN" sz="3000">
                <a:effectLst/>
                <a:latin typeface="+mj-lt"/>
                <a:ea typeface="Times New Roman" panose="02020603050405020304" pitchFamily="18" charset="0"/>
                <a:cs typeface="Calibri" panose="020F0502020204030204" pitchFamily="34" charset="0"/>
              </a:rPr>
              <a:t>Nhận dạng chính xác các hành vi cụ thể như đi, chạy, ngồi, đứng, vẫy tay, té ngã, </a:t>
            </a:r>
            <a:r>
              <a:rPr lang="vi-VN" sz="3000" err="1">
                <a:effectLst/>
                <a:latin typeface="+mj-lt"/>
                <a:ea typeface="Times New Roman" panose="02020603050405020304" pitchFamily="18" charset="0"/>
                <a:cs typeface="Calibri" panose="020F0502020204030204" pitchFamily="34" charset="0"/>
              </a:rPr>
              <a:t>v.v</a:t>
            </a:r>
            <a:r>
              <a:rPr lang="vi-VN" sz="3000">
                <a:effectLst/>
                <a:latin typeface="+mj-lt"/>
                <a:ea typeface="Times New Roman" panose="02020603050405020304" pitchFamily="18" charset="0"/>
                <a:cs typeface="Calibri" panose="020F0502020204030204" pitchFamily="34" charset="0"/>
              </a:rPr>
              <a:t>.</a:t>
            </a:r>
            <a:endParaRPr lang="en-US" sz="3000">
              <a:effectLst/>
              <a:latin typeface="+mj-lt"/>
              <a:ea typeface="Times New Roman" panose="02020603050405020304" pitchFamily="18" charset="0"/>
              <a:cs typeface="Calibri" panose="020F0502020204030204" pitchFamily="34" charset="0"/>
            </a:endParaRPr>
          </a:p>
          <a:p>
            <a:pPr marL="342900" lvl="0" indent="-342900" algn="just">
              <a:spcAft>
                <a:spcPts val="600"/>
              </a:spcAft>
              <a:buFont typeface="Symbol" panose="05050102010706020507" pitchFamily="18" charset="2"/>
              <a:buChar char=""/>
            </a:pPr>
            <a:r>
              <a:rPr lang="vi-VN" sz="3000">
                <a:effectLst/>
                <a:latin typeface="+mj-lt"/>
                <a:ea typeface="Times New Roman" panose="02020603050405020304" pitchFamily="18" charset="0"/>
                <a:cs typeface="Calibri" panose="020F0502020204030204" pitchFamily="34" charset="0"/>
              </a:rPr>
              <a:t>Hoạt động trong thời gian thực để có thể áp dụng vào các hệ thống giám sát thông minh.</a:t>
            </a:r>
            <a:endParaRPr lang="en-US" sz="3000">
              <a:effectLst/>
              <a:latin typeface="+mj-lt"/>
              <a:ea typeface="Times New Roman" panose="02020603050405020304" pitchFamily="18" charset="0"/>
              <a:cs typeface="Calibri" panose="020F0502020204030204" pitchFamily="34" charset="0"/>
            </a:endParaRPr>
          </a:p>
          <a:p>
            <a:pPr indent="243840" algn="just">
              <a:spcAft>
                <a:spcPts val="600"/>
              </a:spcAft>
            </a:pPr>
            <a:r>
              <a:rPr lang="vi-VN" sz="3000">
                <a:effectLst/>
                <a:latin typeface="+mj-lt"/>
                <a:ea typeface="Times New Roman" panose="02020603050405020304" pitchFamily="18" charset="0"/>
                <a:cs typeface="Calibri" panose="020F0502020204030204" pitchFamily="34" charset="0"/>
              </a:rPr>
              <a:t>Để đạt được mục tiêu này, chúng ta cần áp dụng các phương pháp học sâu (</a:t>
            </a:r>
            <a:r>
              <a:rPr lang="vi-VN" sz="3000" err="1">
                <a:effectLst/>
                <a:latin typeface="+mj-lt"/>
                <a:ea typeface="Times New Roman" panose="02020603050405020304" pitchFamily="18" charset="0"/>
                <a:cs typeface="Calibri" panose="020F0502020204030204" pitchFamily="34" charset="0"/>
              </a:rPr>
              <a:t>Deep</a:t>
            </a:r>
            <a:r>
              <a:rPr lang="vi-VN" sz="3000">
                <a:effectLst/>
                <a:latin typeface="+mj-lt"/>
                <a:ea typeface="Times New Roman" panose="02020603050405020304" pitchFamily="18" charset="0"/>
                <a:cs typeface="Calibri" panose="020F0502020204030204" pitchFamily="34" charset="0"/>
              </a:rPr>
              <a:t> </a:t>
            </a:r>
            <a:r>
              <a:rPr lang="vi-VN" sz="3000" err="1">
                <a:effectLst/>
                <a:latin typeface="+mj-lt"/>
                <a:ea typeface="Times New Roman" panose="02020603050405020304" pitchFamily="18" charset="0"/>
                <a:cs typeface="Calibri" panose="020F0502020204030204" pitchFamily="34" charset="0"/>
              </a:rPr>
              <a:t>Learning</a:t>
            </a:r>
            <a:r>
              <a:rPr lang="vi-VN" sz="3000">
                <a:effectLst/>
                <a:latin typeface="+mj-lt"/>
                <a:ea typeface="Times New Roman" panose="02020603050405020304" pitchFamily="18" charset="0"/>
                <a:cs typeface="Calibri" panose="020F0502020204030204" pitchFamily="34" charset="0"/>
              </a:rPr>
              <a:t>) và đặc biệt là mô hình Long </a:t>
            </a:r>
            <a:r>
              <a:rPr lang="vi-VN" sz="3000" err="1">
                <a:effectLst/>
                <a:latin typeface="+mj-lt"/>
                <a:ea typeface="Times New Roman" panose="02020603050405020304" pitchFamily="18" charset="0"/>
                <a:cs typeface="Calibri" panose="020F0502020204030204" pitchFamily="34" charset="0"/>
              </a:rPr>
              <a:t>Short-Term</a:t>
            </a:r>
            <a:r>
              <a:rPr lang="vi-VN" sz="3000">
                <a:effectLst/>
                <a:latin typeface="+mj-lt"/>
                <a:ea typeface="Times New Roman" panose="02020603050405020304" pitchFamily="18" charset="0"/>
                <a:cs typeface="Calibri" panose="020F0502020204030204" pitchFamily="34" charset="0"/>
              </a:rPr>
              <a:t> </a:t>
            </a:r>
            <a:r>
              <a:rPr lang="vi-VN" sz="3000" err="1">
                <a:effectLst/>
                <a:latin typeface="+mj-lt"/>
                <a:ea typeface="Times New Roman" panose="02020603050405020304" pitchFamily="18" charset="0"/>
                <a:cs typeface="Calibri" panose="020F0502020204030204" pitchFamily="34" charset="0"/>
              </a:rPr>
              <a:t>Memory</a:t>
            </a:r>
            <a:r>
              <a:rPr lang="vi-VN" sz="3000">
                <a:effectLst/>
                <a:latin typeface="+mj-lt"/>
                <a:ea typeface="Times New Roman" panose="02020603050405020304" pitchFamily="18" charset="0"/>
                <a:cs typeface="Calibri" panose="020F0502020204030204" pitchFamily="34" charset="0"/>
              </a:rPr>
              <a:t> (LSTM) – một dạng mạng nơ-</a:t>
            </a:r>
            <a:r>
              <a:rPr lang="vi-VN" sz="3000" err="1">
                <a:effectLst/>
                <a:latin typeface="+mj-lt"/>
                <a:ea typeface="Times New Roman" panose="02020603050405020304" pitchFamily="18" charset="0"/>
                <a:cs typeface="Calibri" panose="020F0502020204030204" pitchFamily="34" charset="0"/>
              </a:rPr>
              <a:t>ron</a:t>
            </a:r>
            <a:r>
              <a:rPr lang="vi-VN" sz="3000">
                <a:effectLst/>
                <a:latin typeface="+mj-lt"/>
                <a:ea typeface="Times New Roman" panose="02020603050405020304" pitchFamily="18" charset="0"/>
                <a:cs typeface="Calibri" panose="020F0502020204030204" pitchFamily="34" charset="0"/>
              </a:rPr>
              <a:t> hồi tiếp có khả năng xử lý chuỗi dữ liệu thời gian như </a:t>
            </a:r>
            <a:r>
              <a:rPr lang="vi-VN" sz="3000" err="1">
                <a:effectLst/>
                <a:latin typeface="+mj-lt"/>
                <a:ea typeface="Times New Roman" panose="02020603050405020304" pitchFamily="18" charset="0"/>
                <a:cs typeface="Calibri" panose="020F0502020204030204" pitchFamily="34" charset="0"/>
              </a:rPr>
              <a:t>video</a:t>
            </a:r>
            <a:r>
              <a:rPr lang="vi-VN" sz="3000">
                <a:effectLst/>
                <a:latin typeface="+mj-lt"/>
                <a:ea typeface="Times New Roman" panose="02020603050405020304" pitchFamily="18" charset="0"/>
                <a:cs typeface="Calibri" panose="020F0502020204030204" pitchFamily="34" charset="0"/>
              </a:rPr>
              <a:t>.</a:t>
            </a:r>
            <a:endParaRPr lang="en-US" sz="3000">
              <a:effectLst/>
              <a:latin typeface="+mj-lt"/>
              <a:ea typeface="Times New Roman" panose="02020603050405020304" pitchFamily="18" charset="0"/>
              <a:cs typeface="Calibri" panose="020F0502020204030204" pitchFamily="34" charset="0"/>
            </a:endParaRPr>
          </a:p>
          <a:p>
            <a:pPr eaLnBrk="1" hangingPunct="1"/>
            <a:endParaRPr lang="en-US" sz="3000">
              <a:latin typeface="+mj-lt"/>
            </a:endParaRP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latin typeface="Time s New Roman"/>
              </a:rPr>
              <a:t>Gi</a:t>
            </a:r>
            <a:r>
              <a:rPr lang="vi-VN" sz="5399" b="1">
                <a:solidFill>
                  <a:schemeClr val="bg1"/>
                </a:solidFill>
                <a:latin typeface="Time s New Roman"/>
              </a:rPr>
              <a:t>ới Thiệu</a:t>
            </a:r>
            <a:endParaRPr lang="en-US" sz="5399" b="1">
              <a:solidFill>
                <a:schemeClr val="bg1"/>
              </a:solidFill>
              <a:latin typeface="Time s New Roman"/>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mj-lt"/>
              </a:rPr>
              <a:t>Kết Quả</a:t>
            </a:r>
            <a:endParaRPr lang="en-US" sz="5399" b="1">
              <a:solidFill>
                <a:schemeClr val="bg1"/>
              </a:solidFill>
              <a:latin typeface="+mj-lt"/>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mj-lt"/>
                <a:ea typeface="Calibri" panose="020F0502020204030204" pitchFamily="34" charset="0"/>
                <a:cs typeface="Calibri" panose="020F0502020204030204" pitchFamily="34" charset="0"/>
              </a:rPr>
              <a:t>Sơ Đồ Hệ Thống</a:t>
            </a:r>
            <a:endParaRPr lang="en-US" sz="5400" b="1">
              <a:solidFill>
                <a:schemeClr val="bg1"/>
              </a:solidFill>
              <a:latin typeface="+mj-lt"/>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9" y="21688775"/>
            <a:ext cx="9074186" cy="18937791"/>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mj-lt"/>
              </a:rPr>
              <a:t>Phương Pháp </a:t>
            </a:r>
            <a:endParaRPr lang="en-US" sz="5399" b="1" dirty="0">
              <a:solidFill>
                <a:schemeClr val="bg1"/>
              </a:solidFill>
              <a:latin typeface="+mj-lt"/>
            </a:endParaRPr>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Kết Luận</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159" indent="-457159" eaLnBrk="1" hangingPunct="1">
              <a:buFont typeface="Arial" panose="020B0604020202020204" pitchFamily="34" charset="0"/>
              <a:buChar char="•"/>
            </a:pPr>
            <a:r>
              <a:rPr lang="vi-VN" sz="3000" dirty="0">
                <a:latin typeface="+mj-lt"/>
              </a:rPr>
              <a:t>Phương pháp đề xuất cho kết quả nhận dạng  trên ảnh độ chinh xác lên ở mức 76.88% với các cử chỉ chuyển động tay, 72,16% đối với chuyển động cơ thể .</a:t>
            </a:r>
          </a:p>
          <a:p>
            <a:pPr marL="457159" indent="-457159" eaLnBrk="1" hangingPunct="1">
              <a:buFont typeface="Arial" panose="020B0604020202020204" pitchFamily="34" charset="0"/>
              <a:buChar char="•"/>
            </a:pPr>
            <a:r>
              <a:rPr lang="vi-VN" sz="3000" dirty="0">
                <a:latin typeface="+mj-lt"/>
              </a:rPr>
              <a:t>Hệ thống nhận dạng cho kết quả tốt nhất khi người nằm gọn trong khung hình độ chính xác lần lượt là 90% đối với chuyển động tay, và 82% đối với chuyển động cơ thể.</a:t>
            </a:r>
          </a:p>
        </p:txBody>
      </p:sp>
      <p:sp>
        <p:nvSpPr>
          <p:cNvPr id="2" name="Rectangle 1">
            <a:extLst>
              <a:ext uri="{FF2B5EF4-FFF2-40B4-BE49-F238E27FC236}">
                <a16:creationId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mj-lt"/>
                <a:ea typeface="Calibri" panose="020F0502020204030204" pitchFamily="34" charset="0"/>
                <a:cs typeface="Calibri" panose="020F0502020204030204" pitchFamily="34" charset="0"/>
              </a:rPr>
              <a:t>Tập Dữ Liệu</a:t>
            </a:r>
            <a:endParaRPr lang="en-US" sz="5399" b="1">
              <a:solidFill>
                <a:schemeClr val="bg1"/>
              </a:solidFill>
              <a:latin typeface="+mj-lt"/>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8408610" y="10752991"/>
            <a:ext cx="13607058" cy="646331"/>
          </a:xfrm>
          <a:prstGeom prst="rect">
            <a:avLst/>
          </a:prstGeom>
          <a:noFill/>
        </p:spPr>
        <p:txBody>
          <a:bodyPr wrap="none" rtlCol="0">
            <a:spAutoFit/>
          </a:bodyPr>
          <a:lstStyle/>
          <a:p>
            <a:r>
              <a:rPr lang="en-US" sz="3600" b="1" err="1"/>
              <a:t>Github</a:t>
            </a:r>
            <a:r>
              <a:rPr lang="en-US" sz="3600" b="1">
                <a:sym typeface="Wingdings" panose="05000000000000000000" pitchFamily="2" charset="2"/>
              </a:rPr>
              <a:t>: https://github.com/ManhMiko/nhan-dang-hanh-vi-con-nguoi</a:t>
            </a:r>
            <a:endParaRPr lang="en-US" sz="3600"/>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28" name="Picture 27">
            <a:extLst>
              <a:ext uri="{FF2B5EF4-FFF2-40B4-BE49-F238E27FC236}">
                <a16:creationId xmlns:a16="http://schemas.microsoft.com/office/drawing/2014/main" id="{2782C1DF-6781-7A2D-1542-262D681D8788}"/>
              </a:ext>
            </a:extLst>
          </p:cNvPr>
          <p:cNvPicPr>
            <a:picLocks noChangeAspect="1"/>
          </p:cNvPicPr>
          <p:nvPr/>
        </p:nvPicPr>
        <p:blipFill>
          <a:blip r:embed="rId3"/>
          <a:stretch>
            <a:fillRect/>
          </a:stretch>
        </p:blipFill>
        <p:spPr>
          <a:xfrm>
            <a:off x="22871566" y="26872964"/>
            <a:ext cx="5116378" cy="5415809"/>
          </a:xfrm>
          <a:prstGeom prst="rect">
            <a:avLst/>
          </a:prstGeom>
        </p:spPr>
      </p:pic>
      <p:pic>
        <p:nvPicPr>
          <p:cNvPr id="31" name="Picture 30">
            <a:extLst>
              <a:ext uri="{FF2B5EF4-FFF2-40B4-BE49-F238E27FC236}">
                <a16:creationId xmlns:a16="http://schemas.microsoft.com/office/drawing/2014/main" id="{8DD0D889-058C-06D2-E6CA-692BC1DFAB70}"/>
              </a:ext>
            </a:extLst>
          </p:cNvPr>
          <p:cNvPicPr>
            <a:picLocks noChangeAspect="1"/>
          </p:cNvPicPr>
          <p:nvPr/>
        </p:nvPicPr>
        <p:blipFill>
          <a:blip r:embed="rId4"/>
          <a:stretch>
            <a:fillRect/>
          </a:stretch>
        </p:blipFill>
        <p:spPr>
          <a:xfrm>
            <a:off x="10097479" y="12707884"/>
            <a:ext cx="18188756" cy="7540781"/>
          </a:xfrm>
          <a:prstGeom prst="rect">
            <a:avLst/>
          </a:prstGeom>
          <a:ln w="57150">
            <a:solidFill>
              <a:srgbClr val="233F99"/>
            </a:solidFill>
          </a:ln>
        </p:spPr>
      </p:pic>
      <p:pic>
        <p:nvPicPr>
          <p:cNvPr id="4" name="Picture 3">
            <a:extLst>
              <a:ext uri="{FF2B5EF4-FFF2-40B4-BE49-F238E27FC236}">
                <a16:creationId xmlns:a16="http://schemas.microsoft.com/office/drawing/2014/main" id="{74367C8D-1B6F-AB16-A605-7C0D7F9A49B6}"/>
              </a:ext>
            </a:extLst>
          </p:cNvPr>
          <p:cNvPicPr>
            <a:picLocks noChangeAspect="1"/>
          </p:cNvPicPr>
          <p:nvPr/>
        </p:nvPicPr>
        <p:blipFill>
          <a:blip r:embed="rId5"/>
          <a:stretch>
            <a:fillRect/>
          </a:stretch>
        </p:blipFill>
        <p:spPr>
          <a:xfrm>
            <a:off x="10302198" y="29840136"/>
            <a:ext cx="7056818" cy="5258357"/>
          </a:xfrm>
          <a:prstGeom prst="rect">
            <a:avLst/>
          </a:prstGeom>
        </p:spPr>
      </p:pic>
      <p:sp>
        <p:nvSpPr>
          <p:cNvPr id="8" name="TextBox 7">
            <a:extLst>
              <a:ext uri="{FF2B5EF4-FFF2-40B4-BE49-F238E27FC236}">
                <a16:creationId xmlns:a16="http://schemas.microsoft.com/office/drawing/2014/main" id="{891AED4C-F2AC-F7F8-F5B6-2B77CF241B99}"/>
              </a:ext>
            </a:extLst>
          </p:cNvPr>
          <p:cNvSpPr txBox="1"/>
          <p:nvPr/>
        </p:nvSpPr>
        <p:spPr>
          <a:xfrm>
            <a:off x="762000" y="22029068"/>
            <a:ext cx="2621280" cy="830997"/>
          </a:xfrm>
          <a:prstGeom prst="rect">
            <a:avLst/>
          </a:prstGeom>
          <a:noFill/>
        </p:spPr>
        <p:txBody>
          <a:bodyPr wrap="square" rtlCol="0">
            <a:spAutoFit/>
          </a:bodyPr>
          <a:lstStyle/>
          <a:p>
            <a:r>
              <a:rPr lang="vi-VN" sz="2400" dirty="0">
                <a:latin typeface="+mj-lt"/>
              </a:rPr>
              <a:t>Phương pháp đề xuất</a:t>
            </a:r>
            <a:endParaRPr lang="en-US" sz="2400" dirty="0">
              <a:latin typeface="+mj-lt"/>
            </a:endParaRPr>
          </a:p>
        </p:txBody>
      </p:sp>
      <p:pic>
        <p:nvPicPr>
          <p:cNvPr id="10" name="Picture 9">
            <a:extLst>
              <a:ext uri="{FF2B5EF4-FFF2-40B4-BE49-F238E27FC236}">
                <a16:creationId xmlns:a16="http://schemas.microsoft.com/office/drawing/2014/main" id="{89640C1C-0647-9A7B-2F6B-B398E05B7FD6}"/>
              </a:ext>
            </a:extLst>
          </p:cNvPr>
          <p:cNvPicPr>
            <a:picLocks noChangeAspect="1"/>
          </p:cNvPicPr>
          <p:nvPr/>
        </p:nvPicPr>
        <p:blipFill>
          <a:blip r:embed="rId6"/>
          <a:srcRect b="32532"/>
          <a:stretch/>
        </p:blipFill>
        <p:spPr>
          <a:xfrm>
            <a:off x="3383280" y="22117898"/>
            <a:ext cx="5168148" cy="2433742"/>
          </a:xfrm>
          <a:prstGeom prst="rect">
            <a:avLst/>
          </a:prstGeom>
        </p:spPr>
      </p:pic>
      <p:pic>
        <p:nvPicPr>
          <p:cNvPr id="12" name="Picture 11">
            <a:extLst>
              <a:ext uri="{FF2B5EF4-FFF2-40B4-BE49-F238E27FC236}">
                <a16:creationId xmlns:a16="http://schemas.microsoft.com/office/drawing/2014/main" id="{417D714C-DA29-7ED8-C904-79A1ADAE09C7}"/>
              </a:ext>
            </a:extLst>
          </p:cNvPr>
          <p:cNvPicPr>
            <a:picLocks noChangeAspect="1"/>
          </p:cNvPicPr>
          <p:nvPr/>
        </p:nvPicPr>
        <p:blipFill>
          <a:blip r:embed="rId7"/>
          <a:stretch>
            <a:fillRect/>
          </a:stretch>
        </p:blipFill>
        <p:spPr>
          <a:xfrm>
            <a:off x="539015" y="24591457"/>
            <a:ext cx="4724400" cy="4024491"/>
          </a:xfrm>
          <a:prstGeom prst="rect">
            <a:avLst/>
          </a:prstGeom>
        </p:spPr>
      </p:pic>
      <p:pic>
        <p:nvPicPr>
          <p:cNvPr id="14" name="Picture 13">
            <a:extLst>
              <a:ext uri="{FF2B5EF4-FFF2-40B4-BE49-F238E27FC236}">
                <a16:creationId xmlns:a16="http://schemas.microsoft.com/office/drawing/2014/main" id="{E9F56244-C468-8BDD-EE31-30345D0D7CB7}"/>
              </a:ext>
            </a:extLst>
          </p:cNvPr>
          <p:cNvPicPr>
            <a:picLocks noChangeAspect="1"/>
          </p:cNvPicPr>
          <p:nvPr/>
        </p:nvPicPr>
        <p:blipFill>
          <a:blip r:embed="rId8"/>
          <a:stretch>
            <a:fillRect/>
          </a:stretch>
        </p:blipFill>
        <p:spPr>
          <a:xfrm>
            <a:off x="5170570" y="24553874"/>
            <a:ext cx="4321533" cy="3209238"/>
          </a:xfrm>
          <a:prstGeom prst="rect">
            <a:avLst/>
          </a:prstGeom>
        </p:spPr>
      </p:pic>
      <p:sp>
        <p:nvSpPr>
          <p:cNvPr id="26" name="TextBox 25">
            <a:extLst>
              <a:ext uri="{FF2B5EF4-FFF2-40B4-BE49-F238E27FC236}">
                <a16:creationId xmlns:a16="http://schemas.microsoft.com/office/drawing/2014/main" id="{D7EACA26-F63E-14FA-12E5-B5DAD43D7540}"/>
              </a:ext>
            </a:extLst>
          </p:cNvPr>
          <p:cNvSpPr txBox="1"/>
          <p:nvPr/>
        </p:nvSpPr>
        <p:spPr>
          <a:xfrm>
            <a:off x="13092342" y="21744649"/>
            <a:ext cx="4403178" cy="40011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8BA92A-293E-B5AA-E3FA-FC6633D20199}"/>
              </a:ext>
            </a:extLst>
          </p:cNvPr>
          <p:cNvPicPr>
            <a:picLocks noChangeAspect="1"/>
          </p:cNvPicPr>
          <p:nvPr/>
        </p:nvPicPr>
        <p:blipFill>
          <a:blip r:embed="rId9"/>
          <a:stretch>
            <a:fillRect/>
          </a:stretch>
        </p:blipFill>
        <p:spPr>
          <a:xfrm>
            <a:off x="10223425" y="24948225"/>
            <a:ext cx="6582549" cy="2850624"/>
          </a:xfrm>
          <a:prstGeom prst="rect">
            <a:avLst/>
          </a:prstGeom>
        </p:spPr>
      </p:pic>
      <p:pic>
        <p:nvPicPr>
          <p:cNvPr id="38" name="Picture 37">
            <a:extLst>
              <a:ext uri="{FF2B5EF4-FFF2-40B4-BE49-F238E27FC236}">
                <a16:creationId xmlns:a16="http://schemas.microsoft.com/office/drawing/2014/main" id="{4EEC15A7-DBAC-FD16-5704-9603643FF494}"/>
              </a:ext>
            </a:extLst>
          </p:cNvPr>
          <p:cNvPicPr>
            <a:picLocks noChangeAspect="1"/>
          </p:cNvPicPr>
          <p:nvPr/>
        </p:nvPicPr>
        <p:blipFill>
          <a:blip r:embed="rId10"/>
          <a:stretch>
            <a:fillRect/>
          </a:stretch>
        </p:blipFill>
        <p:spPr>
          <a:xfrm>
            <a:off x="10438703" y="35218780"/>
            <a:ext cx="7056818" cy="5250272"/>
          </a:xfrm>
          <a:prstGeom prst="rect">
            <a:avLst/>
          </a:prstGeom>
        </p:spPr>
      </p:pic>
      <p:sp>
        <p:nvSpPr>
          <p:cNvPr id="41" name="Rectangle 40">
            <a:extLst>
              <a:ext uri="{FF2B5EF4-FFF2-40B4-BE49-F238E27FC236}">
                <a16:creationId xmlns:a16="http://schemas.microsoft.com/office/drawing/2014/main" id="{9BEE8F6F-7E19-FF11-4274-7A947BB95329}"/>
              </a:ext>
            </a:extLst>
          </p:cNvPr>
          <p:cNvSpPr/>
          <p:nvPr/>
        </p:nvSpPr>
        <p:spPr>
          <a:xfrm>
            <a:off x="10302197" y="28139220"/>
            <a:ext cx="8548511" cy="1700916"/>
          </a:xfrm>
          <a:prstGeom prst="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just"/>
            <a:r>
              <a:rPr lang="vi-VN" sz="2200" dirty="0">
                <a:latin typeface="+mj-lt"/>
              </a:rPr>
              <a:t>số thứ tự video trong mỗi thư mục theo từng loại hành động. Ví dụ a01_s01_e01.mp4, a01_s01_e02.mp4, … tương ứng với các hành động được gán nhãn là a01 (Vỗ tay), a02 (Đi bộ), a03 (Uống nước), a04 (Đau bụng), a05 (Đau đầu) và a06 (Té xỉu). Các ảnh mẫu video clip được trình bày như trong </a:t>
            </a:r>
            <a:endParaRPr lang="en-US" sz="2200" dirty="0">
              <a:latin typeface="+mj-lt"/>
            </a:endParaRPr>
          </a:p>
        </p:txBody>
      </p:sp>
      <p:pic>
        <p:nvPicPr>
          <p:cNvPr id="43" name="Picture 42">
            <a:extLst>
              <a:ext uri="{FF2B5EF4-FFF2-40B4-BE49-F238E27FC236}">
                <a16:creationId xmlns:a16="http://schemas.microsoft.com/office/drawing/2014/main" id="{B576E770-6237-F748-E717-27C89099F556}"/>
              </a:ext>
            </a:extLst>
          </p:cNvPr>
          <p:cNvPicPr>
            <a:picLocks noChangeAspect="1"/>
          </p:cNvPicPr>
          <p:nvPr/>
        </p:nvPicPr>
        <p:blipFill>
          <a:blip r:embed="rId11"/>
          <a:stretch>
            <a:fillRect/>
          </a:stretch>
        </p:blipFill>
        <p:spPr>
          <a:xfrm>
            <a:off x="20286569" y="33146788"/>
            <a:ext cx="3342163" cy="2686678"/>
          </a:xfrm>
          <a:prstGeom prst="rect">
            <a:avLst/>
          </a:prstGeom>
        </p:spPr>
      </p:pic>
      <p:sp>
        <p:nvSpPr>
          <p:cNvPr id="44" name="Oval 43">
            <a:extLst>
              <a:ext uri="{FF2B5EF4-FFF2-40B4-BE49-F238E27FC236}">
                <a16:creationId xmlns:a16="http://schemas.microsoft.com/office/drawing/2014/main" id="{9B874E50-B380-B69B-3951-485582EE7C36}"/>
              </a:ext>
            </a:extLst>
          </p:cNvPr>
          <p:cNvSpPr/>
          <p:nvPr/>
        </p:nvSpPr>
        <p:spPr>
          <a:xfrm>
            <a:off x="19648092" y="31663768"/>
            <a:ext cx="4831080" cy="11993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C60DF2B0-BCCC-71A0-118B-7911FFEEFC08}"/>
              </a:ext>
            </a:extLst>
          </p:cNvPr>
          <p:cNvSpPr txBox="1"/>
          <p:nvPr/>
        </p:nvSpPr>
        <p:spPr>
          <a:xfrm>
            <a:off x="20280854" y="31827108"/>
            <a:ext cx="3749040" cy="923330"/>
          </a:xfrm>
          <a:prstGeom prst="rect">
            <a:avLst/>
          </a:prstGeom>
          <a:noFill/>
        </p:spPr>
        <p:txBody>
          <a:bodyPr wrap="square" rtlCol="0">
            <a:spAutoFit/>
          </a:bodyPr>
          <a:lstStyle/>
          <a:p>
            <a:r>
              <a:rPr lang="vi-VN" dirty="0">
                <a:latin typeface="+mj-lt"/>
              </a:rPr>
              <a:t>Sau khi quá trình huấn luyện kết thúc chúng tôi đã thu được mô hình nhận dạng hành động như bên dưới.</a:t>
            </a:r>
            <a:endParaRPr lang="en-US" dirty="0">
              <a:latin typeface="+mj-lt"/>
            </a:endParaRPr>
          </a:p>
        </p:txBody>
      </p:sp>
      <p:pic>
        <p:nvPicPr>
          <p:cNvPr id="47" name="Picture 46">
            <a:extLst>
              <a:ext uri="{FF2B5EF4-FFF2-40B4-BE49-F238E27FC236}">
                <a16:creationId xmlns:a16="http://schemas.microsoft.com/office/drawing/2014/main" id="{BB47C1F4-53DD-529A-E225-85C5EF703118}"/>
              </a:ext>
            </a:extLst>
          </p:cNvPr>
          <p:cNvPicPr>
            <a:picLocks noChangeAspect="1"/>
          </p:cNvPicPr>
          <p:nvPr/>
        </p:nvPicPr>
        <p:blipFill>
          <a:blip r:embed="rId12"/>
          <a:stretch>
            <a:fillRect/>
          </a:stretch>
        </p:blipFill>
        <p:spPr>
          <a:xfrm>
            <a:off x="24105159" y="33146788"/>
            <a:ext cx="3342163" cy="2678800"/>
          </a:xfrm>
          <a:prstGeom prst="rect">
            <a:avLst/>
          </a:prstGeom>
        </p:spPr>
      </p:pic>
      <p:pic>
        <p:nvPicPr>
          <p:cNvPr id="51" name="Picture 50">
            <a:extLst>
              <a:ext uri="{FF2B5EF4-FFF2-40B4-BE49-F238E27FC236}">
                <a16:creationId xmlns:a16="http://schemas.microsoft.com/office/drawing/2014/main" id="{ABDC8014-699A-242F-CAD4-46AF37605142}"/>
              </a:ext>
            </a:extLst>
          </p:cNvPr>
          <p:cNvPicPr>
            <a:picLocks noChangeAspect="1"/>
          </p:cNvPicPr>
          <p:nvPr/>
        </p:nvPicPr>
        <p:blipFill>
          <a:blip r:embed="rId13"/>
          <a:stretch>
            <a:fillRect/>
          </a:stretch>
        </p:blipFill>
        <p:spPr>
          <a:xfrm>
            <a:off x="21663795" y="36240160"/>
            <a:ext cx="4577240" cy="3714038"/>
          </a:xfrm>
          <a:prstGeom prst="rect">
            <a:avLst/>
          </a:prstGeom>
        </p:spPr>
      </p:pic>
      <p:sp>
        <p:nvSpPr>
          <p:cNvPr id="52" name="TextBox 51">
            <a:extLst>
              <a:ext uri="{FF2B5EF4-FFF2-40B4-BE49-F238E27FC236}">
                <a16:creationId xmlns:a16="http://schemas.microsoft.com/office/drawing/2014/main" id="{B0CBA3DF-E06D-A073-78D6-E44E12F3F8BE}"/>
              </a:ext>
            </a:extLst>
          </p:cNvPr>
          <p:cNvSpPr txBox="1"/>
          <p:nvPr/>
        </p:nvSpPr>
        <p:spPr>
          <a:xfrm>
            <a:off x="12706414" y="43206381"/>
            <a:ext cx="8199120" cy="1077218"/>
          </a:xfrm>
          <a:prstGeom prst="rect">
            <a:avLst/>
          </a:prstGeom>
          <a:noFill/>
        </p:spPr>
        <p:txBody>
          <a:bodyPr wrap="square" rtlCol="0">
            <a:spAutoFit/>
          </a:bodyPr>
          <a:lstStyle/>
          <a:p>
            <a:r>
              <a:rPr lang="vi-VN" sz="3200" dirty="0">
                <a:solidFill>
                  <a:schemeClr val="accent2"/>
                </a:solidFill>
                <a:latin typeface="Times New Roman" panose="02020603050405020304" pitchFamily="18" charset="0"/>
                <a:cs typeface="Times New Roman" panose="02020603050405020304" pitchFamily="18" charset="0"/>
              </a:rPr>
              <a:t>ĐẠI HỌC ĐẠI NAM</a:t>
            </a:r>
          </a:p>
          <a:p>
            <a:r>
              <a:rPr lang="vi-VN" sz="3200" dirty="0">
                <a:solidFill>
                  <a:schemeClr val="accent2"/>
                </a:solidFill>
                <a:latin typeface="Times New Roman" panose="02020603050405020304" pitchFamily="18" charset="0"/>
                <a:cs typeface="Times New Roman" panose="02020603050405020304" pitchFamily="18" charset="0"/>
              </a:rPr>
              <a:t>	Học để thay đổi</a:t>
            </a:r>
            <a:endParaRPr lang="en-US" sz="3200" dirty="0">
              <a:solidFill>
                <a:schemeClr val="accent2"/>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0B4FD5A4-9712-2D3B-5313-D97EAE56890F}"/>
              </a:ext>
            </a:extLst>
          </p:cNvPr>
          <p:cNvSpPr/>
          <p:nvPr/>
        </p:nvSpPr>
        <p:spPr>
          <a:xfrm>
            <a:off x="481264" y="2917080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mj-lt"/>
              </a:rPr>
              <a:t>Mô Hình Nhận </a:t>
            </a:r>
            <a:r>
              <a:rPr lang="vi-VN" sz="5399" b="1" dirty="0">
                <a:solidFill>
                  <a:schemeClr val="bg1"/>
                </a:solidFill>
                <a:latin typeface="+mj-lt"/>
              </a:rPr>
              <a:t>D</a:t>
            </a:r>
            <a:r>
              <a:rPr lang="vi-VN" sz="5399" b="1">
                <a:solidFill>
                  <a:schemeClr val="bg1"/>
                </a:solidFill>
                <a:latin typeface="+mj-lt"/>
              </a:rPr>
              <a:t>ạng </a:t>
            </a:r>
            <a:endParaRPr lang="en-US" sz="5399" b="1" dirty="0">
              <a:solidFill>
                <a:schemeClr val="bg1"/>
              </a:solidFill>
              <a:latin typeface="+mj-lt"/>
            </a:endParaRPr>
          </a:p>
        </p:txBody>
      </p:sp>
      <p:pic>
        <p:nvPicPr>
          <p:cNvPr id="56" name="Picture 55">
            <a:extLst>
              <a:ext uri="{FF2B5EF4-FFF2-40B4-BE49-F238E27FC236}">
                <a16:creationId xmlns:a16="http://schemas.microsoft.com/office/drawing/2014/main" id="{55B9BED7-B1EC-A275-5840-B7DC3BA8FE98}"/>
              </a:ext>
            </a:extLst>
          </p:cNvPr>
          <p:cNvPicPr>
            <a:picLocks noChangeAspect="1"/>
          </p:cNvPicPr>
          <p:nvPr/>
        </p:nvPicPr>
        <p:blipFill>
          <a:blip r:embed="rId14"/>
          <a:stretch>
            <a:fillRect/>
          </a:stretch>
        </p:blipFill>
        <p:spPr>
          <a:xfrm>
            <a:off x="676602" y="31874270"/>
            <a:ext cx="8552467" cy="3032492"/>
          </a:xfrm>
          <a:prstGeom prst="rect">
            <a:avLst/>
          </a:prstGeom>
        </p:spPr>
      </p:pic>
      <p:sp>
        <p:nvSpPr>
          <p:cNvPr id="57" name="TextBox 56">
            <a:extLst>
              <a:ext uri="{FF2B5EF4-FFF2-40B4-BE49-F238E27FC236}">
                <a16:creationId xmlns:a16="http://schemas.microsoft.com/office/drawing/2014/main" id="{92747CC1-BDED-70A1-6CB1-EED9F77C6C42}"/>
              </a:ext>
            </a:extLst>
          </p:cNvPr>
          <p:cNvSpPr txBox="1"/>
          <p:nvPr/>
        </p:nvSpPr>
        <p:spPr>
          <a:xfrm>
            <a:off x="1153623" y="35647136"/>
            <a:ext cx="7355674" cy="1815882"/>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Mạng LSTM rất phù hợp để phân loại, xử lý và dự đoán dựa trên dữ liệu chuỗi thời gian, vì xử lý được độ trễ không xác định giữa các sự kiện quan trọng trong chuỗi thời gian.</a:t>
            </a:r>
            <a:endParaRPr lang="en-US"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C8390B-F7FA-74FA-04B9-9053A14ADA4F}"/>
              </a:ext>
            </a:extLst>
          </p:cNvPr>
          <p:cNvPicPr>
            <a:picLocks noChangeAspect="1"/>
          </p:cNvPicPr>
          <p:nvPr/>
        </p:nvPicPr>
        <p:blipFill>
          <a:blip r:embed="rId15"/>
          <a:stretch>
            <a:fillRect/>
          </a:stretch>
        </p:blipFill>
        <p:spPr>
          <a:xfrm>
            <a:off x="10225945" y="22149669"/>
            <a:ext cx="4986194" cy="2835125"/>
          </a:xfrm>
          <a:prstGeom prst="rect">
            <a:avLst/>
          </a:prstGeom>
        </p:spPr>
      </p:pic>
      <p:pic>
        <p:nvPicPr>
          <p:cNvPr id="11" name="Picture 10">
            <a:extLst>
              <a:ext uri="{FF2B5EF4-FFF2-40B4-BE49-F238E27FC236}">
                <a16:creationId xmlns:a16="http://schemas.microsoft.com/office/drawing/2014/main" id="{7F80C6CA-1F32-C9FC-B836-3AABBC47D383}"/>
              </a:ext>
            </a:extLst>
          </p:cNvPr>
          <p:cNvPicPr>
            <a:picLocks noChangeAspect="1"/>
          </p:cNvPicPr>
          <p:nvPr/>
        </p:nvPicPr>
        <p:blipFill rotWithShape="1">
          <a:blip r:embed="rId16">
            <a:extLst>
              <a:ext uri="{28A0092B-C50C-407E-A947-70E740481C1C}">
                <a14:useLocalDpi xmlns:a14="http://schemas.microsoft.com/office/drawing/2010/main" val="0"/>
              </a:ext>
            </a:extLst>
          </a:blip>
          <a:srcRect l="6841" r="8088"/>
          <a:stretch/>
        </p:blipFill>
        <p:spPr>
          <a:xfrm>
            <a:off x="19738487" y="22070175"/>
            <a:ext cx="8547748" cy="4186574"/>
          </a:xfrm>
          <a:prstGeom prst="rect">
            <a:avLst/>
          </a:prstGeom>
        </p:spPr>
      </p:pic>
      <p:pic>
        <p:nvPicPr>
          <p:cNvPr id="13" name="Picture 12" descr="A qr code over a beard&#10;&#10;Description automatically generated">
            <a:extLst>
              <a:ext uri="{FF2B5EF4-FFF2-40B4-BE49-F238E27FC236}">
                <a16:creationId xmlns:a16="http://schemas.microsoft.com/office/drawing/2014/main" id="{2B7F5E4A-BA01-62B8-73EC-440F92269899}"/>
              </a:ext>
            </a:extLst>
          </p:cNvPr>
          <p:cNvPicPr>
            <a:picLocks noChangeAspect="1"/>
          </p:cNvPicPr>
          <p:nvPr/>
        </p:nvPicPr>
        <p:blipFill rotWithShape="1">
          <a:blip r:embed="rId17">
            <a:extLst>
              <a:ext uri="{28A0092B-C50C-407E-A947-70E740481C1C}">
                <a14:useLocalDpi xmlns:a14="http://schemas.microsoft.com/office/drawing/2010/main" val="0"/>
              </a:ext>
            </a:extLst>
          </a:blip>
          <a:srcRect b="5854"/>
          <a:stretch/>
        </p:blipFill>
        <p:spPr>
          <a:xfrm>
            <a:off x="24219754" y="7522643"/>
            <a:ext cx="4179976" cy="3935278"/>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584</TotalTime>
  <Words>529</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Calibri Light (Headings)</vt:lpstr>
      <vt:lpstr>Symbol</vt:lpstr>
      <vt:lpstr>Time s New Roman</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Anh</cp:lastModifiedBy>
  <cp:revision>79</cp:revision>
  <dcterms:created xsi:type="dcterms:W3CDTF">2023-07-02T07:57:15Z</dcterms:created>
  <dcterms:modified xsi:type="dcterms:W3CDTF">2025-03-13T06:45:44Z</dcterms:modified>
</cp:coreProperties>
</file>