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6.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5" r:id="rId6"/>
    <p:sldMasterId id="2147483804" r:id="rId7"/>
    <p:sldMasterId id="2147483831" r:id="rId8"/>
    <p:sldMasterId id="2147483858" r:id="rId9"/>
    <p:sldMasterId id="2147483885" r:id="rId10"/>
  </p:sldMasterIdLst>
  <p:notesMasterIdLst>
    <p:notesMasterId r:id="rId33"/>
  </p:notesMasterIdLst>
  <p:handoutMasterIdLst>
    <p:handoutMasterId r:id="rId34"/>
  </p:handoutMasterIdLst>
  <p:sldIdLst>
    <p:sldId id="509" r:id="rId11"/>
    <p:sldId id="754" r:id="rId12"/>
    <p:sldId id="684" r:id="rId13"/>
    <p:sldId id="507" r:id="rId14"/>
    <p:sldId id="514" r:id="rId15"/>
    <p:sldId id="510" r:id="rId16"/>
    <p:sldId id="730" r:id="rId17"/>
    <p:sldId id="753" r:id="rId18"/>
    <p:sldId id="755" r:id="rId19"/>
    <p:sldId id="756" r:id="rId20"/>
    <p:sldId id="757" r:id="rId21"/>
    <p:sldId id="763" r:id="rId22"/>
    <p:sldId id="758" r:id="rId23"/>
    <p:sldId id="759" r:id="rId24"/>
    <p:sldId id="760" r:id="rId25"/>
    <p:sldId id="761" r:id="rId26"/>
    <p:sldId id="762" r:id="rId27"/>
    <p:sldId id="764" r:id="rId28"/>
    <p:sldId id="765" r:id="rId29"/>
    <p:sldId id="766" r:id="rId30"/>
    <p:sldId id="767" r:id="rId31"/>
    <p:sldId id="768" r:id="rId32"/>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509"/>
            <p14:sldId id="754"/>
            <p14:sldId id="684"/>
            <p14:sldId id="507"/>
            <p14:sldId id="514"/>
            <p14:sldId id="510"/>
            <p14:sldId id="730"/>
            <p14:sldId id="753"/>
            <p14:sldId id="755"/>
            <p14:sldId id="756"/>
            <p14:sldId id="757"/>
            <p14:sldId id="763"/>
            <p14:sldId id="758"/>
            <p14:sldId id="759"/>
            <p14:sldId id="760"/>
            <p14:sldId id="761"/>
            <p14:sldId id="762"/>
            <p14:sldId id="764"/>
            <p14:sldId id="765"/>
            <p14:sldId id="766"/>
            <p14:sldId id="767"/>
            <p14:sldId id="768"/>
          </p14:sldIdLst>
        </p14:section>
      </p14:sectionLst>
    </p:ext>
    <p:ext uri="{EFAFB233-063F-42B5-8137-9DF3F51BA10A}">
      <p15:sldGuideLst xmlns=""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00"/>
    <a:srgbClr val="3399FF"/>
    <a:srgbClr val="00AEEF"/>
    <a:srgbClr val="5BADFF"/>
    <a:srgbClr val="9A009A"/>
    <a:srgbClr val="92D050"/>
    <a:srgbClr val="000000"/>
    <a:srgbClr val="A6A6A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6" autoAdjust="0"/>
    <p:restoredTop sz="78292" autoAdjust="0"/>
  </p:normalViewPr>
  <p:slideViewPr>
    <p:cSldViewPr snapToGrid="0">
      <p:cViewPr varScale="1">
        <p:scale>
          <a:sx n="57" d="100"/>
          <a:sy n="57" d="100"/>
        </p:scale>
        <p:origin x="-1068" y="-84"/>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84" d="100"/>
          <a:sy n="84" d="100"/>
        </p:scale>
        <p:origin x="3786"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12/24/2018</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12/24/2018</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itchFamily="2" charset="2"/>
              <a:buChar char="q"/>
            </a:pPr>
            <a:r>
              <a:rPr lang="vi-VN" dirty="0" smtClean="0"/>
              <a:t>Microsoft Azure là một nền tảng ứng dụng cho công nghệ điện toán đám mây.</a:t>
            </a:r>
            <a:endParaRPr lang="en-US" dirty="0" smtClean="0"/>
          </a:p>
          <a:p>
            <a:pPr marL="285750" indent="-285750">
              <a:buFont typeface="Wingdings" pitchFamily="2" charset="2"/>
              <a:buChar char="q"/>
            </a:pPr>
            <a:r>
              <a:rPr lang="vi-VN" dirty="0" smtClean="0"/>
              <a:t>Bạn có thể sử dụng nền tảng này theo nhiều cách khác nhau. Chẳng hạn, sử dụng Microsoft Azure để xây dựng các ứng dụng web để chạy hoặc lưu trữ dữ liệu trong Microsoft Azure DataCenters. </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itchFamily="2" charset="2"/>
              <a:buChar char="q"/>
            </a:pPr>
            <a:r>
              <a:rPr lang="vi-VN" dirty="0" smtClean="0"/>
              <a:t>Microsoft Azure là một nền tảng ứng dụng cho công nghệ điện toán đám mây.</a:t>
            </a:r>
            <a:endParaRPr lang="en-US" dirty="0" smtClean="0"/>
          </a:p>
          <a:p>
            <a:pPr marL="285750" indent="-285750">
              <a:buFont typeface="Wingdings" pitchFamily="2" charset="2"/>
              <a:buChar char="q"/>
            </a:pPr>
            <a:r>
              <a:rPr lang="vi-VN" dirty="0" smtClean="0"/>
              <a:t>Bạn có thể sử dụng nền tảng này theo nhiều cách khác nhau. Chẳng hạn, sử dụng Microsoft Azure để xây dựng các ứng dụng web để chạy hoặc lưu trữ dữ liệu trong Microsoft Azure DataCenters. </a:t>
            </a:r>
            <a:endParaRPr lang="en-US" dirty="0" smtClean="0"/>
          </a:p>
          <a:p>
            <a:pPr marL="285750" marR="0" indent="-285750" algn="l" defTabSz="1218987" rtl="0" eaLnBrk="1" fontAlgn="auto" latinLnBrk="0" hangingPunct="1">
              <a:lnSpc>
                <a:spcPct val="100000"/>
              </a:lnSpc>
              <a:spcBef>
                <a:spcPts val="0"/>
              </a:spcBef>
              <a:spcAft>
                <a:spcPts val="0"/>
              </a:spcAft>
              <a:buClrTx/>
              <a:buSzTx/>
              <a:buFont typeface="Wingdings" pitchFamily="2" charset="2"/>
              <a:buChar char="q"/>
              <a:tabLst/>
              <a:defRPr/>
            </a:pPr>
            <a:r>
              <a:rPr lang="vi-VN" dirty="0" smtClean="0"/>
              <a:t>Ngoài ra, chúng ta có thể dùng Microsoft Azure để tạo các máy ảo cho phát triển và kiểm thử phần mềm hoặc chạy</a:t>
            </a:r>
            <a:r>
              <a:rPr lang="en-US" dirty="0" smtClean="0"/>
              <a:t> </a:t>
            </a:r>
            <a:r>
              <a:rPr lang="vi-VN" dirty="0" smtClean="0"/>
              <a:t>SharePoints hay các nền tảng ứng dụng khác.</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739322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i="0" kern="1200" dirty="0" smtClean="0">
                <a:solidFill>
                  <a:schemeClr val="tx1"/>
                </a:solidFill>
                <a:effectLst/>
                <a:latin typeface="Segoe UI" pitchFamily="34" charset="0"/>
                <a:ea typeface="+mn-ea"/>
                <a:cs typeface="+mn-cs"/>
              </a:rPr>
              <a:t>FTP</a:t>
            </a:r>
            <a:r>
              <a:rPr lang="en-US" sz="1600" b="0" i="0" kern="1200" dirty="0" smtClean="0">
                <a:solidFill>
                  <a:schemeClr val="tx1"/>
                </a:solidFill>
                <a:effectLst/>
                <a:latin typeface="Segoe UI" pitchFamily="34" charset="0"/>
                <a:ea typeface="+mn-ea"/>
                <a:cs typeface="+mn-cs"/>
              </a:rPr>
              <a:t>(File Transfer </a:t>
            </a:r>
            <a:r>
              <a:rPr lang="en-US" sz="1600" b="0" i="0" kern="1200" dirty="0" err="1" smtClean="0">
                <a:solidFill>
                  <a:schemeClr val="tx1"/>
                </a:solidFill>
                <a:effectLst/>
                <a:latin typeface="Segoe UI" pitchFamily="34" charset="0"/>
                <a:ea typeface="+mn-ea"/>
                <a:cs typeface="+mn-cs"/>
              </a:rPr>
              <a:t>Protocolx</a:t>
            </a:r>
            <a:r>
              <a:rPr lang="en-US" sz="1600" b="0" i="0" kern="1200" dirty="0" smtClean="0">
                <a:solidFill>
                  <a:schemeClr val="tx1"/>
                </a:solidFill>
                <a:effectLst/>
                <a:latin typeface="Segoe UI" pitchFamily="34" charset="0"/>
                <a:ea typeface="+mn-ea"/>
                <a:cs typeface="+mn-cs"/>
              </a:rPr>
              <a:t>): </a:t>
            </a:r>
            <a:r>
              <a:rPr lang="en-US" sz="1600" b="0" i="0" kern="1200" dirty="0" err="1" smtClean="0">
                <a:solidFill>
                  <a:schemeClr val="tx1"/>
                </a:solidFill>
                <a:effectLst/>
                <a:latin typeface="Segoe UI" pitchFamily="34" charset="0"/>
                <a:ea typeface="+mn-ea"/>
                <a:cs typeface="+mn-cs"/>
              </a:rPr>
              <a:t>Giao</a:t>
            </a:r>
            <a:r>
              <a:rPr lang="en-US" sz="1600" b="0" i="0" kern="1200" dirty="0" smtClean="0">
                <a:solidFill>
                  <a:schemeClr val="tx1"/>
                </a:solidFill>
                <a:effectLst/>
                <a:latin typeface="Segoe UI" pitchFamily="34" charset="0"/>
                <a:ea typeface="+mn-ea"/>
                <a:cs typeface="+mn-cs"/>
              </a:rPr>
              <a:t> </a:t>
            </a:r>
            <a:r>
              <a:rPr lang="en-US" sz="1600" b="0" i="0" kern="1200" dirty="0" err="1" smtClean="0">
                <a:solidFill>
                  <a:schemeClr val="tx1"/>
                </a:solidFill>
                <a:effectLst/>
                <a:latin typeface="Segoe UI" pitchFamily="34" charset="0"/>
                <a:ea typeface="+mn-ea"/>
                <a:cs typeface="+mn-cs"/>
              </a:rPr>
              <a:t>thức</a:t>
            </a:r>
            <a:r>
              <a:rPr lang="en-US" sz="1600" b="0" i="0" kern="1200" dirty="0" smtClean="0">
                <a:solidFill>
                  <a:schemeClr val="tx1"/>
                </a:solidFill>
                <a:effectLst/>
                <a:latin typeface="Segoe UI" pitchFamily="34" charset="0"/>
                <a:ea typeface="+mn-ea"/>
                <a:cs typeface="+mn-cs"/>
              </a:rPr>
              <a:t> </a:t>
            </a:r>
            <a:r>
              <a:rPr lang="en-US" sz="1600" b="0" i="0" kern="1200" dirty="0" err="1" smtClean="0">
                <a:solidFill>
                  <a:schemeClr val="tx1"/>
                </a:solidFill>
                <a:effectLst/>
                <a:latin typeface="Segoe UI" pitchFamily="34" charset="0"/>
                <a:ea typeface="+mn-ea"/>
                <a:cs typeface="+mn-cs"/>
              </a:rPr>
              <a:t>truyền</a:t>
            </a:r>
            <a:r>
              <a:rPr lang="en-US" sz="1600" b="0" i="0" kern="1200" dirty="0" smtClean="0">
                <a:solidFill>
                  <a:schemeClr val="tx1"/>
                </a:solidFill>
                <a:effectLst/>
                <a:latin typeface="Segoe UI" pitchFamily="34" charset="0"/>
                <a:ea typeface="+mn-ea"/>
                <a:cs typeface="+mn-cs"/>
              </a:rPr>
              <a:t> </a:t>
            </a:r>
            <a:r>
              <a:rPr lang="en-US" sz="1600" b="0" i="0" kern="1200" dirty="0" err="1" smtClean="0">
                <a:solidFill>
                  <a:schemeClr val="tx1"/>
                </a:solidFill>
                <a:effectLst/>
                <a:latin typeface="Segoe UI" pitchFamily="34" charset="0"/>
                <a:ea typeface="+mn-ea"/>
                <a:cs typeface="+mn-cs"/>
              </a:rPr>
              <a:t>tập</a:t>
            </a:r>
            <a:r>
              <a:rPr lang="en-US" sz="1600" b="0" i="0" kern="1200" dirty="0" smtClean="0">
                <a:solidFill>
                  <a:schemeClr val="tx1"/>
                </a:solidFill>
                <a:effectLst/>
                <a:latin typeface="Segoe UI" pitchFamily="34" charset="0"/>
                <a:ea typeface="+mn-ea"/>
                <a:cs typeface="+mn-cs"/>
              </a:rPr>
              <a:t> tin</a:t>
            </a:r>
            <a:endParaRPr lang="en-US" dirty="0" smtClean="0"/>
          </a:p>
          <a:p>
            <a:r>
              <a:rPr lang="en-US" dirty="0" err="1" smtClean="0"/>
              <a:t>TFS</a:t>
            </a:r>
            <a:r>
              <a:rPr lang="en-US" dirty="0" smtClean="0"/>
              <a:t>(</a:t>
            </a:r>
            <a:r>
              <a:rPr lang="en-US" sz="1600" b="0" i="0" kern="1200" dirty="0" smtClean="0">
                <a:solidFill>
                  <a:schemeClr val="tx1"/>
                </a:solidFill>
                <a:effectLst/>
                <a:latin typeface="Segoe UI" pitchFamily="34" charset="0"/>
                <a:ea typeface="+mn-ea"/>
                <a:cs typeface="+mn-cs"/>
              </a:rPr>
              <a:t>Team Foundation Server): </a:t>
            </a:r>
            <a:r>
              <a:rPr lang="en-US" sz="1600" b="0" i="0" kern="1200" dirty="0" err="1" smtClean="0">
                <a:solidFill>
                  <a:schemeClr val="tx1"/>
                </a:solidFill>
                <a:effectLst/>
                <a:latin typeface="Segoe UI" pitchFamily="34" charset="0"/>
                <a:ea typeface="+mn-ea"/>
                <a:cs typeface="+mn-cs"/>
              </a:rPr>
              <a:t>Nhóm</a:t>
            </a:r>
            <a:r>
              <a:rPr lang="en-US" sz="1600" b="0" i="0" kern="1200" baseline="0" dirty="0" smtClean="0">
                <a:solidFill>
                  <a:schemeClr val="tx1"/>
                </a:solidFill>
                <a:effectLst/>
                <a:latin typeface="Segoe UI" pitchFamily="34" charset="0"/>
                <a:ea typeface="+mn-ea"/>
                <a:cs typeface="+mn-cs"/>
              </a:rPr>
              <a:t> </a:t>
            </a:r>
            <a:r>
              <a:rPr lang="en-US" sz="1600" b="0" i="0" kern="1200" baseline="0" dirty="0" err="1" smtClean="0">
                <a:solidFill>
                  <a:schemeClr val="tx1"/>
                </a:solidFill>
                <a:effectLst/>
                <a:latin typeface="Segoe UI" pitchFamily="34" charset="0"/>
                <a:ea typeface="+mn-ea"/>
                <a:cs typeface="+mn-cs"/>
              </a:rPr>
              <a:t>máy</a:t>
            </a:r>
            <a:r>
              <a:rPr lang="en-US" sz="1600" b="0" i="0" kern="1200" baseline="0" dirty="0" smtClean="0">
                <a:solidFill>
                  <a:schemeClr val="tx1"/>
                </a:solidFill>
                <a:effectLst/>
                <a:latin typeface="Segoe UI" pitchFamily="34" charset="0"/>
                <a:ea typeface="+mn-ea"/>
                <a:cs typeface="+mn-cs"/>
              </a:rPr>
              <a:t> </a:t>
            </a:r>
            <a:r>
              <a:rPr lang="en-US" sz="1600" b="0" i="0" kern="1200" baseline="0" dirty="0" err="1" smtClean="0">
                <a:solidFill>
                  <a:schemeClr val="tx1"/>
                </a:solidFill>
                <a:effectLst/>
                <a:latin typeface="Segoe UI" pitchFamily="34" charset="0"/>
                <a:ea typeface="+mn-ea"/>
                <a:cs typeface="+mn-cs"/>
              </a:rPr>
              <a:t>chủ</a:t>
            </a:r>
            <a:r>
              <a:rPr lang="en-US" sz="1600" b="0" i="0" kern="1200" baseline="0" dirty="0" smtClean="0">
                <a:solidFill>
                  <a:schemeClr val="tx1"/>
                </a:solidFill>
                <a:effectLst/>
                <a:latin typeface="Segoe UI" pitchFamily="34" charset="0"/>
                <a:ea typeface="+mn-ea"/>
                <a:cs typeface="+mn-cs"/>
              </a:rPr>
              <a:t> </a:t>
            </a:r>
            <a:r>
              <a:rPr lang="en-US" sz="1600" b="0" i="0" kern="1200" baseline="0" dirty="0" err="1" smtClean="0">
                <a:solidFill>
                  <a:schemeClr val="tx1"/>
                </a:solidFill>
                <a:effectLst/>
                <a:latin typeface="Segoe UI" pitchFamily="34" charset="0"/>
                <a:ea typeface="+mn-ea"/>
                <a:cs typeface="+mn-cs"/>
              </a:rPr>
              <a:t>nền</a:t>
            </a:r>
            <a:r>
              <a:rPr lang="en-US" sz="1600" b="0" i="0" kern="1200" baseline="0" dirty="0" smtClean="0">
                <a:solidFill>
                  <a:schemeClr val="tx1"/>
                </a:solidFill>
                <a:effectLst/>
                <a:latin typeface="Segoe UI" pitchFamily="34" charset="0"/>
                <a:ea typeface="+mn-ea"/>
                <a:cs typeface="+mn-cs"/>
              </a:rPr>
              <a:t> </a:t>
            </a:r>
            <a:r>
              <a:rPr lang="en-US" sz="1600" b="0" i="0" kern="1200" baseline="0" dirty="0" err="1" smtClean="0">
                <a:solidFill>
                  <a:schemeClr val="tx1"/>
                </a:solidFill>
                <a:effectLst/>
                <a:latin typeface="Segoe UI" pitchFamily="34" charset="0"/>
                <a:ea typeface="+mn-ea"/>
                <a:cs typeface="+mn-cs"/>
              </a:rPr>
              <a:t>tảng</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0" i="0" kern="1200" dirty="0" smtClean="0">
                <a:solidFill>
                  <a:schemeClr val="tx1"/>
                </a:solidFill>
                <a:effectLst/>
                <a:latin typeface="Segoe UI" pitchFamily="34" charset="0"/>
                <a:ea typeface="+mn-ea"/>
                <a:cs typeface="+mn-cs"/>
              </a:rPr>
              <a:t>Cross-origin resource</a:t>
            </a:r>
            <a:r>
              <a:rPr lang="en-US" sz="1600" b="0" i="0" kern="1200" baseline="0" dirty="0" smtClean="0">
                <a:solidFill>
                  <a:schemeClr val="tx1"/>
                </a:solidFill>
                <a:effectLst/>
                <a:latin typeface="Segoe UI" pitchFamily="34" charset="0"/>
                <a:ea typeface="+mn-ea"/>
                <a:cs typeface="+mn-cs"/>
              </a:rPr>
              <a:t> sharing</a:t>
            </a:r>
            <a:r>
              <a:rPr lang="vi-VN" sz="1600" b="0" i="0" kern="1200" dirty="0" smtClean="0">
                <a:solidFill>
                  <a:schemeClr val="tx1"/>
                </a:solidFill>
                <a:effectLst/>
                <a:latin typeface="Segoe UI" pitchFamily="34" charset="0"/>
                <a:ea typeface="+mn-ea"/>
                <a:cs typeface="+mn-cs"/>
              </a:rPr>
              <a:t>(</a:t>
            </a:r>
            <a:r>
              <a:rPr lang="vi-VN" sz="1600" b="0" i="1" kern="1200" dirty="0" smtClean="0">
                <a:solidFill>
                  <a:schemeClr val="tx1"/>
                </a:solidFill>
                <a:effectLst/>
                <a:latin typeface="Segoe UI" pitchFamily="34" charset="0"/>
                <a:ea typeface="+mn-ea"/>
                <a:cs typeface="+mn-cs"/>
              </a:rPr>
              <a:t>viết tắt là </a:t>
            </a:r>
            <a:r>
              <a:rPr lang="vi-VN" sz="1600" b="0" i="0" kern="1200" dirty="0" smtClean="0">
                <a:solidFill>
                  <a:schemeClr val="tx1"/>
                </a:solidFill>
                <a:effectLst/>
                <a:latin typeface="Segoe UI" pitchFamily="34" charset="0"/>
                <a:ea typeface="+mn-ea"/>
                <a:cs typeface="+mn-cs"/>
              </a:rPr>
              <a:t>CORS) là một tiêu chuẩn để truy cập tài nguyên web trên các tên miền khác nhau.</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979326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i="0" kern="1200" dirty="0" err="1" smtClean="0">
                <a:solidFill>
                  <a:schemeClr val="tx1"/>
                </a:solidFill>
                <a:effectLst/>
                <a:latin typeface="Segoe UI" pitchFamily="34" charset="0"/>
                <a:ea typeface="+mn-ea"/>
                <a:cs typeface="+mn-cs"/>
              </a:rPr>
              <a:t>SAML</a:t>
            </a:r>
            <a:r>
              <a:rPr lang="en-US" sz="1600" b="1" i="0" kern="1200" dirty="0" smtClean="0">
                <a:solidFill>
                  <a:schemeClr val="tx1"/>
                </a:solidFill>
                <a:effectLst/>
                <a:latin typeface="Segoe UI" pitchFamily="34" charset="0"/>
                <a:ea typeface="+mn-ea"/>
                <a:cs typeface="+mn-cs"/>
              </a:rPr>
              <a:t> </a:t>
            </a:r>
            <a:r>
              <a:rPr lang="en-US" sz="1600" b="1" i="0" kern="1200" dirty="0" err="1" smtClean="0">
                <a:solidFill>
                  <a:schemeClr val="tx1"/>
                </a:solidFill>
                <a:effectLst/>
                <a:latin typeface="Segoe UI" pitchFamily="34" charset="0"/>
                <a:ea typeface="+mn-ea"/>
                <a:cs typeface="+mn-cs"/>
              </a:rPr>
              <a:t>là</a:t>
            </a:r>
            <a:r>
              <a:rPr lang="en-US" sz="1600" b="0" i="0" kern="1200" dirty="0" smtClean="0">
                <a:solidFill>
                  <a:schemeClr val="tx1"/>
                </a:solidFill>
                <a:effectLst/>
                <a:latin typeface="Segoe UI" pitchFamily="34" charset="0"/>
                <a:ea typeface="+mn-ea"/>
                <a:cs typeface="+mn-cs"/>
              </a:rPr>
              <a:t> </a:t>
            </a:r>
            <a:r>
              <a:rPr lang="en-US" sz="1600" b="0" i="0" kern="1200" dirty="0" err="1" smtClean="0">
                <a:solidFill>
                  <a:schemeClr val="tx1"/>
                </a:solidFill>
                <a:effectLst/>
                <a:latin typeface="Segoe UI" pitchFamily="34" charset="0"/>
                <a:ea typeface="+mn-ea"/>
                <a:cs typeface="+mn-cs"/>
              </a:rPr>
              <a:t>viết</a:t>
            </a:r>
            <a:r>
              <a:rPr lang="en-US" sz="1600" b="0" i="0" kern="1200" dirty="0" smtClean="0">
                <a:solidFill>
                  <a:schemeClr val="tx1"/>
                </a:solidFill>
                <a:effectLst/>
                <a:latin typeface="Segoe UI" pitchFamily="34" charset="0"/>
                <a:ea typeface="+mn-ea"/>
                <a:cs typeface="+mn-cs"/>
              </a:rPr>
              <a:t> </a:t>
            </a:r>
            <a:r>
              <a:rPr lang="en-US" sz="1600" b="0" i="0" kern="1200" dirty="0" err="1" smtClean="0">
                <a:solidFill>
                  <a:schemeClr val="tx1"/>
                </a:solidFill>
                <a:effectLst/>
                <a:latin typeface="Segoe UI" pitchFamily="34" charset="0"/>
                <a:ea typeface="+mn-ea"/>
                <a:cs typeface="+mn-cs"/>
              </a:rPr>
              <a:t>tắt</a:t>
            </a:r>
            <a:r>
              <a:rPr lang="en-US" sz="1600" b="0" i="0" kern="1200" dirty="0" smtClean="0">
                <a:solidFill>
                  <a:schemeClr val="tx1"/>
                </a:solidFill>
                <a:effectLst/>
                <a:latin typeface="Segoe UI" pitchFamily="34" charset="0"/>
                <a:ea typeface="+mn-ea"/>
                <a:cs typeface="+mn-cs"/>
              </a:rPr>
              <a:t> </a:t>
            </a:r>
            <a:r>
              <a:rPr lang="en-US" sz="1600" b="0" i="0" kern="1200" dirty="0" err="1" smtClean="0">
                <a:solidFill>
                  <a:schemeClr val="tx1"/>
                </a:solidFill>
                <a:effectLst/>
                <a:latin typeface="Segoe UI" pitchFamily="34" charset="0"/>
                <a:ea typeface="+mn-ea"/>
                <a:cs typeface="+mn-cs"/>
              </a:rPr>
              <a:t>của</a:t>
            </a:r>
            <a:r>
              <a:rPr lang="en-US" sz="1600" b="0" i="0" kern="1200" dirty="0" smtClean="0">
                <a:solidFill>
                  <a:schemeClr val="tx1"/>
                </a:solidFill>
                <a:effectLst/>
                <a:latin typeface="Segoe UI" pitchFamily="34" charset="0"/>
                <a:ea typeface="+mn-ea"/>
                <a:cs typeface="+mn-cs"/>
              </a:rPr>
              <a:t> Security Assertion Markup Language. </a:t>
            </a:r>
            <a:r>
              <a:rPr lang="en-US" sz="1600" b="0" i="0" kern="1200" dirty="0" err="1" smtClean="0">
                <a:solidFill>
                  <a:schemeClr val="tx1"/>
                </a:solidFill>
                <a:effectLst/>
                <a:latin typeface="Segoe UI" pitchFamily="34" charset="0"/>
                <a:ea typeface="+mn-ea"/>
                <a:cs typeface="+mn-cs"/>
              </a:rPr>
              <a:t>Nó</a:t>
            </a:r>
            <a:r>
              <a:rPr lang="en-US" sz="1600" b="0" i="0" kern="1200" dirty="0" smtClean="0">
                <a:solidFill>
                  <a:schemeClr val="tx1"/>
                </a:solidFill>
                <a:effectLst/>
                <a:latin typeface="Segoe UI" pitchFamily="34" charset="0"/>
                <a:ea typeface="+mn-ea"/>
                <a:cs typeface="+mn-cs"/>
              </a:rPr>
              <a:t> </a:t>
            </a:r>
            <a:r>
              <a:rPr lang="en-US" sz="1600" b="1" i="0" kern="1200" dirty="0" err="1" smtClean="0">
                <a:solidFill>
                  <a:schemeClr val="tx1"/>
                </a:solidFill>
                <a:effectLst/>
                <a:latin typeface="Segoe UI" pitchFamily="34" charset="0"/>
                <a:ea typeface="+mn-ea"/>
                <a:cs typeface="+mn-cs"/>
              </a:rPr>
              <a:t>là</a:t>
            </a:r>
            <a:r>
              <a:rPr lang="en-US" sz="1600" b="0" i="0" kern="1200" dirty="0" smtClean="0">
                <a:solidFill>
                  <a:schemeClr val="tx1"/>
                </a:solidFill>
                <a:effectLst/>
                <a:latin typeface="Segoe UI" pitchFamily="34" charset="0"/>
                <a:ea typeface="+mn-ea"/>
                <a:cs typeface="+mn-cs"/>
              </a:rPr>
              <a:t> </a:t>
            </a:r>
            <a:r>
              <a:rPr lang="en-US" sz="1600" b="0" i="0" kern="1200" dirty="0" err="1" smtClean="0">
                <a:solidFill>
                  <a:schemeClr val="tx1"/>
                </a:solidFill>
                <a:effectLst/>
                <a:latin typeface="Segoe UI" pitchFamily="34" charset="0"/>
                <a:ea typeface="+mn-ea"/>
                <a:cs typeface="+mn-cs"/>
              </a:rPr>
              <a:t>một</a:t>
            </a:r>
            <a:r>
              <a:rPr lang="en-US" sz="1600" b="0" i="0" kern="1200" dirty="0" smtClean="0">
                <a:solidFill>
                  <a:schemeClr val="tx1"/>
                </a:solidFill>
                <a:effectLst/>
                <a:latin typeface="Segoe UI" pitchFamily="34" charset="0"/>
                <a:ea typeface="+mn-ea"/>
                <a:cs typeface="+mn-cs"/>
              </a:rPr>
              <a:t> </a:t>
            </a:r>
            <a:r>
              <a:rPr lang="en-US" sz="1600" b="0" i="0" kern="1200" dirty="0" err="1" smtClean="0">
                <a:solidFill>
                  <a:schemeClr val="tx1"/>
                </a:solidFill>
                <a:effectLst/>
                <a:latin typeface="Segoe UI" pitchFamily="34" charset="0"/>
                <a:ea typeface="+mn-ea"/>
                <a:cs typeface="+mn-cs"/>
              </a:rPr>
              <a:t>chuẩn</a:t>
            </a:r>
            <a:r>
              <a:rPr lang="en-US" sz="1600" b="0" i="0" kern="1200" dirty="0" smtClean="0">
                <a:solidFill>
                  <a:schemeClr val="tx1"/>
                </a:solidFill>
                <a:effectLst/>
                <a:latin typeface="Segoe UI" pitchFamily="34" charset="0"/>
                <a:ea typeface="+mn-ea"/>
                <a:cs typeface="+mn-cs"/>
              </a:rPr>
              <a:t> </a:t>
            </a:r>
            <a:r>
              <a:rPr lang="en-US" sz="1600" b="0" i="0" kern="1200" dirty="0" err="1" smtClean="0">
                <a:solidFill>
                  <a:schemeClr val="tx1"/>
                </a:solidFill>
                <a:effectLst/>
                <a:latin typeface="Segoe UI" pitchFamily="34" charset="0"/>
                <a:ea typeface="+mn-ea"/>
                <a:cs typeface="+mn-cs"/>
              </a:rPr>
              <a:t>mở</a:t>
            </a:r>
            <a:r>
              <a:rPr lang="en-US" sz="1600" b="0" i="0" kern="1200" dirty="0" smtClean="0">
                <a:solidFill>
                  <a:schemeClr val="tx1"/>
                </a:solidFill>
                <a:effectLst/>
                <a:latin typeface="Segoe UI" pitchFamily="34" charset="0"/>
                <a:ea typeface="+mn-ea"/>
                <a:cs typeface="+mn-cs"/>
              </a:rPr>
              <a:t> </a:t>
            </a:r>
            <a:r>
              <a:rPr lang="en-US" sz="1600" b="0" i="0" kern="1200" dirty="0" err="1" smtClean="0">
                <a:solidFill>
                  <a:schemeClr val="tx1"/>
                </a:solidFill>
                <a:effectLst/>
                <a:latin typeface="Segoe UI" pitchFamily="34" charset="0"/>
                <a:ea typeface="+mn-ea"/>
                <a:cs typeface="+mn-cs"/>
              </a:rPr>
              <a:t>cung</a:t>
            </a:r>
            <a:r>
              <a:rPr lang="en-US" sz="1600" b="0" i="0" kern="1200" dirty="0" smtClean="0">
                <a:solidFill>
                  <a:schemeClr val="tx1"/>
                </a:solidFill>
                <a:effectLst/>
                <a:latin typeface="Segoe UI" pitchFamily="34" charset="0"/>
                <a:ea typeface="+mn-ea"/>
                <a:cs typeface="+mn-cs"/>
              </a:rPr>
              <a:t> </a:t>
            </a:r>
            <a:r>
              <a:rPr lang="en-US" sz="1600" b="0" i="0" kern="1200" dirty="0" err="1" smtClean="0">
                <a:solidFill>
                  <a:schemeClr val="tx1"/>
                </a:solidFill>
                <a:effectLst/>
                <a:latin typeface="Segoe UI" pitchFamily="34" charset="0"/>
                <a:ea typeface="+mn-ea"/>
                <a:cs typeface="+mn-cs"/>
              </a:rPr>
              <a:t>cấp</a:t>
            </a:r>
            <a:r>
              <a:rPr lang="en-US" sz="1600" b="0" i="0" kern="1200" dirty="0" smtClean="0">
                <a:solidFill>
                  <a:schemeClr val="tx1"/>
                </a:solidFill>
                <a:effectLst/>
                <a:latin typeface="Segoe UI" pitchFamily="34" charset="0"/>
                <a:ea typeface="+mn-ea"/>
                <a:cs typeface="+mn-cs"/>
              </a:rPr>
              <a:t> </a:t>
            </a:r>
            <a:r>
              <a:rPr lang="en-US" sz="1600" b="0" i="0" kern="1200" dirty="0" err="1" smtClean="0">
                <a:solidFill>
                  <a:schemeClr val="tx1"/>
                </a:solidFill>
                <a:effectLst/>
                <a:latin typeface="Segoe UI" pitchFamily="34" charset="0"/>
                <a:ea typeface="+mn-ea"/>
                <a:cs typeface="+mn-cs"/>
              </a:rPr>
              <a:t>cả</a:t>
            </a:r>
            <a:r>
              <a:rPr lang="en-US" sz="1600" b="0" i="0" kern="1200" dirty="0" smtClean="0">
                <a:solidFill>
                  <a:schemeClr val="tx1"/>
                </a:solidFill>
                <a:effectLst/>
                <a:latin typeface="Segoe UI" pitchFamily="34" charset="0"/>
                <a:ea typeface="+mn-ea"/>
                <a:cs typeface="+mn-cs"/>
              </a:rPr>
              <a:t> </a:t>
            </a:r>
            <a:r>
              <a:rPr lang="en-US" sz="1600" b="0" i="0" kern="1200" dirty="0" err="1" smtClean="0">
                <a:solidFill>
                  <a:schemeClr val="tx1"/>
                </a:solidFill>
                <a:effectLst/>
                <a:latin typeface="Segoe UI" pitchFamily="34" charset="0"/>
                <a:ea typeface="+mn-ea"/>
                <a:cs typeface="+mn-cs"/>
              </a:rPr>
              <a:t>xác</a:t>
            </a:r>
            <a:r>
              <a:rPr lang="en-US" sz="1600" b="0" i="0" kern="1200" dirty="0" smtClean="0">
                <a:solidFill>
                  <a:schemeClr val="tx1"/>
                </a:solidFill>
                <a:effectLst/>
                <a:latin typeface="Segoe UI" pitchFamily="34" charset="0"/>
                <a:ea typeface="+mn-ea"/>
                <a:cs typeface="+mn-cs"/>
              </a:rPr>
              <a:t> </a:t>
            </a:r>
            <a:r>
              <a:rPr lang="en-US" sz="1600" b="0" i="0" kern="1200" dirty="0" err="1" smtClean="0">
                <a:solidFill>
                  <a:schemeClr val="tx1"/>
                </a:solidFill>
                <a:effectLst/>
                <a:latin typeface="Segoe UI" pitchFamily="34" charset="0"/>
                <a:ea typeface="+mn-ea"/>
                <a:cs typeface="+mn-cs"/>
              </a:rPr>
              <a:t>thực</a:t>
            </a:r>
            <a:r>
              <a:rPr lang="en-US" sz="1600" b="0" i="0" kern="1200" dirty="0" smtClean="0">
                <a:solidFill>
                  <a:schemeClr val="tx1"/>
                </a:solidFill>
                <a:effectLst/>
                <a:latin typeface="Segoe UI" pitchFamily="34" charset="0"/>
                <a:ea typeface="+mn-ea"/>
                <a:cs typeface="+mn-cs"/>
              </a:rPr>
              <a:t> (authentication) </a:t>
            </a:r>
            <a:r>
              <a:rPr lang="en-US" sz="1600" b="0" i="0" kern="1200" dirty="0" err="1" smtClean="0">
                <a:solidFill>
                  <a:schemeClr val="tx1"/>
                </a:solidFill>
                <a:effectLst/>
                <a:latin typeface="Segoe UI" pitchFamily="34" charset="0"/>
                <a:ea typeface="+mn-ea"/>
                <a:cs typeface="+mn-cs"/>
              </a:rPr>
              <a:t>và</a:t>
            </a:r>
            <a:r>
              <a:rPr lang="en-US" sz="1600" b="0" i="0" kern="1200" dirty="0" smtClean="0">
                <a:solidFill>
                  <a:schemeClr val="tx1"/>
                </a:solidFill>
                <a:effectLst/>
                <a:latin typeface="Segoe UI" pitchFamily="34" charset="0"/>
                <a:ea typeface="+mn-ea"/>
                <a:cs typeface="+mn-cs"/>
              </a:rPr>
              <a:t> </a:t>
            </a:r>
            <a:r>
              <a:rPr lang="en-US" sz="1600" b="0" i="0" kern="1200" dirty="0" err="1" smtClean="0">
                <a:solidFill>
                  <a:schemeClr val="tx1"/>
                </a:solidFill>
                <a:effectLst/>
                <a:latin typeface="Segoe UI" pitchFamily="34" charset="0"/>
                <a:ea typeface="+mn-ea"/>
                <a:cs typeface="+mn-cs"/>
              </a:rPr>
              <a:t>phân</a:t>
            </a:r>
            <a:r>
              <a:rPr lang="en-US" sz="1600" b="0" i="0" kern="1200" dirty="0" smtClean="0">
                <a:solidFill>
                  <a:schemeClr val="tx1"/>
                </a:solidFill>
                <a:effectLst/>
                <a:latin typeface="Segoe UI" pitchFamily="34" charset="0"/>
                <a:ea typeface="+mn-ea"/>
                <a:cs typeface="+mn-cs"/>
              </a:rPr>
              <a:t> </a:t>
            </a:r>
            <a:r>
              <a:rPr lang="en-US" sz="1600" b="0" i="0" kern="1200" dirty="0" err="1" smtClean="0">
                <a:solidFill>
                  <a:schemeClr val="tx1"/>
                </a:solidFill>
                <a:effectLst/>
                <a:latin typeface="Segoe UI" pitchFamily="34" charset="0"/>
                <a:ea typeface="+mn-ea"/>
                <a:cs typeface="+mn-cs"/>
              </a:rPr>
              <a:t>quyền</a:t>
            </a:r>
            <a:r>
              <a:rPr lang="en-US" sz="1600" b="0" i="0" kern="1200" dirty="0" smtClean="0">
                <a:solidFill>
                  <a:schemeClr val="tx1"/>
                </a:solidFill>
                <a:effectLst/>
                <a:latin typeface="Segoe UI" pitchFamily="34" charset="0"/>
                <a:ea typeface="+mn-ea"/>
                <a:cs typeface="+mn-cs"/>
              </a:rPr>
              <a:t>/</a:t>
            </a:r>
            <a:r>
              <a:rPr lang="en-US" sz="1600" b="0" i="0" kern="1200" dirty="0" err="1" smtClean="0">
                <a:solidFill>
                  <a:schemeClr val="tx1"/>
                </a:solidFill>
                <a:effectLst/>
                <a:latin typeface="Segoe UI" pitchFamily="34" charset="0"/>
                <a:ea typeface="+mn-ea"/>
                <a:cs typeface="+mn-cs"/>
              </a:rPr>
              <a:t>ủy</a:t>
            </a:r>
            <a:r>
              <a:rPr lang="en-US" sz="1600" b="0" i="0" kern="1200" dirty="0" smtClean="0">
                <a:solidFill>
                  <a:schemeClr val="tx1"/>
                </a:solidFill>
                <a:effectLst/>
                <a:latin typeface="Segoe UI" pitchFamily="34" charset="0"/>
                <a:ea typeface="+mn-ea"/>
                <a:cs typeface="+mn-cs"/>
              </a:rPr>
              <a:t> </a:t>
            </a:r>
            <a:r>
              <a:rPr lang="en-US" sz="1600" b="0" i="0" kern="1200" dirty="0" err="1" smtClean="0">
                <a:solidFill>
                  <a:schemeClr val="tx1"/>
                </a:solidFill>
                <a:effectLst/>
                <a:latin typeface="Segoe UI" pitchFamily="34" charset="0"/>
                <a:ea typeface="+mn-ea"/>
                <a:cs typeface="+mn-cs"/>
              </a:rPr>
              <a:t>quyền</a:t>
            </a:r>
            <a:r>
              <a:rPr lang="en-US" sz="1600" b="0" i="0" kern="1200" dirty="0" smtClean="0">
                <a:solidFill>
                  <a:schemeClr val="tx1"/>
                </a:solidFill>
                <a:effectLst/>
                <a:latin typeface="Segoe UI" pitchFamily="34" charset="0"/>
                <a:ea typeface="+mn-ea"/>
                <a:cs typeface="+mn-cs"/>
              </a:rPr>
              <a:t> (authorization)</a:t>
            </a:r>
          </a:p>
          <a:p>
            <a:r>
              <a:rPr lang="en-US" dirty="0" err="1" smtClean="0"/>
              <a:t>WS</a:t>
            </a:r>
            <a:r>
              <a:rPr lang="en-US" dirty="0" smtClean="0"/>
              <a:t>-Federation (Web Services </a:t>
            </a:r>
            <a:r>
              <a:rPr lang="en-US" dirty="0" err="1" smtClean="0"/>
              <a:t>Federation:liên</a:t>
            </a:r>
            <a:r>
              <a:rPr lang="en-US" baseline="0" dirty="0" smtClean="0"/>
              <a:t> </a:t>
            </a:r>
            <a:r>
              <a:rPr lang="en-US" baseline="0" dirty="0" err="1" smtClean="0"/>
              <a:t>kết</a:t>
            </a:r>
            <a:r>
              <a:rPr lang="en-US" baseline="0" dirty="0" smtClean="0"/>
              <a:t> </a:t>
            </a:r>
            <a:r>
              <a:rPr lang="en-US" baseline="0" dirty="0" err="1" smtClean="0"/>
              <a:t>dịch</a:t>
            </a:r>
            <a:r>
              <a:rPr lang="en-US" baseline="0" dirty="0" smtClean="0"/>
              <a:t> </a:t>
            </a:r>
            <a:r>
              <a:rPr lang="en-US" baseline="0" dirty="0" err="1" smtClean="0"/>
              <a:t>vụ</a:t>
            </a:r>
            <a:r>
              <a:rPr lang="en-US" baseline="0" dirty="0" smtClean="0"/>
              <a:t> web</a:t>
            </a:r>
            <a:r>
              <a:rPr lang="en-US" dirty="0" smtClean="0"/>
              <a:t>): </a:t>
            </a:r>
            <a:r>
              <a:rPr lang="vi-VN" dirty="0" smtClean="0"/>
              <a:t>là một đặc tả của Liên kết danh tính</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813168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9859327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60718528"/>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110519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485921671"/>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048650225"/>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72689983"/>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929166616"/>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66842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563463084"/>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267397201"/>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58745284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65095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557861"/>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528814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1504175"/>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542331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522250832"/>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859281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2063045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20779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356042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9927530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4017589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068695141"/>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033074240"/>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803126966"/>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939550629"/>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910976646"/>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294741248"/>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71462681"/>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21010204"/>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517328088"/>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6596424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522918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479340960"/>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020579107"/>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00445998"/>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2380253"/>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140101034"/>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17258298"/>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7362226"/>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95405810"/>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1903273"/>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856712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99920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86818204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3477717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38697243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4752196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40106873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92512922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66060643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94820901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0805632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605106103"/>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98005674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04910014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746561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3759120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347838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104787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125130449"/>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22017865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40344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2263103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255122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028867"/>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494990218"/>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853729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21594393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20308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89374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6588124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98522611"/>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40996606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0842636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64674822"/>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8915374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36529595"/>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4200345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89475413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977796240"/>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1200687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95796983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927542507"/>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089920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699318310"/>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720524304"/>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95370274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12934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0346785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7774200"/>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1780097"/>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9378150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9196396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8802634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825797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8261069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393886385"/>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13029338"/>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51978156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676187612"/>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369237896"/>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7570942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492120410"/>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163673845"/>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280208296"/>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34689902"/>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856292"/>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138259703"/>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0562403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0826618"/>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043296820"/>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837662056"/>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174960013"/>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3137089"/>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4631282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4871229"/>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8176636"/>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730064672"/>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8217031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6" name="Footer Placeholder 2"/>
          <p:cNvSpPr txBox="1">
            <a:spLocks/>
          </p:cNvSpPr>
          <p:nvPr userDrawn="1"/>
        </p:nvSpPr>
        <p:spPr>
          <a:xfrm>
            <a:off x="1048599" y="6441941"/>
            <a:ext cx="4631312" cy="173219"/>
          </a:xfrm>
          <a:prstGeom prst="rect">
            <a:avLst/>
          </a:prstGeom>
        </p:spPr>
        <p:txBody>
          <a:bodyPr vert="horz" lIns="119461" tIns="59730" rIns="119461" bIns="59730" rtlCol="0" anchor="ctr"/>
          <a:lstStyle>
            <a:defPPr>
              <a:defRPr lang="en-US"/>
            </a:defPPr>
            <a:lvl1pPr marL="0" algn="r" defTabSz="914400" rtl="0" eaLnBrk="1" latinLnBrk="0" hangingPunct="1">
              <a:defRPr sz="80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76" dirty="0">
                <a:solidFill>
                  <a:schemeClr val="accent6">
                    <a:lumMod val="20000"/>
                    <a:lumOff val="80000"/>
                  </a:schemeClr>
                </a:solidFill>
                <a:latin typeface="Segoe UI"/>
              </a:rPr>
              <a:t>MICROSOFT CONFIDENTIAL –  SUBJECT TO NDA </a:t>
            </a:r>
          </a:p>
        </p:txBody>
      </p:sp>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5735871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1353262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024454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594423234"/>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279225763"/>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59371666"/>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418425618"/>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893976449"/>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94328846"/>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12994030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slideLayout" Target="../slideLayouts/slideLayout101.xml"/><Relationship Id="rId18" Type="http://schemas.openxmlformats.org/officeDocument/2006/relationships/slideLayout" Target="../slideLayouts/slideLayout106.xml"/><Relationship Id="rId26" Type="http://schemas.openxmlformats.org/officeDocument/2006/relationships/slideLayout" Target="../slideLayouts/slideLayout114.xml"/><Relationship Id="rId3" Type="http://schemas.openxmlformats.org/officeDocument/2006/relationships/slideLayout" Target="../slideLayouts/slideLayout91.xml"/><Relationship Id="rId21" Type="http://schemas.openxmlformats.org/officeDocument/2006/relationships/slideLayout" Target="../slideLayouts/slideLayout109.xml"/><Relationship Id="rId7" Type="http://schemas.openxmlformats.org/officeDocument/2006/relationships/slideLayout" Target="../slideLayouts/slideLayout95.xml"/><Relationship Id="rId12" Type="http://schemas.openxmlformats.org/officeDocument/2006/relationships/slideLayout" Target="../slideLayouts/slideLayout100.xml"/><Relationship Id="rId17" Type="http://schemas.openxmlformats.org/officeDocument/2006/relationships/slideLayout" Target="../slideLayouts/slideLayout105.xml"/><Relationship Id="rId25" Type="http://schemas.openxmlformats.org/officeDocument/2006/relationships/slideLayout" Target="../slideLayouts/slideLayout113.xml"/><Relationship Id="rId2" Type="http://schemas.openxmlformats.org/officeDocument/2006/relationships/slideLayout" Target="../slideLayouts/slideLayout90.xml"/><Relationship Id="rId16" Type="http://schemas.openxmlformats.org/officeDocument/2006/relationships/slideLayout" Target="../slideLayouts/slideLayout104.xml"/><Relationship Id="rId20" Type="http://schemas.openxmlformats.org/officeDocument/2006/relationships/slideLayout" Target="../slideLayouts/slideLayout108.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24" Type="http://schemas.openxmlformats.org/officeDocument/2006/relationships/slideLayout" Target="../slideLayouts/slideLayout112.xml"/><Relationship Id="rId5" Type="http://schemas.openxmlformats.org/officeDocument/2006/relationships/slideLayout" Target="../slideLayouts/slideLayout93.xml"/><Relationship Id="rId15" Type="http://schemas.openxmlformats.org/officeDocument/2006/relationships/slideLayout" Target="../slideLayouts/slideLayout103.xml"/><Relationship Id="rId23" Type="http://schemas.openxmlformats.org/officeDocument/2006/relationships/slideLayout" Target="../slideLayouts/slideLayout111.xml"/><Relationship Id="rId10" Type="http://schemas.openxmlformats.org/officeDocument/2006/relationships/slideLayout" Target="../slideLayouts/slideLayout98.xml"/><Relationship Id="rId19" Type="http://schemas.openxmlformats.org/officeDocument/2006/relationships/slideLayout" Target="../slideLayouts/slideLayout107.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slideLayout" Target="../slideLayouts/slideLayout102.xml"/><Relationship Id="rId22" Type="http://schemas.openxmlformats.org/officeDocument/2006/relationships/slideLayout" Target="../slideLayouts/slideLayout110.xml"/><Relationship Id="rId27"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 Type="http://schemas.openxmlformats.org/officeDocument/2006/relationships/slideLayout" Target="../slideLayouts/slideLayout117.xml"/><Relationship Id="rId21" Type="http://schemas.openxmlformats.org/officeDocument/2006/relationships/slideLayout" Target="../slideLayouts/slideLayout135.xml"/><Relationship Id="rId7" Type="http://schemas.openxmlformats.org/officeDocument/2006/relationships/slideLayout" Target="../slideLayouts/slideLayout121.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 id="2147483771" r:id="rId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5259753"/>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3151928"/>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 id="2147483823" r:id="rId19"/>
    <p:sldLayoutId id="2147483824" r:id="rId20"/>
    <p:sldLayoutId id="2147483825" r:id="rId21"/>
    <p:sldLayoutId id="2147483826" r:id="rId22"/>
    <p:sldLayoutId id="2147483827" r:id="rId23"/>
    <p:sldLayoutId id="2147483828" r:id="rId24"/>
    <p:sldLayoutId id="2147483829" r:id="rId25"/>
    <p:sldLayoutId id="2147483830"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287716"/>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1" r:id="rId20"/>
    <p:sldLayoutId id="2147483852" r:id="rId21"/>
    <p:sldLayoutId id="2147483853" r:id="rId22"/>
    <p:sldLayoutId id="2147483854" r:id="rId23"/>
    <p:sldLayoutId id="2147483855" r:id="rId24"/>
    <p:sldLayoutId id="2147483856" r:id="rId25"/>
    <p:sldLayoutId id="2147483857"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6199006"/>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 id="2147483876" r:id="rId18"/>
    <p:sldLayoutId id="2147483877" r:id="rId19"/>
    <p:sldLayoutId id="2147483878" r:id="rId20"/>
    <p:sldLayoutId id="2147483879" r:id="rId21"/>
    <p:sldLayoutId id="2147483880" r:id="rId22"/>
    <p:sldLayoutId id="2147483881" r:id="rId23"/>
    <p:sldLayoutId id="2147483882" r:id="rId24"/>
    <p:sldLayoutId id="2147483883" r:id="rId25"/>
    <p:sldLayoutId id="2147483884"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552668"/>
      </p:ext>
    </p:extLst>
  </p:cSld>
  <p:clrMap bg1="dk1" tx1="lt1" bg2="dk2" tx2="lt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901" r:id="rId16"/>
    <p:sldLayoutId id="2147483902" r:id="rId17"/>
    <p:sldLayoutId id="2147483903" r:id="rId18"/>
    <p:sldLayoutId id="2147483904" r:id="rId19"/>
    <p:sldLayoutId id="2147483905" r:id="rId20"/>
    <p:sldLayoutId id="2147483906" r:id="rId21"/>
    <p:sldLayoutId id="2147483907" r:id="rId22"/>
    <p:sldLayoutId id="2147483908" r:id="rId23"/>
    <p:sldLayoutId id="2147483909" r:id="rId24"/>
    <p:sldLayoutId id="2147483910" r:id="rId25"/>
    <p:sldLayoutId id="2147483911"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6"/>
          <p:cNvSpPr txBox="1"/>
          <p:nvPr/>
        </p:nvSpPr>
        <p:spPr>
          <a:xfrm>
            <a:off x="275336" y="3430374"/>
            <a:ext cx="7649464" cy="2667397"/>
          </a:xfrm>
          <a:prstGeom prst="rect">
            <a:avLst/>
          </a:prstGeom>
        </p:spPr>
        <p:txBody>
          <a:bodyPr vert="horz" wrap="square" lIns="0" tIns="12700" rIns="0" bIns="0" rtlCol="0">
            <a:spAutoFit/>
          </a:bodyPr>
          <a:lstStyle/>
          <a:p>
            <a:pPr marL="12700">
              <a:lnSpc>
                <a:spcPts val="4105"/>
              </a:lnSpc>
              <a:spcBef>
                <a:spcPts val="100"/>
              </a:spcBef>
            </a:pPr>
            <a:r>
              <a:rPr lang="en-US" sz="6600" b="1" spc="-5" dirty="0" err="1">
                <a:solidFill>
                  <a:schemeClr val="bg1"/>
                </a:solidFill>
                <a:latin typeface="Arial"/>
                <a:cs typeface="Arial"/>
              </a:rPr>
              <a:t>Nhóm</a:t>
            </a:r>
            <a:r>
              <a:rPr lang="en-US" sz="6600" b="1" spc="-5" dirty="0">
                <a:solidFill>
                  <a:schemeClr val="bg1"/>
                </a:solidFill>
                <a:latin typeface="Arial"/>
                <a:cs typeface="Arial"/>
              </a:rPr>
              <a:t> </a:t>
            </a:r>
            <a:r>
              <a:rPr lang="en-US" sz="6600" b="1" spc="-5" dirty="0" smtClean="0">
                <a:solidFill>
                  <a:schemeClr val="bg1"/>
                </a:solidFill>
                <a:latin typeface="Arial"/>
                <a:cs typeface="Arial"/>
              </a:rPr>
              <a:t>6</a:t>
            </a:r>
          </a:p>
          <a:p>
            <a:pPr marL="12700">
              <a:lnSpc>
                <a:spcPts val="4105"/>
              </a:lnSpc>
              <a:spcBef>
                <a:spcPts val="100"/>
              </a:spcBef>
            </a:pPr>
            <a:endParaRPr lang="en-US" sz="6600" b="1" spc="-5" dirty="0" smtClean="0">
              <a:solidFill>
                <a:schemeClr val="bg1"/>
              </a:solidFill>
              <a:latin typeface="Arial"/>
              <a:cs typeface="Arial"/>
            </a:endParaRPr>
          </a:p>
          <a:p>
            <a:pPr marL="12700">
              <a:lnSpc>
                <a:spcPts val="4105"/>
              </a:lnSpc>
              <a:spcBef>
                <a:spcPts val="100"/>
              </a:spcBef>
            </a:pPr>
            <a:r>
              <a:rPr lang="en-US" sz="3600" b="1" spc="-5" dirty="0" err="1">
                <a:solidFill>
                  <a:schemeClr val="bg1"/>
                </a:solidFill>
                <a:latin typeface="Arial"/>
                <a:cs typeface="Arial"/>
              </a:rPr>
              <a:t>PHÁT</a:t>
            </a:r>
            <a:r>
              <a:rPr lang="en-US" sz="3600" b="1" spc="-5" dirty="0">
                <a:solidFill>
                  <a:schemeClr val="bg1"/>
                </a:solidFill>
                <a:latin typeface="Arial"/>
                <a:cs typeface="Arial"/>
              </a:rPr>
              <a:t> </a:t>
            </a:r>
            <a:r>
              <a:rPr lang="en-US" sz="3600" b="1" spc="-5" dirty="0" err="1">
                <a:solidFill>
                  <a:schemeClr val="bg1"/>
                </a:solidFill>
                <a:latin typeface="Arial"/>
                <a:cs typeface="Arial"/>
              </a:rPr>
              <a:t>TRIỂN</a:t>
            </a:r>
            <a:r>
              <a:rPr lang="en-US" sz="3600" b="1" spc="-5" dirty="0">
                <a:solidFill>
                  <a:schemeClr val="bg1"/>
                </a:solidFill>
                <a:latin typeface="Arial"/>
                <a:cs typeface="Arial"/>
              </a:rPr>
              <a:t> </a:t>
            </a:r>
            <a:r>
              <a:rPr lang="en-US" sz="3600" b="1" spc="-5" dirty="0" err="1">
                <a:solidFill>
                  <a:schemeClr val="bg1"/>
                </a:solidFill>
                <a:latin typeface="Arial"/>
                <a:cs typeface="Arial"/>
              </a:rPr>
              <a:t>ỨNG</a:t>
            </a:r>
            <a:r>
              <a:rPr lang="en-US" sz="3600" b="1" spc="-5" dirty="0">
                <a:solidFill>
                  <a:schemeClr val="bg1"/>
                </a:solidFill>
                <a:latin typeface="Arial"/>
                <a:cs typeface="Arial"/>
              </a:rPr>
              <a:t> </a:t>
            </a:r>
            <a:r>
              <a:rPr lang="en-US" sz="3600" b="1" spc="-5" dirty="0" err="1">
                <a:solidFill>
                  <a:schemeClr val="bg1"/>
                </a:solidFill>
                <a:latin typeface="Arial"/>
                <a:cs typeface="Arial"/>
              </a:rPr>
              <a:t>DỤNG</a:t>
            </a:r>
            <a:r>
              <a:rPr lang="en-US" sz="3600" b="1" spc="-5" dirty="0">
                <a:solidFill>
                  <a:schemeClr val="bg1"/>
                </a:solidFill>
                <a:latin typeface="Arial"/>
                <a:cs typeface="Arial"/>
              </a:rPr>
              <a:t> WEB </a:t>
            </a:r>
            <a:r>
              <a:rPr lang="en-US" sz="3600" b="1" spc="-5" dirty="0" err="1">
                <a:solidFill>
                  <a:schemeClr val="bg1"/>
                </a:solidFill>
                <a:latin typeface="Arial"/>
                <a:cs typeface="Arial"/>
              </a:rPr>
              <a:t>SHOPTHETHAO</a:t>
            </a:r>
            <a:r>
              <a:rPr lang="en-US" sz="3600" b="1" spc="-5" dirty="0">
                <a:solidFill>
                  <a:schemeClr val="bg1"/>
                </a:solidFill>
                <a:latin typeface="Arial"/>
                <a:cs typeface="Arial"/>
              </a:rPr>
              <a:t> </a:t>
            </a:r>
            <a:r>
              <a:rPr lang="en-US" sz="3600" b="1" spc="-5" dirty="0" err="1">
                <a:solidFill>
                  <a:schemeClr val="bg1"/>
                </a:solidFill>
                <a:latin typeface="Arial"/>
                <a:cs typeface="Arial"/>
              </a:rPr>
              <a:t>BỞI</a:t>
            </a:r>
            <a:r>
              <a:rPr lang="en-US" sz="3600" b="1" spc="-5" dirty="0">
                <a:solidFill>
                  <a:schemeClr val="bg1"/>
                </a:solidFill>
                <a:latin typeface="Arial"/>
                <a:cs typeface="Arial"/>
              </a:rPr>
              <a:t> </a:t>
            </a:r>
            <a:r>
              <a:rPr lang="en-US" sz="3600" b="1" spc="-5" dirty="0" err="1">
                <a:solidFill>
                  <a:schemeClr val="bg1"/>
                </a:solidFill>
                <a:latin typeface="Arial"/>
                <a:cs typeface="Arial"/>
              </a:rPr>
              <a:t>NHÀ</a:t>
            </a:r>
            <a:r>
              <a:rPr lang="en-US" sz="3600" b="1" spc="-5" dirty="0">
                <a:solidFill>
                  <a:schemeClr val="bg1"/>
                </a:solidFill>
                <a:latin typeface="Arial"/>
                <a:cs typeface="Arial"/>
              </a:rPr>
              <a:t> </a:t>
            </a:r>
            <a:r>
              <a:rPr lang="en-US" sz="3600" b="1" spc="-5" dirty="0" err="1">
                <a:solidFill>
                  <a:schemeClr val="bg1"/>
                </a:solidFill>
                <a:latin typeface="Arial"/>
                <a:cs typeface="Arial"/>
              </a:rPr>
              <a:t>CUNG</a:t>
            </a:r>
            <a:r>
              <a:rPr lang="en-US" sz="3600" b="1" spc="-5" dirty="0">
                <a:solidFill>
                  <a:schemeClr val="bg1"/>
                </a:solidFill>
                <a:latin typeface="Arial"/>
                <a:cs typeface="Arial"/>
              </a:rPr>
              <a:t> </a:t>
            </a:r>
            <a:r>
              <a:rPr lang="en-US" sz="3600" b="1" spc="-5" dirty="0" err="1">
                <a:solidFill>
                  <a:schemeClr val="bg1"/>
                </a:solidFill>
                <a:latin typeface="Arial"/>
                <a:cs typeface="Arial"/>
              </a:rPr>
              <a:t>CẤP</a:t>
            </a:r>
            <a:r>
              <a:rPr lang="en-US" sz="3600" b="1" spc="-5" dirty="0">
                <a:solidFill>
                  <a:schemeClr val="bg1"/>
                </a:solidFill>
                <a:latin typeface="Arial"/>
                <a:cs typeface="Arial"/>
              </a:rPr>
              <a:t> </a:t>
            </a:r>
            <a:r>
              <a:rPr lang="en-US" sz="3600" b="1" spc="-5" dirty="0" err="1">
                <a:solidFill>
                  <a:schemeClr val="bg1"/>
                </a:solidFill>
                <a:latin typeface="Arial"/>
                <a:cs typeface="Arial"/>
              </a:rPr>
              <a:t>DỊCH</a:t>
            </a:r>
            <a:r>
              <a:rPr lang="en-US" sz="3600" b="1" spc="-5" dirty="0">
                <a:solidFill>
                  <a:schemeClr val="bg1"/>
                </a:solidFill>
                <a:latin typeface="Arial"/>
                <a:cs typeface="Arial"/>
              </a:rPr>
              <a:t> </a:t>
            </a:r>
            <a:r>
              <a:rPr lang="en-US" sz="3600" b="1" spc="-5" dirty="0" err="1">
                <a:solidFill>
                  <a:schemeClr val="bg1"/>
                </a:solidFill>
                <a:latin typeface="Arial"/>
                <a:cs typeface="Arial"/>
              </a:rPr>
              <a:t>VỤ</a:t>
            </a:r>
            <a:r>
              <a:rPr lang="en-US" sz="3600" b="1" spc="-5" dirty="0">
                <a:solidFill>
                  <a:schemeClr val="bg1"/>
                </a:solidFill>
                <a:latin typeface="Arial"/>
                <a:cs typeface="Arial"/>
              </a:rPr>
              <a:t> MICROSOFT AZURE</a:t>
            </a:r>
            <a:endParaRPr sz="3600" dirty="0">
              <a:solidFill>
                <a:schemeClr val="bg1"/>
              </a:solidFill>
              <a:latin typeface="Arial"/>
              <a:cs typeface="Arial"/>
            </a:endParaRPr>
          </a:p>
        </p:txBody>
      </p:sp>
    </p:spTree>
    <p:extLst>
      <p:ext uri="{BB962C8B-B14F-4D97-AF65-F5344CB8AC3E}">
        <p14:creationId xmlns:p14="http://schemas.microsoft.com/office/powerpoint/2010/main" val="344005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7"/>
            <a:ext cx="11149013" cy="1110140"/>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sz="4000" dirty="0" err="1"/>
              <a:t>Xây</a:t>
            </a:r>
            <a:r>
              <a:rPr lang="en-US" sz="4000" dirty="0"/>
              <a:t> </a:t>
            </a:r>
            <a:r>
              <a:rPr lang="en-US" sz="4000" smtClean="0"/>
              <a:t>dựng</a:t>
            </a:r>
            <a:r>
              <a:rPr lang="en-US" sz="4000" dirty="0" smtClean="0"/>
              <a:t> </a:t>
            </a:r>
            <a:r>
              <a:rPr lang="en-US" sz="4000" dirty="0"/>
              <a:t>Website </a:t>
            </a:r>
            <a:r>
              <a:rPr lang="en-US" sz="4000" dirty="0" err="1"/>
              <a:t>bằng</a:t>
            </a:r>
            <a:r>
              <a:rPr lang="en-US" sz="4000" dirty="0"/>
              <a:t> Microsoft Visual Studio</a:t>
            </a:r>
            <a:endParaRPr lang="en-US" sz="4000" dirty="0">
              <a:solidFill>
                <a:schemeClr val="bg1"/>
              </a:solidFill>
            </a:endParaRPr>
          </a:p>
        </p:txBody>
      </p:sp>
      <p:pic>
        <p:nvPicPr>
          <p:cNvPr id="3" name="Picture 2"/>
          <p:cNvPicPr/>
          <p:nvPr/>
        </p:nvPicPr>
        <p:blipFill>
          <a:blip r:embed="rId3"/>
          <a:stretch>
            <a:fillRect/>
          </a:stretch>
        </p:blipFill>
        <p:spPr>
          <a:xfrm>
            <a:off x="2276589" y="1650074"/>
            <a:ext cx="7634057" cy="4842166"/>
          </a:xfrm>
          <a:prstGeom prst="rect">
            <a:avLst/>
          </a:prstGeom>
        </p:spPr>
      </p:pic>
    </p:spTree>
    <p:extLst>
      <p:ext uri="{BB962C8B-B14F-4D97-AF65-F5344CB8AC3E}">
        <p14:creationId xmlns:p14="http://schemas.microsoft.com/office/powerpoint/2010/main" val="331521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1027013"/>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sz="4000" dirty="0"/>
              <a:t>Setup SQL Azure Server </a:t>
            </a:r>
            <a:r>
              <a:rPr lang="en-US" sz="4000" dirty="0" err="1" smtClean="0"/>
              <a:t>và</a:t>
            </a:r>
            <a:r>
              <a:rPr lang="en-US" sz="4000" dirty="0" smtClean="0"/>
              <a:t> </a:t>
            </a:r>
            <a:r>
              <a:rPr lang="en-US" sz="4000" dirty="0"/>
              <a:t>SQL Azure DB</a:t>
            </a:r>
            <a:endParaRPr lang="en-US" sz="4000" dirty="0">
              <a:solidFill>
                <a:schemeClr val="bg1"/>
              </a:solidFill>
            </a:endParaRPr>
          </a:p>
        </p:txBody>
      </p:sp>
      <p:pic>
        <p:nvPicPr>
          <p:cNvPr id="4" name="Picture 3"/>
          <p:cNvPicPr/>
          <p:nvPr/>
        </p:nvPicPr>
        <p:blipFill>
          <a:blip r:embed="rId3"/>
          <a:stretch>
            <a:fillRect/>
          </a:stretch>
        </p:blipFill>
        <p:spPr>
          <a:xfrm>
            <a:off x="2086334" y="1458883"/>
            <a:ext cx="8014567" cy="4879571"/>
          </a:xfrm>
          <a:prstGeom prst="rect">
            <a:avLst/>
          </a:prstGeom>
        </p:spPr>
      </p:pic>
    </p:spTree>
    <p:extLst>
      <p:ext uri="{BB962C8B-B14F-4D97-AF65-F5344CB8AC3E}">
        <p14:creationId xmlns:p14="http://schemas.microsoft.com/office/powerpoint/2010/main" val="84790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1027013"/>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sz="4000" dirty="0" smtClean="0"/>
              <a:t>New Hosting Plan</a:t>
            </a:r>
            <a:endParaRPr lang="en-US" sz="4000" dirty="0">
              <a:solidFill>
                <a:schemeClr val="bg1"/>
              </a:solidFill>
            </a:endParaRPr>
          </a:p>
        </p:txBody>
      </p:sp>
      <p:pic>
        <p:nvPicPr>
          <p:cNvPr id="5" name="Picture 4"/>
          <p:cNvPicPr/>
          <p:nvPr/>
        </p:nvPicPr>
        <p:blipFill>
          <a:blip r:embed="rId3"/>
          <a:stretch>
            <a:fillRect/>
          </a:stretch>
        </p:blipFill>
        <p:spPr>
          <a:xfrm>
            <a:off x="2002269" y="1429789"/>
            <a:ext cx="8182697" cy="4974994"/>
          </a:xfrm>
          <a:prstGeom prst="rect">
            <a:avLst/>
          </a:prstGeom>
        </p:spPr>
      </p:pic>
    </p:spTree>
    <p:extLst>
      <p:ext uri="{BB962C8B-B14F-4D97-AF65-F5344CB8AC3E}">
        <p14:creationId xmlns:p14="http://schemas.microsoft.com/office/powerpoint/2010/main" val="374805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7"/>
            <a:ext cx="11149013" cy="877383"/>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sz="4000" dirty="0"/>
              <a:t>Set Server firewall </a:t>
            </a:r>
            <a:r>
              <a:rPr lang="en-US" sz="4000" dirty="0" err="1" smtClean="0"/>
              <a:t>cho</a:t>
            </a:r>
            <a:r>
              <a:rPr lang="en-US" sz="4000" dirty="0" smtClean="0"/>
              <a:t> </a:t>
            </a:r>
            <a:r>
              <a:rPr lang="en-US" sz="4000" dirty="0"/>
              <a:t>database</a:t>
            </a:r>
          </a:p>
        </p:txBody>
      </p:sp>
      <p:pic>
        <p:nvPicPr>
          <p:cNvPr id="5" name="Picture 4"/>
          <p:cNvPicPr/>
          <p:nvPr/>
        </p:nvPicPr>
        <p:blipFill>
          <a:blip r:embed="rId3"/>
          <a:stretch>
            <a:fillRect/>
          </a:stretch>
        </p:blipFill>
        <p:spPr>
          <a:xfrm>
            <a:off x="2043833" y="1425804"/>
            <a:ext cx="8099570" cy="5099685"/>
          </a:xfrm>
          <a:prstGeom prst="rect">
            <a:avLst/>
          </a:prstGeom>
        </p:spPr>
      </p:pic>
    </p:spTree>
    <p:extLst>
      <p:ext uri="{BB962C8B-B14F-4D97-AF65-F5344CB8AC3E}">
        <p14:creationId xmlns:p14="http://schemas.microsoft.com/office/powerpoint/2010/main" val="426789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7"/>
            <a:ext cx="11149013" cy="993762"/>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sz="4000" dirty="0" err="1"/>
              <a:t>Đăng</a:t>
            </a:r>
            <a:r>
              <a:rPr lang="en-US" sz="4000" dirty="0"/>
              <a:t> </a:t>
            </a:r>
            <a:r>
              <a:rPr lang="en-US" sz="4000" dirty="0" err="1"/>
              <a:t>nhập</a:t>
            </a:r>
            <a:r>
              <a:rPr lang="en-US" sz="4000" dirty="0"/>
              <a:t> </a:t>
            </a:r>
            <a:r>
              <a:rPr lang="en-US" sz="4000" dirty="0" err="1"/>
              <a:t>vào</a:t>
            </a:r>
            <a:r>
              <a:rPr lang="en-US" sz="4000" dirty="0"/>
              <a:t> </a:t>
            </a:r>
            <a:r>
              <a:rPr lang="en-US" sz="4000" dirty="0" smtClean="0"/>
              <a:t>server </a:t>
            </a:r>
            <a:r>
              <a:rPr lang="en-US" sz="4000" dirty="0" err="1"/>
              <a:t>vừa</a:t>
            </a:r>
            <a:r>
              <a:rPr lang="en-US" sz="4000" dirty="0"/>
              <a:t> </a:t>
            </a:r>
            <a:r>
              <a:rPr lang="en-US" sz="4000" dirty="0" err="1"/>
              <a:t>tạo</a:t>
            </a:r>
            <a:r>
              <a:rPr lang="en-US" sz="4000" dirty="0"/>
              <a:t> </a:t>
            </a:r>
            <a:r>
              <a:rPr lang="en-US" sz="4000" dirty="0" err="1"/>
              <a:t>bằng</a:t>
            </a:r>
            <a:r>
              <a:rPr lang="en-US" sz="4000" dirty="0"/>
              <a:t> </a:t>
            </a:r>
            <a:r>
              <a:rPr lang="en-US" sz="4000" dirty="0" err="1"/>
              <a:t>tên</a:t>
            </a:r>
            <a:r>
              <a:rPr lang="en-US" sz="4000" dirty="0"/>
              <a:t> </a:t>
            </a:r>
            <a:r>
              <a:rPr lang="en-US" sz="4000" dirty="0" err="1"/>
              <a:t>đăng</a:t>
            </a:r>
            <a:r>
              <a:rPr lang="en-US" sz="4000" dirty="0"/>
              <a:t> </a:t>
            </a:r>
            <a:r>
              <a:rPr lang="en-US" sz="4000" dirty="0" err="1"/>
              <a:t>nhập</a:t>
            </a:r>
            <a:r>
              <a:rPr lang="en-US" sz="4000" dirty="0"/>
              <a:t> </a:t>
            </a:r>
            <a:r>
              <a:rPr lang="en-US" sz="4000" dirty="0" err="1"/>
              <a:t>và</a:t>
            </a:r>
            <a:r>
              <a:rPr lang="en-US" sz="4000" dirty="0"/>
              <a:t> </a:t>
            </a:r>
            <a:r>
              <a:rPr lang="en-US" sz="4000" dirty="0" err="1"/>
              <a:t>mật</a:t>
            </a:r>
            <a:r>
              <a:rPr lang="en-US" sz="4000" dirty="0"/>
              <a:t> </a:t>
            </a:r>
            <a:r>
              <a:rPr lang="en-US" sz="4000" dirty="0" err="1"/>
              <a:t>khẩu</a:t>
            </a:r>
            <a:r>
              <a:rPr lang="en-US" sz="4000" dirty="0"/>
              <a:t> </a:t>
            </a:r>
            <a:r>
              <a:rPr lang="en-US" sz="4000" dirty="0" err="1"/>
              <a:t>đã</a:t>
            </a:r>
            <a:r>
              <a:rPr lang="en-US" sz="4000" dirty="0"/>
              <a:t> </a:t>
            </a:r>
            <a:r>
              <a:rPr lang="en-US" sz="4000" dirty="0" err="1"/>
              <a:t>tạo</a:t>
            </a:r>
            <a:r>
              <a:rPr lang="en-US" sz="4000" dirty="0"/>
              <a:t> </a:t>
            </a:r>
            <a:r>
              <a:rPr lang="en-US" sz="4000" dirty="0" err="1"/>
              <a:t>trên</a:t>
            </a:r>
            <a:r>
              <a:rPr lang="en-US" sz="4000" dirty="0"/>
              <a:t> </a:t>
            </a:r>
            <a:r>
              <a:rPr lang="en-US" sz="4000" dirty="0" smtClean="0"/>
              <a:t>Azure</a:t>
            </a:r>
            <a:endParaRPr lang="en-US" sz="4000" dirty="0"/>
          </a:p>
        </p:txBody>
      </p:sp>
      <p:pic>
        <p:nvPicPr>
          <p:cNvPr id="4" name="Picture 3"/>
          <p:cNvPicPr/>
          <p:nvPr/>
        </p:nvPicPr>
        <p:blipFill>
          <a:blip r:embed="rId3"/>
          <a:stretch>
            <a:fillRect/>
          </a:stretch>
        </p:blipFill>
        <p:spPr>
          <a:xfrm>
            <a:off x="1927455" y="1575435"/>
            <a:ext cx="8332326" cy="5099685"/>
          </a:xfrm>
          <a:prstGeom prst="rect">
            <a:avLst/>
          </a:prstGeom>
        </p:spPr>
      </p:pic>
    </p:spTree>
    <p:extLst>
      <p:ext uri="{BB962C8B-B14F-4D97-AF65-F5344CB8AC3E}">
        <p14:creationId xmlns:p14="http://schemas.microsoft.com/office/powerpoint/2010/main" val="40449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7"/>
            <a:ext cx="11149013" cy="810881"/>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sz="4000" dirty="0" err="1"/>
              <a:t>Chạy</a:t>
            </a:r>
            <a:r>
              <a:rPr lang="en-US" sz="4000" dirty="0"/>
              <a:t> </a:t>
            </a:r>
            <a:r>
              <a:rPr lang="en-US" sz="4000" dirty="0" err="1"/>
              <a:t>sql</a:t>
            </a:r>
            <a:r>
              <a:rPr lang="en-US" sz="4000" dirty="0"/>
              <a:t> </a:t>
            </a:r>
            <a:r>
              <a:rPr lang="en-US" sz="4000" dirty="0" err="1"/>
              <a:t>để</a:t>
            </a:r>
            <a:r>
              <a:rPr lang="en-US" sz="4000" dirty="0"/>
              <a:t> </a:t>
            </a:r>
            <a:r>
              <a:rPr lang="en-US" sz="4000" dirty="0" err="1"/>
              <a:t>tạo</a:t>
            </a:r>
            <a:r>
              <a:rPr lang="en-US" sz="4000" dirty="0"/>
              <a:t> </a:t>
            </a:r>
            <a:r>
              <a:rPr lang="en-US" sz="4000" dirty="0" err="1"/>
              <a:t>bảng</a:t>
            </a:r>
            <a:r>
              <a:rPr lang="en-US" sz="4000" dirty="0"/>
              <a:t> </a:t>
            </a:r>
            <a:r>
              <a:rPr lang="en-US" sz="4000" dirty="0" err="1"/>
              <a:t>cho</a:t>
            </a:r>
            <a:r>
              <a:rPr lang="en-US" sz="4000" dirty="0"/>
              <a:t> D</a:t>
            </a:r>
            <a:r>
              <a:rPr lang="en-US" sz="4000" dirty="0" smtClean="0"/>
              <a:t>atabase</a:t>
            </a:r>
            <a:endParaRPr lang="en-US" sz="4000" dirty="0"/>
          </a:p>
        </p:txBody>
      </p:sp>
      <p:pic>
        <p:nvPicPr>
          <p:cNvPr id="5" name="Picture 4"/>
          <p:cNvPicPr/>
          <p:nvPr/>
        </p:nvPicPr>
        <p:blipFill>
          <a:blip r:embed="rId3"/>
          <a:stretch>
            <a:fillRect/>
          </a:stretch>
        </p:blipFill>
        <p:spPr>
          <a:xfrm>
            <a:off x="1915923" y="1213658"/>
            <a:ext cx="8355389" cy="5311831"/>
          </a:xfrm>
          <a:prstGeom prst="rect">
            <a:avLst/>
          </a:prstGeom>
        </p:spPr>
      </p:pic>
    </p:spTree>
    <p:extLst>
      <p:ext uri="{BB962C8B-B14F-4D97-AF65-F5344CB8AC3E}">
        <p14:creationId xmlns:p14="http://schemas.microsoft.com/office/powerpoint/2010/main" val="55024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66501"/>
            <a:ext cx="11149013" cy="947651"/>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sz="4000" dirty="0" smtClean="0"/>
              <a:t>Copy </a:t>
            </a:r>
            <a:r>
              <a:rPr lang="en-US" sz="4000" dirty="0" smtClean="0"/>
              <a:t>Database </a:t>
            </a:r>
            <a:r>
              <a:rPr lang="en-US" sz="4000" dirty="0"/>
              <a:t>connection string </a:t>
            </a:r>
            <a:r>
              <a:rPr lang="en-US" sz="4000" dirty="0" err="1"/>
              <a:t>trên</a:t>
            </a:r>
            <a:r>
              <a:rPr lang="en-US" sz="4000" dirty="0"/>
              <a:t> </a:t>
            </a:r>
            <a:r>
              <a:rPr lang="en-US" sz="4000" dirty="0" smtClean="0"/>
              <a:t>Azure </a:t>
            </a:r>
            <a:r>
              <a:rPr lang="en-US" sz="4000" dirty="0" err="1"/>
              <a:t>vào</a:t>
            </a:r>
            <a:r>
              <a:rPr lang="en-US" sz="4000" dirty="0"/>
              <a:t> </a:t>
            </a:r>
            <a:r>
              <a:rPr lang="en-US" sz="4000" dirty="0" err="1"/>
              <a:t>Web.config</a:t>
            </a:r>
            <a:r>
              <a:rPr lang="en-US" sz="4000" dirty="0"/>
              <a:t> </a:t>
            </a:r>
            <a:r>
              <a:rPr lang="en-US" sz="4000" dirty="0" err="1"/>
              <a:t>của</a:t>
            </a:r>
            <a:r>
              <a:rPr lang="en-US" sz="4000" dirty="0"/>
              <a:t> </a:t>
            </a:r>
            <a:r>
              <a:rPr lang="en-US" sz="4000" dirty="0" smtClean="0"/>
              <a:t>Project</a:t>
            </a:r>
            <a:endParaRPr lang="en-US" sz="4000" dirty="0"/>
          </a:p>
        </p:txBody>
      </p:sp>
      <p:pic>
        <p:nvPicPr>
          <p:cNvPr id="4" name="Picture 3"/>
          <p:cNvPicPr/>
          <p:nvPr/>
        </p:nvPicPr>
        <p:blipFill>
          <a:blip r:embed="rId3"/>
          <a:stretch>
            <a:fillRect/>
          </a:stretch>
        </p:blipFill>
        <p:spPr>
          <a:xfrm>
            <a:off x="1899298" y="1226299"/>
            <a:ext cx="8388640" cy="5357382"/>
          </a:xfrm>
          <a:prstGeom prst="rect">
            <a:avLst/>
          </a:prstGeom>
        </p:spPr>
      </p:pic>
    </p:spTree>
    <p:extLst>
      <p:ext uri="{BB962C8B-B14F-4D97-AF65-F5344CB8AC3E}">
        <p14:creationId xmlns:p14="http://schemas.microsoft.com/office/powerpoint/2010/main" val="295513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66501"/>
            <a:ext cx="11149013" cy="947651"/>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sz="4000" dirty="0" err="1"/>
              <a:t>Tiến</a:t>
            </a:r>
            <a:r>
              <a:rPr lang="en-US" sz="4000" dirty="0"/>
              <a:t> </a:t>
            </a:r>
            <a:r>
              <a:rPr lang="en-US" sz="4000" dirty="0" err="1"/>
              <a:t>hành</a:t>
            </a:r>
            <a:r>
              <a:rPr lang="en-US" sz="4000" dirty="0"/>
              <a:t> Publish Web</a:t>
            </a:r>
          </a:p>
        </p:txBody>
      </p:sp>
      <p:pic>
        <p:nvPicPr>
          <p:cNvPr id="5" name="Picture 4"/>
          <p:cNvPicPr/>
          <p:nvPr/>
        </p:nvPicPr>
        <p:blipFill>
          <a:blip r:embed="rId3"/>
          <a:stretch>
            <a:fillRect/>
          </a:stretch>
        </p:blipFill>
        <p:spPr>
          <a:xfrm>
            <a:off x="1903454" y="1014151"/>
            <a:ext cx="8380327" cy="5370023"/>
          </a:xfrm>
          <a:prstGeom prst="rect">
            <a:avLst/>
          </a:prstGeom>
        </p:spPr>
      </p:pic>
    </p:spTree>
    <p:extLst>
      <p:ext uri="{BB962C8B-B14F-4D97-AF65-F5344CB8AC3E}">
        <p14:creationId xmlns:p14="http://schemas.microsoft.com/office/powerpoint/2010/main" val="172897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err="1" smtClean="0"/>
              <a:t>Kết</a:t>
            </a:r>
            <a:r>
              <a:rPr lang="en-US" dirty="0" smtClean="0"/>
              <a:t> </a:t>
            </a:r>
            <a:r>
              <a:rPr lang="en-US" dirty="0" err="1" smtClean="0"/>
              <a:t>quả</a:t>
            </a:r>
            <a:r>
              <a:rPr lang="en-US" dirty="0" smtClean="0"/>
              <a:t> </a:t>
            </a:r>
            <a:r>
              <a:rPr lang="en-US" dirty="0" err="1" smtClean="0"/>
              <a:t>triển</a:t>
            </a:r>
            <a:r>
              <a:rPr lang="en-US" dirty="0" smtClean="0"/>
              <a:t> </a:t>
            </a:r>
            <a:r>
              <a:rPr lang="en-US" dirty="0" err="1" smtClean="0"/>
              <a:t>khai</a:t>
            </a:r>
            <a:endParaRPr lang="en-US" dirty="0">
              <a:solidFill>
                <a:schemeClr val="bg1"/>
              </a:solidFill>
            </a:endParaRPr>
          </a:p>
        </p:txBody>
      </p:sp>
    </p:spTree>
    <p:extLst>
      <p:ext uri="{BB962C8B-B14F-4D97-AF65-F5344CB8AC3E}">
        <p14:creationId xmlns:p14="http://schemas.microsoft.com/office/powerpoint/2010/main" val="2636256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66501"/>
            <a:ext cx="11149013" cy="947651"/>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sz="4000" dirty="0" smtClean="0"/>
              <a:t>Database </a:t>
            </a:r>
            <a:r>
              <a:rPr lang="en-US" sz="4000" dirty="0" err="1" smtClean="0"/>
              <a:t>trên</a:t>
            </a:r>
            <a:r>
              <a:rPr lang="en-US" sz="4000" dirty="0" smtClean="0"/>
              <a:t> </a:t>
            </a:r>
            <a:r>
              <a:rPr lang="en-US" sz="4000" dirty="0" err="1" smtClean="0"/>
              <a:t>đám</a:t>
            </a:r>
            <a:r>
              <a:rPr lang="en-US" sz="4000" dirty="0" smtClean="0"/>
              <a:t> </a:t>
            </a:r>
            <a:r>
              <a:rPr lang="en-US" sz="4000" dirty="0" err="1" smtClean="0"/>
              <a:t>mây</a:t>
            </a:r>
            <a:endParaRPr lang="en-US" sz="4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290" y="881149"/>
            <a:ext cx="10224655" cy="574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386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8024056" y="1996753"/>
            <a:ext cx="3470346" cy="3243606"/>
          </a:xfrm>
          <a:prstGeom prst="rect">
            <a:avLst/>
          </a:prstGeom>
          <a:solidFill>
            <a:srgbClr val="9A009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rPr>
              <a:t>Hybrid Consistency</a:t>
            </a:r>
            <a:endParaRPr lang="en-US" sz="3200" dirty="0">
              <a:gradFill>
                <a:gsLst>
                  <a:gs pos="0">
                    <a:srgbClr val="FFFFFF"/>
                  </a:gs>
                  <a:gs pos="100000">
                    <a:srgbClr val="FFFFFF"/>
                  </a:gs>
                </a:gsLst>
                <a:lin ang="5400000" scaled="0"/>
              </a:gradFill>
            </a:endParaRPr>
          </a:p>
        </p:txBody>
      </p:sp>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err="1" smtClean="0">
                <a:solidFill>
                  <a:schemeClr val="bg1"/>
                </a:solidFill>
              </a:rPr>
              <a:t>Giới</a:t>
            </a:r>
            <a:r>
              <a:rPr lang="en-US" dirty="0" smtClean="0">
                <a:solidFill>
                  <a:schemeClr val="bg1"/>
                </a:solidFill>
              </a:rPr>
              <a:t> </a:t>
            </a:r>
            <a:r>
              <a:rPr lang="en-US" dirty="0" err="1" smtClean="0">
                <a:solidFill>
                  <a:schemeClr val="bg1"/>
                </a:solidFill>
              </a:rPr>
              <a:t>thiệu</a:t>
            </a:r>
            <a:r>
              <a:rPr lang="en-US" dirty="0" smtClean="0">
                <a:solidFill>
                  <a:schemeClr val="bg1"/>
                </a:solidFill>
              </a:rPr>
              <a:t> Windows </a:t>
            </a:r>
            <a:r>
              <a:rPr lang="en-US" dirty="0">
                <a:solidFill>
                  <a:schemeClr val="bg1"/>
                </a:solidFill>
              </a:rPr>
              <a:t>A</a:t>
            </a:r>
            <a:r>
              <a:rPr lang="en-US" dirty="0" smtClean="0">
                <a:solidFill>
                  <a:schemeClr val="bg1"/>
                </a:solidFill>
              </a:rPr>
              <a:t>zure</a:t>
            </a:r>
            <a:endParaRPr lang="en-US" dirty="0">
              <a:solidFill>
                <a:schemeClr val="bg1"/>
              </a:solidFill>
            </a:endParaRPr>
          </a:p>
        </p:txBody>
      </p:sp>
      <p:grpSp>
        <p:nvGrpSpPr>
          <p:cNvPr id="15" name="Group 14"/>
          <p:cNvGrpSpPr/>
          <p:nvPr/>
        </p:nvGrpSpPr>
        <p:grpSpPr>
          <a:xfrm>
            <a:off x="717325" y="1996752"/>
            <a:ext cx="9997527" cy="3243605"/>
            <a:chOff x="627895" y="2692245"/>
            <a:chExt cx="6296788" cy="2042935"/>
          </a:xfrm>
        </p:grpSpPr>
        <p:sp>
          <p:nvSpPr>
            <p:cNvPr id="12" name="Rectangle 11"/>
            <p:cNvSpPr/>
            <p:nvPr/>
          </p:nvSpPr>
          <p:spPr bwMode="auto">
            <a:xfrm>
              <a:off x="627895" y="2692245"/>
              <a:ext cx="2185744" cy="204293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rPr>
                <a:t>Move Faster</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3611" y="3215743"/>
              <a:ext cx="1061072" cy="646289"/>
            </a:xfrm>
            <a:prstGeom prst="rect">
              <a:avLst/>
            </a:prstGeom>
          </p:spPr>
        </p:pic>
      </p:grpSp>
      <p:sp>
        <p:nvSpPr>
          <p:cNvPr id="13" name="Rectangle 12"/>
          <p:cNvSpPr/>
          <p:nvPr/>
        </p:nvSpPr>
        <p:spPr bwMode="auto">
          <a:xfrm>
            <a:off x="4370691" y="1996753"/>
            <a:ext cx="3470346" cy="324360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rPr>
              <a:t>Save Money</a:t>
            </a:r>
            <a:endParaRPr lang="en-US" sz="3200" dirty="0">
              <a:gradFill>
                <a:gsLst>
                  <a:gs pos="0">
                    <a:srgbClr val="FFFFFF"/>
                  </a:gs>
                  <a:gs pos="100000">
                    <a:srgbClr val="FFFFFF"/>
                  </a:gs>
                </a:gsLst>
                <a:lin ang="5400000" scaled="0"/>
              </a:gradFill>
            </a:endParaRPr>
          </a:p>
        </p:txBody>
      </p:sp>
      <p:sp>
        <p:nvSpPr>
          <p:cNvPr id="16" name="Freeform 123"/>
          <p:cNvSpPr>
            <a:spLocks noEditPoints="1"/>
          </p:cNvSpPr>
          <p:nvPr/>
        </p:nvSpPr>
        <p:spPr bwMode="black">
          <a:xfrm>
            <a:off x="1653221" y="2730421"/>
            <a:ext cx="1448438" cy="1504153"/>
          </a:xfrm>
          <a:custGeom>
            <a:avLst/>
            <a:gdLst>
              <a:gd name="T0" fmla="*/ 57 w 63"/>
              <a:gd name="T1" fmla="*/ 54 h 65"/>
              <a:gd name="T2" fmla="*/ 57 w 63"/>
              <a:gd name="T3" fmla="*/ 55 h 65"/>
              <a:gd name="T4" fmla="*/ 35 w 63"/>
              <a:gd name="T5" fmla="*/ 65 h 65"/>
              <a:gd name="T6" fmla="*/ 33 w 63"/>
              <a:gd name="T7" fmla="*/ 65 h 65"/>
              <a:gd name="T8" fmla="*/ 12 w 63"/>
              <a:gd name="T9" fmla="*/ 57 h 65"/>
              <a:gd name="T10" fmla="*/ 10 w 63"/>
              <a:gd name="T11" fmla="*/ 55 h 65"/>
              <a:gd name="T12" fmla="*/ 2 w 63"/>
              <a:gd name="T13" fmla="*/ 62 h 65"/>
              <a:gd name="T14" fmla="*/ 0 w 63"/>
              <a:gd name="T15" fmla="*/ 37 h 65"/>
              <a:gd name="T16" fmla="*/ 25 w 63"/>
              <a:gd name="T17" fmla="*/ 42 h 65"/>
              <a:gd name="T18" fmla="*/ 17 w 63"/>
              <a:gd name="T19" fmla="*/ 48 h 65"/>
              <a:gd name="T20" fmla="*/ 20 w 63"/>
              <a:gd name="T21" fmla="*/ 50 h 65"/>
              <a:gd name="T22" fmla="*/ 33 w 63"/>
              <a:gd name="T23" fmla="*/ 55 h 65"/>
              <a:gd name="T24" fmla="*/ 34 w 63"/>
              <a:gd name="T25" fmla="*/ 55 h 65"/>
              <a:gd name="T26" fmla="*/ 49 w 63"/>
              <a:gd name="T27" fmla="*/ 48 h 65"/>
              <a:gd name="T28" fmla="*/ 50 w 63"/>
              <a:gd name="T29" fmla="*/ 48 h 65"/>
              <a:gd name="T30" fmla="*/ 57 w 63"/>
              <a:gd name="T31" fmla="*/ 54 h 65"/>
              <a:gd name="T32" fmla="*/ 63 w 63"/>
              <a:gd name="T33" fmla="*/ 29 h 65"/>
              <a:gd name="T34" fmla="*/ 61 w 63"/>
              <a:gd name="T35" fmla="*/ 4 h 65"/>
              <a:gd name="T36" fmla="*/ 53 w 63"/>
              <a:gd name="T37" fmla="*/ 11 h 65"/>
              <a:gd name="T38" fmla="*/ 53 w 63"/>
              <a:gd name="T39" fmla="*/ 11 h 65"/>
              <a:gd name="T40" fmla="*/ 53 w 63"/>
              <a:gd name="T41" fmla="*/ 10 h 65"/>
              <a:gd name="T42" fmla="*/ 51 w 63"/>
              <a:gd name="T43" fmla="*/ 8 h 65"/>
              <a:gd name="T44" fmla="*/ 29 w 63"/>
              <a:gd name="T45" fmla="*/ 0 h 65"/>
              <a:gd name="T46" fmla="*/ 28 w 63"/>
              <a:gd name="T47" fmla="*/ 0 h 65"/>
              <a:gd name="T48" fmla="*/ 6 w 63"/>
              <a:gd name="T49" fmla="*/ 10 h 65"/>
              <a:gd name="T50" fmla="*/ 5 w 63"/>
              <a:gd name="T51" fmla="*/ 10 h 65"/>
              <a:gd name="T52" fmla="*/ 13 w 63"/>
              <a:gd name="T53" fmla="*/ 17 h 65"/>
              <a:gd name="T54" fmla="*/ 13 w 63"/>
              <a:gd name="T55" fmla="*/ 17 h 65"/>
              <a:gd name="T56" fmla="*/ 28 w 63"/>
              <a:gd name="T57" fmla="*/ 10 h 65"/>
              <a:gd name="T58" fmla="*/ 29 w 63"/>
              <a:gd name="T59" fmla="*/ 10 h 65"/>
              <a:gd name="T60" fmla="*/ 43 w 63"/>
              <a:gd name="T61" fmla="*/ 14 h 65"/>
              <a:gd name="T62" fmla="*/ 46 w 63"/>
              <a:gd name="T63" fmla="*/ 17 h 65"/>
              <a:gd name="T64" fmla="*/ 38 w 63"/>
              <a:gd name="T65" fmla="*/ 24 h 65"/>
              <a:gd name="T66" fmla="*/ 63 w 63"/>
              <a:gd name="T6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5">
                <a:moveTo>
                  <a:pt x="57" y="54"/>
                </a:moveTo>
                <a:cubicBezTo>
                  <a:pt x="57" y="55"/>
                  <a:pt x="57" y="55"/>
                  <a:pt x="57" y="55"/>
                </a:cubicBezTo>
                <a:cubicBezTo>
                  <a:pt x="51" y="61"/>
                  <a:pt x="43" y="64"/>
                  <a:pt x="35" y="65"/>
                </a:cubicBezTo>
                <a:cubicBezTo>
                  <a:pt x="34" y="65"/>
                  <a:pt x="34" y="65"/>
                  <a:pt x="33" y="65"/>
                </a:cubicBezTo>
                <a:cubicBezTo>
                  <a:pt x="26" y="65"/>
                  <a:pt x="18" y="62"/>
                  <a:pt x="12" y="57"/>
                </a:cubicBezTo>
                <a:cubicBezTo>
                  <a:pt x="10" y="55"/>
                  <a:pt x="10" y="55"/>
                  <a:pt x="10" y="55"/>
                </a:cubicBezTo>
                <a:cubicBezTo>
                  <a:pt x="2" y="62"/>
                  <a:pt x="2" y="62"/>
                  <a:pt x="2" y="62"/>
                </a:cubicBezTo>
                <a:cubicBezTo>
                  <a:pt x="0" y="37"/>
                  <a:pt x="0" y="37"/>
                  <a:pt x="0" y="37"/>
                </a:cubicBezTo>
                <a:cubicBezTo>
                  <a:pt x="25" y="42"/>
                  <a:pt x="25" y="42"/>
                  <a:pt x="25" y="42"/>
                </a:cubicBezTo>
                <a:cubicBezTo>
                  <a:pt x="17" y="48"/>
                  <a:pt x="17" y="48"/>
                  <a:pt x="17" y="48"/>
                </a:cubicBezTo>
                <a:cubicBezTo>
                  <a:pt x="20" y="50"/>
                  <a:pt x="20" y="50"/>
                  <a:pt x="20" y="50"/>
                </a:cubicBezTo>
                <a:cubicBezTo>
                  <a:pt x="24" y="53"/>
                  <a:pt x="29" y="55"/>
                  <a:pt x="33" y="55"/>
                </a:cubicBezTo>
                <a:cubicBezTo>
                  <a:pt x="34" y="55"/>
                  <a:pt x="34" y="55"/>
                  <a:pt x="34" y="55"/>
                </a:cubicBezTo>
                <a:cubicBezTo>
                  <a:pt x="40" y="54"/>
                  <a:pt x="45" y="52"/>
                  <a:pt x="49" y="48"/>
                </a:cubicBezTo>
                <a:cubicBezTo>
                  <a:pt x="50" y="48"/>
                  <a:pt x="50" y="48"/>
                  <a:pt x="50" y="48"/>
                </a:cubicBezTo>
                <a:lnTo>
                  <a:pt x="57" y="54"/>
                </a:lnTo>
                <a:close/>
                <a:moveTo>
                  <a:pt x="63" y="29"/>
                </a:moveTo>
                <a:cubicBezTo>
                  <a:pt x="61" y="4"/>
                  <a:pt x="61" y="4"/>
                  <a:pt x="61" y="4"/>
                </a:cubicBezTo>
                <a:cubicBezTo>
                  <a:pt x="53" y="11"/>
                  <a:pt x="53" y="11"/>
                  <a:pt x="53" y="11"/>
                </a:cubicBezTo>
                <a:cubicBezTo>
                  <a:pt x="53" y="11"/>
                  <a:pt x="53" y="11"/>
                  <a:pt x="53" y="11"/>
                </a:cubicBezTo>
                <a:cubicBezTo>
                  <a:pt x="53" y="10"/>
                  <a:pt x="53" y="10"/>
                  <a:pt x="53" y="10"/>
                </a:cubicBezTo>
                <a:cubicBezTo>
                  <a:pt x="51" y="8"/>
                  <a:pt x="51" y="8"/>
                  <a:pt x="51" y="8"/>
                </a:cubicBezTo>
                <a:cubicBezTo>
                  <a:pt x="45" y="3"/>
                  <a:pt x="37" y="0"/>
                  <a:pt x="29" y="0"/>
                </a:cubicBezTo>
                <a:cubicBezTo>
                  <a:pt x="29" y="0"/>
                  <a:pt x="28" y="0"/>
                  <a:pt x="28" y="0"/>
                </a:cubicBezTo>
                <a:cubicBezTo>
                  <a:pt x="20" y="0"/>
                  <a:pt x="12" y="4"/>
                  <a:pt x="6" y="10"/>
                </a:cubicBezTo>
                <a:cubicBezTo>
                  <a:pt x="5" y="10"/>
                  <a:pt x="5" y="10"/>
                  <a:pt x="5" y="10"/>
                </a:cubicBezTo>
                <a:cubicBezTo>
                  <a:pt x="13" y="17"/>
                  <a:pt x="13" y="17"/>
                  <a:pt x="13" y="17"/>
                </a:cubicBezTo>
                <a:cubicBezTo>
                  <a:pt x="13" y="17"/>
                  <a:pt x="13" y="17"/>
                  <a:pt x="13" y="17"/>
                </a:cubicBezTo>
                <a:cubicBezTo>
                  <a:pt x="17" y="13"/>
                  <a:pt x="23" y="10"/>
                  <a:pt x="28" y="10"/>
                </a:cubicBezTo>
                <a:cubicBezTo>
                  <a:pt x="29" y="10"/>
                  <a:pt x="29" y="10"/>
                  <a:pt x="29" y="10"/>
                </a:cubicBezTo>
                <a:cubicBezTo>
                  <a:pt x="34" y="10"/>
                  <a:pt x="39" y="12"/>
                  <a:pt x="43" y="14"/>
                </a:cubicBezTo>
                <a:cubicBezTo>
                  <a:pt x="46" y="17"/>
                  <a:pt x="46" y="17"/>
                  <a:pt x="46" y="17"/>
                </a:cubicBezTo>
                <a:cubicBezTo>
                  <a:pt x="38" y="24"/>
                  <a:pt x="38" y="24"/>
                  <a:pt x="38" y="24"/>
                </a:cubicBezTo>
                <a:lnTo>
                  <a:pt x="63" y="29"/>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9" name="TextBox 18"/>
          <p:cNvSpPr txBox="1"/>
          <p:nvPr/>
        </p:nvSpPr>
        <p:spPr>
          <a:xfrm>
            <a:off x="5637563" y="2704457"/>
            <a:ext cx="912109" cy="1828193"/>
          </a:xfrm>
          <a:prstGeom prst="rect">
            <a:avLst/>
          </a:prstGeom>
          <a:noFill/>
        </p:spPr>
        <p:txBody>
          <a:bodyPr wrap="none" lIns="0" tIns="0" rIns="0" bIns="0" rtlCol="0">
            <a:spAutoFit/>
          </a:bodyPr>
          <a:lstStyle/>
          <a:p>
            <a:pPr>
              <a:lnSpc>
                <a:spcPct val="90000"/>
              </a:lnSpc>
              <a:spcBef>
                <a:spcPct val="20000"/>
              </a:spcBef>
              <a:buSzPct val="80000"/>
            </a:pPr>
            <a:r>
              <a:rPr lang="en-US" sz="13200" dirty="0" smtClean="0">
                <a:solidFill>
                  <a:schemeClr val="bg1"/>
                </a:solidFill>
              </a:rPr>
              <a:t>$</a:t>
            </a:r>
            <a:endParaRPr lang="en-US" sz="13200" dirty="0">
              <a:solidFill>
                <a:schemeClr val="bg1"/>
              </a:solidFill>
            </a:endParaRPr>
          </a:p>
        </p:txBody>
      </p:sp>
    </p:spTree>
    <p:extLst>
      <p:ext uri="{BB962C8B-B14F-4D97-AF65-F5344CB8AC3E}">
        <p14:creationId xmlns:p14="http://schemas.microsoft.com/office/powerpoint/2010/main" val="321655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66501"/>
            <a:ext cx="11149013" cy="947651"/>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sz="4000" dirty="0" err="1" smtClean="0"/>
              <a:t>Ứng</a:t>
            </a:r>
            <a:r>
              <a:rPr lang="en-US" sz="4000" dirty="0" smtClean="0"/>
              <a:t> </a:t>
            </a:r>
            <a:r>
              <a:rPr lang="en-US" sz="4000" dirty="0" err="1" smtClean="0"/>
              <a:t>dụng</a:t>
            </a:r>
            <a:r>
              <a:rPr lang="en-US" sz="4000" dirty="0" smtClean="0"/>
              <a:t> web </a:t>
            </a:r>
            <a:r>
              <a:rPr lang="en-US" sz="4000" dirty="0" err="1" smtClean="0"/>
              <a:t>trên</a:t>
            </a:r>
            <a:r>
              <a:rPr lang="en-US" sz="4000" dirty="0" smtClean="0"/>
              <a:t> </a:t>
            </a:r>
            <a:r>
              <a:rPr lang="en-US" sz="4000" dirty="0" err="1" smtClean="0"/>
              <a:t>đám</a:t>
            </a:r>
            <a:r>
              <a:rPr lang="en-US" sz="4000" dirty="0" smtClean="0"/>
              <a:t> </a:t>
            </a:r>
            <a:r>
              <a:rPr lang="en-US" sz="4000" dirty="0" err="1" smtClean="0"/>
              <a:t>mây</a:t>
            </a:r>
            <a:endParaRPr lang="en-US" sz="4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352" y="992998"/>
            <a:ext cx="10274531" cy="5776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564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66501"/>
            <a:ext cx="11149013" cy="947651"/>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sz="4000" dirty="0" smtClean="0"/>
              <a:t>Website </a:t>
            </a:r>
            <a:r>
              <a:rPr lang="en-US" sz="4000" dirty="0" err="1" smtClean="0"/>
              <a:t>sau</a:t>
            </a:r>
            <a:r>
              <a:rPr lang="en-US" sz="4000" dirty="0" smtClean="0"/>
              <a:t> </a:t>
            </a:r>
            <a:r>
              <a:rPr lang="en-US" sz="4000" dirty="0" err="1" smtClean="0"/>
              <a:t>khi</a:t>
            </a:r>
            <a:r>
              <a:rPr lang="en-US" sz="4000" dirty="0" smtClean="0"/>
              <a:t> publish</a:t>
            </a:r>
            <a:endParaRPr lang="en-US" sz="4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21" y="838368"/>
            <a:ext cx="10706793" cy="6019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752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1" y="1333801"/>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b="1" dirty="0" smtClean="0">
                <a:latin typeface="Times New Roman" pitchFamily="18" charset="0"/>
                <a:cs typeface="Times New Roman" pitchFamily="18" charset="0"/>
              </a:rPr>
              <a:t>Thank You</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24903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61748" y="4300523"/>
            <a:ext cx="3292475" cy="1329595"/>
          </a:xfrm>
        </p:spPr>
        <p:txBody>
          <a:bodyPr anchor="ctr"/>
          <a:lstStyle/>
          <a:p>
            <a:r>
              <a:rPr lang="en-US" altLang="ja-JP" sz="4800" dirty="0" smtClean="0">
                <a:ea typeface="メイリオ" pitchFamily="50" charset="-128"/>
                <a:cs typeface="Segoe UI Light" panose="020B0502040204020203" pitchFamily="34" charset="0"/>
              </a:rPr>
              <a:t>Global Footprint</a:t>
            </a:r>
            <a:endParaRPr lang="en-US" sz="4800" dirty="0">
              <a:ea typeface="メイリオ" pitchFamily="50" charset="-128"/>
              <a:cs typeface="Segoe UI Light" panose="020B0502040204020203" pitchFamily="34" charset="0"/>
            </a:endParaRPr>
          </a:p>
        </p:txBody>
      </p:sp>
      <p:grpSp>
        <p:nvGrpSpPr>
          <p:cNvPr id="3" name="Group 2"/>
          <p:cNvGrpSpPr/>
          <p:nvPr/>
        </p:nvGrpSpPr>
        <p:grpSpPr>
          <a:xfrm>
            <a:off x="257805" y="55040"/>
            <a:ext cx="11826333" cy="6548957"/>
            <a:chOff x="395371" y="1139688"/>
            <a:chExt cx="8399866" cy="4651514"/>
          </a:xfrm>
          <a:solidFill>
            <a:schemeClr val="accent6">
              <a:lumMod val="60000"/>
              <a:lumOff val="40000"/>
            </a:schemeClr>
          </a:solidFill>
        </p:grpSpPr>
        <p:sp>
          <p:nvSpPr>
            <p:cNvPr id="2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endParaRPr lang="en-US" dirty="0"/>
            </a:p>
          </p:txBody>
        </p:sp>
        <p:sp>
          <p:nvSpPr>
            <p:cNvPr id="39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endParaRPr lang="en-US"/>
            </a:p>
          </p:txBody>
        </p:sp>
        <p:sp>
          <p:nvSpPr>
            <p:cNvPr id="40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endParaRPr lang="en-US" dirty="0"/>
            </a:p>
          </p:txBody>
        </p:sp>
        <p:sp>
          <p:nvSpPr>
            <p:cNvPr id="44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endParaRPr lang="en-US"/>
            </a:p>
          </p:txBody>
        </p:sp>
        <p:sp>
          <p:nvSpPr>
            <p:cNvPr id="54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endParaRPr lang="en-US"/>
            </a:p>
          </p:txBody>
        </p:sp>
        <p:sp>
          <p:nvSpPr>
            <p:cNvPr id="59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endParaRPr lang="en-US"/>
            </a:p>
          </p:txBody>
        </p:sp>
        <p:sp>
          <p:nvSpPr>
            <p:cNvPr id="64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endParaRPr lang="en-US"/>
            </a:p>
          </p:txBody>
        </p:sp>
        <p:sp>
          <p:nvSpPr>
            <p:cNvPr id="66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endParaRPr lang="en-US"/>
            </a:p>
          </p:txBody>
        </p:sp>
        <p:sp>
          <p:nvSpPr>
            <p:cNvPr id="76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endParaRPr lang="en-US"/>
            </a:p>
          </p:txBody>
        </p:sp>
        <p:sp>
          <p:nvSpPr>
            <p:cNvPr id="78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endParaRPr lang="en-US"/>
            </a:p>
          </p:txBody>
        </p:sp>
        <p:sp>
          <p:nvSpPr>
            <p:cNvPr id="97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endParaRPr lang="en-US"/>
            </a:p>
          </p:txBody>
        </p:sp>
        <p:sp>
          <p:nvSpPr>
            <p:cNvPr id="105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endParaRPr lang="en-US"/>
            </a:p>
          </p:txBody>
        </p:sp>
        <p:sp>
          <p:nvSpPr>
            <p:cNvPr id="111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endParaRPr lang="en-US"/>
            </a:p>
          </p:txBody>
        </p:sp>
        <p:sp>
          <p:nvSpPr>
            <p:cNvPr id="121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9"/>
          <p:cNvGrpSpPr/>
          <p:nvPr/>
        </p:nvGrpSpPr>
        <p:grpSpPr>
          <a:xfrm>
            <a:off x="1591145" y="1590734"/>
            <a:ext cx="8507313" cy="2800146"/>
            <a:chOff x="1067332" y="2443650"/>
            <a:chExt cx="5795198" cy="1907465"/>
          </a:xfrm>
          <a:solidFill>
            <a:srgbClr val="C9F0FF">
              <a:alpha val="89804"/>
            </a:srgbClr>
          </a:solidFill>
        </p:grpSpPr>
        <p:sp>
          <p:nvSpPr>
            <p:cNvPr id="1269" name="Oval 1268"/>
            <p:cNvSpPr/>
            <p:nvPr/>
          </p:nvSpPr>
          <p:spPr bwMode="auto">
            <a:xfrm>
              <a:off x="1067332" y="274876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70" name="Oval 1269"/>
            <p:cNvSpPr/>
            <p:nvPr/>
          </p:nvSpPr>
          <p:spPr bwMode="auto">
            <a:xfrm>
              <a:off x="1901814" y="2590206"/>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71" name="Oval 1270"/>
            <p:cNvSpPr/>
            <p:nvPr/>
          </p:nvSpPr>
          <p:spPr bwMode="auto">
            <a:xfrm>
              <a:off x="1614712" y="3172729"/>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73" name="Oval 1272"/>
            <p:cNvSpPr/>
            <p:nvPr/>
          </p:nvSpPr>
          <p:spPr bwMode="auto">
            <a:xfrm>
              <a:off x="3982820" y="2466847"/>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09" name="Oval 1308"/>
            <p:cNvSpPr/>
            <p:nvPr/>
          </p:nvSpPr>
          <p:spPr bwMode="auto">
            <a:xfrm>
              <a:off x="3649160" y="244365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10" name="Oval 1309"/>
            <p:cNvSpPr/>
            <p:nvPr/>
          </p:nvSpPr>
          <p:spPr bwMode="auto">
            <a:xfrm>
              <a:off x="6550015" y="3350006"/>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311" name="Oval 1310"/>
            <p:cNvSpPr/>
            <p:nvPr/>
          </p:nvSpPr>
          <p:spPr bwMode="auto">
            <a:xfrm>
              <a:off x="6139082" y="403860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grpSp>
      <p:sp>
        <p:nvSpPr>
          <p:cNvPr id="1262" name="Oval 1261"/>
          <p:cNvSpPr/>
          <p:nvPr/>
        </p:nvSpPr>
        <p:spPr bwMode="auto">
          <a:xfrm>
            <a:off x="10356238" y="4831534"/>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3" name="Oval 1262"/>
          <p:cNvSpPr/>
          <p:nvPr/>
        </p:nvSpPr>
        <p:spPr bwMode="auto">
          <a:xfrm>
            <a:off x="10545970" y="5488767"/>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4" name="Oval 1263"/>
          <p:cNvSpPr/>
          <p:nvPr/>
        </p:nvSpPr>
        <p:spPr bwMode="auto">
          <a:xfrm>
            <a:off x="10316585" y="2433918"/>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6" name="Oval 1265"/>
          <p:cNvSpPr/>
          <p:nvPr/>
        </p:nvSpPr>
        <p:spPr bwMode="auto">
          <a:xfrm>
            <a:off x="10316585" y="2127147"/>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7" name="Oval 1266"/>
          <p:cNvSpPr/>
          <p:nvPr/>
        </p:nvSpPr>
        <p:spPr bwMode="auto">
          <a:xfrm>
            <a:off x="9492997" y="1840139"/>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8" name="Oval 1267"/>
          <p:cNvSpPr/>
          <p:nvPr/>
        </p:nvSpPr>
        <p:spPr bwMode="auto">
          <a:xfrm>
            <a:off x="9191301" y="2663303"/>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72" name="Oval 1271"/>
          <p:cNvSpPr/>
          <p:nvPr/>
        </p:nvSpPr>
        <p:spPr bwMode="auto">
          <a:xfrm>
            <a:off x="2717266" y="2291884"/>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74" name="Oval 1273"/>
          <p:cNvSpPr/>
          <p:nvPr/>
        </p:nvSpPr>
        <p:spPr bwMode="auto">
          <a:xfrm>
            <a:off x="3121494" y="2161609"/>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5" name="Oval 1264"/>
          <p:cNvSpPr/>
          <p:nvPr/>
        </p:nvSpPr>
        <p:spPr bwMode="auto">
          <a:xfrm>
            <a:off x="4249138" y="4372764"/>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0497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840922" y="2315140"/>
            <a:ext cx="7051566"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t>Virtual Machines</a:t>
            </a:r>
            <a:endParaRPr lang="en-US" dirty="0"/>
          </a:p>
        </p:txBody>
      </p:sp>
      <p:sp>
        <p:nvSpPr>
          <p:cNvPr id="13" name="Content Placeholder 2"/>
          <p:cNvSpPr>
            <a:spLocks noGrp="1"/>
          </p:cNvSpPr>
          <p:nvPr>
            <p:ph type="body" sz="quarter" idx="10"/>
          </p:nvPr>
        </p:nvSpPr>
        <p:spPr>
          <a:xfrm>
            <a:off x="4877594" y="3263053"/>
            <a:ext cx="6603204" cy="1523494"/>
          </a:xfrm>
        </p:spPr>
        <p:txBody>
          <a:bodyPr/>
          <a:lstStyle/>
          <a:p>
            <a:pPr marL="460375" indent="-457200">
              <a:lnSpc>
                <a:spcPct val="100000"/>
              </a:lnSpc>
              <a:buFont typeface="Wingdings" pitchFamily="2" charset="2"/>
              <a:buChar char="ß"/>
            </a:pPr>
            <a:r>
              <a:rPr lang="vi-VN" sz="2800" dirty="0" smtClean="0"/>
              <a:t>Máy </a:t>
            </a:r>
            <a:r>
              <a:rPr lang="vi-VN" sz="2800" dirty="0"/>
              <a:t>chủ Windows và Linux</a:t>
            </a:r>
            <a:endParaRPr lang="en-US" sz="2800" dirty="0" smtClean="0">
              <a:solidFill>
                <a:schemeClr val="bg1">
                  <a:alpha val="99000"/>
                </a:schemeClr>
              </a:solidFill>
            </a:endParaRPr>
          </a:p>
          <a:p>
            <a:pPr marL="460375" indent="-457200">
              <a:lnSpc>
                <a:spcPct val="100000"/>
              </a:lnSpc>
              <a:buFont typeface="Wingdings" pitchFamily="2" charset="2"/>
              <a:buChar char="ß"/>
            </a:pPr>
            <a:r>
              <a:rPr lang="vi-VN" sz="2800" dirty="0"/>
              <a:t>Hỗ trợ khối lượng công việc linh </a:t>
            </a:r>
            <a:r>
              <a:rPr lang="vi-VN" sz="2800" dirty="0" smtClean="0"/>
              <a:t>hoạt</a:t>
            </a:r>
            <a:endParaRPr lang="en-US" sz="2800" dirty="0" smtClean="0">
              <a:solidFill>
                <a:schemeClr val="bg1">
                  <a:alpha val="99000"/>
                </a:schemeClr>
              </a:solidFill>
            </a:endParaRPr>
          </a:p>
          <a:p>
            <a:pPr marL="460375" indent="-457200">
              <a:lnSpc>
                <a:spcPct val="100000"/>
              </a:lnSpc>
              <a:buFont typeface="Wingdings" pitchFamily="2" charset="2"/>
              <a:buChar char="ß"/>
            </a:pPr>
            <a:r>
              <a:rPr lang="vi-VN" sz="2800" dirty="0"/>
              <a:t>Mạng riêng ảo</a:t>
            </a:r>
            <a:endParaRPr lang="en-US" sz="2800" dirty="0" smtClean="0">
              <a:solidFill>
                <a:schemeClr val="bg1">
                  <a:alpha val="99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50" y="2178241"/>
            <a:ext cx="2781081" cy="2781081"/>
          </a:xfrm>
          <a:prstGeom prst="rect">
            <a:avLst/>
          </a:prstGeom>
        </p:spPr>
      </p:pic>
    </p:spTree>
    <p:extLst>
      <p:ext uri="{BB962C8B-B14F-4D97-AF65-F5344CB8AC3E}">
        <p14:creationId xmlns:p14="http://schemas.microsoft.com/office/powerpoint/2010/main" val="1930854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75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250"/>
                                        <p:tgtEl>
                                          <p:spTgt spid="1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50"/>
                                        <p:tgtEl>
                                          <p:spTgt spid="2"/>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50"/>
                                        <p:tgtEl>
                                          <p:spTgt spid="12"/>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250"/>
                                        <p:tgtEl>
                                          <p:spTgt spid="13">
                                            <p:txEl>
                                              <p:pRg st="0" end="0"/>
                                            </p:txEl>
                                          </p:spTgt>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13">
                                            <p:txEl>
                                              <p:pRg st="1" end="1"/>
                                            </p:txEl>
                                          </p:spTgt>
                                        </p:tgtEl>
                                        <p:attrNameLst>
                                          <p:attrName>style.visibility</p:attrName>
                                        </p:attrNameLst>
                                      </p:cBhvr>
                                      <p:to>
                                        <p:strVal val="visible"/>
                                      </p:to>
                                    </p:set>
                                    <p:animEffect transition="in" filter="fade">
                                      <p:cBhvr>
                                        <p:cTn id="19" dur="25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t>SQL Database</a:t>
            </a:r>
            <a:endParaRPr lang="en-US" dirty="0"/>
          </a:p>
        </p:txBody>
      </p:sp>
      <p:sp>
        <p:nvSpPr>
          <p:cNvPr id="13" name="Content Placeholder 2"/>
          <p:cNvSpPr>
            <a:spLocks noGrp="1"/>
          </p:cNvSpPr>
          <p:nvPr>
            <p:ph type="body" sz="quarter" idx="10"/>
          </p:nvPr>
        </p:nvSpPr>
        <p:spPr>
          <a:xfrm>
            <a:off x="5131596" y="3271520"/>
            <a:ext cx="7057229" cy="1523494"/>
          </a:xfrm>
        </p:spPr>
        <p:txBody>
          <a:bodyPr/>
          <a:lstStyle/>
          <a:p>
            <a:pPr marL="460375" indent="-457200">
              <a:lnSpc>
                <a:spcPct val="100000"/>
              </a:lnSpc>
              <a:buFont typeface="Wingdings" pitchFamily="2" charset="2"/>
              <a:buChar char="ß"/>
            </a:pPr>
            <a:r>
              <a:rPr lang="en-US" sz="2800" dirty="0" err="1" smtClean="0">
                <a:solidFill>
                  <a:schemeClr val="bg1">
                    <a:alpha val="99000"/>
                  </a:schemeClr>
                </a:solidFill>
              </a:rPr>
              <a:t>Mối</a:t>
            </a:r>
            <a:r>
              <a:rPr lang="en-US" sz="2800" dirty="0" smtClean="0">
                <a:solidFill>
                  <a:schemeClr val="bg1">
                    <a:alpha val="99000"/>
                  </a:schemeClr>
                </a:solidFill>
              </a:rPr>
              <a:t> </a:t>
            </a:r>
            <a:r>
              <a:rPr lang="en-US" sz="2800" dirty="0" err="1" smtClean="0">
                <a:solidFill>
                  <a:schemeClr val="bg1">
                    <a:alpha val="99000"/>
                  </a:schemeClr>
                </a:solidFill>
              </a:rPr>
              <a:t>liên</a:t>
            </a:r>
            <a:r>
              <a:rPr lang="en-US" sz="2800" dirty="0" smtClean="0">
                <a:solidFill>
                  <a:schemeClr val="bg1">
                    <a:alpha val="99000"/>
                  </a:schemeClr>
                </a:solidFill>
              </a:rPr>
              <a:t> </a:t>
            </a:r>
            <a:r>
              <a:rPr lang="en-US" sz="2800" dirty="0" err="1" smtClean="0">
                <a:solidFill>
                  <a:schemeClr val="bg1">
                    <a:alpha val="99000"/>
                  </a:schemeClr>
                </a:solidFill>
              </a:rPr>
              <a:t>hệ</a:t>
            </a:r>
            <a:r>
              <a:rPr lang="en-US" sz="2800" dirty="0" smtClean="0">
                <a:solidFill>
                  <a:schemeClr val="bg1">
                    <a:alpha val="99000"/>
                  </a:schemeClr>
                </a:solidFill>
              </a:rPr>
              <a:t> </a:t>
            </a:r>
            <a:r>
              <a:rPr lang="en-US" sz="2800" dirty="0">
                <a:solidFill>
                  <a:schemeClr val="bg1">
                    <a:alpha val="99000"/>
                  </a:schemeClr>
                </a:solidFill>
              </a:rPr>
              <a:t>SQL Server Engine </a:t>
            </a:r>
            <a:r>
              <a:rPr lang="en-US" sz="2800" dirty="0" err="1" smtClean="0">
                <a:solidFill>
                  <a:schemeClr val="bg1">
                    <a:alpha val="99000"/>
                  </a:schemeClr>
                </a:solidFill>
              </a:rPr>
              <a:t>trong</a:t>
            </a:r>
            <a:r>
              <a:rPr lang="en-US" sz="2800" dirty="0" smtClean="0">
                <a:solidFill>
                  <a:schemeClr val="bg1">
                    <a:alpha val="99000"/>
                  </a:schemeClr>
                </a:solidFill>
              </a:rPr>
              <a:t> </a:t>
            </a:r>
            <a:r>
              <a:rPr lang="en-US" sz="2800" dirty="0" err="1" smtClean="0">
                <a:solidFill>
                  <a:schemeClr val="bg1">
                    <a:alpha val="99000"/>
                  </a:schemeClr>
                </a:solidFill>
              </a:rPr>
              <a:t>đám</a:t>
            </a:r>
            <a:r>
              <a:rPr lang="en-US" sz="2800" dirty="0" smtClean="0">
                <a:solidFill>
                  <a:schemeClr val="bg1">
                    <a:alpha val="99000"/>
                  </a:schemeClr>
                </a:solidFill>
              </a:rPr>
              <a:t> </a:t>
            </a:r>
            <a:r>
              <a:rPr lang="en-US" sz="2800" dirty="0" err="1" smtClean="0">
                <a:solidFill>
                  <a:schemeClr val="bg1">
                    <a:alpha val="99000"/>
                  </a:schemeClr>
                </a:solidFill>
              </a:rPr>
              <a:t>mây</a:t>
            </a:r>
            <a:endParaRPr lang="en-US" sz="2800" dirty="0">
              <a:solidFill>
                <a:schemeClr val="bg1">
                  <a:alpha val="99000"/>
                </a:schemeClr>
              </a:solidFill>
            </a:endParaRPr>
          </a:p>
          <a:p>
            <a:pPr marL="460375" indent="-457200">
              <a:lnSpc>
                <a:spcPct val="100000"/>
              </a:lnSpc>
              <a:buFont typeface="Wingdings" pitchFamily="2" charset="2"/>
              <a:buChar char="ß"/>
            </a:pPr>
            <a:r>
              <a:rPr lang="en-US" sz="2800" dirty="0" err="1" smtClean="0"/>
              <a:t>Phân</a:t>
            </a:r>
            <a:r>
              <a:rPr lang="en-US" sz="2800" dirty="0" smtClean="0"/>
              <a:t> </a:t>
            </a:r>
            <a:r>
              <a:rPr lang="en-US" sz="2800" dirty="0" err="1"/>
              <a:t>cụm</a:t>
            </a:r>
            <a:r>
              <a:rPr lang="en-US" sz="2800" dirty="0"/>
              <a:t> </a:t>
            </a:r>
            <a:r>
              <a:rPr lang="en-US" sz="2800" dirty="0" err="1"/>
              <a:t>cho</a:t>
            </a:r>
            <a:r>
              <a:rPr lang="en-US" sz="2800" dirty="0"/>
              <a:t> </a:t>
            </a:r>
            <a:r>
              <a:rPr lang="en-US" sz="2800" dirty="0" err="1"/>
              <a:t>tính</a:t>
            </a:r>
            <a:r>
              <a:rPr lang="en-US" sz="2800" dirty="0"/>
              <a:t> </a:t>
            </a:r>
            <a:r>
              <a:rPr lang="en-US" sz="2800" dirty="0" err="1"/>
              <a:t>sẵn</a:t>
            </a:r>
            <a:r>
              <a:rPr lang="en-US" sz="2800" dirty="0"/>
              <a:t> </a:t>
            </a:r>
            <a:r>
              <a:rPr lang="en-US" sz="2800" dirty="0" err="1"/>
              <a:t>sàng</a:t>
            </a:r>
            <a:r>
              <a:rPr lang="en-US" sz="2800" dirty="0"/>
              <a:t> </a:t>
            </a:r>
            <a:r>
              <a:rPr lang="en-US" sz="2800" dirty="0" err="1" smtClean="0"/>
              <a:t>cao</a:t>
            </a:r>
            <a:endParaRPr lang="en-US" sz="2800" dirty="0" smtClean="0">
              <a:solidFill>
                <a:schemeClr val="bg1">
                  <a:alpha val="99000"/>
                </a:schemeClr>
              </a:solidFill>
            </a:endParaRPr>
          </a:p>
          <a:p>
            <a:pPr marL="460375" indent="-457200">
              <a:lnSpc>
                <a:spcPct val="100000"/>
              </a:lnSpc>
              <a:buFont typeface="Wingdings" pitchFamily="2" charset="2"/>
              <a:buChar char="ß"/>
            </a:pPr>
            <a:r>
              <a:rPr lang="vi-VN" sz="2800" dirty="0"/>
              <a:t>Dịch vụ được quản lý đầy đủ</a:t>
            </a:r>
            <a:endParaRPr lang="en-US" sz="2800" dirty="0" smtClean="0">
              <a:solidFill>
                <a:schemeClr val="bg1">
                  <a:alpha val="99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50" y="2178241"/>
            <a:ext cx="2781081" cy="2781081"/>
          </a:xfrm>
          <a:prstGeom prst="rect">
            <a:avLst/>
          </a:prstGeom>
        </p:spPr>
      </p:pic>
    </p:spTree>
    <p:extLst>
      <p:ext uri="{BB962C8B-B14F-4D97-AF65-F5344CB8AC3E}">
        <p14:creationId xmlns:p14="http://schemas.microsoft.com/office/powerpoint/2010/main" val="21860365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500"/>
                                        <p:tgtEl>
                                          <p:spTgt spid="1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250"/>
                                        <p:tgtEl>
                                          <p:spTgt spid="1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250"/>
                                        <p:tgtEl>
                                          <p:spTgt spid="2"/>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t>Web Sites </a:t>
            </a:r>
            <a:endParaRPr lang="en-US" dirty="0"/>
          </a:p>
        </p:txBody>
      </p:sp>
      <p:sp>
        <p:nvSpPr>
          <p:cNvPr id="13" name="Content Placeholder 2"/>
          <p:cNvSpPr>
            <a:spLocks noGrp="1"/>
          </p:cNvSpPr>
          <p:nvPr>
            <p:ph type="body" sz="quarter" idx="10"/>
          </p:nvPr>
        </p:nvSpPr>
        <p:spPr>
          <a:xfrm>
            <a:off x="5131596" y="3271520"/>
            <a:ext cx="6822106" cy="1523494"/>
          </a:xfrm>
        </p:spPr>
        <p:txBody>
          <a:bodyPr/>
          <a:lstStyle/>
          <a:p>
            <a:pPr marL="460375" indent="-457200">
              <a:lnSpc>
                <a:spcPct val="100000"/>
              </a:lnSpc>
              <a:buFont typeface="Wingdings" pitchFamily="2" charset="2"/>
              <a:buChar char="ß"/>
            </a:pPr>
            <a:r>
              <a:rPr lang="en-US" sz="2800" dirty="0" err="1" smtClean="0"/>
              <a:t>Xây</a:t>
            </a:r>
            <a:r>
              <a:rPr lang="en-US" sz="2800" dirty="0" smtClean="0"/>
              <a:t> </a:t>
            </a:r>
            <a:r>
              <a:rPr lang="en-US" sz="2800" dirty="0" err="1" smtClean="0"/>
              <a:t>dựng</a:t>
            </a:r>
            <a:r>
              <a:rPr lang="en-US" sz="2800" dirty="0" smtClean="0"/>
              <a:t> </a:t>
            </a:r>
            <a:r>
              <a:rPr lang="en-US" sz="2800" dirty="0"/>
              <a:t>ASP.NET, </a:t>
            </a:r>
            <a:r>
              <a:rPr lang="en-US" sz="2800" dirty="0" err="1"/>
              <a:t>Node.js</a:t>
            </a:r>
            <a:r>
              <a:rPr lang="en-US" sz="2800" dirty="0"/>
              <a:t> </a:t>
            </a:r>
            <a:r>
              <a:rPr lang="en-US" sz="2800" dirty="0" err="1" smtClean="0"/>
              <a:t>hoặc</a:t>
            </a:r>
            <a:r>
              <a:rPr lang="en-US" sz="2800" dirty="0" smtClean="0"/>
              <a:t> </a:t>
            </a:r>
            <a:r>
              <a:rPr lang="en-US" sz="2800" dirty="0"/>
              <a:t>PHP</a:t>
            </a:r>
          </a:p>
          <a:p>
            <a:pPr marL="460375" indent="-457200">
              <a:lnSpc>
                <a:spcPct val="100000"/>
              </a:lnSpc>
              <a:buFont typeface="Wingdings" pitchFamily="2" charset="2"/>
              <a:buChar char="ß"/>
            </a:pPr>
            <a:r>
              <a:rPr lang="vi-VN" sz="2800" dirty="0"/>
              <a:t>Triển khai trong vài giây với</a:t>
            </a:r>
            <a:r>
              <a:rPr lang="en-US" sz="2800" dirty="0" smtClean="0"/>
              <a:t> </a:t>
            </a:r>
            <a:r>
              <a:rPr lang="en-US" sz="2800" dirty="0"/>
              <a:t>FTP, </a:t>
            </a:r>
            <a:r>
              <a:rPr lang="en-US" sz="2800" dirty="0" err="1"/>
              <a:t>Git</a:t>
            </a:r>
            <a:r>
              <a:rPr lang="en-US" sz="2800" dirty="0"/>
              <a:t> </a:t>
            </a:r>
            <a:r>
              <a:rPr lang="en-US" sz="2800" dirty="0" err="1" smtClean="0"/>
              <a:t>hoặc</a:t>
            </a:r>
            <a:r>
              <a:rPr lang="en-US" sz="2800" dirty="0" smtClean="0"/>
              <a:t> </a:t>
            </a:r>
            <a:r>
              <a:rPr lang="en-US" sz="2800" dirty="0"/>
              <a:t>TFS </a:t>
            </a:r>
          </a:p>
          <a:p>
            <a:pPr marL="460375" indent="-457200">
              <a:lnSpc>
                <a:spcPct val="100000"/>
              </a:lnSpc>
              <a:buFont typeface="Wingdings" pitchFamily="2" charset="2"/>
              <a:buChar char="ß"/>
            </a:pPr>
            <a:r>
              <a:rPr lang="vi-VN" sz="2800" dirty="0" smtClean="0"/>
              <a:t>Dễ </a:t>
            </a:r>
            <a:r>
              <a:rPr lang="vi-VN" sz="2800" dirty="0"/>
              <a:t>dàng tăng quy mô khi nhu cầu tăng</a:t>
            </a:r>
            <a:endParaRPr lang="en-US" sz="28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50" y="2178241"/>
            <a:ext cx="2781081" cy="2781081"/>
          </a:xfrm>
          <a:prstGeom prst="rect">
            <a:avLst/>
          </a:prstGeom>
        </p:spPr>
      </p:pic>
    </p:spTree>
    <p:extLst>
      <p:ext uri="{BB962C8B-B14F-4D97-AF65-F5344CB8AC3E}">
        <p14:creationId xmlns:p14="http://schemas.microsoft.com/office/powerpoint/2010/main" val="9570978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500"/>
                                        <p:tgtEl>
                                          <p:spTgt spid="1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50"/>
                                        <p:tgtEl>
                                          <p:spTgt spid="2"/>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50"/>
                                        <p:tgtEl>
                                          <p:spTgt spid="12"/>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250"/>
                                        <p:tgtEl>
                                          <p:spTgt spid="13">
                                            <p:txEl>
                                              <p:pRg st="0" end="0"/>
                                            </p:txEl>
                                          </p:spTgt>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13">
                                            <p:txEl>
                                              <p:pRg st="1" end="1"/>
                                            </p:txEl>
                                          </p:spTgt>
                                        </p:tgtEl>
                                        <p:attrNameLst>
                                          <p:attrName>style.visibility</p:attrName>
                                        </p:attrNameLst>
                                      </p:cBhvr>
                                      <p:to>
                                        <p:strVal val="visible"/>
                                      </p:to>
                                    </p:set>
                                    <p:animEffect transition="in" filter="fade">
                                      <p:cBhvr>
                                        <p:cTn id="19" dur="25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0109" y="2281272"/>
            <a:ext cx="7205455" cy="747897"/>
          </a:xfrm>
        </p:spPr>
        <p:txBody>
          <a:bodyPr/>
          <a:lstStyle/>
          <a:p>
            <a:pPr>
              <a:tabLst>
                <a:tab pos="1089025" algn="l"/>
              </a:tabLst>
            </a:pPr>
            <a:r>
              <a:rPr lang="en-US" dirty="0"/>
              <a:t>S</a:t>
            </a:r>
            <a:r>
              <a:rPr lang="en-US" dirty="0" smtClean="0"/>
              <a:t>torage</a:t>
            </a:r>
            <a:endParaRPr lang="en-US" dirty="0"/>
          </a:p>
        </p:txBody>
      </p:sp>
      <p:sp>
        <p:nvSpPr>
          <p:cNvPr id="3" name="Content Placeholder 2"/>
          <p:cNvSpPr>
            <a:spLocks noGrp="1"/>
          </p:cNvSpPr>
          <p:nvPr>
            <p:ph type="body" sz="quarter" idx="10"/>
          </p:nvPr>
        </p:nvSpPr>
        <p:spPr>
          <a:xfrm>
            <a:off x="4156364" y="3197088"/>
            <a:ext cx="8032461" cy="2108269"/>
          </a:xfrm>
        </p:spPr>
        <p:txBody>
          <a:bodyPr/>
          <a:lstStyle/>
          <a:p>
            <a:pPr marL="460375" lvl="0" indent="-457200">
              <a:lnSpc>
                <a:spcPct val="100000"/>
              </a:lnSpc>
              <a:spcAft>
                <a:spcPts val="1000"/>
              </a:spcAft>
              <a:buFont typeface="Wingdings" panose="05000000000000000000" pitchFamily="2" charset="2"/>
              <a:buChar char="ß"/>
            </a:pPr>
            <a:r>
              <a:rPr lang="vi-VN" sz="2800" dirty="0" smtClean="0"/>
              <a:t>Khả </a:t>
            </a:r>
            <a:r>
              <a:rPr lang="vi-VN" sz="2800" dirty="0"/>
              <a:t>năng mở rộng cao, bền, hệ thống lưu trữ có </a:t>
            </a:r>
            <a:r>
              <a:rPr lang="vi-VN" sz="2800" dirty="0" smtClean="0"/>
              <a:t>sẵn</a:t>
            </a:r>
            <a:endParaRPr lang="en-US" sz="2800" dirty="0" smtClean="0">
              <a:solidFill>
                <a:schemeClr val="bg1">
                  <a:alpha val="99000"/>
                </a:schemeClr>
              </a:solidFill>
            </a:endParaRPr>
          </a:p>
          <a:p>
            <a:pPr marL="460375" indent="-457200">
              <a:lnSpc>
                <a:spcPct val="100000"/>
              </a:lnSpc>
              <a:spcAft>
                <a:spcPts val="1000"/>
              </a:spcAft>
              <a:buFont typeface="Wingdings" panose="05000000000000000000" pitchFamily="2" charset="2"/>
              <a:buChar char="ß"/>
            </a:pPr>
            <a:r>
              <a:rPr lang="en-US" sz="2800" dirty="0" smtClean="0">
                <a:solidFill>
                  <a:schemeClr val="bg1">
                    <a:alpha val="99000"/>
                  </a:schemeClr>
                </a:solidFill>
              </a:rPr>
              <a:t>Blobs </a:t>
            </a:r>
            <a:r>
              <a:rPr lang="vi-VN" sz="2800" dirty="0"/>
              <a:t>có thể được hiển thị </a:t>
            </a:r>
            <a:r>
              <a:rPr lang="vi-VN" sz="2800" dirty="0" smtClean="0"/>
              <a:t>qua</a:t>
            </a:r>
            <a:r>
              <a:rPr lang="en-US" sz="2800" dirty="0" smtClean="0"/>
              <a:t> </a:t>
            </a:r>
            <a:r>
              <a:rPr lang="en-US" sz="2800" dirty="0" smtClean="0">
                <a:solidFill>
                  <a:schemeClr val="bg1">
                    <a:alpha val="99000"/>
                  </a:schemeClr>
                </a:solidFill>
              </a:rPr>
              <a:t>http (</a:t>
            </a:r>
            <a:r>
              <a:rPr lang="en-US" sz="2800" dirty="0" err="1" smtClean="0">
                <a:solidFill>
                  <a:schemeClr val="bg1">
                    <a:alpha val="99000"/>
                  </a:schemeClr>
                </a:solidFill>
              </a:rPr>
              <a:t>JSON</a:t>
            </a:r>
            <a:r>
              <a:rPr lang="en-US" sz="2800" dirty="0" smtClean="0">
                <a:solidFill>
                  <a:schemeClr val="bg1">
                    <a:alpha val="99000"/>
                  </a:schemeClr>
                </a:solidFill>
              </a:rPr>
              <a:t> + </a:t>
            </a:r>
            <a:r>
              <a:rPr lang="en-US" sz="2800" dirty="0" err="1" smtClean="0">
                <a:solidFill>
                  <a:schemeClr val="bg1">
                    <a:alpha val="99000"/>
                  </a:schemeClr>
                </a:solidFill>
              </a:rPr>
              <a:t>CORS</a:t>
            </a:r>
            <a:r>
              <a:rPr lang="en-US" sz="2800" dirty="0" smtClean="0">
                <a:solidFill>
                  <a:schemeClr val="bg1">
                    <a:alpha val="99000"/>
                  </a:schemeClr>
                </a:solidFill>
              </a:rPr>
              <a:t>)</a:t>
            </a:r>
          </a:p>
          <a:p>
            <a:pPr marL="460375" indent="-457200">
              <a:lnSpc>
                <a:spcPct val="100000"/>
              </a:lnSpc>
              <a:spcAft>
                <a:spcPts val="1000"/>
              </a:spcAft>
              <a:buFont typeface="Wingdings" panose="05000000000000000000" pitchFamily="2" charset="2"/>
              <a:buChar char="ß"/>
              <a:tabLst>
                <a:tab pos="1828800" algn="l"/>
              </a:tabLst>
            </a:pPr>
            <a:r>
              <a:rPr lang="vi-VN" sz="2800" dirty="0"/>
              <a:t>Tùy chọn cho phép ứng dụng khách truy cập ngắn </a:t>
            </a:r>
            <a:r>
              <a:rPr lang="vi-VN" sz="2800" dirty="0" smtClean="0"/>
              <a:t>hạn</a:t>
            </a:r>
            <a:endParaRPr lang="en-US" sz="2800" dirty="0" smtClean="0"/>
          </a:p>
          <a:p>
            <a:pPr marL="460375" indent="-457200">
              <a:lnSpc>
                <a:spcPct val="100000"/>
              </a:lnSpc>
              <a:spcAft>
                <a:spcPts val="1000"/>
              </a:spcAft>
              <a:buFont typeface="Wingdings" panose="05000000000000000000" pitchFamily="2" charset="2"/>
              <a:buChar char="ß"/>
              <a:tabLst>
                <a:tab pos="1828800" algn="l"/>
              </a:tabLst>
            </a:pPr>
            <a:r>
              <a:rPr lang="en-US" sz="2800" dirty="0" smtClean="0">
                <a:solidFill>
                  <a:schemeClr val="bg1">
                    <a:alpha val="99000"/>
                  </a:schemeClr>
                </a:solidFill>
              </a:rPr>
              <a:t>Import / Export Service </a:t>
            </a:r>
            <a:r>
              <a:rPr lang="en-US" sz="2800" dirty="0" err="1" smtClean="0">
                <a:solidFill>
                  <a:schemeClr val="bg1">
                    <a:alpha val="99000"/>
                  </a:schemeClr>
                </a:solidFill>
              </a:rPr>
              <a:t>với</a:t>
            </a:r>
            <a:r>
              <a:rPr lang="en-US" sz="2800" dirty="0" smtClean="0">
                <a:solidFill>
                  <a:schemeClr val="bg1">
                    <a:alpha val="99000"/>
                  </a:schemeClr>
                </a:solidFill>
              </a:rPr>
              <a:t> Physical Drives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20" y="1974005"/>
            <a:ext cx="3212327" cy="2909990"/>
          </a:xfrm>
          <a:prstGeom prst="rect">
            <a:avLst/>
          </a:prstGeom>
        </p:spPr>
      </p:pic>
    </p:spTree>
    <p:extLst>
      <p:ext uri="{BB962C8B-B14F-4D97-AF65-F5344CB8AC3E}">
        <p14:creationId xmlns:p14="http://schemas.microsoft.com/office/powerpoint/2010/main" val="63336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18240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t>Active Directory</a:t>
            </a:r>
            <a:endParaRPr lang="en-US" dirty="0"/>
          </a:p>
        </p:txBody>
      </p:sp>
      <p:sp>
        <p:nvSpPr>
          <p:cNvPr id="13" name="Content Placeholder 2"/>
          <p:cNvSpPr>
            <a:spLocks noGrp="1"/>
          </p:cNvSpPr>
          <p:nvPr>
            <p:ph type="body" sz="quarter" idx="10"/>
          </p:nvPr>
        </p:nvSpPr>
        <p:spPr>
          <a:xfrm>
            <a:off x="5138669" y="2739888"/>
            <a:ext cx="6380255" cy="2500685"/>
          </a:xfrm>
        </p:spPr>
        <p:txBody>
          <a:bodyPr/>
          <a:lstStyle/>
          <a:p>
            <a:pPr marL="460375" indent="-457200">
              <a:lnSpc>
                <a:spcPct val="100000"/>
              </a:lnSpc>
              <a:buFont typeface="Wingdings" pitchFamily="2" charset="2"/>
              <a:buChar char="ß"/>
            </a:pPr>
            <a:r>
              <a:rPr lang="vi-VN" sz="2800" dirty="0"/>
              <a:t>Thư mục hoạt động trong đám </a:t>
            </a:r>
            <a:r>
              <a:rPr lang="vi-VN" sz="2800" dirty="0" smtClean="0"/>
              <a:t>mây</a:t>
            </a:r>
            <a:endParaRPr lang="en-US" sz="2800" dirty="0" smtClean="0"/>
          </a:p>
          <a:p>
            <a:pPr marL="460375" indent="-457200">
              <a:lnSpc>
                <a:spcPct val="100000"/>
              </a:lnSpc>
              <a:buFont typeface="Wingdings" pitchFamily="2" charset="2"/>
              <a:buChar char="ß"/>
            </a:pPr>
            <a:r>
              <a:rPr lang="en-US" sz="2800" dirty="0" err="1" smtClean="0"/>
              <a:t>Tích</a:t>
            </a:r>
            <a:r>
              <a:rPr lang="en-US" sz="2800" dirty="0" smtClean="0"/>
              <a:t> </a:t>
            </a:r>
            <a:r>
              <a:rPr lang="en-US" sz="2800" dirty="0" err="1"/>
              <a:t>hợp</a:t>
            </a:r>
            <a:r>
              <a:rPr lang="en-US" sz="2800" dirty="0"/>
              <a:t> </a:t>
            </a:r>
            <a:r>
              <a:rPr lang="en-US" sz="2800" dirty="0" err="1"/>
              <a:t>với</a:t>
            </a:r>
            <a:r>
              <a:rPr lang="en-US" sz="2800" dirty="0"/>
              <a:t> Active Directory </a:t>
            </a:r>
            <a:r>
              <a:rPr lang="en-US" sz="2800" dirty="0" err="1"/>
              <a:t>tại</a:t>
            </a:r>
            <a:r>
              <a:rPr lang="en-US" sz="2800" dirty="0"/>
              <a:t> </a:t>
            </a:r>
            <a:r>
              <a:rPr lang="en-US" sz="2800" dirty="0" err="1" smtClean="0"/>
              <a:t>chỗ</a:t>
            </a:r>
            <a:endParaRPr lang="en-US" sz="2800" dirty="0" smtClean="0"/>
          </a:p>
          <a:p>
            <a:pPr marL="460375" indent="-457200">
              <a:lnSpc>
                <a:spcPct val="100000"/>
              </a:lnSpc>
              <a:buFont typeface="Wingdings" pitchFamily="2" charset="2"/>
              <a:buChar char="ß"/>
            </a:pPr>
            <a:r>
              <a:rPr lang="en-US" sz="2800" dirty="0" smtClean="0"/>
              <a:t>Cho </a:t>
            </a:r>
            <a:r>
              <a:rPr lang="en-US" sz="2800" dirty="0" err="1" smtClean="0"/>
              <a:t>phép</a:t>
            </a:r>
            <a:r>
              <a:rPr lang="en-US" sz="2800" dirty="0" smtClean="0"/>
              <a:t> </a:t>
            </a:r>
            <a:r>
              <a:rPr lang="en-US" sz="2800" dirty="0" err="1" smtClean="0"/>
              <a:t>đơn</a:t>
            </a:r>
            <a:r>
              <a:rPr lang="en-US" sz="2800" dirty="0" smtClean="0"/>
              <a:t> </a:t>
            </a:r>
            <a:r>
              <a:rPr lang="en-US" sz="2800" dirty="0" err="1" smtClean="0"/>
              <a:t>đăng</a:t>
            </a:r>
            <a:r>
              <a:rPr lang="en-US" sz="2800" dirty="0" smtClean="0"/>
              <a:t> </a:t>
            </a:r>
            <a:r>
              <a:rPr lang="en-US" sz="2800" dirty="0" err="1" smtClean="0"/>
              <a:t>nhập</a:t>
            </a:r>
            <a:r>
              <a:rPr lang="en-US" sz="2800" dirty="0" smtClean="0"/>
              <a:t> </a:t>
            </a:r>
            <a:r>
              <a:rPr lang="en-US" sz="2800" dirty="0" err="1" smtClean="0"/>
              <a:t>trong</a:t>
            </a:r>
            <a:r>
              <a:rPr lang="en-US" sz="2800" dirty="0" smtClean="0"/>
              <a:t> </a:t>
            </a:r>
            <a:r>
              <a:rPr lang="en-US" sz="2800" dirty="0" err="1" smtClean="0"/>
              <a:t>các</a:t>
            </a:r>
            <a:r>
              <a:rPr lang="en-US" sz="2800" dirty="0" smtClean="0"/>
              <a:t> </a:t>
            </a:r>
            <a:r>
              <a:rPr lang="en-US" sz="2800" dirty="0" err="1" smtClean="0"/>
              <a:t>ứng</a:t>
            </a:r>
            <a:r>
              <a:rPr lang="en-US" sz="2800" dirty="0" smtClean="0"/>
              <a:t> </a:t>
            </a:r>
            <a:r>
              <a:rPr lang="en-US" sz="2800" dirty="0" err="1" smtClean="0"/>
              <a:t>dụng</a:t>
            </a:r>
            <a:r>
              <a:rPr lang="en-US" sz="2800" dirty="0" smtClean="0"/>
              <a:t> </a:t>
            </a:r>
            <a:r>
              <a:rPr lang="en-US" sz="2800" dirty="0" err="1" smtClean="0"/>
              <a:t>của</a:t>
            </a:r>
            <a:r>
              <a:rPr lang="en-US" sz="2800" dirty="0" smtClean="0"/>
              <a:t> </a:t>
            </a:r>
            <a:r>
              <a:rPr lang="en-US" sz="2800" dirty="0" err="1" smtClean="0"/>
              <a:t>bạn</a:t>
            </a:r>
            <a:endParaRPr lang="en-US" sz="2800" dirty="0" smtClean="0"/>
          </a:p>
          <a:p>
            <a:pPr marL="460375" indent="-457200">
              <a:lnSpc>
                <a:spcPct val="100000"/>
              </a:lnSpc>
              <a:buFont typeface="Wingdings" pitchFamily="2" charset="2"/>
              <a:buChar char="ß"/>
            </a:pPr>
            <a:r>
              <a:rPr lang="en-US" sz="2800" dirty="0" err="1" smtClean="0"/>
              <a:t>Hỗ</a:t>
            </a:r>
            <a:r>
              <a:rPr lang="en-US" sz="2800" dirty="0" smtClean="0"/>
              <a:t> </a:t>
            </a:r>
            <a:r>
              <a:rPr lang="en-US" sz="2800" dirty="0" err="1"/>
              <a:t>trợ</a:t>
            </a:r>
            <a:r>
              <a:rPr lang="en-US" sz="2800" dirty="0"/>
              <a:t> </a:t>
            </a:r>
            <a:r>
              <a:rPr lang="en-US" sz="2800" dirty="0" err="1"/>
              <a:t>SAML</a:t>
            </a:r>
            <a:r>
              <a:rPr lang="en-US" sz="2800" dirty="0"/>
              <a:t>, </a:t>
            </a:r>
            <a:r>
              <a:rPr lang="en-US" sz="2800" dirty="0" err="1"/>
              <a:t>WS</a:t>
            </a:r>
            <a:r>
              <a:rPr lang="en-US" sz="2800" dirty="0"/>
              <a:t>-Fed </a:t>
            </a:r>
            <a:r>
              <a:rPr lang="en-US" sz="2800" dirty="0" err="1"/>
              <a:t>và</a:t>
            </a:r>
            <a:r>
              <a:rPr lang="en-US" sz="2800" dirty="0"/>
              <a:t> </a:t>
            </a:r>
            <a:r>
              <a:rPr lang="en-US" sz="2800" dirty="0" err="1"/>
              <a:t>OAuth</a:t>
            </a:r>
            <a:r>
              <a:rPr lang="en-US" sz="2800" dirty="0"/>
              <a:t> </a:t>
            </a:r>
            <a:r>
              <a:rPr lang="en-US" sz="2800" dirty="0" smtClean="0"/>
              <a:t>2.0</a:t>
            </a:r>
            <a:endParaRPr lang="en-US" sz="2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270" y="1695895"/>
            <a:ext cx="3208438" cy="3208438"/>
          </a:xfrm>
          <a:prstGeom prst="rect">
            <a:avLst/>
          </a:prstGeom>
        </p:spPr>
      </p:pic>
    </p:spTree>
    <p:extLst>
      <p:ext uri="{BB962C8B-B14F-4D97-AF65-F5344CB8AC3E}">
        <p14:creationId xmlns:p14="http://schemas.microsoft.com/office/powerpoint/2010/main" val="5774556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50"/>
                                        <p:tgtEl>
                                          <p:spTgt spid="12"/>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25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err="1"/>
              <a:t>T</a:t>
            </a:r>
            <a:r>
              <a:rPr lang="en-US" dirty="0" err="1" smtClean="0"/>
              <a:t>riển</a:t>
            </a:r>
            <a:r>
              <a:rPr lang="en-US" dirty="0" smtClean="0"/>
              <a:t> </a:t>
            </a:r>
            <a:r>
              <a:rPr lang="en-US" dirty="0" err="1"/>
              <a:t>khai</a:t>
            </a:r>
            <a:r>
              <a:rPr lang="en-US" dirty="0"/>
              <a:t> </a:t>
            </a:r>
            <a:r>
              <a:rPr lang="en-US" dirty="0" err="1"/>
              <a:t>ứng</a:t>
            </a:r>
            <a:r>
              <a:rPr lang="en-US" dirty="0"/>
              <a:t> </a:t>
            </a:r>
            <a:r>
              <a:rPr lang="en-US" dirty="0" err="1"/>
              <a:t>dụng</a:t>
            </a:r>
            <a:endParaRPr lang="en-US" dirty="0">
              <a:solidFill>
                <a:schemeClr val="bg1"/>
              </a:solidFill>
            </a:endParaRPr>
          </a:p>
        </p:txBody>
      </p:sp>
    </p:spTree>
    <p:extLst>
      <p:ext uri="{BB962C8B-B14F-4D97-AF65-F5344CB8AC3E}">
        <p14:creationId xmlns:p14="http://schemas.microsoft.com/office/powerpoint/2010/main" val="1824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TR16_BO_CT_Template_16x9.potx" id="{05790B7F-9C8A-4494-AA7C-1F0E14ABDB8A}" vid="{5189F93C-271B-4C72-BA44-3870AC796CE0}"/>
    </a:ext>
  </a:extLst>
</a:theme>
</file>

<file path=ppt/theme/theme4.xml><?xml version="1.0" encoding="utf-8"?>
<a:theme xmlns:a="http://schemas.openxmlformats.org/drawingml/2006/main" name="1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TR16_BO_CT_Template_16x9.potx" id="{05790B7F-9C8A-4494-AA7C-1F0E14ABDB8A}" vid="{5189F93C-271B-4C72-BA44-3870AC796CE0}"/>
    </a:ext>
  </a:extLst>
</a:theme>
</file>

<file path=ppt/theme/theme5.xml><?xml version="1.0" encoding="utf-8"?>
<a:theme xmlns:a="http://schemas.openxmlformats.org/drawingml/2006/main" name="2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TR16_BO_CT_Template_16x9.potx" id="{05790B7F-9C8A-4494-AA7C-1F0E14ABDB8A}" vid="{5189F93C-271B-4C72-BA44-3870AC796CE0}"/>
    </a:ext>
  </a:extLst>
</a:theme>
</file>

<file path=ppt/theme/theme6.xml><?xml version="1.0" encoding="utf-8"?>
<a:theme xmlns:a="http://schemas.openxmlformats.org/drawingml/2006/main" name="3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TR16_BO_CT_Template_16x9.potx" id="{05790B7F-9C8A-4494-AA7C-1F0E14ABDB8A}" vid="{5189F93C-271B-4C72-BA44-3870AC796CE0}"/>
    </a:ext>
  </a:extLst>
</a:theme>
</file>

<file path=ppt/theme/theme7.xml><?xml version="1.0" encoding="utf-8"?>
<a:theme xmlns:a="http://schemas.openxmlformats.org/drawingml/2006/main" name="4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TR16_BO_CT_Template_16x9.potx" id="{05790B7F-9C8A-4494-AA7C-1F0E14ABDB8A}" vid="{5189F93C-271B-4C72-BA44-3870AC796CE0}"/>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3D5A1351-83CF-45BD-AB30-2C1F7AE191BE">Final</Status>
    <Content_x0020_Type xmlns="3D5A1351-83CF-45BD-AB30-2C1F7AE191BE">Slide Presentation</Content_x0020_Type>
    <Module xmlns="3D5A1351-83CF-45BD-AB30-2C1F7AE191BE">1</Modul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E468DA37CF8947B8096BD772FC41E8" ma:contentTypeVersion="" ma:contentTypeDescription="Create a new document." ma:contentTypeScope="" ma:versionID="954d86a6fc3cd1cb44b28cfacb5c41ef">
  <xsd:schema xmlns:xsd="http://www.w3.org/2001/XMLSchema" xmlns:xs="http://www.w3.org/2001/XMLSchema" xmlns:p="http://schemas.microsoft.com/office/2006/metadata/properties" xmlns:ns2="3D5A1351-83CF-45BD-AB30-2C1F7AE191BE" targetNamespace="http://schemas.microsoft.com/office/2006/metadata/properties" ma:root="true" ma:fieldsID="629d69f6531b7cace63b5ff27c477896" ns2:_="">
    <xsd:import namespace="3D5A1351-83CF-45BD-AB30-2C1F7AE191B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5A1351-83CF-45BD-AB30-2C1F7AE191B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Slide Presentation"/>
          <xsd:enumeration value="Video"/>
        </xsd:restriction>
      </xsd:simpleType>
    </xsd:element>
    <xsd:element name="Module" ma:index="9" nillable="true" ma:displayName="Module" ma:decimals="0" ma:internalName="Module">
      <xsd:simpleType>
        <xsd:restriction base="dms:Number">
          <xsd:maxInclusive value="2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3D5A1351-83CF-45BD-AB30-2C1F7AE191BE"/>
    <ds:schemaRef ds:uri="http://www.w3.org/XML/1998/namespace"/>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DE259DE6-3E5B-4E33-BF93-11A152954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5A1351-83CF-45BD-AB30-2C1F7AE191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18980</TotalTime>
  <Words>461</Words>
  <Application>Microsoft Office PowerPoint</Application>
  <PresentationFormat>Custom</PresentationFormat>
  <Paragraphs>77</Paragraphs>
  <Slides>22</Slides>
  <Notes>22</Notes>
  <HiddenSlides>0</HiddenSlides>
  <MMClips>0</MMClips>
  <ScaleCrop>false</ScaleCrop>
  <HeadingPairs>
    <vt:vector size="4" baseType="variant">
      <vt:variant>
        <vt:lpstr>Theme</vt:lpstr>
      </vt:variant>
      <vt:variant>
        <vt:i4>7</vt:i4>
      </vt:variant>
      <vt:variant>
        <vt:lpstr>Slide Titles</vt:lpstr>
      </vt:variant>
      <vt:variant>
        <vt:i4>22</vt:i4>
      </vt:variant>
    </vt:vector>
  </HeadingPairs>
  <TitlesOfParts>
    <vt:vector size="29" baseType="lpstr">
      <vt:lpstr>MS1444_Windows Azure Template 16x9_r08a</vt:lpstr>
      <vt:lpstr>White with Consolas font for code slides</vt:lpstr>
      <vt:lpstr>5-30404_TR16_BO_CT_Template_16x9</vt:lpstr>
      <vt:lpstr>1_5-30404_TR16_BO_CT_Template_16x9</vt:lpstr>
      <vt:lpstr>2_5-30404_TR16_BO_CT_Template_16x9</vt:lpstr>
      <vt:lpstr>3_5-30404_TR16_BO_CT_Template_16x9</vt:lpstr>
      <vt:lpstr>4_5-30404_TR16_BO_CT_Template_16x9</vt:lpstr>
      <vt:lpstr>PowerPoint Presentation</vt:lpstr>
      <vt:lpstr>PowerPoint Presentation</vt:lpstr>
      <vt:lpstr>Global Footprint</vt:lpstr>
      <vt:lpstr>PowerPoint Presentation</vt:lpstr>
      <vt:lpstr>PowerPoint Presentation</vt:lpstr>
      <vt:lpstr>PowerPoint Presentation</vt:lpstr>
      <vt:lpstr>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Tuan</dc:creator>
  <cp:lastModifiedBy>Hung</cp:lastModifiedBy>
  <cp:revision>665</cp:revision>
  <cp:lastPrinted>2011-12-06T05:57:58Z</cp:lastPrinted>
  <dcterms:created xsi:type="dcterms:W3CDTF">2011-03-29T16:07:22Z</dcterms:created>
  <dcterms:modified xsi:type="dcterms:W3CDTF">2018-12-24T06:39:53Z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0x0101009AE468DA37CF8947B8096BD772FC41E8</vt:lpwstr>
  </property>
  <property fmtid="{D5CDD505-2E9C-101B-9397-08002B2CF9AE}" pid="3" name="IsMyDocuments">
    <vt:bool>true</vt:bool>
  </property>
</Properties>
</file>