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1" r:id="rId2"/>
  </p:sldMasterIdLst>
  <p:notesMasterIdLst>
    <p:notesMasterId r:id="rId47"/>
  </p:notesMasterIdLst>
  <p:handoutMasterIdLst>
    <p:handoutMasterId r:id="rId48"/>
  </p:handoutMasterIdLst>
  <p:sldIdLst>
    <p:sldId id="265" r:id="rId3"/>
    <p:sldId id="285" r:id="rId4"/>
    <p:sldId id="286" r:id="rId5"/>
    <p:sldId id="287" r:id="rId6"/>
    <p:sldId id="289" r:id="rId7"/>
    <p:sldId id="290" r:id="rId8"/>
    <p:sldId id="291" r:id="rId9"/>
    <p:sldId id="293" r:id="rId10"/>
    <p:sldId id="296" r:id="rId11"/>
    <p:sldId id="297" r:id="rId12"/>
    <p:sldId id="299" r:id="rId13"/>
    <p:sldId id="311" r:id="rId14"/>
    <p:sldId id="312" r:id="rId15"/>
    <p:sldId id="336" r:id="rId16"/>
    <p:sldId id="313" r:id="rId17"/>
    <p:sldId id="332" r:id="rId18"/>
    <p:sldId id="314" r:id="rId19"/>
    <p:sldId id="331" r:id="rId20"/>
    <p:sldId id="329" r:id="rId21"/>
    <p:sldId id="330" r:id="rId22"/>
    <p:sldId id="325" r:id="rId23"/>
    <p:sldId id="337" r:id="rId24"/>
    <p:sldId id="300" r:id="rId25"/>
    <p:sldId id="334" r:id="rId26"/>
    <p:sldId id="301" r:id="rId27"/>
    <p:sldId id="302" r:id="rId28"/>
    <p:sldId id="315" r:id="rId29"/>
    <p:sldId id="303" r:id="rId30"/>
    <p:sldId id="316" r:id="rId31"/>
    <p:sldId id="317" r:id="rId32"/>
    <p:sldId id="318" r:id="rId33"/>
    <p:sldId id="320" r:id="rId34"/>
    <p:sldId id="319" r:id="rId35"/>
    <p:sldId id="321" r:id="rId36"/>
    <p:sldId id="305" r:id="rId37"/>
    <p:sldId id="306" r:id="rId38"/>
    <p:sldId id="335" r:id="rId39"/>
    <p:sldId id="322" r:id="rId40"/>
    <p:sldId id="323" r:id="rId41"/>
    <p:sldId id="324" r:id="rId42"/>
    <p:sldId id="326" r:id="rId43"/>
    <p:sldId id="309" r:id="rId44"/>
    <p:sldId id="328" r:id="rId45"/>
    <p:sldId id="29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8B12A1-45A6-4825-A100-96CC001B6108}">
          <p14:sldIdLst>
            <p14:sldId id="265"/>
          </p14:sldIdLst>
        </p14:section>
        <p14:section name="Untitled Section" id="{AC454CD0-DA3A-4232-BAD1-C4E483B17B0D}">
          <p14:sldIdLst>
            <p14:sldId id="285"/>
            <p14:sldId id="286"/>
            <p14:sldId id="287"/>
            <p14:sldId id="289"/>
            <p14:sldId id="290"/>
            <p14:sldId id="291"/>
            <p14:sldId id="293"/>
            <p14:sldId id="296"/>
            <p14:sldId id="297"/>
            <p14:sldId id="299"/>
            <p14:sldId id="311"/>
            <p14:sldId id="312"/>
            <p14:sldId id="336"/>
            <p14:sldId id="313"/>
            <p14:sldId id="332"/>
            <p14:sldId id="314"/>
            <p14:sldId id="331"/>
            <p14:sldId id="329"/>
            <p14:sldId id="330"/>
            <p14:sldId id="325"/>
            <p14:sldId id="337"/>
            <p14:sldId id="300"/>
            <p14:sldId id="334"/>
            <p14:sldId id="301"/>
            <p14:sldId id="302"/>
            <p14:sldId id="315"/>
            <p14:sldId id="303"/>
            <p14:sldId id="316"/>
            <p14:sldId id="317"/>
            <p14:sldId id="318"/>
            <p14:sldId id="320"/>
            <p14:sldId id="319"/>
            <p14:sldId id="321"/>
            <p14:sldId id="305"/>
            <p14:sldId id="306"/>
            <p14:sldId id="335"/>
            <p14:sldId id="322"/>
            <p14:sldId id="323"/>
            <p14:sldId id="324"/>
            <p14:sldId id="326"/>
            <p14:sldId id="309"/>
            <p14:sldId id="32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FB550-E31B-4C83-93DD-14512A9D35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784085-C4C9-4EAC-9AD7-C72B34C39E37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Tiền</a:t>
          </a:r>
          <a:r>
            <a:rPr lang="en-US" dirty="0" smtClean="0"/>
            <a:t> </a:t>
          </a:r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/>
        </a:p>
      </dgm:t>
    </dgm:pt>
    <dgm:pt modelId="{0700D41A-3304-424D-98A2-286CA6EE4E51}" type="parTrans" cxnId="{72C47003-2647-4F03-AF48-DCDD98B178B9}">
      <dgm:prSet/>
      <dgm:spPr/>
      <dgm:t>
        <a:bodyPr/>
        <a:lstStyle/>
        <a:p>
          <a:endParaRPr lang="en-US"/>
        </a:p>
      </dgm:t>
    </dgm:pt>
    <dgm:pt modelId="{9A456FE4-A725-45D4-AE09-16ACF77C63E4}" type="sibTrans" cxnId="{72C47003-2647-4F03-AF48-DCDD98B178B9}">
      <dgm:prSet/>
      <dgm:spPr/>
      <dgm:t>
        <a:bodyPr/>
        <a:lstStyle/>
        <a:p>
          <a:endParaRPr lang="en-US"/>
        </a:p>
      </dgm:t>
    </dgm:pt>
    <dgm:pt modelId="{808630EF-3251-41F3-8EF3-26FBF8BE8C90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Trích</a:t>
          </a:r>
          <a:r>
            <a:rPr lang="en-US" dirty="0" smtClean="0"/>
            <a:t> </a:t>
          </a:r>
          <a:r>
            <a:rPr lang="en-US" dirty="0" err="1" smtClean="0"/>
            <a:t>chọn</a:t>
          </a:r>
          <a:r>
            <a:rPr lang="en-US" dirty="0" smtClean="0"/>
            <a:t>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trưng</a:t>
          </a:r>
          <a:endParaRPr lang="en-US" dirty="0"/>
        </a:p>
      </dgm:t>
    </dgm:pt>
    <dgm:pt modelId="{5D7C1E58-9F02-4409-8163-2E700F314CB8}" type="parTrans" cxnId="{9E14F511-AF98-4EA3-9199-AED99A4CC62E}">
      <dgm:prSet/>
      <dgm:spPr/>
      <dgm:t>
        <a:bodyPr/>
        <a:lstStyle/>
        <a:p>
          <a:endParaRPr lang="en-US"/>
        </a:p>
      </dgm:t>
    </dgm:pt>
    <dgm:pt modelId="{BD4D6BD7-C6CF-4F0C-BC65-D5A542810D34}" type="sibTrans" cxnId="{9E14F511-AF98-4EA3-9199-AED99A4CC62E}">
      <dgm:prSet/>
      <dgm:spPr/>
      <dgm:t>
        <a:bodyPr/>
        <a:lstStyle/>
        <a:p>
          <a:endParaRPr lang="en-US"/>
        </a:p>
      </dgm:t>
    </dgm:pt>
    <dgm:pt modelId="{D73AC0AB-DB6C-44B9-90CB-5383A6859804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en-US" dirty="0"/>
        </a:p>
      </dgm:t>
    </dgm:pt>
    <dgm:pt modelId="{6559C81F-722A-49F0-BD90-36ED3263D936}" type="parTrans" cxnId="{CCF99DED-42CC-4C7F-8BA8-D2FA44663561}">
      <dgm:prSet/>
      <dgm:spPr/>
      <dgm:t>
        <a:bodyPr/>
        <a:lstStyle/>
        <a:p>
          <a:endParaRPr lang="en-US"/>
        </a:p>
      </dgm:t>
    </dgm:pt>
    <dgm:pt modelId="{CF8DFA01-2F85-4D57-938A-FFDDE2E4B798}" type="sibTrans" cxnId="{CCF99DED-42CC-4C7F-8BA8-D2FA44663561}">
      <dgm:prSet/>
      <dgm:spPr/>
      <dgm:t>
        <a:bodyPr/>
        <a:lstStyle/>
        <a:p>
          <a:endParaRPr lang="en-US"/>
        </a:p>
      </dgm:t>
    </dgm:pt>
    <dgm:pt modelId="{1EE63BAB-1E8D-4A2E-9040-F3ED60665D3B}" type="pres">
      <dgm:prSet presAssocID="{E99FB550-E31B-4C83-93DD-14512A9D355E}" presName="Name0" presStyleCnt="0">
        <dgm:presLayoutVars>
          <dgm:dir/>
          <dgm:animLvl val="lvl"/>
          <dgm:resizeHandles val="exact"/>
        </dgm:presLayoutVars>
      </dgm:prSet>
      <dgm:spPr/>
    </dgm:pt>
    <dgm:pt modelId="{CFC127A7-BEE1-4E1C-B899-3448B8FB96B6}" type="pres">
      <dgm:prSet presAssocID="{90784085-C4C9-4EAC-9AD7-C72B34C39E3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3B31D-1DAA-472C-B9D2-3FBDEF7C43F1}" type="pres">
      <dgm:prSet presAssocID="{9A456FE4-A725-45D4-AE09-16ACF77C63E4}" presName="parTxOnlySpace" presStyleCnt="0"/>
      <dgm:spPr/>
    </dgm:pt>
    <dgm:pt modelId="{88DA371C-0EB8-4A90-A063-79BA318E704D}" type="pres">
      <dgm:prSet presAssocID="{808630EF-3251-41F3-8EF3-26FBF8BE8C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03B68-5951-4F77-BC45-1ACA2666DB08}" type="pres">
      <dgm:prSet presAssocID="{BD4D6BD7-C6CF-4F0C-BC65-D5A542810D34}" presName="parTxOnlySpace" presStyleCnt="0"/>
      <dgm:spPr/>
    </dgm:pt>
    <dgm:pt modelId="{0FE0E03F-F01F-4625-A07A-B5433734AFCB}" type="pres">
      <dgm:prSet presAssocID="{D73AC0AB-DB6C-44B9-90CB-5383A685980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C6120-D764-4CC2-8334-D67B22253C71}" type="presOf" srcId="{E99FB550-E31B-4C83-93DD-14512A9D355E}" destId="{1EE63BAB-1E8D-4A2E-9040-F3ED60665D3B}" srcOrd="0" destOrd="0" presId="urn:microsoft.com/office/officeart/2005/8/layout/chevron1"/>
    <dgm:cxn modelId="{72C47003-2647-4F03-AF48-DCDD98B178B9}" srcId="{E99FB550-E31B-4C83-93DD-14512A9D355E}" destId="{90784085-C4C9-4EAC-9AD7-C72B34C39E37}" srcOrd="0" destOrd="0" parTransId="{0700D41A-3304-424D-98A2-286CA6EE4E51}" sibTransId="{9A456FE4-A725-45D4-AE09-16ACF77C63E4}"/>
    <dgm:cxn modelId="{CCF99DED-42CC-4C7F-8BA8-D2FA44663561}" srcId="{E99FB550-E31B-4C83-93DD-14512A9D355E}" destId="{D73AC0AB-DB6C-44B9-90CB-5383A6859804}" srcOrd="2" destOrd="0" parTransId="{6559C81F-722A-49F0-BD90-36ED3263D936}" sibTransId="{CF8DFA01-2F85-4D57-938A-FFDDE2E4B798}"/>
    <dgm:cxn modelId="{7FC1574A-1FA1-465C-9ED5-C68FCB1E4F4C}" type="presOf" srcId="{808630EF-3251-41F3-8EF3-26FBF8BE8C90}" destId="{88DA371C-0EB8-4A90-A063-79BA318E704D}" srcOrd="0" destOrd="0" presId="urn:microsoft.com/office/officeart/2005/8/layout/chevron1"/>
    <dgm:cxn modelId="{9E14F511-AF98-4EA3-9199-AED99A4CC62E}" srcId="{E99FB550-E31B-4C83-93DD-14512A9D355E}" destId="{808630EF-3251-41F3-8EF3-26FBF8BE8C90}" srcOrd="1" destOrd="0" parTransId="{5D7C1E58-9F02-4409-8163-2E700F314CB8}" sibTransId="{BD4D6BD7-C6CF-4F0C-BC65-D5A542810D34}"/>
    <dgm:cxn modelId="{659AB0E1-E0C1-40D5-A0D6-05EA53F83B32}" type="presOf" srcId="{D73AC0AB-DB6C-44B9-90CB-5383A6859804}" destId="{0FE0E03F-F01F-4625-A07A-B5433734AFCB}" srcOrd="0" destOrd="0" presId="urn:microsoft.com/office/officeart/2005/8/layout/chevron1"/>
    <dgm:cxn modelId="{62294433-B706-47C0-9608-FDC7BCA92E5F}" type="presOf" srcId="{90784085-C4C9-4EAC-9AD7-C72B34C39E37}" destId="{CFC127A7-BEE1-4E1C-B899-3448B8FB96B6}" srcOrd="0" destOrd="0" presId="urn:microsoft.com/office/officeart/2005/8/layout/chevron1"/>
    <dgm:cxn modelId="{CFA82B10-96C3-4A2C-B709-9211B2E0763C}" type="presParOf" srcId="{1EE63BAB-1E8D-4A2E-9040-F3ED60665D3B}" destId="{CFC127A7-BEE1-4E1C-B899-3448B8FB96B6}" srcOrd="0" destOrd="0" presId="urn:microsoft.com/office/officeart/2005/8/layout/chevron1"/>
    <dgm:cxn modelId="{3EECD5BD-4AF7-4D03-A6AC-D7B8F327E945}" type="presParOf" srcId="{1EE63BAB-1E8D-4A2E-9040-F3ED60665D3B}" destId="{8D33B31D-1DAA-472C-B9D2-3FBDEF7C43F1}" srcOrd="1" destOrd="0" presId="urn:microsoft.com/office/officeart/2005/8/layout/chevron1"/>
    <dgm:cxn modelId="{136F4114-3A29-42E3-8594-008F78AF8C99}" type="presParOf" srcId="{1EE63BAB-1E8D-4A2E-9040-F3ED60665D3B}" destId="{88DA371C-0EB8-4A90-A063-79BA318E704D}" srcOrd="2" destOrd="0" presId="urn:microsoft.com/office/officeart/2005/8/layout/chevron1"/>
    <dgm:cxn modelId="{99A3AF89-6A10-40F0-8A04-BE865299134E}" type="presParOf" srcId="{1EE63BAB-1E8D-4A2E-9040-F3ED60665D3B}" destId="{6EF03B68-5951-4F77-BC45-1ACA2666DB08}" srcOrd="3" destOrd="0" presId="urn:microsoft.com/office/officeart/2005/8/layout/chevron1"/>
    <dgm:cxn modelId="{64B45803-4AD8-47AC-BA99-C118808BE5D1}" type="presParOf" srcId="{1EE63BAB-1E8D-4A2E-9040-F3ED60665D3B}" destId="{0FE0E03F-F01F-4625-A07A-B5433734AFC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127A7-BEE1-4E1C-B899-3448B8FB96B6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</a:t>
          </a:r>
          <a:r>
            <a:rPr lang="en-US" sz="2500" kern="1200" dirty="0" err="1" smtClean="0"/>
            <a:t>Tiền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xử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lý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ảnh</a:t>
          </a:r>
          <a:endParaRPr lang="en-US" sz="2500" kern="1200" dirty="0"/>
        </a:p>
      </dsp:txBody>
      <dsp:txXfrm>
        <a:off x="565316" y="1612663"/>
        <a:ext cx="1689017" cy="1126011"/>
      </dsp:txXfrm>
    </dsp:sp>
    <dsp:sp modelId="{88DA371C-0EB8-4A90-A063-79BA318E704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</a:t>
          </a:r>
          <a:r>
            <a:rPr lang="en-US" sz="2500" kern="1200" dirty="0" err="1" smtClean="0"/>
            <a:t>Trích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chọn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đặc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trưng</a:t>
          </a:r>
          <a:endParaRPr lang="en-US" sz="2500" kern="1200" dirty="0"/>
        </a:p>
      </dsp:txBody>
      <dsp:txXfrm>
        <a:off x="3098841" y="1612663"/>
        <a:ext cx="1689017" cy="1126011"/>
      </dsp:txXfrm>
    </dsp:sp>
    <dsp:sp modelId="{0FE0E03F-F01F-4625-A07A-B5433734AFCB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</a:t>
          </a:r>
          <a:r>
            <a:rPr lang="en-US" sz="2500" kern="1200" dirty="0" err="1" smtClean="0"/>
            <a:t>Phân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loại</a:t>
          </a:r>
          <a:endParaRPr lang="en-US" sz="2500" kern="1200" dirty="0"/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C7FB-76E6-4A3D-B7E5-B31E21D4FFEC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3AA2-0F3A-4D43-828E-4664025B7360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B412-D980-45D6-8B54-42D4EE818782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2273-4FAB-4C8D-9978-284A9EC97603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9178" y="987428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1DC2-1B7F-470C-9360-5E6A1D685D36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76E-1E4C-4974-96A8-9BDC0E7C119E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71B-DE67-4867-9F0A-B3D1E028CD94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C94-BA3F-47CE-9D83-B532FBF4FA45}" type="datetime1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C91E-945A-4734-89EE-E25D72099AA2}" type="datetime1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FE78-FF44-4EC1-AFEF-F5CA3713BFA4}" type="datetime1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0AC-D25E-44E4-ACEC-2F8078BA979E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49AB-F51D-4CEE-8F9D-851B54F2F3E9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3B40-9AF5-4671-A9D2-8C1EB3432BE6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Trường đại học bách khoa Hà Nội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adget.com/2015/06/01/amazon-picking-challenge-winner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166" y="1625600"/>
            <a:ext cx="7615030" cy="17907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HỌC TỪ ĐIỂN VỚI RÀNG BUỘC CHUẨN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CHO BÀI TOÁN PHÂN LOẠI ẢNH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18" y="4995494"/>
            <a:ext cx="7369417" cy="1312541"/>
          </a:xfrm>
        </p:spPr>
        <p:txBody>
          <a:bodyPr>
            <a:noAutofit/>
          </a:bodyPr>
          <a:lstStyle/>
          <a:p>
            <a:pPr algn="l">
              <a:tabLst>
                <a:tab pos="3140075" algn="l"/>
                <a:tab pos="3432175" algn="l"/>
              </a:tabLst>
            </a:pPr>
            <a:r>
              <a:rPr lang="en-US" sz="2400" dirty="0" err="1" smtClean="0"/>
              <a:t>Họ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  <a:r>
              <a:rPr lang="en-US" sz="2400" dirty="0" err="1" smtClean="0"/>
              <a:t>Tuấn</a:t>
            </a:r>
            <a:endParaRPr lang="en-US" sz="2400" dirty="0" smtClean="0"/>
          </a:p>
          <a:p>
            <a:pPr algn="l">
              <a:tabLst>
                <a:tab pos="3144838" algn="l"/>
                <a:tab pos="3432175" algn="l"/>
              </a:tabLst>
            </a:pPr>
            <a:r>
              <a:rPr lang="en-US" sz="2400" dirty="0" err="1" smtClean="0"/>
              <a:t>Lớp</a:t>
            </a:r>
            <a:r>
              <a:rPr lang="en-US" sz="2400" dirty="0"/>
              <a:t>	</a:t>
            </a:r>
            <a:r>
              <a:rPr lang="en-US" sz="2400" dirty="0" smtClean="0"/>
              <a:t>: CNTT3 – K55</a:t>
            </a:r>
          </a:p>
          <a:p>
            <a:pPr algn="l">
              <a:tabLst>
                <a:tab pos="3144838" algn="l"/>
                <a:tab pos="3432175" algn="l"/>
              </a:tabLst>
            </a:pPr>
            <a:r>
              <a:rPr lang="en-US" sz="2400" dirty="0" err="1" smtClean="0"/>
              <a:t>Giáo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	: PGS. TS. </a:t>
            </a:r>
            <a:r>
              <a:rPr lang="en-US" sz="2400" dirty="0" err="1" smtClean="0"/>
              <a:t>Huỳnh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3962" y="715882"/>
            <a:ext cx="41354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 ÁN TỐT NGHIỆP</a:t>
            </a:r>
            <a:endParaRPr lang="en-US" sz="28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7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" y="153252"/>
            <a:ext cx="812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25" y="114995"/>
            <a:ext cx="125747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647"/>
    </mc:Choice>
    <mc:Fallback xmlns="">
      <p:transition advTm="26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Tiền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xử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lý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ảnh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tăng</a:t>
            </a:r>
            <a:r>
              <a:rPr lang="en-US" sz="3200" dirty="0" smtClean="0"/>
              <a:t> </a:t>
            </a:r>
            <a:r>
              <a:rPr lang="en-US" sz="3200" dirty="0" err="1" smtClean="0"/>
              <a:t>cường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chất</a:t>
            </a:r>
            <a:r>
              <a:rPr lang="en-US" sz="3200" dirty="0" smtClean="0"/>
              <a:t> </a:t>
            </a:r>
            <a:r>
              <a:rPr lang="en-US" sz="3200" dirty="0" err="1" smtClean="0"/>
              <a:t>lượng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endParaRPr lang="en-US" sz="32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Chỉnh</a:t>
            </a:r>
            <a:r>
              <a:rPr lang="en-US" sz="2900" dirty="0" smtClean="0"/>
              <a:t> </a:t>
            </a: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ảnh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Cân</a:t>
            </a:r>
            <a:r>
              <a:rPr lang="en-US" sz="2900" dirty="0" smtClean="0"/>
              <a:t> </a:t>
            </a:r>
            <a:r>
              <a:rPr lang="en-US" sz="2900" dirty="0" err="1" smtClean="0"/>
              <a:t>bằng</a:t>
            </a:r>
            <a:r>
              <a:rPr lang="en-US" sz="2900" dirty="0" smtClean="0"/>
              <a:t> </a:t>
            </a:r>
            <a:r>
              <a:rPr lang="en-US" sz="2900" dirty="0" err="1" smtClean="0"/>
              <a:t>sáng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Loại</a:t>
            </a:r>
            <a:r>
              <a:rPr lang="en-US" sz="2900" dirty="0" smtClean="0"/>
              <a:t> </a:t>
            </a:r>
            <a:r>
              <a:rPr lang="en-US" sz="2900" dirty="0" err="1" smtClean="0"/>
              <a:t>bỏ</a:t>
            </a:r>
            <a:r>
              <a:rPr lang="en-US" sz="2900" dirty="0" smtClean="0"/>
              <a:t> </a:t>
            </a:r>
            <a:r>
              <a:rPr lang="en-US" sz="2900" dirty="0" err="1" smtClean="0"/>
              <a:t>nhiễu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Trích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chọn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đặc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trưng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84698" y="1960494"/>
            <a:ext cx="5507107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Xây</a:t>
            </a:r>
            <a:r>
              <a:rPr lang="en-US" sz="2900" dirty="0" smtClean="0"/>
              <a:t> </a:t>
            </a:r>
            <a:r>
              <a:rPr lang="en-US" sz="2900" dirty="0" err="1" smtClean="0"/>
              <a:t>dựng</a:t>
            </a:r>
            <a:r>
              <a:rPr lang="en-US" sz="2900" dirty="0" smtClean="0"/>
              <a:t> </a:t>
            </a:r>
            <a:r>
              <a:rPr lang="en-US" sz="2900" dirty="0" err="1" smtClean="0"/>
              <a:t>cách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đặc</a:t>
            </a:r>
            <a:r>
              <a:rPr lang="en-US" sz="2900" dirty="0" smtClean="0"/>
              <a:t> </a:t>
            </a:r>
            <a:r>
              <a:rPr lang="en-US" sz="2900" dirty="0" err="1" smtClean="0"/>
              <a:t>trưng</a:t>
            </a:r>
            <a:r>
              <a:rPr lang="en-US" sz="2900" dirty="0" smtClean="0"/>
              <a:t> </a:t>
            </a:r>
            <a:r>
              <a:rPr lang="en-US" sz="2900" dirty="0" err="1" smtClean="0"/>
              <a:t>cho</a:t>
            </a:r>
            <a:r>
              <a:rPr lang="en-US" sz="2900" dirty="0" smtClean="0"/>
              <a:t> </a:t>
            </a:r>
            <a:r>
              <a:rPr lang="en-US" sz="2900" dirty="0" err="1" smtClean="0"/>
              <a:t>đối</a:t>
            </a:r>
            <a:r>
              <a:rPr lang="en-US" sz="2900" dirty="0" smtClean="0"/>
              <a:t> </a:t>
            </a:r>
            <a:r>
              <a:rPr lang="en-US" sz="2900" dirty="0" err="1" smtClean="0"/>
              <a:t>tượng</a:t>
            </a: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Thường</a:t>
            </a:r>
            <a:r>
              <a:rPr lang="en-US" sz="2900" dirty="0" smtClean="0"/>
              <a:t> </a:t>
            </a:r>
            <a:r>
              <a:rPr lang="en-US" sz="2900" dirty="0" err="1" smtClean="0"/>
              <a:t>phải</a:t>
            </a:r>
            <a:r>
              <a:rPr lang="en-US" sz="2900" dirty="0" smtClean="0"/>
              <a:t> </a:t>
            </a:r>
            <a:r>
              <a:rPr lang="en-US" sz="2900" dirty="0" err="1" smtClean="0"/>
              <a:t>cân</a:t>
            </a:r>
            <a:r>
              <a:rPr lang="en-US" sz="2900" dirty="0" smtClean="0"/>
              <a:t> </a:t>
            </a:r>
            <a:r>
              <a:rPr lang="en-US" sz="2900" dirty="0" err="1" smtClean="0"/>
              <a:t>nhắc</a:t>
            </a:r>
            <a:r>
              <a:rPr lang="en-US" sz="2900" dirty="0" smtClean="0"/>
              <a:t> </a:t>
            </a:r>
            <a:r>
              <a:rPr lang="en-US" sz="2900" dirty="0" err="1" smtClean="0"/>
              <a:t>lựa</a:t>
            </a:r>
            <a:r>
              <a:rPr lang="en-US" sz="2900" dirty="0" smtClean="0"/>
              <a:t> </a:t>
            </a:r>
            <a:r>
              <a:rPr lang="en-US" sz="2900" dirty="0" err="1" smtClean="0"/>
              <a:t>chọn</a:t>
            </a:r>
            <a:r>
              <a:rPr lang="en-US" sz="2900" dirty="0" smtClean="0"/>
              <a:t> </a:t>
            </a:r>
            <a:r>
              <a:rPr lang="en-US" sz="2900" dirty="0" err="1" smtClean="0"/>
              <a:t>đặc</a:t>
            </a:r>
            <a:r>
              <a:rPr lang="en-US" sz="2900" dirty="0" smtClean="0"/>
              <a:t> </a:t>
            </a:r>
            <a:r>
              <a:rPr lang="en-US" sz="2900" dirty="0" err="1" smtClean="0"/>
              <a:t>trưng</a:t>
            </a:r>
            <a:r>
              <a:rPr lang="en-US" sz="2900" dirty="0" smtClean="0"/>
              <a:t> </a:t>
            </a:r>
            <a:r>
              <a:rPr lang="en-US" sz="2900" dirty="0" err="1" smtClean="0"/>
              <a:t>bằng</a:t>
            </a:r>
            <a:r>
              <a:rPr lang="en-US" sz="2900" dirty="0" smtClean="0"/>
              <a:t> </a:t>
            </a:r>
            <a:r>
              <a:rPr lang="en-US" sz="2900" dirty="0" err="1" smtClean="0"/>
              <a:t>tay</a:t>
            </a:r>
            <a:endParaRPr lang="en-US" sz="2900" dirty="0" smtClean="0"/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300" dirty="0" err="1" smtClean="0"/>
              <a:t>Cần</a:t>
            </a:r>
            <a:r>
              <a:rPr lang="en-US" sz="2300" dirty="0" smtClean="0"/>
              <a:t> </a:t>
            </a:r>
            <a:r>
              <a:rPr lang="en-US" sz="2300" dirty="0" err="1" smtClean="0"/>
              <a:t>hiểu</a:t>
            </a:r>
            <a:r>
              <a:rPr lang="en-US" sz="2300" dirty="0" smtClean="0"/>
              <a:t> </a:t>
            </a:r>
            <a:r>
              <a:rPr lang="en-US" sz="2300" dirty="0" err="1" smtClean="0"/>
              <a:t>rõ</a:t>
            </a:r>
            <a:r>
              <a:rPr lang="en-US" sz="2300" dirty="0" smtClean="0"/>
              <a:t> </a:t>
            </a:r>
            <a:r>
              <a:rPr lang="en-US" sz="2300" dirty="0" err="1" smtClean="0"/>
              <a:t>về</a:t>
            </a:r>
            <a:r>
              <a:rPr lang="en-US" sz="2300" dirty="0" smtClean="0"/>
              <a:t> </a:t>
            </a:r>
            <a:r>
              <a:rPr lang="en-US" sz="2300" dirty="0" err="1" smtClean="0"/>
              <a:t>đối</a:t>
            </a:r>
            <a:r>
              <a:rPr lang="en-US" sz="2300" dirty="0" smtClean="0"/>
              <a:t> </a:t>
            </a:r>
            <a:r>
              <a:rPr lang="en-US" sz="2300" dirty="0" err="1" smtClean="0"/>
              <a:t>tượng</a:t>
            </a:r>
            <a:endParaRPr lang="en-US" sz="2300" dirty="0" smtClean="0"/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Chi </a:t>
            </a:r>
            <a:r>
              <a:rPr lang="en-US" sz="2300" dirty="0" err="1" smtClean="0"/>
              <a:t>phí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toán</a:t>
            </a:r>
            <a:r>
              <a:rPr lang="en-US" sz="2300" dirty="0" smtClean="0"/>
              <a:t> </a:t>
            </a:r>
            <a:r>
              <a:rPr lang="en-US" sz="2300" dirty="0" err="1" smtClean="0"/>
              <a:t>lớn</a:t>
            </a:r>
            <a:endParaRPr lang="en-US" sz="2300" dirty="0" smtClean="0"/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phù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bài</a:t>
            </a:r>
            <a:r>
              <a:rPr lang="en-US" sz="2300" dirty="0" smtClean="0"/>
              <a:t> </a:t>
            </a:r>
            <a:r>
              <a:rPr lang="en-US" sz="2300" dirty="0" err="1" smtClean="0"/>
              <a:t>toán</a:t>
            </a:r>
            <a:r>
              <a:rPr lang="en-US" sz="2300" dirty="0" smtClean="0"/>
              <a:t> </a:t>
            </a:r>
            <a:r>
              <a:rPr lang="en-US" sz="2300" dirty="0" err="1" smtClean="0"/>
              <a:t>phân</a:t>
            </a:r>
            <a:r>
              <a:rPr lang="en-US" sz="2300" dirty="0" smtClean="0"/>
              <a:t> </a:t>
            </a:r>
            <a:r>
              <a:rPr lang="en-US" sz="2300" dirty="0" err="1" smtClean="0"/>
              <a:t>loại</a:t>
            </a:r>
            <a:r>
              <a:rPr lang="en-US" sz="2300" dirty="0" smtClean="0"/>
              <a:t> </a:t>
            </a:r>
            <a:r>
              <a:rPr lang="en-US" sz="2300" dirty="0" err="1" smtClean="0"/>
              <a:t>tổng</a:t>
            </a:r>
            <a:r>
              <a:rPr lang="en-US" sz="2300" dirty="0" smtClean="0"/>
              <a:t> </a:t>
            </a:r>
            <a:r>
              <a:rPr lang="en-US" sz="2300" dirty="0" err="1" smtClean="0"/>
              <a:t>quát</a:t>
            </a:r>
            <a:endParaRPr lang="en-US" sz="2300" dirty="0" smtClean="0"/>
          </a:p>
          <a:p>
            <a:pPr marL="342900" lvl="1" indent="0">
              <a:buClr>
                <a:schemeClr val="accent1"/>
              </a:buClr>
              <a:buNone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diễn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trưng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tốt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hơn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 descr="http://clopinet.com/isabelle/Projects/ETH/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9" y="1960494"/>
            <a:ext cx="2304820" cy="23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sift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SIFT descrip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9" y="43429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Phân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loại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84698" y="1960494"/>
            <a:ext cx="5507107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Phân</a:t>
            </a:r>
            <a:r>
              <a:rPr lang="en-US" sz="2900" dirty="0" smtClean="0"/>
              <a:t> chia </a:t>
            </a:r>
            <a:r>
              <a:rPr lang="en-US" sz="2900" dirty="0" err="1" smtClean="0"/>
              <a:t>đặc</a:t>
            </a:r>
            <a:r>
              <a:rPr lang="en-US" sz="2900" dirty="0" smtClean="0"/>
              <a:t> </a:t>
            </a:r>
            <a:r>
              <a:rPr lang="en-US" sz="2900" dirty="0" err="1" smtClean="0"/>
              <a:t>trưng</a:t>
            </a:r>
            <a:r>
              <a:rPr lang="en-US" sz="2900" dirty="0" smtClean="0"/>
              <a:t> </a:t>
            </a:r>
            <a:r>
              <a:rPr lang="en-US" sz="2900" dirty="0" err="1" smtClean="0"/>
              <a:t>thu</a:t>
            </a:r>
            <a:r>
              <a:rPr lang="en-US" sz="2900" dirty="0" smtClean="0"/>
              <a:t> </a:t>
            </a:r>
            <a:r>
              <a:rPr lang="en-US" sz="2900" dirty="0" err="1" smtClean="0"/>
              <a:t>được</a:t>
            </a:r>
            <a:r>
              <a:rPr lang="en-US" sz="2900" dirty="0" smtClean="0"/>
              <a:t> ở </a:t>
            </a:r>
            <a:r>
              <a:rPr lang="en-US" sz="2900" dirty="0" err="1" smtClean="0"/>
              <a:t>bước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trích</a:t>
            </a:r>
            <a:r>
              <a:rPr lang="en-US" sz="2900" dirty="0" smtClean="0"/>
              <a:t> </a:t>
            </a:r>
            <a:r>
              <a:rPr lang="en-US" sz="2900" dirty="0" err="1" smtClean="0"/>
              <a:t>chọn</a:t>
            </a:r>
            <a:r>
              <a:rPr lang="en-US" sz="2900" dirty="0" smtClean="0"/>
              <a:t> </a:t>
            </a:r>
            <a:r>
              <a:rPr lang="en-US" sz="2900" dirty="0" err="1" smtClean="0"/>
              <a:t>đặc</a:t>
            </a:r>
            <a:r>
              <a:rPr lang="en-US" sz="2900" dirty="0" smtClean="0"/>
              <a:t> </a:t>
            </a:r>
            <a:r>
              <a:rPr lang="en-US" sz="2900" dirty="0" err="1" smtClean="0"/>
              <a:t>trưng</a:t>
            </a: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Một</a:t>
            </a:r>
            <a:r>
              <a:rPr lang="en-US" sz="2900" dirty="0" smtClean="0"/>
              <a:t> </a:t>
            </a:r>
            <a:r>
              <a:rPr lang="en-US" sz="2900" dirty="0" err="1" smtClean="0"/>
              <a:t>số</a:t>
            </a:r>
            <a:r>
              <a:rPr lang="en-US" sz="2900" dirty="0" smtClean="0"/>
              <a:t> </a:t>
            </a:r>
            <a:r>
              <a:rPr lang="en-US" sz="2900" dirty="0" err="1" smtClean="0"/>
              <a:t>bộ</a:t>
            </a:r>
            <a:r>
              <a:rPr lang="en-US" sz="2900" dirty="0" smtClean="0"/>
              <a:t> </a:t>
            </a: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loại</a:t>
            </a:r>
            <a:r>
              <a:rPr lang="en-US" sz="2900" dirty="0" smtClean="0"/>
              <a:t>: SVM, </a:t>
            </a:r>
            <a:r>
              <a:rPr lang="en-US" sz="2900" dirty="0" err="1" smtClean="0"/>
              <a:t>mạng</a:t>
            </a:r>
            <a:r>
              <a:rPr lang="en-US" sz="2900" dirty="0" smtClean="0"/>
              <a:t> </a:t>
            </a:r>
            <a:r>
              <a:rPr lang="en-US" sz="2900" dirty="0" err="1" smtClean="0"/>
              <a:t>nơ</a:t>
            </a:r>
            <a:r>
              <a:rPr lang="en-US" sz="2900" dirty="0" smtClean="0"/>
              <a:t> </a:t>
            </a:r>
            <a:r>
              <a:rPr lang="en-US" sz="2900" dirty="0" err="1" smtClean="0"/>
              <a:t>ron</a:t>
            </a:r>
            <a:r>
              <a:rPr lang="en-US" sz="2900" dirty="0" smtClean="0"/>
              <a:t>, </a:t>
            </a:r>
            <a:r>
              <a:rPr lang="en-US" sz="2900" dirty="0" err="1" smtClean="0"/>
              <a:t>cây</a:t>
            </a:r>
            <a:r>
              <a:rPr lang="en-US" sz="2900" dirty="0" smtClean="0"/>
              <a:t> </a:t>
            </a:r>
            <a:r>
              <a:rPr lang="en-US" sz="2900" dirty="0" err="1" smtClean="0"/>
              <a:t>quyết</a:t>
            </a:r>
            <a:r>
              <a:rPr lang="en-US" sz="2900" dirty="0" smtClean="0"/>
              <a:t> </a:t>
            </a:r>
            <a:r>
              <a:rPr lang="en-US" sz="2900" dirty="0" err="1" smtClean="0"/>
              <a:t>định</a:t>
            </a:r>
            <a:r>
              <a:rPr lang="en-US" sz="2900" dirty="0" smtClean="0"/>
              <a:t>,…</a:t>
            </a:r>
          </a:p>
          <a:p>
            <a:pPr marL="342900" lvl="1" indent="0">
              <a:buClr>
                <a:schemeClr val="accent1"/>
              </a:buClr>
              <a:buNone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6" name="AutoShape 6" descr="Image result for sift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../../_images/plot_iris_logistic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0201"/>
            <a:ext cx="3284698" cy="254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8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đặc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trưng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thưa</a:t>
            </a:r>
            <a:r>
              <a:rPr lang="en-US" sz="2900" dirty="0" smtClean="0"/>
              <a:t> (sparse coding)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cộng</a:t>
            </a:r>
            <a:r>
              <a:rPr lang="en-US" sz="2900" dirty="0" smtClean="0"/>
              <a:t> </a:t>
            </a:r>
            <a:r>
              <a:rPr lang="en-US" sz="2900" dirty="0" err="1" smtClean="0"/>
              <a:t>tác</a:t>
            </a:r>
            <a:r>
              <a:rPr lang="en-US" sz="2900" dirty="0" smtClean="0"/>
              <a:t> (collaborative representation)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thưa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thưa</a:t>
            </a:r>
            <a:r>
              <a:rPr lang="en-US" sz="2900" dirty="0" smtClean="0"/>
              <a:t>: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mẫu</a:t>
            </a:r>
            <a:r>
              <a:rPr lang="en-US" sz="2900" dirty="0" smtClean="0"/>
              <a:t> </a:t>
            </a:r>
            <a:r>
              <a:rPr lang="en-US" sz="2900" dirty="0" err="1" smtClean="0"/>
              <a:t>bởi</a:t>
            </a:r>
            <a:r>
              <a:rPr lang="en-US" sz="2900" dirty="0" smtClean="0"/>
              <a:t> </a:t>
            </a:r>
            <a:r>
              <a:rPr lang="en-US" sz="2900" dirty="0" err="1" smtClean="0"/>
              <a:t>tổ</a:t>
            </a:r>
            <a:r>
              <a:rPr lang="en-US" sz="2900" dirty="0" smtClean="0"/>
              <a:t> </a:t>
            </a:r>
            <a:r>
              <a:rPr lang="en-US" sz="2900" dirty="0" err="1" smtClean="0"/>
              <a:t>hợp</a:t>
            </a:r>
            <a:r>
              <a:rPr lang="en-US" sz="2900" dirty="0" smtClean="0"/>
              <a:t> </a:t>
            </a:r>
            <a:r>
              <a:rPr lang="en-US" sz="2900" dirty="0" err="1" smtClean="0"/>
              <a:t>tuyến</a:t>
            </a:r>
            <a:r>
              <a:rPr lang="en-US" sz="2900" dirty="0" smtClean="0"/>
              <a:t> </a:t>
            </a:r>
            <a:r>
              <a:rPr lang="en-US" sz="2900" dirty="0" err="1" smtClean="0"/>
              <a:t>tính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</a:t>
            </a:r>
            <a:r>
              <a:rPr lang="en-US" sz="2900" dirty="0" err="1" smtClean="0"/>
              <a:t>một</a:t>
            </a:r>
            <a:r>
              <a:rPr lang="en-US" sz="2900" dirty="0" smtClean="0"/>
              <a:t> </a:t>
            </a:r>
            <a:r>
              <a:rPr lang="en-US" sz="2900" dirty="0" err="1" smtClean="0"/>
              <a:t>vài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trong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 marL="0" indent="0">
              <a:buClr>
                <a:schemeClr val="accent1"/>
              </a:buClr>
              <a:buNone/>
            </a:pP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0587"/>
            <a:ext cx="48482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9663" y="2670033"/>
                <a:ext cx="5276573" cy="651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lim>
                      </m:limLow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63" y="2670033"/>
                <a:ext cx="5276573" cy="651653"/>
              </a:xfrm>
              <a:prstGeom prst="rect">
                <a:avLst/>
              </a:prstGeom>
              <a:blipFill rotWithShape="0">
                <a:blip r:embed="rId3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thưa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(sparse coding)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Tại</a:t>
            </a:r>
            <a:r>
              <a:rPr lang="en-US" sz="2900" dirty="0" smtClean="0"/>
              <a:t> </a:t>
            </a:r>
            <a:r>
              <a:rPr lang="en-US" sz="2900" dirty="0" err="1" smtClean="0"/>
              <a:t>sao</a:t>
            </a:r>
            <a:r>
              <a:rPr lang="en-US" sz="2900" dirty="0" smtClean="0"/>
              <a:t> </a:t>
            </a:r>
            <a:r>
              <a:rPr lang="en-US" sz="2900" dirty="0" err="1" smtClean="0"/>
              <a:t>lại</a:t>
            </a:r>
            <a:r>
              <a:rPr lang="en-US" sz="2900" dirty="0" smtClean="0"/>
              <a:t> </a:t>
            </a:r>
            <a:r>
              <a:rPr lang="en-US" sz="2900" dirty="0" err="1" smtClean="0"/>
              <a:t>dùng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thưa</a:t>
            </a:r>
            <a:r>
              <a:rPr lang="en-US" sz="2900" dirty="0" smtClean="0"/>
              <a:t>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Ánh</a:t>
            </a:r>
            <a:r>
              <a:rPr lang="en-US" sz="2600" dirty="0" smtClean="0"/>
              <a:t> </a:t>
            </a:r>
            <a:r>
              <a:rPr lang="en-US" sz="2600" dirty="0" err="1" smtClean="0"/>
              <a:t>xạ</a:t>
            </a:r>
            <a:r>
              <a:rPr lang="en-US" sz="2600" dirty="0" smtClean="0"/>
              <a:t> </a:t>
            </a:r>
            <a:r>
              <a:rPr lang="en-US" sz="2600" dirty="0" err="1" smtClean="0"/>
              <a:t>đặc</a:t>
            </a:r>
            <a:r>
              <a:rPr lang="en-US" sz="2600" dirty="0" smtClean="0"/>
              <a:t> </a:t>
            </a:r>
            <a:r>
              <a:rPr lang="en-US" sz="2600" dirty="0" err="1" smtClean="0"/>
              <a:t>trưng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sang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, phi </a:t>
            </a:r>
            <a:r>
              <a:rPr lang="en-US" sz="2600" dirty="0" err="1" smtClean="0"/>
              <a:t>tuyến</a:t>
            </a:r>
            <a:r>
              <a:rPr lang="en-US" sz="2600" dirty="0" smtClean="0"/>
              <a:t>,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dàng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tách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cấu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Ví</a:t>
            </a:r>
            <a:r>
              <a:rPr lang="en-US" sz="2600" dirty="0" smtClean="0"/>
              <a:t> </a:t>
            </a:r>
            <a:r>
              <a:rPr lang="en-US" sz="2600" dirty="0" err="1" smtClean="0"/>
              <a:t>dụ</a:t>
            </a:r>
            <a:r>
              <a:rPr lang="en-US" sz="26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3863976"/>
            <a:ext cx="5572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5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thưa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(sparse coding)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Tại</a:t>
            </a:r>
            <a:r>
              <a:rPr lang="en-US" sz="2900" dirty="0" smtClean="0"/>
              <a:t> </a:t>
            </a:r>
            <a:r>
              <a:rPr lang="en-US" sz="2900" dirty="0" err="1" smtClean="0"/>
              <a:t>sao</a:t>
            </a:r>
            <a:r>
              <a:rPr lang="en-US" sz="2900" dirty="0" smtClean="0"/>
              <a:t> </a:t>
            </a:r>
            <a:r>
              <a:rPr lang="en-US" sz="2900" dirty="0" err="1" smtClean="0"/>
              <a:t>lại</a:t>
            </a:r>
            <a:r>
              <a:rPr lang="en-US" sz="2900" dirty="0" smtClean="0"/>
              <a:t> </a:t>
            </a:r>
            <a:r>
              <a:rPr lang="en-US" sz="2900" dirty="0" err="1" smtClean="0"/>
              <a:t>dùng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thưa</a:t>
            </a:r>
            <a:r>
              <a:rPr lang="en-US" sz="2900" dirty="0" smtClean="0"/>
              <a:t>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Ánh</a:t>
            </a:r>
            <a:r>
              <a:rPr lang="en-US" sz="2600" dirty="0" smtClean="0"/>
              <a:t> </a:t>
            </a:r>
            <a:r>
              <a:rPr lang="en-US" sz="2600" dirty="0" err="1" smtClean="0"/>
              <a:t>xạ</a:t>
            </a:r>
            <a:r>
              <a:rPr lang="en-US" sz="2600" dirty="0" smtClean="0"/>
              <a:t> </a:t>
            </a:r>
            <a:r>
              <a:rPr lang="en-US" sz="2600" dirty="0" err="1" smtClean="0"/>
              <a:t>đặc</a:t>
            </a:r>
            <a:r>
              <a:rPr lang="en-US" sz="2600" dirty="0" smtClean="0"/>
              <a:t> </a:t>
            </a:r>
            <a:r>
              <a:rPr lang="en-US" sz="2600" dirty="0" err="1" smtClean="0"/>
              <a:t>trưng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sang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, phi </a:t>
            </a:r>
            <a:r>
              <a:rPr lang="en-US" sz="2600" dirty="0" err="1" smtClean="0"/>
              <a:t>tuyến</a:t>
            </a:r>
            <a:r>
              <a:rPr lang="en-US" sz="2600" dirty="0" smtClean="0"/>
              <a:t>,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dàng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tách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cấu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Ví</a:t>
            </a:r>
            <a:r>
              <a:rPr lang="en-US" sz="2600" dirty="0" smtClean="0"/>
              <a:t> </a:t>
            </a:r>
            <a:r>
              <a:rPr lang="en-US" sz="2600" dirty="0" err="1" smtClean="0"/>
              <a:t>dụ</a:t>
            </a:r>
            <a:r>
              <a:rPr lang="en-US" sz="26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57" y="3799626"/>
            <a:ext cx="6962285" cy="24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cộng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tác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(Collaborative representation)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thưa</a:t>
            </a:r>
            <a:r>
              <a:rPr lang="en-US" sz="28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endParaRPr lang="en-US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thưa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xấp</a:t>
            </a:r>
            <a:r>
              <a:rPr lang="en-US" sz="2400" dirty="0" smtClean="0"/>
              <a:t> </a:t>
            </a:r>
            <a:r>
              <a:rPr lang="en-US" sz="2400" dirty="0" err="1" smtClean="0"/>
              <a:t>xỉ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cộng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endParaRPr lang="en-US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endParaRPr lang="en-US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6" y="4324350"/>
            <a:ext cx="4543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Biểu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diễn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cộng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tác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(Collaborative representation)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Tại</a:t>
            </a:r>
            <a:r>
              <a:rPr lang="en-US" sz="2900" dirty="0" smtClean="0"/>
              <a:t> </a:t>
            </a:r>
            <a:r>
              <a:rPr lang="en-US" sz="2900" dirty="0" err="1" smtClean="0"/>
              <a:t>sao</a:t>
            </a:r>
            <a:r>
              <a:rPr lang="en-US" sz="2900" dirty="0" smtClean="0"/>
              <a:t> </a:t>
            </a: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cộng</a:t>
            </a:r>
            <a:r>
              <a:rPr lang="en-US" sz="2900" dirty="0" smtClean="0"/>
              <a:t> </a:t>
            </a:r>
            <a:r>
              <a:rPr lang="en-US" sz="2900" dirty="0" err="1" smtClean="0"/>
              <a:t>tác</a:t>
            </a:r>
            <a:r>
              <a:rPr lang="en-US" sz="29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Tính</a:t>
            </a:r>
            <a:r>
              <a:rPr lang="en-US" sz="2600" dirty="0" smtClean="0"/>
              <a:t> </a:t>
            </a:r>
            <a:r>
              <a:rPr lang="en-US" sz="2600" dirty="0" err="1" smtClean="0"/>
              <a:t>tương</a:t>
            </a:r>
            <a:r>
              <a:rPr lang="en-US" sz="2600" dirty="0" smtClean="0"/>
              <a:t> </a:t>
            </a:r>
            <a:r>
              <a:rPr lang="en-US" sz="2600" dirty="0" err="1" smtClean="0"/>
              <a:t>đồng</a:t>
            </a:r>
            <a:r>
              <a:rPr lang="en-US" sz="2600" dirty="0" smtClean="0"/>
              <a:t> </a:t>
            </a:r>
            <a:r>
              <a:rPr lang="en-US" sz="2600" dirty="0" err="1" smtClean="0"/>
              <a:t>giữa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thuộc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khác</a:t>
            </a:r>
            <a:r>
              <a:rPr lang="en-US" sz="2600" dirty="0" smtClean="0"/>
              <a:t> </a:t>
            </a:r>
            <a:r>
              <a:rPr lang="en-US" sz="2600" dirty="0" err="1" smtClean="0"/>
              <a:t>nhau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điển</a:t>
            </a:r>
            <a:r>
              <a:rPr lang="en-US" sz="2600" dirty="0"/>
              <a:t> con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đúng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đóng</a:t>
            </a:r>
            <a:r>
              <a:rPr lang="en-US" sz="2600" dirty="0"/>
              <a:t> </a:t>
            </a:r>
            <a:r>
              <a:rPr lang="en-US" sz="2600" dirty="0" err="1"/>
              <a:t>góp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 smtClean="0"/>
              <a:t>liệu</a:t>
            </a:r>
            <a:endParaRPr lang="en-US" sz="26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,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diễn</a:t>
            </a:r>
            <a:r>
              <a:rPr lang="en-US" sz="2600" dirty="0" smtClean="0"/>
              <a:t> </a:t>
            </a:r>
            <a:r>
              <a:rPr lang="en-US" sz="2600" dirty="0" err="1" smtClean="0"/>
              <a:t>cộng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đem</a:t>
            </a:r>
            <a:r>
              <a:rPr lang="en-US" sz="2600" dirty="0" smtClean="0"/>
              <a:t> </a:t>
            </a:r>
            <a:r>
              <a:rPr lang="en-US" sz="2600" dirty="0" err="1" smtClean="0"/>
              <a:t>lại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quả</a:t>
            </a:r>
            <a:r>
              <a:rPr lang="en-US" sz="2600" dirty="0" smtClean="0"/>
              <a:t> </a:t>
            </a:r>
            <a:r>
              <a:rPr lang="en-US" sz="2600" dirty="0" err="1" smtClean="0"/>
              <a:t>tốt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so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diễn</a:t>
            </a:r>
            <a:r>
              <a:rPr lang="en-US" sz="2600" dirty="0" smtClean="0"/>
              <a:t> </a:t>
            </a:r>
            <a:r>
              <a:rPr lang="en-US" sz="2600" dirty="0" err="1" smtClean="0"/>
              <a:t>thưa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28" y="4719638"/>
            <a:ext cx="35718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03" y="4627977"/>
            <a:ext cx="3609354" cy="22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chung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Giải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đề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xuất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luận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phát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triển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 smtClean="0"/>
              <a:t>chung</a:t>
            </a:r>
            <a:endParaRPr lang="en-US" sz="32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thuật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C63-8AD3-466E-A2E4-6CB766CBFAFE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910327"/>
              </p:ext>
            </p:extLst>
          </p:nvPr>
        </p:nvGraphicFramePr>
        <p:xfrm>
          <a:off x="628650" y="1457917"/>
          <a:ext cx="8319408" cy="490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7299"/>
                <a:gridCol w="2398643"/>
                <a:gridCol w="5343466"/>
              </a:tblGrid>
              <a:tr h="3962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STT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Nghiên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cứu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Đóng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góp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31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effectLst/>
                        </a:rPr>
                        <a:t>J. Wright</a:t>
                      </a:r>
                      <a:r>
                        <a:rPr lang="en-US" sz="2000" kern="1200" baseline="0" dirty="0" smtClean="0">
                          <a:effectLst/>
                        </a:rPr>
                        <a:t> et al. (2009)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diễn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toán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học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31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effectLst/>
                        </a:rPr>
                        <a:t>Q. Zhang</a:t>
                      </a:r>
                      <a:r>
                        <a:rPr lang="en-US" sz="2000" kern="1200" baseline="0" dirty="0" smtClean="0">
                          <a:effectLst/>
                        </a:rPr>
                        <a:t> et al. (2010)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Thêm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loại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toán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học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27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effectLst/>
                        </a:rPr>
                        <a:t>M. Yang</a:t>
                      </a:r>
                      <a:r>
                        <a:rPr lang="en-US" sz="2000" kern="1200" baseline="0" dirty="0" smtClean="0">
                          <a:effectLst/>
                        </a:rPr>
                        <a:t> et al. (2011)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Fisher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diễn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lớp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sẽ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nhau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effectLst/>
                        </a:rPr>
                        <a:t>Z. Jiang</a:t>
                      </a:r>
                      <a:r>
                        <a:rPr lang="en-US" sz="2000" kern="1200" baseline="0" dirty="0" smtClean="0">
                          <a:effectLst/>
                        </a:rPr>
                        <a:t> et al. (2013)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Thêm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tính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nhãn</a:t>
                      </a:r>
                      <a:r>
                        <a:rPr lang="en-US" sz="2000" baseline="0" dirty="0" smtClean="0"/>
                        <a:t> (label consistent) </a:t>
                      </a:r>
                      <a:r>
                        <a:rPr lang="en-US" sz="2000" baseline="0" dirty="0" err="1" smtClean="0"/>
                        <a:t>nhằm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tính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biệt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r>
                        <a:rPr lang="en-US" sz="2000" baseline="0" dirty="0" smtClean="0"/>
                        <a:t> con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effectLst/>
                        </a:rPr>
                        <a:t>D. Zhang</a:t>
                      </a:r>
                      <a:r>
                        <a:rPr lang="en-US" sz="2000" kern="1200" baseline="0" dirty="0" smtClean="0">
                          <a:effectLst/>
                        </a:rPr>
                        <a:t> et al. (</a:t>
                      </a:r>
                      <a:r>
                        <a:rPr lang="en-US" sz="2000" kern="1200" dirty="0" smtClean="0">
                          <a:effectLst/>
                        </a:rPr>
                        <a:t>2011)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xuất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diễn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cộng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loại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effectLst/>
                        </a:rPr>
                        <a:t>S. </a:t>
                      </a:r>
                      <a:r>
                        <a:rPr lang="en-US" sz="2000" kern="1200" baseline="0" dirty="0" err="1" smtClean="0">
                          <a:effectLst/>
                        </a:rPr>
                        <a:t>Gu</a:t>
                      </a:r>
                      <a:r>
                        <a:rPr lang="en-US" sz="2000" kern="1200" baseline="0" dirty="0" smtClean="0">
                          <a:effectLst/>
                        </a:rPr>
                        <a:t> et al. (2014)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Học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biệt</a:t>
                      </a:r>
                      <a:r>
                        <a:rPr lang="en-US" sz="2000" baseline="0" dirty="0" smtClean="0"/>
                        <a:t>, 1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diễn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mẫu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r>
                        <a:rPr lang="en-US" sz="2000" baseline="0" dirty="0" smtClean="0"/>
                        <a:t>, 1 </a:t>
                      </a:r>
                      <a:r>
                        <a:rPr lang="en-US" sz="2000" baseline="0" dirty="0" err="1" smtClean="0"/>
                        <a:t>từ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việc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loại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4963886"/>
            <a:ext cx="8315845" cy="705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chung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thuật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luận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phát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triển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Giải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thuật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CRC_RLS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1625982"/>
            <a:ext cx="9482912" cy="523201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D</a:t>
            </a:r>
            <a:r>
              <a:rPr lang="en-US" sz="2400" dirty="0"/>
              <a:t>. </a:t>
            </a:r>
            <a:r>
              <a:rPr lang="en-US" sz="2400" dirty="0" smtClean="0"/>
              <a:t>Zhang et al. (2011)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66" y="2164468"/>
            <a:ext cx="5654238" cy="44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Giải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thuật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CRC_RLS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Giải</a:t>
            </a:r>
            <a:r>
              <a:rPr lang="en-US" sz="2900" dirty="0" smtClean="0"/>
              <a:t> </a:t>
            </a:r>
            <a:r>
              <a:rPr lang="en-US" sz="2900" dirty="0" err="1" smtClean="0"/>
              <a:t>quyết</a:t>
            </a:r>
            <a:r>
              <a:rPr lang="en-US" sz="2900" dirty="0" smtClean="0"/>
              <a:t> </a:t>
            </a:r>
            <a:r>
              <a:rPr lang="en-US" sz="2900" dirty="0" err="1" smtClean="0"/>
              <a:t>được</a:t>
            </a:r>
            <a:r>
              <a:rPr lang="en-US" sz="2900" dirty="0" smtClean="0"/>
              <a:t> </a:t>
            </a:r>
            <a:r>
              <a:rPr lang="en-US" sz="2900" dirty="0" err="1" smtClean="0"/>
              <a:t>vấn</a:t>
            </a:r>
            <a:r>
              <a:rPr lang="en-US" sz="2900" dirty="0" smtClean="0"/>
              <a:t> </a:t>
            </a:r>
            <a:r>
              <a:rPr lang="en-US" sz="2900" dirty="0" err="1" smtClean="0"/>
              <a:t>đề</a:t>
            </a:r>
            <a:r>
              <a:rPr lang="en-US" sz="2900" dirty="0" smtClean="0"/>
              <a:t> </a:t>
            </a:r>
            <a:r>
              <a:rPr lang="en-US" sz="2900" dirty="0" err="1" smtClean="0"/>
              <a:t>thiếu</a:t>
            </a:r>
            <a:r>
              <a:rPr lang="en-US" sz="2900" dirty="0" smtClean="0"/>
              <a:t> </a:t>
            </a:r>
            <a:r>
              <a:rPr lang="en-US" sz="2900" dirty="0" err="1" smtClean="0"/>
              <a:t>mẫu</a:t>
            </a:r>
            <a:r>
              <a:rPr lang="en-US" sz="2900" dirty="0" smtClean="0"/>
              <a:t> so </a:t>
            </a:r>
            <a:r>
              <a:rPr lang="en-US" sz="2900" dirty="0" err="1" smtClean="0"/>
              <a:t>với</a:t>
            </a:r>
            <a:r>
              <a:rPr lang="en-US" sz="2900" dirty="0" smtClean="0"/>
              <a:t> </a:t>
            </a: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thưa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Tăng</a:t>
            </a:r>
            <a:r>
              <a:rPr lang="en-US" sz="2900" dirty="0" smtClean="0"/>
              <a:t> </a:t>
            </a:r>
            <a:r>
              <a:rPr lang="en-US" sz="2900" dirty="0" err="1" smtClean="0"/>
              <a:t>tốc</a:t>
            </a:r>
            <a:r>
              <a:rPr lang="en-US" sz="2900" dirty="0" smtClean="0"/>
              <a:t> </a:t>
            </a:r>
            <a:r>
              <a:rPr lang="en-US" sz="2900" dirty="0" err="1" smtClean="0"/>
              <a:t>thời</a:t>
            </a:r>
            <a:r>
              <a:rPr lang="en-US" sz="2900" dirty="0" smtClean="0"/>
              <a:t> </a:t>
            </a:r>
            <a:r>
              <a:rPr lang="en-US" sz="2900" dirty="0" err="1" smtClean="0"/>
              <a:t>gian</a:t>
            </a:r>
            <a:r>
              <a:rPr lang="en-US" sz="2900" dirty="0" smtClean="0"/>
              <a:t> </a:t>
            </a:r>
            <a:r>
              <a:rPr lang="en-US" sz="2900" dirty="0" err="1" smtClean="0"/>
              <a:t>tính</a:t>
            </a:r>
            <a:r>
              <a:rPr lang="en-US" sz="2900" dirty="0" smtClean="0"/>
              <a:t> </a:t>
            </a:r>
            <a:r>
              <a:rPr lang="en-US" sz="2900" dirty="0" err="1" smtClean="0"/>
              <a:t>toán</a:t>
            </a: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Hạn</a:t>
            </a:r>
            <a:r>
              <a:rPr lang="en-US" sz="3200" dirty="0" smtClean="0"/>
              <a:t> </a:t>
            </a:r>
            <a:r>
              <a:rPr lang="en-US" sz="3200" dirty="0" err="1" smtClean="0"/>
              <a:t>chế</a:t>
            </a:r>
            <a:r>
              <a:rPr lang="en-US" sz="32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mẫu</a:t>
            </a:r>
            <a:r>
              <a:rPr lang="en-US" sz="2900" dirty="0" smtClean="0"/>
              <a:t> </a:t>
            </a:r>
            <a:r>
              <a:rPr lang="en-US" sz="2900" dirty="0" err="1" smtClean="0"/>
              <a:t>dữ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thô</a:t>
            </a:r>
            <a:r>
              <a:rPr lang="en-US" sz="2900" dirty="0" smtClean="0"/>
              <a:t> </a:t>
            </a:r>
            <a:r>
              <a:rPr lang="en-US" sz="2900" dirty="0" err="1" smtClean="0"/>
              <a:t>làm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lớn</a:t>
            </a:r>
            <a:endParaRPr lang="en-US" sz="2900" dirty="0" smtClean="0"/>
          </a:p>
          <a:p>
            <a:pPr marL="342900" lvl="1" indent="0">
              <a:buClr>
                <a:schemeClr val="accent1"/>
              </a:buClr>
              <a:buNone/>
            </a:pP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900" dirty="0" err="1" smtClean="0">
                <a:solidFill>
                  <a:schemeClr val="accent5"/>
                </a:solidFill>
              </a:rPr>
              <a:t>Học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dirty="0" err="1" smtClean="0">
                <a:solidFill>
                  <a:schemeClr val="accent5"/>
                </a:solidFill>
              </a:rPr>
              <a:t>từ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dirty="0" err="1" smtClean="0">
                <a:solidFill>
                  <a:schemeClr val="accent5"/>
                </a:solidFill>
              </a:rPr>
              <a:t>điển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dirty="0" err="1" smtClean="0">
                <a:solidFill>
                  <a:schemeClr val="accent5"/>
                </a:solidFill>
              </a:rPr>
              <a:t>với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dirty="0" err="1" smtClean="0">
                <a:solidFill>
                  <a:schemeClr val="accent5"/>
                </a:solidFill>
              </a:rPr>
              <a:t>ràng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dirty="0" err="1" smtClean="0">
                <a:solidFill>
                  <a:schemeClr val="accent5"/>
                </a:solidFill>
              </a:rPr>
              <a:t>buộc</a:t>
            </a:r>
            <a:r>
              <a:rPr lang="en-US" sz="2900" dirty="0" smtClean="0">
                <a:solidFill>
                  <a:schemeClr val="accent5"/>
                </a:solidFill>
              </a:rPr>
              <a:t> </a:t>
            </a:r>
            <a:r>
              <a:rPr lang="en-US" sz="2900" i="1" dirty="0" smtClean="0">
                <a:solidFill>
                  <a:schemeClr val="accent5"/>
                </a:solidFill>
              </a:rPr>
              <a:t>l</a:t>
            </a:r>
            <a:r>
              <a:rPr lang="en-US" sz="2900" i="1" baseline="-25000" dirty="0" smtClean="0">
                <a:solidFill>
                  <a:schemeClr val="accent5"/>
                </a:solidFill>
              </a:rPr>
              <a:t>2</a:t>
            </a:r>
            <a:endParaRPr lang="en-US" sz="2900" i="1" dirty="0" smtClean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06614" y="5227321"/>
            <a:ext cx="410818" cy="15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8750" y="5543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Mô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hình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đề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xuất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endParaRPr lang="en-US" sz="3200" dirty="0"/>
          </a:p>
          <a:p>
            <a:pPr defTabSz="9144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Trong</a:t>
            </a:r>
            <a:r>
              <a:rPr lang="en-US" sz="3200" dirty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i="1" dirty="0" smtClean="0"/>
              <a:t>D</a:t>
            </a:r>
            <a:r>
              <a:rPr lang="en-US" sz="2900" dirty="0" smtClean="0"/>
              <a:t>: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cần</a:t>
            </a:r>
            <a:r>
              <a:rPr lang="en-US" sz="2900" dirty="0" smtClean="0"/>
              <a:t> </a:t>
            </a:r>
            <a:r>
              <a:rPr lang="en-US" sz="2900" dirty="0" err="1" smtClean="0"/>
              <a:t>học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i="1" dirty="0" smtClean="0"/>
              <a:t>X</a:t>
            </a:r>
            <a:r>
              <a:rPr lang="en-US" sz="2900" dirty="0" smtClean="0"/>
              <a:t>: Ma </a:t>
            </a:r>
            <a:r>
              <a:rPr lang="en-US" sz="2900" dirty="0" err="1" smtClean="0"/>
              <a:t>trận</a:t>
            </a:r>
            <a:r>
              <a:rPr lang="en-US" sz="2900" dirty="0" smtClean="0"/>
              <a:t> </a:t>
            </a:r>
            <a:r>
              <a:rPr lang="en-US" sz="2900" dirty="0" err="1" smtClean="0"/>
              <a:t>hệ</a:t>
            </a:r>
            <a:r>
              <a:rPr lang="en-US" sz="2900" dirty="0" smtClean="0"/>
              <a:t> </a:t>
            </a:r>
            <a:r>
              <a:rPr lang="en-US" sz="2900" dirty="0" err="1" smtClean="0"/>
              <a:t>số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i="1" dirty="0" smtClean="0"/>
              <a:t>Y</a:t>
            </a:r>
            <a:r>
              <a:rPr lang="en-US" sz="2900" dirty="0" smtClean="0"/>
              <a:t>: Ma </a:t>
            </a:r>
            <a:r>
              <a:rPr lang="en-US" sz="2900" dirty="0" err="1" smtClean="0"/>
              <a:t>trận</a:t>
            </a:r>
            <a:r>
              <a:rPr lang="en-US" sz="2900" dirty="0" smtClean="0"/>
              <a:t> </a:t>
            </a:r>
            <a:r>
              <a:rPr lang="en-US" sz="2900" dirty="0" err="1" smtClean="0"/>
              <a:t>dữ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smtClean="0"/>
              <a:t>      : </a:t>
            </a:r>
            <a:r>
              <a:rPr lang="en-US" sz="2900" dirty="0" err="1" smtClean="0"/>
              <a:t>Chuẩn</a:t>
            </a:r>
            <a:r>
              <a:rPr lang="en-US" sz="2900" dirty="0" smtClean="0"/>
              <a:t> </a:t>
            </a:r>
            <a:r>
              <a:rPr lang="en-US" sz="2900" dirty="0" err="1" smtClean="0"/>
              <a:t>Frobenius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ma </a:t>
            </a:r>
            <a:r>
              <a:rPr lang="en-US" sz="2900" dirty="0" err="1" smtClean="0"/>
              <a:t>trận</a:t>
            </a:r>
            <a:endParaRPr lang="en-US" sz="3200" dirty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9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57350" y="5149109"/>
                <a:ext cx="7026988" cy="13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8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149109"/>
                <a:ext cx="7026988" cy="1389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5006" y="4755082"/>
                <a:ext cx="7871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6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06" y="4755082"/>
                <a:ext cx="78713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31912" y="2329357"/>
                <a:ext cx="5887574" cy="78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lim>
                      </m:limLow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𝐷𝑋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12" y="2329357"/>
                <a:ext cx="5887574" cy="780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Tối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ưu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X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khi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cố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định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 smtClean="0"/>
                  <a:t>Bài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toán</a:t>
                </a:r>
                <a:r>
                  <a:rPr lang="en-US" sz="3200" dirty="0" smtClean="0"/>
                  <a:t>: </a:t>
                </a:r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sz="3200" dirty="0"/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  <a:tabLst>
                    <a:tab pos="1538288" algn="l"/>
                  </a:tabLst>
                </a:pPr>
                <a:endParaRPr lang="en-US" sz="3200" dirty="0" smtClean="0"/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 err="1" smtClean="0"/>
                  <a:t>Bài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toán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có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lời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giải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tường</a:t>
                </a:r>
                <a:r>
                  <a:rPr lang="en-US" sz="3200" dirty="0" smtClean="0"/>
                  <a:t> minh:</a:t>
                </a:r>
              </a:p>
              <a:p>
                <a:pPr marL="0" indent="0">
                  <a:buClr>
                    <a:schemeClr val="accent1"/>
                  </a:buClr>
                  <a:buNone/>
                </a:pPr>
                <a:r>
                  <a:rPr lang="en-US" sz="3200" dirty="0" err="1" smtClean="0"/>
                  <a:t>trong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đó</a:t>
                </a:r>
                <a:r>
                  <a:rPr lang="en-US" sz="3200" dirty="0" smtClean="0"/>
                  <a:t>:</a:t>
                </a:r>
              </a:p>
              <a:p>
                <a:pPr marL="0" indent="0">
                  <a:buClr>
                    <a:schemeClr val="accent1"/>
                  </a:buClr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29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900" dirty="0" smtClean="0"/>
              </a:p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2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140635" y="2506077"/>
                <a:ext cx="5547929" cy="768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9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lim>
                      </m:limLow>
                      <m:sSubSup>
                        <m:sSub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9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9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635" y="2506077"/>
                <a:ext cx="5547929" cy="768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24599" y="3462685"/>
                <a:ext cx="162147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9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9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𝑃𝑌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99" y="3462685"/>
                <a:ext cx="1621470" cy="53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6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Tối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ưu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khi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cố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định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X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Bài</a:t>
            </a:r>
            <a:r>
              <a:rPr lang="en-US" sz="2400" dirty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: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Ta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Clr>
                <a:schemeClr val="accent1"/>
              </a:buClr>
              <a:buNone/>
            </a:pPr>
            <a:endParaRPr lang="en-US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: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: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4452" y="3759648"/>
                <a:ext cx="5665305" cy="119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52" y="3759648"/>
                <a:ext cx="5665305" cy="1198726"/>
              </a:xfrm>
              <a:prstGeom prst="rect">
                <a:avLst/>
              </a:prstGeom>
              <a:blipFill rotWithShape="0">
                <a:blip r:embed="rId3"/>
                <a:stretch>
                  <a:fillRect b="-4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39730" y="5116861"/>
                <a:ext cx="3369577" cy="621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type m:val="li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30" y="5116861"/>
                <a:ext cx="3369577" cy="62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39730" y="5660338"/>
                <a:ext cx="1963486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30" y="5660338"/>
                <a:ext cx="1963486" cy="435504"/>
              </a:xfrm>
              <a:prstGeom prst="rect">
                <a:avLst/>
              </a:prstGeom>
              <a:blipFill rotWithShape="0">
                <a:blip r:embed="rId5"/>
                <a:stretch>
                  <a:fillRect t="-119718" r="-3727" b="-18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30242" y="2419457"/>
                <a:ext cx="4883516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argmin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  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=1,∀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42" y="2419457"/>
                <a:ext cx="4883516" cy="404406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chung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Giải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đề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xuất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endParaRPr lang="en-US" sz="32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luận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phát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triển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Bộ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dữ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liệu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400" dirty="0" err="1" smtClean="0"/>
              <a:t>Bộ</a:t>
            </a:r>
            <a:r>
              <a:rPr lang="en-US" sz="3400" dirty="0" smtClean="0"/>
              <a:t> </a:t>
            </a:r>
            <a:r>
              <a:rPr lang="en-US" sz="3400" dirty="0" err="1" smtClean="0"/>
              <a:t>dữ</a:t>
            </a:r>
            <a:r>
              <a:rPr lang="en-US" sz="3400" dirty="0" smtClean="0"/>
              <a:t> </a:t>
            </a:r>
            <a:r>
              <a:rPr lang="en-US" sz="3400" dirty="0" err="1" smtClean="0"/>
              <a:t>liệu</a:t>
            </a:r>
            <a:r>
              <a:rPr lang="en-US" sz="3400" dirty="0" smtClean="0"/>
              <a:t> </a:t>
            </a:r>
            <a:r>
              <a:rPr lang="en-US" sz="3400" dirty="0" err="1" smtClean="0"/>
              <a:t>khuôn</a:t>
            </a:r>
            <a:r>
              <a:rPr lang="en-US" sz="3400" dirty="0" smtClean="0"/>
              <a:t> </a:t>
            </a:r>
            <a:r>
              <a:rPr lang="en-US" sz="3400" dirty="0" err="1" smtClean="0"/>
              <a:t>mặt</a:t>
            </a:r>
            <a:r>
              <a:rPr lang="en-US" sz="34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100" b="1" dirty="0" smtClean="0"/>
              <a:t>Extended </a:t>
            </a:r>
            <a:r>
              <a:rPr lang="en-US" sz="3100" b="1" dirty="0" err="1" smtClean="0"/>
              <a:t>YaleB</a:t>
            </a:r>
            <a:r>
              <a:rPr lang="en-US" sz="3100" dirty="0" smtClean="0"/>
              <a:t>: 2414 </a:t>
            </a:r>
            <a:r>
              <a:rPr lang="en-US" sz="3100" dirty="0" err="1" smtClean="0"/>
              <a:t>ảnh</a:t>
            </a:r>
            <a:r>
              <a:rPr lang="en-US" sz="3100" dirty="0" smtClean="0"/>
              <a:t> </a:t>
            </a:r>
            <a:r>
              <a:rPr lang="en-US" sz="3100" dirty="0" err="1" smtClean="0"/>
              <a:t>của</a:t>
            </a:r>
            <a:r>
              <a:rPr lang="en-US" sz="3100" dirty="0" smtClean="0"/>
              <a:t> 38 </a:t>
            </a:r>
            <a:r>
              <a:rPr lang="en-US" sz="3100" dirty="0" err="1" smtClean="0"/>
              <a:t>người</a:t>
            </a:r>
            <a:r>
              <a:rPr lang="en-US" sz="3100" dirty="0" smtClean="0"/>
              <a:t>,  </a:t>
            </a:r>
            <a:r>
              <a:rPr lang="en-US" sz="3100" dirty="0" err="1" smtClean="0"/>
              <a:t>kích</a:t>
            </a:r>
            <a:r>
              <a:rPr lang="en-US" sz="3100" dirty="0" smtClean="0"/>
              <a:t> </a:t>
            </a:r>
            <a:r>
              <a:rPr lang="en-US" sz="3100" dirty="0" err="1" smtClean="0"/>
              <a:t>thước</a:t>
            </a:r>
            <a:r>
              <a:rPr lang="en-US" sz="3100" dirty="0"/>
              <a:t> </a:t>
            </a:r>
            <a:r>
              <a:rPr lang="en-US" sz="3100" dirty="0" smtClean="0"/>
              <a:t>192x168, 30 </a:t>
            </a:r>
            <a:r>
              <a:rPr lang="en-US" sz="3100" dirty="0" err="1" smtClean="0"/>
              <a:t>ảnh</a:t>
            </a:r>
            <a:r>
              <a:rPr lang="en-US" sz="3100" dirty="0" smtClean="0"/>
              <a:t>/</a:t>
            </a:r>
            <a:r>
              <a:rPr lang="en-US" sz="3100" dirty="0" err="1" smtClean="0"/>
              <a:t>lớp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huấn</a:t>
            </a:r>
            <a:r>
              <a:rPr lang="en-US" sz="3100" dirty="0" smtClean="0"/>
              <a:t> </a:t>
            </a:r>
            <a:r>
              <a:rPr lang="en-US" sz="3100" dirty="0" err="1" smtClean="0"/>
              <a:t>luyện</a:t>
            </a:r>
            <a:r>
              <a:rPr lang="en-US" sz="3100" dirty="0" smtClean="0"/>
              <a:t>, </a:t>
            </a:r>
            <a:r>
              <a:rPr lang="en-US" sz="3100" dirty="0" err="1" smtClean="0"/>
              <a:t>còn</a:t>
            </a:r>
            <a:r>
              <a:rPr lang="en-US" sz="3100" dirty="0" smtClean="0"/>
              <a:t> </a:t>
            </a:r>
            <a:r>
              <a:rPr lang="en-US" sz="3100" dirty="0" err="1" smtClean="0"/>
              <a:t>lại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kiểm</a:t>
            </a:r>
            <a:r>
              <a:rPr lang="en-US" sz="3100" dirty="0" smtClean="0"/>
              <a:t> </a:t>
            </a:r>
            <a:r>
              <a:rPr lang="en-US" sz="3100" dirty="0" err="1" smtClean="0"/>
              <a:t>tra</a:t>
            </a:r>
            <a:endParaRPr lang="en-US" sz="3100" dirty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100" b="1" dirty="0" smtClean="0"/>
              <a:t>AR</a:t>
            </a:r>
            <a:r>
              <a:rPr lang="en-US" sz="3100" dirty="0" smtClean="0"/>
              <a:t>: 4000 </a:t>
            </a:r>
            <a:r>
              <a:rPr lang="en-US" sz="3100" dirty="0" err="1" smtClean="0"/>
              <a:t>ảnh</a:t>
            </a:r>
            <a:r>
              <a:rPr lang="en-US" sz="3100" dirty="0" smtClean="0"/>
              <a:t> </a:t>
            </a:r>
            <a:r>
              <a:rPr lang="en-US" sz="3100" dirty="0" err="1" smtClean="0"/>
              <a:t>khuôn</a:t>
            </a:r>
            <a:r>
              <a:rPr lang="en-US" sz="3100" dirty="0" smtClean="0"/>
              <a:t> </a:t>
            </a:r>
            <a:r>
              <a:rPr lang="en-US" sz="3100" dirty="0" err="1" smtClean="0"/>
              <a:t>mặt</a:t>
            </a:r>
            <a:r>
              <a:rPr lang="en-US" sz="3100" dirty="0" smtClean="0"/>
              <a:t> </a:t>
            </a:r>
            <a:r>
              <a:rPr lang="en-US" sz="3100" dirty="0" err="1" smtClean="0"/>
              <a:t>của</a:t>
            </a:r>
            <a:r>
              <a:rPr lang="en-US" sz="3100" dirty="0" smtClean="0"/>
              <a:t> 126 </a:t>
            </a:r>
            <a:r>
              <a:rPr lang="en-US" sz="3100" dirty="0" err="1" smtClean="0"/>
              <a:t>người</a:t>
            </a:r>
            <a:r>
              <a:rPr lang="en-US" sz="3100" dirty="0" smtClean="0"/>
              <a:t>, </a:t>
            </a:r>
            <a:r>
              <a:rPr lang="en-US" sz="3100" dirty="0" err="1" smtClean="0"/>
              <a:t>dùng</a:t>
            </a:r>
            <a:r>
              <a:rPr lang="en-US" sz="3100" dirty="0"/>
              <a:t> </a:t>
            </a:r>
            <a:r>
              <a:rPr lang="en-US" sz="3100" dirty="0" err="1" smtClean="0"/>
              <a:t>tập</a:t>
            </a:r>
            <a:r>
              <a:rPr lang="en-US" sz="3100" dirty="0" smtClean="0"/>
              <a:t> con 100 </a:t>
            </a:r>
            <a:r>
              <a:rPr lang="en-US" sz="3100" dirty="0" err="1" smtClean="0"/>
              <a:t>người</a:t>
            </a:r>
            <a:r>
              <a:rPr lang="en-US" sz="3100" dirty="0" smtClean="0"/>
              <a:t> </a:t>
            </a:r>
            <a:r>
              <a:rPr lang="en-US" sz="3100" dirty="0" err="1" smtClean="0"/>
              <a:t>làm</a:t>
            </a:r>
            <a:r>
              <a:rPr lang="en-US" sz="3100" dirty="0" smtClean="0"/>
              <a:t> </a:t>
            </a:r>
            <a:r>
              <a:rPr lang="en-US" sz="3100" dirty="0" err="1" smtClean="0"/>
              <a:t>tập</a:t>
            </a:r>
            <a:r>
              <a:rPr lang="en-US" sz="3100" dirty="0" smtClean="0"/>
              <a:t> </a:t>
            </a:r>
            <a:r>
              <a:rPr lang="en-US" sz="3100" dirty="0" err="1" smtClean="0"/>
              <a:t>huấn</a:t>
            </a:r>
            <a:r>
              <a:rPr lang="en-US" sz="3100" dirty="0" smtClean="0"/>
              <a:t> </a:t>
            </a:r>
            <a:r>
              <a:rPr lang="en-US" sz="3100" dirty="0" err="1" smtClean="0"/>
              <a:t>luyện</a:t>
            </a:r>
            <a:r>
              <a:rPr lang="en-US" sz="3100" dirty="0" smtClean="0"/>
              <a:t>, </a:t>
            </a:r>
            <a:r>
              <a:rPr lang="en-US" sz="3100" dirty="0" err="1" smtClean="0"/>
              <a:t>tổng</a:t>
            </a:r>
            <a:r>
              <a:rPr lang="en-US" sz="3100" dirty="0" smtClean="0"/>
              <a:t> </a:t>
            </a:r>
            <a:r>
              <a:rPr lang="en-US" sz="3100" dirty="0" err="1" smtClean="0"/>
              <a:t>cộng</a:t>
            </a:r>
            <a:r>
              <a:rPr lang="en-US" sz="3100" dirty="0" smtClean="0"/>
              <a:t> 2600 </a:t>
            </a:r>
            <a:r>
              <a:rPr lang="en-US" sz="3100" dirty="0" err="1" smtClean="0"/>
              <a:t>ảnh</a:t>
            </a:r>
            <a:r>
              <a:rPr lang="en-US" sz="3100" dirty="0" smtClean="0"/>
              <a:t>, 20 </a:t>
            </a:r>
            <a:r>
              <a:rPr lang="en-US" sz="3100" dirty="0" err="1" smtClean="0"/>
              <a:t>ảnh</a:t>
            </a:r>
            <a:r>
              <a:rPr lang="en-US" sz="3100" dirty="0" smtClean="0"/>
              <a:t>/</a:t>
            </a:r>
            <a:r>
              <a:rPr lang="en-US" sz="3100" dirty="0" err="1" smtClean="0"/>
              <a:t>lớp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huấn</a:t>
            </a:r>
            <a:r>
              <a:rPr lang="en-US" sz="3100" dirty="0" smtClean="0"/>
              <a:t> </a:t>
            </a:r>
            <a:r>
              <a:rPr lang="en-US" sz="3100" dirty="0" err="1" smtClean="0"/>
              <a:t>luyện</a:t>
            </a:r>
            <a:r>
              <a:rPr lang="en-US" sz="3100" dirty="0" smtClean="0"/>
              <a:t>, 6 </a:t>
            </a:r>
            <a:r>
              <a:rPr lang="en-US" sz="3100" dirty="0" err="1" smtClean="0"/>
              <a:t>ảnh</a:t>
            </a:r>
            <a:r>
              <a:rPr lang="en-US" sz="3100" dirty="0" smtClean="0"/>
              <a:t>/</a:t>
            </a:r>
            <a:r>
              <a:rPr lang="en-US" sz="3100" dirty="0" err="1" smtClean="0"/>
              <a:t>lớp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kiểm</a:t>
            </a:r>
            <a:r>
              <a:rPr lang="en-US" sz="3100" dirty="0" smtClean="0"/>
              <a:t> </a:t>
            </a:r>
            <a:r>
              <a:rPr lang="en-US" sz="3100" dirty="0" err="1" smtClean="0"/>
              <a:t>tra</a:t>
            </a:r>
            <a:endParaRPr lang="en-US" sz="31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400" dirty="0" err="1" smtClean="0"/>
              <a:t>Đặc</a:t>
            </a:r>
            <a:r>
              <a:rPr lang="en-US" sz="3400" dirty="0" smtClean="0"/>
              <a:t> </a:t>
            </a:r>
            <a:r>
              <a:rPr lang="en-US" sz="3400" dirty="0" err="1" smtClean="0"/>
              <a:t>trưng</a:t>
            </a:r>
            <a:r>
              <a:rPr lang="en-US" sz="3400" dirty="0" smtClean="0"/>
              <a:t> </a:t>
            </a:r>
            <a:r>
              <a:rPr lang="en-US" sz="3400" dirty="0" err="1" smtClean="0"/>
              <a:t>sử</a:t>
            </a:r>
            <a:r>
              <a:rPr lang="en-US" sz="3400" dirty="0" smtClean="0"/>
              <a:t> </a:t>
            </a:r>
            <a:r>
              <a:rPr lang="en-US" sz="3400" dirty="0" err="1" smtClean="0"/>
              <a:t>dụng</a:t>
            </a:r>
            <a:r>
              <a:rPr lang="en-US" sz="34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100" dirty="0" err="1" smtClean="0"/>
              <a:t>Đặc</a:t>
            </a:r>
            <a:r>
              <a:rPr lang="en-US" sz="3100" dirty="0" smtClean="0"/>
              <a:t> </a:t>
            </a:r>
            <a:r>
              <a:rPr lang="en-US" sz="3100" dirty="0" err="1" smtClean="0"/>
              <a:t>trưng</a:t>
            </a:r>
            <a:r>
              <a:rPr lang="en-US" sz="3100" dirty="0" smtClean="0"/>
              <a:t> random-face: </a:t>
            </a:r>
            <a:r>
              <a:rPr lang="en-US" sz="3100" dirty="0" err="1" smtClean="0"/>
              <a:t>Chiếu</a:t>
            </a:r>
            <a:r>
              <a:rPr lang="en-US" sz="3100" dirty="0" smtClean="0"/>
              <a:t> </a:t>
            </a:r>
            <a:r>
              <a:rPr lang="en-US" sz="3100" dirty="0" err="1" smtClean="0"/>
              <a:t>ảnh</a:t>
            </a:r>
            <a:r>
              <a:rPr lang="en-US" sz="3100" dirty="0" smtClean="0"/>
              <a:t> </a:t>
            </a:r>
            <a:r>
              <a:rPr lang="en-US" sz="3100" dirty="0" err="1" smtClean="0"/>
              <a:t>từ</a:t>
            </a:r>
            <a:r>
              <a:rPr lang="en-US" sz="3100" dirty="0" smtClean="0"/>
              <a:t> </a:t>
            </a:r>
            <a:r>
              <a:rPr lang="en-US" sz="3100" dirty="0" err="1" smtClean="0"/>
              <a:t>không</a:t>
            </a:r>
            <a:r>
              <a:rPr lang="en-US" sz="3100" dirty="0" smtClean="0"/>
              <a:t> </a:t>
            </a:r>
            <a:r>
              <a:rPr lang="en-US" sz="3100" dirty="0" err="1" smtClean="0"/>
              <a:t>gian</a:t>
            </a:r>
            <a:r>
              <a:rPr lang="en-US" sz="3100" dirty="0" smtClean="0"/>
              <a:t> ban </a:t>
            </a:r>
            <a:r>
              <a:rPr lang="en-US" sz="3100" dirty="0" err="1" smtClean="0"/>
              <a:t>đầu</a:t>
            </a:r>
            <a:r>
              <a:rPr lang="en-US" sz="3100" dirty="0" smtClean="0"/>
              <a:t> sang </a:t>
            </a:r>
            <a:r>
              <a:rPr lang="en-US" sz="3100" dirty="0" err="1" smtClean="0"/>
              <a:t>không</a:t>
            </a:r>
            <a:r>
              <a:rPr lang="en-US" sz="3100" dirty="0" smtClean="0"/>
              <a:t> </a:t>
            </a:r>
            <a:r>
              <a:rPr lang="en-US" sz="3100" dirty="0" err="1" smtClean="0"/>
              <a:t>gian</a:t>
            </a:r>
            <a:r>
              <a:rPr lang="en-US" sz="3100" dirty="0" smtClean="0"/>
              <a:t> </a:t>
            </a:r>
            <a:r>
              <a:rPr lang="en-US" sz="3100" dirty="0" err="1" smtClean="0"/>
              <a:t>mới</a:t>
            </a:r>
            <a:r>
              <a:rPr lang="en-US" sz="3100" dirty="0"/>
              <a:t> </a:t>
            </a:r>
            <a:r>
              <a:rPr lang="en-US" sz="3100" dirty="0" err="1" smtClean="0"/>
              <a:t>thông</a:t>
            </a:r>
            <a:r>
              <a:rPr lang="en-US" sz="3100" dirty="0" smtClean="0"/>
              <a:t> qua </a:t>
            </a:r>
            <a:r>
              <a:rPr lang="en-US" sz="3100" dirty="0" err="1" smtClean="0"/>
              <a:t>một</a:t>
            </a:r>
            <a:r>
              <a:rPr lang="en-US" sz="3100" dirty="0" smtClean="0"/>
              <a:t> ma </a:t>
            </a:r>
            <a:r>
              <a:rPr lang="en-US" sz="3100" dirty="0" err="1" smtClean="0"/>
              <a:t>trận</a:t>
            </a:r>
            <a:r>
              <a:rPr lang="en-US" sz="3100" dirty="0" smtClean="0"/>
              <a:t> </a:t>
            </a:r>
            <a:r>
              <a:rPr lang="en-US" sz="3100" dirty="0" err="1" smtClean="0"/>
              <a:t>chiếu</a:t>
            </a:r>
            <a:r>
              <a:rPr lang="en-US" sz="3100" dirty="0" smtClean="0"/>
              <a:t> </a:t>
            </a:r>
            <a:r>
              <a:rPr lang="en-US" sz="3100" dirty="0" err="1" smtClean="0"/>
              <a:t>được</a:t>
            </a:r>
            <a:r>
              <a:rPr lang="en-US" sz="3100" dirty="0" smtClean="0"/>
              <a:t> </a:t>
            </a:r>
            <a:r>
              <a:rPr lang="en-US" sz="3100" dirty="0" err="1" smtClean="0"/>
              <a:t>khởi</a:t>
            </a:r>
            <a:r>
              <a:rPr lang="en-US" sz="3100" dirty="0" smtClean="0"/>
              <a:t> </a:t>
            </a:r>
            <a:r>
              <a:rPr lang="en-US" sz="3100" dirty="0" err="1" smtClean="0"/>
              <a:t>tạo</a:t>
            </a:r>
            <a:r>
              <a:rPr lang="en-US" sz="3100" dirty="0" smtClean="0"/>
              <a:t> </a:t>
            </a:r>
            <a:r>
              <a:rPr lang="en-US" sz="3100" dirty="0" err="1" smtClean="0"/>
              <a:t>ngẫu</a:t>
            </a:r>
            <a:r>
              <a:rPr lang="en-US" sz="3100" dirty="0" smtClean="0"/>
              <a:t> </a:t>
            </a:r>
            <a:r>
              <a:rPr lang="en-US" sz="3100" dirty="0" err="1" smtClean="0"/>
              <a:t>nhiên</a:t>
            </a:r>
            <a:r>
              <a:rPr lang="en-US" sz="3100" dirty="0" smtClean="0"/>
              <a:t> </a:t>
            </a:r>
            <a:r>
              <a:rPr lang="en-US" sz="3100" dirty="0" err="1" smtClean="0"/>
              <a:t>tuân</a:t>
            </a:r>
            <a:r>
              <a:rPr lang="en-US" sz="3100" dirty="0" smtClean="0"/>
              <a:t> </a:t>
            </a:r>
            <a:r>
              <a:rPr lang="en-US" sz="3100" dirty="0" err="1" smtClean="0"/>
              <a:t>theo</a:t>
            </a:r>
            <a:r>
              <a:rPr lang="en-US" sz="3100" dirty="0" smtClean="0"/>
              <a:t> </a:t>
            </a:r>
            <a:r>
              <a:rPr lang="en-US" sz="3100" dirty="0" err="1" smtClean="0"/>
              <a:t>phân</a:t>
            </a:r>
            <a:r>
              <a:rPr lang="en-US" sz="3100" dirty="0" smtClean="0"/>
              <a:t> </a:t>
            </a:r>
            <a:r>
              <a:rPr lang="en-US" sz="3100" dirty="0" err="1" smtClean="0"/>
              <a:t>phối</a:t>
            </a:r>
            <a:r>
              <a:rPr lang="en-US" sz="3100" dirty="0" smtClean="0"/>
              <a:t> Gauss </a:t>
            </a:r>
            <a:r>
              <a:rPr lang="en-US" sz="3100" dirty="0" err="1" smtClean="0"/>
              <a:t>trung</a:t>
            </a:r>
            <a:r>
              <a:rPr lang="en-US" sz="3100" dirty="0" smtClean="0"/>
              <a:t> </a:t>
            </a:r>
            <a:r>
              <a:rPr lang="en-US" sz="3100" dirty="0" err="1" smtClean="0"/>
              <a:t>bình</a:t>
            </a:r>
            <a:r>
              <a:rPr lang="en-US" sz="3100" dirty="0" smtClean="0"/>
              <a:t>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Bộ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dữ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liệu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Bộ</a:t>
            </a:r>
            <a:r>
              <a:rPr lang="en-US" sz="2900" dirty="0" smtClean="0"/>
              <a:t> </a:t>
            </a:r>
            <a:r>
              <a:rPr lang="en-US" sz="2900" dirty="0" err="1" smtClean="0"/>
              <a:t>dữ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đối</a:t>
            </a:r>
            <a:r>
              <a:rPr lang="en-US" sz="2900" dirty="0" smtClean="0"/>
              <a:t> </a:t>
            </a:r>
            <a:r>
              <a:rPr lang="en-US" sz="2900" dirty="0" err="1" smtClean="0"/>
              <a:t>tượng</a:t>
            </a:r>
            <a:r>
              <a:rPr lang="en-US" sz="29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b="1" dirty="0" smtClean="0"/>
              <a:t>Caltech-101</a:t>
            </a:r>
            <a:r>
              <a:rPr lang="en-US" sz="2600" dirty="0" smtClean="0"/>
              <a:t>: </a:t>
            </a:r>
            <a:r>
              <a:rPr lang="en-US" sz="2600" dirty="0"/>
              <a:t>9144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smtClean="0"/>
              <a:t>, 102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(101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, 1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nền</a:t>
            </a:r>
            <a:r>
              <a:rPr lang="en-US" sz="2600" dirty="0" smtClean="0"/>
              <a:t>), </a:t>
            </a:r>
            <a:r>
              <a:rPr lang="en-US" sz="2600" dirty="0" err="1" smtClean="0"/>
              <a:t>kích</a:t>
            </a:r>
            <a:r>
              <a:rPr lang="en-US" sz="2600" dirty="0" smtClean="0"/>
              <a:t> </a:t>
            </a:r>
            <a:r>
              <a:rPr lang="en-US" sz="2600" dirty="0" err="1" smtClean="0"/>
              <a:t>thước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300x200, 30 </a:t>
            </a:r>
            <a:r>
              <a:rPr lang="en-US" sz="2600" dirty="0" err="1" smtClean="0"/>
              <a:t>ảnh</a:t>
            </a:r>
            <a:r>
              <a:rPr lang="en-US" sz="2600" dirty="0" smtClean="0"/>
              <a:t>/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huấn</a:t>
            </a:r>
            <a:r>
              <a:rPr lang="en-US" sz="2600" dirty="0" smtClean="0"/>
              <a:t> </a:t>
            </a:r>
            <a:r>
              <a:rPr lang="en-US" sz="2600" dirty="0" err="1" smtClean="0"/>
              <a:t>luyện</a:t>
            </a:r>
            <a:r>
              <a:rPr lang="en-US" sz="2600" dirty="0" smtClean="0"/>
              <a:t>, </a:t>
            </a:r>
            <a:r>
              <a:rPr lang="en-US" sz="2600" dirty="0" err="1" smtClean="0"/>
              <a:t>còn</a:t>
            </a:r>
            <a:r>
              <a:rPr lang="en-US" sz="2600" dirty="0" smtClean="0"/>
              <a:t> </a:t>
            </a:r>
            <a:r>
              <a:rPr lang="en-US" sz="2600" dirty="0" err="1" smtClean="0"/>
              <a:t>lại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tra</a:t>
            </a:r>
            <a:r>
              <a:rPr lang="en-US" sz="2600" dirty="0" smtClean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Đặc</a:t>
            </a:r>
            <a:r>
              <a:rPr lang="en-US" sz="2900" dirty="0" smtClean="0"/>
              <a:t> </a:t>
            </a:r>
            <a:r>
              <a:rPr lang="en-US" sz="2900" dirty="0" err="1" smtClean="0"/>
              <a:t>trưng</a:t>
            </a:r>
            <a:r>
              <a:rPr lang="en-US" sz="2900" dirty="0" smtClean="0"/>
              <a:t> </a:t>
            </a: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: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SPM (spatial </a:t>
            </a:r>
            <a:r>
              <a:rPr lang="en-US" sz="2600" dirty="0" err="1" smtClean="0"/>
              <a:t>pyradmid</a:t>
            </a:r>
            <a:r>
              <a:rPr lang="en-US" sz="2600" dirty="0" smtClean="0"/>
              <a:t> pooling)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http://personal.ie.cuhk.edu.hk/~xy012/CSCI5280/ImageClassification/CSCI_5280_Final_files/image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07" y="4294445"/>
            <a:ext cx="4213186" cy="22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 smtClean="0"/>
              <a:t>chung</a:t>
            </a:r>
            <a:endParaRPr lang="en-US" sz="32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Giải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đề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xuất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luận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phát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triển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Môi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trường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Phần</a:t>
            </a:r>
            <a:r>
              <a:rPr lang="en-US" sz="2900" dirty="0" smtClean="0"/>
              <a:t> </a:t>
            </a:r>
            <a:r>
              <a:rPr lang="en-US" sz="2900" dirty="0" err="1" smtClean="0"/>
              <a:t>cứng</a:t>
            </a:r>
            <a:r>
              <a:rPr lang="en-US" sz="2900" dirty="0" smtClean="0"/>
              <a:t>: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CPU: Intel Xeon® E5-2650 v2 @2.6GHz (16 core)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RAM: 32G DDR3@1333MHZ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Ổ </a:t>
            </a:r>
            <a:r>
              <a:rPr lang="en-US" sz="2600" dirty="0" err="1" smtClean="0"/>
              <a:t>cứng</a:t>
            </a:r>
            <a:r>
              <a:rPr lang="en-US" sz="2600" dirty="0" smtClean="0"/>
              <a:t>: 640G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Phần</a:t>
            </a:r>
            <a:r>
              <a:rPr lang="en-US" sz="2900" dirty="0" smtClean="0"/>
              <a:t> </a:t>
            </a:r>
            <a:r>
              <a:rPr lang="en-US" sz="2900" dirty="0" err="1" smtClean="0"/>
              <a:t>mềm</a:t>
            </a:r>
            <a:r>
              <a:rPr lang="en-US" sz="2900" dirty="0" smtClean="0"/>
              <a:t>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điều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: Ubuntu 14.04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Ngôn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: MATLAB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Độ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đo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độ</a:t>
            </a:r>
            <a:r>
              <a:rPr lang="en-US" sz="2900" dirty="0" smtClean="0"/>
              <a:t> </a:t>
            </a:r>
            <a:r>
              <a:rPr lang="en-US" sz="2900" dirty="0" err="1" smtClean="0"/>
              <a:t>đo</a:t>
            </a:r>
            <a:r>
              <a:rPr lang="en-US" sz="2900" dirty="0" smtClean="0"/>
              <a:t> </a:t>
            </a:r>
            <a:r>
              <a:rPr lang="en-US" sz="2900" dirty="0" err="1" smtClean="0"/>
              <a:t>chính</a:t>
            </a:r>
            <a:r>
              <a:rPr lang="en-US" sz="2900" dirty="0" smtClean="0"/>
              <a:t> </a:t>
            </a:r>
            <a:r>
              <a:rPr lang="en-US" sz="2900" dirty="0" err="1" smtClean="0"/>
              <a:t>xác</a:t>
            </a:r>
            <a:r>
              <a:rPr lang="en-US" sz="2900" dirty="0" smtClean="0"/>
              <a:t> (%): </a:t>
            </a:r>
            <a:r>
              <a:rPr lang="en-US" sz="2900" dirty="0" err="1" smtClean="0"/>
              <a:t>tỉ</a:t>
            </a:r>
            <a:r>
              <a:rPr lang="en-US" sz="2900" dirty="0" smtClean="0"/>
              <a:t> </a:t>
            </a:r>
            <a:r>
              <a:rPr lang="en-US" sz="2900" dirty="0" err="1" smtClean="0"/>
              <a:t>lệ</a:t>
            </a:r>
            <a:r>
              <a:rPr lang="en-US" sz="2900" dirty="0" smtClean="0"/>
              <a:t> </a:t>
            </a:r>
            <a:r>
              <a:rPr lang="en-US" sz="2900" dirty="0" err="1" smtClean="0"/>
              <a:t>số</a:t>
            </a:r>
            <a:r>
              <a:rPr lang="en-US" sz="2900" dirty="0" smtClean="0"/>
              <a:t> </a:t>
            </a:r>
            <a:r>
              <a:rPr lang="en-US" sz="2900" dirty="0" err="1" smtClean="0"/>
              <a:t>ảnh</a:t>
            </a:r>
            <a:r>
              <a:rPr lang="en-US" sz="2900" dirty="0" smtClean="0"/>
              <a:t> </a:t>
            </a:r>
            <a:r>
              <a:rPr lang="en-US" sz="2900" dirty="0" err="1" smtClean="0"/>
              <a:t>được</a:t>
            </a:r>
            <a:r>
              <a:rPr lang="en-US" sz="2900" dirty="0" smtClean="0"/>
              <a:t> </a:t>
            </a: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loại</a:t>
            </a:r>
            <a:r>
              <a:rPr lang="en-US" sz="2900" dirty="0" smtClean="0"/>
              <a:t> </a:t>
            </a:r>
            <a:r>
              <a:rPr lang="en-US" sz="2900" dirty="0" err="1" smtClean="0"/>
              <a:t>đúng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83" y="2940116"/>
            <a:ext cx="6482833" cy="106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Thực</a:t>
            </a:r>
            <a:r>
              <a:rPr lang="en-US" sz="2900" dirty="0" smtClean="0"/>
              <a:t> </a:t>
            </a:r>
            <a:r>
              <a:rPr lang="en-US" sz="2900" dirty="0" err="1" smtClean="0"/>
              <a:t>nghiệm</a:t>
            </a:r>
            <a:r>
              <a:rPr lang="en-US" sz="2900" dirty="0" smtClean="0"/>
              <a:t> </a:t>
            </a:r>
            <a:r>
              <a:rPr lang="en-US" sz="2900" dirty="0" err="1" smtClean="0"/>
              <a:t>ảnh</a:t>
            </a:r>
            <a:r>
              <a:rPr lang="en-US" sz="2900" dirty="0" smtClean="0"/>
              <a:t> </a:t>
            </a:r>
            <a:r>
              <a:rPr lang="en-US" sz="2900" dirty="0" err="1" smtClean="0"/>
              <a:t>hưởng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</a:t>
            </a: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đến</a:t>
            </a:r>
            <a:r>
              <a:rPr lang="en-US" sz="2900" dirty="0" smtClean="0"/>
              <a:t> </a:t>
            </a:r>
            <a:r>
              <a:rPr lang="en-US" sz="2900" dirty="0" err="1" smtClean="0"/>
              <a:t>khả</a:t>
            </a:r>
            <a:r>
              <a:rPr lang="en-US" sz="2900" dirty="0" smtClean="0"/>
              <a:t> </a:t>
            </a:r>
            <a:r>
              <a:rPr lang="en-US" sz="2900" dirty="0" err="1" smtClean="0"/>
              <a:t>năng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và</a:t>
            </a:r>
            <a:r>
              <a:rPr lang="en-US" sz="2900" dirty="0" smtClean="0"/>
              <a:t> </a:t>
            </a: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biệt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Thực</a:t>
            </a:r>
            <a:r>
              <a:rPr lang="en-US" sz="2900" dirty="0" smtClean="0"/>
              <a:t> </a:t>
            </a:r>
            <a:r>
              <a:rPr lang="en-US" sz="2900" dirty="0" err="1" smtClean="0"/>
              <a:t>nghiệm</a:t>
            </a:r>
            <a:r>
              <a:rPr lang="en-US" sz="2900" dirty="0" smtClean="0"/>
              <a:t> </a:t>
            </a:r>
            <a:r>
              <a:rPr lang="en-US" sz="2900" dirty="0" err="1" smtClean="0"/>
              <a:t>độ</a:t>
            </a:r>
            <a:r>
              <a:rPr lang="en-US" sz="2900" dirty="0" smtClean="0"/>
              <a:t> </a:t>
            </a:r>
            <a:r>
              <a:rPr lang="en-US" sz="2900" dirty="0" err="1" smtClean="0"/>
              <a:t>chính</a:t>
            </a:r>
            <a:r>
              <a:rPr lang="en-US" sz="2900" dirty="0" smtClean="0"/>
              <a:t> </a:t>
            </a:r>
            <a:r>
              <a:rPr lang="en-US" sz="2900" dirty="0" err="1" smtClean="0"/>
              <a:t>xác</a:t>
            </a:r>
            <a:r>
              <a:rPr lang="en-US" sz="2900" dirty="0" smtClean="0"/>
              <a:t> </a:t>
            </a: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loại</a:t>
            </a:r>
            <a:r>
              <a:rPr lang="en-US" sz="2900" dirty="0" smtClean="0"/>
              <a:t> </a:t>
            </a:r>
            <a:r>
              <a:rPr lang="en-US" sz="2900" dirty="0" err="1" smtClean="0"/>
              <a:t>trên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bộ</a:t>
            </a:r>
            <a:r>
              <a:rPr lang="en-US" sz="2900" dirty="0" smtClean="0"/>
              <a:t> </a:t>
            </a:r>
            <a:r>
              <a:rPr lang="en-US" sz="2900" dirty="0" err="1" smtClean="0"/>
              <a:t>dữ</a:t>
            </a:r>
            <a:r>
              <a:rPr lang="en-US" sz="2900" dirty="0" smtClean="0"/>
              <a:t> </a:t>
            </a:r>
            <a:r>
              <a:rPr lang="en-US" sz="2900" dirty="0" err="1" smtClean="0"/>
              <a:t>liệu</a:t>
            </a:r>
            <a:r>
              <a:rPr lang="en-US" sz="2900" dirty="0" smtClean="0"/>
              <a:t> </a:t>
            </a:r>
            <a:r>
              <a:rPr lang="en-US" sz="2900" dirty="0" err="1" smtClean="0"/>
              <a:t>khác</a:t>
            </a:r>
            <a:r>
              <a:rPr lang="en-US" sz="2900" dirty="0" smtClean="0"/>
              <a:t> </a:t>
            </a:r>
            <a:r>
              <a:rPr lang="en-US" sz="2900" dirty="0" err="1" smtClean="0"/>
              <a:t>nhau</a:t>
            </a:r>
            <a:endParaRPr lang="en-US" sz="29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Thực</a:t>
            </a:r>
            <a:r>
              <a:rPr lang="en-US" sz="2900" dirty="0" smtClean="0"/>
              <a:t> </a:t>
            </a:r>
            <a:r>
              <a:rPr lang="en-US" sz="2900" dirty="0" err="1" smtClean="0"/>
              <a:t>nghiệm</a:t>
            </a:r>
            <a:r>
              <a:rPr lang="en-US" sz="2900" dirty="0" smtClean="0"/>
              <a:t> </a:t>
            </a:r>
            <a:r>
              <a:rPr lang="en-US" sz="2900" dirty="0" err="1" smtClean="0"/>
              <a:t>về</a:t>
            </a:r>
            <a:r>
              <a:rPr lang="en-US" sz="2900" dirty="0" smtClean="0"/>
              <a:t> </a:t>
            </a:r>
            <a:r>
              <a:rPr lang="en-US" sz="2900" dirty="0" err="1" smtClean="0"/>
              <a:t>thời</a:t>
            </a:r>
            <a:r>
              <a:rPr lang="en-US" sz="2900" dirty="0" smtClean="0"/>
              <a:t> </a:t>
            </a:r>
            <a:r>
              <a:rPr lang="en-US" sz="2900" dirty="0" err="1" smtClean="0"/>
              <a:t>gian</a:t>
            </a:r>
            <a:r>
              <a:rPr lang="en-US" sz="2900" dirty="0" smtClean="0"/>
              <a:t> </a:t>
            </a:r>
            <a:r>
              <a:rPr lang="en-US" sz="2900" dirty="0" err="1" smtClean="0"/>
              <a:t>kiểm</a:t>
            </a:r>
            <a:r>
              <a:rPr lang="en-US" sz="2900" dirty="0" smtClean="0"/>
              <a:t> </a:t>
            </a:r>
            <a:r>
              <a:rPr lang="en-US" sz="2900" dirty="0" err="1" smtClean="0"/>
              <a:t>tra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1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Ảnh</a:t>
            </a:r>
            <a:r>
              <a:rPr lang="en-US" sz="2900" dirty="0" smtClean="0"/>
              <a:t> </a:t>
            </a:r>
            <a:r>
              <a:rPr lang="en-US" sz="2900" dirty="0" err="1" smtClean="0"/>
              <a:t>hưởng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</a:t>
            </a: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đến</a:t>
            </a:r>
            <a:r>
              <a:rPr lang="en-US" sz="2900" dirty="0" smtClean="0"/>
              <a:t> </a:t>
            </a:r>
            <a:r>
              <a:rPr lang="en-US" sz="2900" dirty="0" err="1" smtClean="0"/>
              <a:t>khả</a:t>
            </a:r>
            <a:r>
              <a:rPr lang="en-US" sz="2900" dirty="0" smtClean="0"/>
              <a:t> </a:t>
            </a:r>
            <a:r>
              <a:rPr lang="en-US" sz="2900" dirty="0" err="1" smtClean="0"/>
              <a:t>năng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r>
              <a:rPr lang="en-US" sz="2900" dirty="0" smtClean="0"/>
              <a:t> </a:t>
            </a:r>
            <a:r>
              <a:rPr lang="en-US" sz="2900" dirty="0" err="1" smtClean="0"/>
              <a:t>và</a:t>
            </a:r>
            <a:r>
              <a:rPr lang="en-US" sz="2900" dirty="0" smtClean="0"/>
              <a:t> </a:t>
            </a: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biệt</a:t>
            </a:r>
            <a:r>
              <a:rPr lang="en-US" sz="2900" dirty="0" smtClean="0"/>
              <a:t> </a:t>
            </a:r>
            <a:r>
              <a:rPr lang="en-US" sz="2900" dirty="0" err="1" smtClean="0"/>
              <a:t>của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endParaRPr lang="en-US" sz="29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b="1" dirty="0" smtClean="0"/>
              <a:t>Exp1</a:t>
            </a:r>
            <a:r>
              <a:rPr lang="en-US" sz="2900" dirty="0" smtClean="0"/>
              <a:t>: </a:t>
            </a:r>
            <a:r>
              <a:rPr lang="en-US" sz="2900" dirty="0" err="1" smtClean="0"/>
              <a:t>Thay</a:t>
            </a:r>
            <a:r>
              <a:rPr lang="en-US" sz="2900" dirty="0" smtClean="0"/>
              <a:t> </a:t>
            </a:r>
            <a:r>
              <a:rPr lang="en-US" sz="2900" dirty="0" err="1" smtClean="0"/>
              <a:t>đổi</a:t>
            </a:r>
            <a:r>
              <a:rPr lang="en-US" sz="2900" dirty="0" smtClean="0"/>
              <a:t> </a:t>
            </a: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4 </a:t>
            </a:r>
            <a:r>
              <a:rPr lang="en-US" sz="2900" dirty="0" err="1" smtClean="0"/>
              <a:t>đến</a:t>
            </a:r>
            <a:r>
              <a:rPr lang="en-US" sz="2900" dirty="0" smtClean="0"/>
              <a:t> 32, </a:t>
            </a:r>
            <a:r>
              <a:rPr lang="en-US" sz="2900" dirty="0" err="1" smtClean="0"/>
              <a:t>đo</a:t>
            </a:r>
            <a:r>
              <a:rPr lang="en-US" sz="2900" dirty="0" smtClean="0"/>
              <a:t> </a:t>
            </a:r>
            <a:r>
              <a:rPr lang="en-US" sz="2900" dirty="0" err="1" smtClean="0"/>
              <a:t>độ</a:t>
            </a:r>
            <a:r>
              <a:rPr lang="en-US" sz="2900" dirty="0" smtClean="0"/>
              <a:t> </a:t>
            </a:r>
            <a:r>
              <a:rPr lang="en-US" sz="2900" dirty="0" err="1" smtClean="0"/>
              <a:t>chính</a:t>
            </a:r>
            <a:r>
              <a:rPr lang="en-US" sz="2900" dirty="0" smtClean="0"/>
              <a:t> </a:t>
            </a:r>
            <a:r>
              <a:rPr lang="en-US" sz="2900" dirty="0" err="1" smtClean="0"/>
              <a:t>xác</a:t>
            </a:r>
            <a:r>
              <a:rPr lang="en-US" sz="2900" dirty="0" smtClean="0"/>
              <a:t>, So </a:t>
            </a:r>
            <a:r>
              <a:rPr lang="en-US" sz="2900" dirty="0" err="1" smtClean="0"/>
              <a:t>sánh</a:t>
            </a:r>
            <a:r>
              <a:rPr lang="en-US" sz="2900" dirty="0" smtClean="0"/>
              <a:t> </a:t>
            </a:r>
            <a:r>
              <a:rPr lang="en-US" sz="2900" dirty="0" err="1" smtClean="0"/>
              <a:t>với</a:t>
            </a:r>
            <a:r>
              <a:rPr lang="en-US" sz="2900" dirty="0" smtClean="0"/>
              <a:t> CRC_RLS </a:t>
            </a:r>
            <a:r>
              <a:rPr lang="en-US" sz="2900" dirty="0" err="1" smtClean="0"/>
              <a:t>sử</a:t>
            </a:r>
            <a:r>
              <a:rPr lang="en-US" sz="2900" dirty="0" smtClean="0"/>
              <a:t> </a:t>
            </a:r>
            <a:r>
              <a:rPr lang="en-US" sz="2900" dirty="0" err="1" smtClean="0"/>
              <a:t>dụng</a:t>
            </a:r>
            <a:r>
              <a:rPr lang="en-US" sz="2900" dirty="0" smtClean="0"/>
              <a:t> </a:t>
            </a:r>
            <a:r>
              <a:rPr lang="en-US" sz="2900" dirty="0" err="1" smtClean="0"/>
              <a:t>khởi</a:t>
            </a:r>
            <a:r>
              <a:rPr lang="en-US" sz="2900" dirty="0" smtClean="0"/>
              <a:t> </a:t>
            </a:r>
            <a:r>
              <a:rPr lang="en-US" sz="2900" dirty="0" err="1" smtClean="0"/>
              <a:t>tạo</a:t>
            </a:r>
            <a:r>
              <a:rPr lang="en-US" sz="2900" dirty="0" smtClean="0"/>
              <a:t> </a:t>
            </a:r>
            <a:r>
              <a:rPr lang="en-US" sz="2900" dirty="0" err="1" smtClean="0"/>
              <a:t>ngẫu</a:t>
            </a:r>
            <a:r>
              <a:rPr lang="en-US" sz="2900" dirty="0" smtClean="0"/>
              <a:t> </a:t>
            </a:r>
            <a:r>
              <a:rPr lang="en-US" sz="2900" dirty="0" err="1" smtClean="0"/>
              <a:t>nhiên</a:t>
            </a:r>
            <a:endParaRPr lang="en-US" sz="29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b="1" dirty="0" smtClean="0"/>
              <a:t>Exp2</a:t>
            </a:r>
            <a:r>
              <a:rPr lang="en-US" sz="2900" dirty="0" smtClean="0"/>
              <a:t>: </a:t>
            </a:r>
            <a:r>
              <a:rPr lang="en-US" sz="2900" dirty="0" err="1" smtClean="0"/>
              <a:t>Thay</a:t>
            </a:r>
            <a:r>
              <a:rPr lang="en-US" sz="2900" dirty="0" smtClean="0"/>
              <a:t> </a:t>
            </a:r>
            <a:r>
              <a:rPr lang="en-US" sz="2900" dirty="0" err="1" smtClean="0"/>
              <a:t>đổi</a:t>
            </a:r>
            <a:r>
              <a:rPr lang="en-US" sz="2900" dirty="0" smtClean="0"/>
              <a:t> </a:t>
            </a:r>
            <a:r>
              <a:rPr lang="en-US" sz="2900" dirty="0" err="1" smtClean="0"/>
              <a:t>kích</a:t>
            </a:r>
            <a:r>
              <a:rPr lang="en-US" sz="2900" dirty="0" smtClean="0"/>
              <a:t> </a:t>
            </a:r>
            <a:r>
              <a:rPr lang="en-US" sz="2900" dirty="0" err="1" smtClean="0"/>
              <a:t>thước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4 </a:t>
            </a:r>
            <a:r>
              <a:rPr lang="en-US" sz="2900" dirty="0" err="1" smtClean="0"/>
              <a:t>đến</a:t>
            </a:r>
            <a:r>
              <a:rPr lang="en-US" sz="2900" dirty="0" smtClean="0"/>
              <a:t> 70, </a:t>
            </a:r>
            <a:r>
              <a:rPr lang="en-US" sz="2900" dirty="0" err="1" smtClean="0"/>
              <a:t>đánh</a:t>
            </a:r>
            <a:r>
              <a:rPr lang="en-US" sz="2900" dirty="0" smtClean="0"/>
              <a:t> </a:t>
            </a:r>
            <a:r>
              <a:rPr lang="en-US" sz="2900" dirty="0" err="1" smtClean="0"/>
              <a:t>giá</a:t>
            </a:r>
            <a:r>
              <a:rPr lang="en-US" sz="2900" dirty="0" smtClean="0"/>
              <a:t> </a:t>
            </a:r>
            <a:r>
              <a:rPr lang="en-US" sz="2900" dirty="0" err="1" smtClean="0"/>
              <a:t>độ</a:t>
            </a:r>
            <a:r>
              <a:rPr lang="en-US" sz="2900" dirty="0" smtClean="0"/>
              <a:t> </a:t>
            </a:r>
            <a:r>
              <a:rPr lang="en-US" sz="2900" dirty="0" err="1" smtClean="0"/>
              <a:t>chính</a:t>
            </a:r>
            <a:r>
              <a:rPr lang="en-US" sz="2900" dirty="0" smtClean="0"/>
              <a:t> </a:t>
            </a:r>
            <a:r>
              <a:rPr lang="en-US" sz="2900" dirty="0" err="1" smtClean="0"/>
              <a:t>xác</a:t>
            </a:r>
            <a:r>
              <a:rPr lang="en-US" sz="2900" dirty="0" smtClean="0"/>
              <a:t> </a:t>
            </a:r>
            <a:r>
              <a:rPr lang="en-US" sz="2900" dirty="0" err="1" smtClean="0"/>
              <a:t>và</a:t>
            </a:r>
            <a:r>
              <a:rPr lang="en-US" sz="2900" dirty="0" smtClean="0"/>
              <a:t> </a:t>
            </a:r>
            <a:r>
              <a:rPr lang="en-US" sz="2900" dirty="0" err="1" smtClean="0"/>
              <a:t>khả</a:t>
            </a:r>
            <a:r>
              <a:rPr lang="en-US" sz="2900" dirty="0" smtClean="0"/>
              <a:t> </a:t>
            </a:r>
            <a:r>
              <a:rPr lang="en-US" sz="2900" dirty="0" err="1" smtClean="0"/>
              <a:t>năng</a:t>
            </a:r>
            <a:r>
              <a:rPr lang="en-US" sz="2900" dirty="0" smtClean="0"/>
              <a:t> </a:t>
            </a:r>
            <a:r>
              <a:rPr lang="en-US" sz="2900" dirty="0" err="1" smtClean="0"/>
              <a:t>biểu</a:t>
            </a:r>
            <a:r>
              <a:rPr lang="en-US" sz="2900" dirty="0" smtClean="0"/>
              <a:t> </a:t>
            </a:r>
            <a:r>
              <a:rPr lang="en-US" sz="2900" dirty="0" err="1" smtClean="0"/>
              <a:t>diễn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924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1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5791" y="5968356"/>
            <a:ext cx="6190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70077"/>
            <a:ext cx="5334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074" y="5456428"/>
            <a:ext cx="6451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 smtClean="0"/>
              <a:t>thước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84553"/>
            <a:ext cx="7077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2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9788" y="1690689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Bảng</a:t>
            </a:r>
            <a:r>
              <a:rPr lang="en-US" sz="2400" dirty="0" smtClean="0"/>
              <a:t> I: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NSDL-1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39383"/>
              </p:ext>
            </p:extLst>
          </p:nvPr>
        </p:nvGraphicFramePr>
        <p:xfrm>
          <a:off x="1769110" y="2267942"/>
          <a:ext cx="4475807" cy="14264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026493"/>
                <a:gridCol w="1241733"/>
                <a:gridCol w="1054330"/>
                <a:gridCol w="115325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Bộ dữ liệu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Kích thước từ điển con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Kích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từ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vi-VN" sz="1300" dirty="0">
                          <a:effectLst/>
                        </a:rPr>
                        <a:t>λ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YaleB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570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20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Caltech-101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3060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41001"/>
              </p:ext>
            </p:extLst>
          </p:nvPr>
        </p:nvGraphicFramePr>
        <p:xfrm>
          <a:off x="1769110" y="4497205"/>
          <a:ext cx="5717540" cy="14264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026493"/>
                <a:gridCol w="1241733"/>
                <a:gridCol w="1241733"/>
                <a:gridCol w="1054330"/>
                <a:gridCol w="115325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Bộ dữ liệu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Số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mẫu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en-US" sz="13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lớp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Kích thước từ điển con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Kích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từ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 </a:t>
                      </a:r>
                      <a:r>
                        <a:rPr lang="vi-VN" sz="1300">
                          <a:effectLst/>
                        </a:rPr>
                        <a:t>λ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YaleB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570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20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Caltech-101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2652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1316" y="3989230"/>
            <a:ext cx="526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Bảng</a:t>
            </a:r>
            <a:r>
              <a:rPr lang="en-US" sz="2400" dirty="0" smtClean="0"/>
              <a:t> II: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NSDL-2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1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2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0405"/>
              </p:ext>
            </p:extLst>
          </p:nvPr>
        </p:nvGraphicFramePr>
        <p:xfrm>
          <a:off x="2928730" y="2521686"/>
          <a:ext cx="3077099" cy="40965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683027"/>
                <a:gridCol w="139407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Giải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thuật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Độ chính xác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NSC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SVM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SRC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DLSI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FDDL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LCKSVD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MMDL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97.3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DPL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CRC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CRC (</a:t>
                      </a:r>
                      <a:r>
                        <a:rPr lang="en-US" sz="1600" b="0" dirty="0" err="1">
                          <a:effectLst/>
                        </a:rPr>
                        <a:t>toàn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bộ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mẫu</a:t>
                      </a:r>
                      <a:r>
                        <a:rPr lang="en-US" sz="1600" b="0" dirty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98.1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NSDL-1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98.5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NSDL-2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98.5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4102" y="1690689"/>
            <a:ext cx="571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Bảng</a:t>
            </a:r>
            <a:r>
              <a:rPr lang="en-US" sz="2400" dirty="0" smtClean="0"/>
              <a:t> III: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Extended </a:t>
            </a:r>
            <a:r>
              <a:rPr lang="en-US" sz="2400" dirty="0" err="1" smtClean="0"/>
              <a:t>YaleB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2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8966" y="1690689"/>
            <a:ext cx="5066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smtClean="0"/>
              <a:t>IV: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  <a:p>
            <a:pPr algn="ctr"/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AR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80395"/>
              </p:ext>
            </p:extLst>
          </p:nvPr>
        </p:nvGraphicFramePr>
        <p:xfrm>
          <a:off x="2949287" y="2521686"/>
          <a:ext cx="3049732" cy="38039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8131"/>
                <a:gridCol w="1371601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Giải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thuật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Độ chính xác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+mn-ea"/>
                        </a:rPr>
                        <a:t>NSC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92.0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SVM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96.5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SRC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97.5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DLSI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97.5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FDDL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97.5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LCKSVD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97.8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MMDL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97.3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DPL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</a:rPr>
                        <a:t>98.3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CRC(</a:t>
                      </a:r>
                      <a:r>
                        <a:rPr lang="en-US" sz="1600" b="0" dirty="0" err="1" smtClean="0">
                          <a:effectLst/>
                          <a:latin typeface="+mn-lt"/>
                        </a:rPr>
                        <a:t>toàn</a:t>
                      </a:r>
                      <a:r>
                        <a:rPr lang="en-US" sz="16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+mn-lt"/>
                        </a:rPr>
                        <a:t>bộ</a:t>
                      </a:r>
                      <a:r>
                        <a:rPr lang="en-US" sz="16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+mn-lt"/>
                        </a:rPr>
                        <a:t>mẫu</a:t>
                      </a:r>
                      <a:r>
                        <a:rPr lang="en-US" sz="1600" b="0" baseline="0" dirty="0" smtClean="0">
                          <a:effectLst/>
                          <a:latin typeface="+mn-lt"/>
                        </a:rPr>
                        <a:t>)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98.0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NSDL-1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97.6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NSDL-2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97.6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2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77437" y="1690689"/>
            <a:ext cx="4989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Bảng</a:t>
            </a:r>
            <a:r>
              <a:rPr lang="en-US" sz="2400" dirty="0"/>
              <a:t> V</a:t>
            </a:r>
            <a:r>
              <a:rPr lang="en-US" sz="2400" dirty="0" smtClean="0"/>
              <a:t>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  <a:p>
            <a:pPr algn="ctr"/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smtClean="0"/>
              <a:t>Caltech-101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07586"/>
              </p:ext>
            </p:extLst>
          </p:nvPr>
        </p:nvGraphicFramePr>
        <p:xfrm>
          <a:off x="2949287" y="2521686"/>
          <a:ext cx="3049732" cy="32186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8131"/>
                <a:gridCol w="1371601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Giải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thuật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Độ chính xác (%)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+mn-ea"/>
                        </a:rPr>
                        <a:t>NSC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70.1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SVM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64.6</a:t>
                      </a:r>
                      <a:endParaRPr lang="en-US" sz="1600" b="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DLSI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73.1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FDDL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73.2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LCKSVD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73.6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DPL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73.9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CRC(</a:t>
                      </a:r>
                      <a:r>
                        <a:rPr lang="en-US" sz="1600" b="0" dirty="0" err="1" smtClean="0">
                          <a:effectLst/>
                          <a:latin typeface="+mn-lt"/>
                        </a:rPr>
                        <a:t>toàn</a:t>
                      </a:r>
                      <a:r>
                        <a:rPr lang="en-US" sz="1600" b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+mn-lt"/>
                        </a:rPr>
                        <a:t>bộ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+mn-lt"/>
                        </a:rPr>
                        <a:t>mẫu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)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75.5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NSDL-1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</a:rPr>
                        <a:t>76.4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NSDL-2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</a:rPr>
                        <a:t>76.5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0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Giới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thiệu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bài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toán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FC86-E79A-4C63-97B7-0123DF8D73AE}" type="datetime1">
              <a:rPr lang="en-US" smtClean="0"/>
              <a:t>6/8/2015</a:t>
            </a:fld>
            <a:endParaRPr lang="en-US"/>
          </a:p>
        </p:txBody>
      </p:sp>
      <p:pic>
        <p:nvPicPr>
          <p:cNvPr id="1026" name="Picture 2" descr="http://karpathy.github.io/assets/cnntsn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2" y="2146852"/>
            <a:ext cx="8179515" cy="307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quả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thực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nghiệm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3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225" y="1690689"/>
            <a:ext cx="720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Bảng</a:t>
            </a:r>
            <a:r>
              <a:rPr lang="en-US" sz="2400" dirty="0" smtClean="0"/>
              <a:t> VI: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ms</a:t>
            </a:r>
            <a:r>
              <a:rPr lang="en-US" sz="2400" dirty="0" smtClean="0"/>
              <a:t>/</a:t>
            </a:r>
            <a:r>
              <a:rPr lang="en-US" sz="2400" dirty="0" err="1" smtClean="0"/>
              <a:t>ảnh</a:t>
            </a:r>
            <a:r>
              <a:rPr lang="en-US" sz="2400" dirty="0"/>
              <a:t>)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20563"/>
              </p:ext>
            </p:extLst>
          </p:nvPr>
        </p:nvGraphicFramePr>
        <p:xfrm>
          <a:off x="1685521" y="2403587"/>
          <a:ext cx="5717540" cy="13167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1999"/>
                <a:gridCol w="987021"/>
                <a:gridCol w="1241425"/>
                <a:gridCol w="1009015"/>
                <a:gridCol w="1148080"/>
              </a:tblGrid>
              <a:tr h="227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SRC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CRC_RLS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DPL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NSDL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</a:rPr>
                        <a:t>YaleB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0.096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0.063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AR dataset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0.221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0.220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0.221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Caltech-101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12.0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1.034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1.003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0.944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Nội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chung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Giải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đề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xuất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7BC-7379-47A9-A3D8-F04833AA0B73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Kết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luận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Lý</a:t>
            </a:r>
            <a:r>
              <a:rPr lang="en-US" sz="2900" dirty="0" smtClean="0"/>
              <a:t> </a:t>
            </a:r>
            <a:r>
              <a:rPr lang="en-US" sz="2900" dirty="0" err="1" smtClean="0"/>
              <a:t>thuyết</a:t>
            </a:r>
            <a:r>
              <a:rPr lang="en-US" sz="29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hiểu</a:t>
            </a:r>
            <a:r>
              <a:rPr lang="en-US" sz="2600" dirty="0" smtClean="0"/>
              <a:t> </a:t>
            </a:r>
            <a:r>
              <a:rPr lang="en-US" sz="2600" dirty="0" err="1" smtClean="0"/>
              <a:t>bài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loại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endParaRPr lang="en-US" sz="26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hiểu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tiếp</a:t>
            </a:r>
            <a:r>
              <a:rPr lang="en-US" sz="2600" dirty="0" smtClean="0"/>
              <a:t> </a:t>
            </a:r>
            <a:r>
              <a:rPr lang="en-US" sz="2600" dirty="0" err="1" smtClean="0"/>
              <a:t>cận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diễn</a:t>
            </a:r>
            <a:r>
              <a:rPr lang="en-US" sz="2600" dirty="0" smtClean="0"/>
              <a:t> </a:t>
            </a:r>
            <a:r>
              <a:rPr lang="en-US" sz="2600" dirty="0" err="1" smtClean="0"/>
              <a:t>thưa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diễn</a:t>
            </a:r>
            <a:r>
              <a:rPr lang="en-US" sz="2600" dirty="0" smtClean="0"/>
              <a:t> </a:t>
            </a:r>
            <a:r>
              <a:rPr lang="en-US" sz="2600" dirty="0" err="1" smtClean="0"/>
              <a:t>cộng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bài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loại</a:t>
            </a:r>
            <a:endParaRPr lang="en-US" sz="26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thuật</a:t>
            </a:r>
            <a:r>
              <a:rPr lang="en-US" sz="2600" dirty="0" smtClean="0"/>
              <a:t> </a:t>
            </a:r>
            <a:r>
              <a:rPr lang="en-US" sz="2600" dirty="0" err="1" smtClean="0"/>
              <a:t>cải</a:t>
            </a:r>
            <a:r>
              <a:rPr lang="en-US" sz="2600" dirty="0" smtClean="0"/>
              <a:t> </a:t>
            </a:r>
            <a:r>
              <a:rPr lang="en-US" sz="2600" dirty="0" err="1" smtClean="0"/>
              <a:t>tiến</a:t>
            </a:r>
            <a:endParaRPr lang="en-US" sz="26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Thực</a:t>
            </a:r>
            <a:r>
              <a:rPr lang="en-US" sz="2900" dirty="0" smtClean="0"/>
              <a:t> </a:t>
            </a:r>
            <a:r>
              <a:rPr lang="en-US" sz="2900" dirty="0" err="1" smtClean="0"/>
              <a:t>nghiệm</a:t>
            </a:r>
            <a:r>
              <a:rPr lang="en-US" sz="29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thuật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endParaRPr lang="en-US" sz="26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 err="1" smtClean="0"/>
              <a:t>Tiến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 so </a:t>
            </a:r>
            <a:r>
              <a:rPr lang="en-US" sz="2600" dirty="0" err="1" smtClean="0"/>
              <a:t>sánh</a:t>
            </a:r>
            <a:r>
              <a:rPr lang="en-US" sz="2600" dirty="0" smtClean="0"/>
              <a:t> </a:t>
            </a:r>
            <a:r>
              <a:rPr lang="en-US" sz="2600" dirty="0" err="1" smtClean="0"/>
              <a:t>đánh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thuật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Hướng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phát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triển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Thêm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ràng</a:t>
            </a:r>
            <a:r>
              <a:rPr lang="en-US" sz="2900" dirty="0" smtClean="0"/>
              <a:t> </a:t>
            </a:r>
            <a:r>
              <a:rPr lang="en-US" sz="2900" dirty="0" err="1" smtClean="0"/>
              <a:t>buộc</a:t>
            </a:r>
            <a:r>
              <a:rPr lang="en-US" sz="2900" dirty="0" smtClean="0"/>
              <a:t> </a:t>
            </a:r>
            <a:r>
              <a:rPr lang="en-US" sz="2900" dirty="0" err="1" smtClean="0"/>
              <a:t>mạnh</a:t>
            </a:r>
            <a:r>
              <a:rPr lang="en-US" sz="2900" dirty="0" smtClean="0"/>
              <a:t> </a:t>
            </a:r>
            <a:r>
              <a:rPr lang="en-US" sz="2900" dirty="0" err="1" smtClean="0"/>
              <a:t>vào</a:t>
            </a:r>
            <a:r>
              <a:rPr lang="en-US" sz="2900" dirty="0" smtClean="0"/>
              <a:t> </a:t>
            </a:r>
            <a:r>
              <a:rPr lang="en-US" sz="2900" dirty="0" err="1" smtClean="0"/>
              <a:t>trong</a:t>
            </a:r>
            <a:r>
              <a:rPr lang="en-US" sz="2900" dirty="0" smtClean="0"/>
              <a:t> </a:t>
            </a:r>
            <a:r>
              <a:rPr lang="en-US" sz="2900" dirty="0" err="1" smtClean="0"/>
              <a:t>mô</a:t>
            </a:r>
            <a:r>
              <a:rPr lang="en-US" sz="2900" dirty="0" smtClean="0"/>
              <a:t> </a:t>
            </a:r>
            <a:r>
              <a:rPr lang="en-US" sz="2900" dirty="0" err="1" smtClean="0"/>
              <a:t>hình</a:t>
            </a:r>
            <a:endParaRPr lang="en-US" sz="29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900" dirty="0" err="1" smtClean="0"/>
              <a:t>Nghiên</a:t>
            </a:r>
            <a:r>
              <a:rPr lang="en-US" sz="2900" dirty="0" smtClean="0"/>
              <a:t> </a:t>
            </a:r>
            <a:r>
              <a:rPr lang="en-US" sz="2900" dirty="0" err="1" smtClean="0"/>
              <a:t>cứu</a:t>
            </a:r>
            <a:r>
              <a:rPr lang="en-US" sz="2900" dirty="0" smtClean="0"/>
              <a:t> </a:t>
            </a:r>
            <a:r>
              <a:rPr lang="en-US" sz="2900" dirty="0" err="1" smtClean="0"/>
              <a:t>về</a:t>
            </a:r>
            <a:r>
              <a:rPr lang="en-US" sz="2900" dirty="0" smtClean="0"/>
              <a:t> </a:t>
            </a:r>
            <a:r>
              <a:rPr lang="en-US" sz="2900" dirty="0" err="1" smtClean="0"/>
              <a:t>kiến</a:t>
            </a:r>
            <a:r>
              <a:rPr lang="en-US" sz="2900" dirty="0" smtClean="0"/>
              <a:t> </a:t>
            </a:r>
            <a:r>
              <a:rPr lang="en-US" sz="2900" dirty="0" err="1" smtClean="0"/>
              <a:t>trúc</a:t>
            </a:r>
            <a:r>
              <a:rPr lang="en-US" sz="2900" dirty="0" smtClean="0"/>
              <a:t> </a:t>
            </a:r>
            <a:r>
              <a:rPr lang="en-US" sz="2900" dirty="0" err="1" smtClean="0"/>
              <a:t>từ</a:t>
            </a:r>
            <a:r>
              <a:rPr lang="en-US" sz="2900" dirty="0" smtClean="0"/>
              <a:t> </a:t>
            </a:r>
            <a:r>
              <a:rPr lang="en-US" sz="2900" dirty="0" err="1" smtClean="0"/>
              <a:t>điển</a:t>
            </a:r>
            <a:r>
              <a:rPr lang="en-US" sz="2900" dirty="0" smtClean="0"/>
              <a:t> </a:t>
            </a:r>
            <a:r>
              <a:rPr lang="en-US" sz="2900" dirty="0" err="1" smtClean="0"/>
              <a:t>tốt</a:t>
            </a:r>
            <a:r>
              <a:rPr lang="en-US" sz="2900" dirty="0" smtClean="0"/>
              <a:t> </a:t>
            </a:r>
            <a:r>
              <a:rPr lang="en-US" sz="2900" dirty="0" err="1" smtClean="0"/>
              <a:t>hơn</a:t>
            </a:r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3EF5-ACD7-4A42-91DB-7D7B660E737A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F0E6-CEA9-4DAA-B949-B26B40D5D9E7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44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845127" y="242945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Cảm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ơn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quý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thầy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cô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đã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lắng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nghe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!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922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Giới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thiệu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bài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toán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76870" y="1825625"/>
            <a:ext cx="4738480" cy="43513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chưa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endParaRPr lang="en-US" sz="28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ảnh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AB90-E6BC-442B-AD1D-4C64F6F6B446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3316" name="Picture 4" descr="https://kaggle2.blob.core.windows.net/competitions/inclass/3651/media/cat.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1795946"/>
            <a:ext cx="2734305" cy="338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7104" y="5684318"/>
            <a:ext cx="11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    </a:t>
            </a:r>
            <a:r>
              <a:rPr lang="en-US" sz="2000" dirty="0" err="1" smtClean="0"/>
              <a:t>Mèo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8522" y="5684318"/>
            <a:ext cx="123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 err="1" smtClean="0"/>
              <a:t>Chó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6" y="5628027"/>
            <a:ext cx="331304" cy="3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Ứng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dụng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kiếm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ảnh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dung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C1AB-51E1-4B25-A912-D29BD73C2019}" type="datetime1">
              <a:rPr lang="en-US" smtClean="0"/>
              <a:t>6/8/2015</a:t>
            </a:fld>
            <a:endParaRPr lang="en-US"/>
          </a:p>
        </p:txBody>
      </p:sp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2466111"/>
            <a:ext cx="5763867" cy="340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Ứng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dụng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giác</a:t>
            </a:r>
            <a:r>
              <a:rPr lang="en-US" sz="3200" dirty="0" smtClean="0"/>
              <a:t> </a:t>
            </a:r>
            <a:r>
              <a:rPr lang="en-US" sz="3200" dirty="0" err="1" smtClean="0"/>
              <a:t>rô</a:t>
            </a:r>
            <a:r>
              <a:rPr lang="en-US" sz="3200" dirty="0" smtClean="0"/>
              <a:t> </a:t>
            </a:r>
            <a:r>
              <a:rPr lang="en-US" sz="3200" dirty="0" err="1" smtClean="0"/>
              <a:t>bốt</a:t>
            </a:r>
            <a:endParaRPr lang="en-US" sz="3200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5670-9D08-425D-AA19-65037797480D}" type="datetime1">
              <a:rPr lang="en-US" smtClean="0"/>
              <a:t>6/8/2015</a:t>
            </a:fld>
            <a:endParaRPr lang="en-US"/>
          </a:p>
        </p:txBody>
      </p:sp>
      <p:pic>
        <p:nvPicPr>
          <p:cNvPr id="4100" name="Picture 4" descr="http://o.aolcdn.com/hss/storage/midas/15a672e80bd615128b8d8956400554ae/202068549/amazon-picking-winner-j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86" y="2424444"/>
            <a:ext cx="5147227" cy="315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47423" y="5659048"/>
            <a:ext cx="6046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http://www.engadget.com/2015/06/01/amazon-picking-challenge-winner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/</a:t>
            </a:r>
            <a:endParaRPr lang="en-US" sz="1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Ứng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dụng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C423-70EC-4389-97AC-83D2795E9922}" type="datetime1">
              <a:rPr lang="en-US" smtClean="0"/>
              <a:t>6/8/2015</a:t>
            </a:fld>
            <a:endParaRPr lang="en-US"/>
          </a:p>
        </p:txBody>
      </p:sp>
      <p:pic>
        <p:nvPicPr>
          <p:cNvPr id="5122" name="Picture 2" descr="http://media.gotraffic.net/images/iUNH1WUA4MRk/v1/-1x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08" y="2262187"/>
            <a:ext cx="2109718" cy="39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76" y="2262187"/>
            <a:ext cx="4438650" cy="3686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7409" y="6081991"/>
            <a:ext cx="274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Gao, </a:t>
            </a:r>
            <a:r>
              <a:rPr lang="en-US" dirty="0" err="1"/>
              <a:t>Haoyuan</a:t>
            </a:r>
            <a:r>
              <a:rPr lang="en-US" dirty="0"/>
              <a:t>, et al</a:t>
            </a:r>
            <a:r>
              <a:rPr lang="en-US" dirty="0" smtClean="0"/>
              <a:t>. (2015)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4073" y="6015592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Xu, Kelvin, et al</a:t>
            </a:r>
            <a:r>
              <a:rPr lang="en-US" dirty="0" smtClean="0"/>
              <a:t>.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Mô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hình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giải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quyết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bài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Calibri-Bold"/>
              </a:rPr>
              <a:t>toán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libri-Bold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77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FF78-82F3-49C1-ABD4-15E27AA3CC81}" type="datetime1">
              <a:rPr lang="en-US" smtClean="0"/>
              <a:t>6/8/2015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93774" y="3089985"/>
            <a:ext cx="5440846" cy="1867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1847</Words>
  <Application>Microsoft Office PowerPoint</Application>
  <PresentationFormat>On-screen Show (4:3)</PresentationFormat>
  <Paragraphs>448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Calibri-Bold</vt:lpstr>
      <vt:lpstr>Cambria Math</vt:lpstr>
      <vt:lpstr>Tahoma</vt:lpstr>
      <vt:lpstr>Times New Roman</vt:lpstr>
      <vt:lpstr>Wingdings</vt:lpstr>
      <vt:lpstr>Office Theme</vt:lpstr>
      <vt:lpstr>HỌC TỪ ĐIỂN VỚI RÀNG BUỘC CHUẨN L2 CHO BÀI TOÁN PHÂN LOẠI ẢNH</vt:lpstr>
      <vt:lpstr>Nội dung</vt:lpstr>
      <vt:lpstr>Nội dung</vt:lpstr>
      <vt:lpstr>Giới thiệu bài toán</vt:lpstr>
      <vt:lpstr>Giới thiệu bài toán</vt:lpstr>
      <vt:lpstr>Ứng dụng</vt:lpstr>
      <vt:lpstr>Ứng dụng</vt:lpstr>
      <vt:lpstr>Ứng dụng</vt:lpstr>
      <vt:lpstr>Mô hình giải quyết bài toán</vt:lpstr>
      <vt:lpstr>Tiền xử lý ảnh</vt:lpstr>
      <vt:lpstr>Trích chọn đặc trưng</vt:lpstr>
      <vt:lpstr>Phân loại</vt:lpstr>
      <vt:lpstr>Biểu diễn đặc trưng</vt:lpstr>
      <vt:lpstr>Biểu diễn thưa</vt:lpstr>
      <vt:lpstr>Biểu diễn thưa (sparse coding)</vt:lpstr>
      <vt:lpstr>Biểu diễn thưa (sparse coding)</vt:lpstr>
      <vt:lpstr>Biểu diễn cộng tác (Collaborative representation)</vt:lpstr>
      <vt:lpstr>Biểu diễn cộng tác (Collaborative representation)</vt:lpstr>
      <vt:lpstr>Nội dung</vt:lpstr>
      <vt:lpstr>Nội dung</vt:lpstr>
      <vt:lpstr>Nội dung</vt:lpstr>
      <vt:lpstr>Giải thuật CRC_RLS</vt:lpstr>
      <vt:lpstr>Giải thuật CRC_RLS</vt:lpstr>
      <vt:lpstr>Mô hình đề xuất</vt:lpstr>
      <vt:lpstr>Tối ưu X khi cố định D</vt:lpstr>
      <vt:lpstr>Tối ưu D khi cố định X</vt:lpstr>
      <vt:lpstr>Nội dung</vt:lpstr>
      <vt:lpstr>Bộ dữ liệu thực nghiệm</vt:lpstr>
      <vt:lpstr>Bộ dữ liệu thực nghiệm</vt:lpstr>
      <vt:lpstr>Môi trường thực nghiệm</vt:lpstr>
      <vt:lpstr>Độ đo</vt:lpstr>
      <vt:lpstr>Thực nghiệm</vt:lpstr>
      <vt:lpstr>Kết quả thực nghiệm 1</vt:lpstr>
      <vt:lpstr>Kết quả thực nghiệm 1</vt:lpstr>
      <vt:lpstr>Kết quả thực nghiệm 1</vt:lpstr>
      <vt:lpstr>Kết quả thực nghiệm 2</vt:lpstr>
      <vt:lpstr>Kết quả thực nghiệm 2</vt:lpstr>
      <vt:lpstr>Kết quả thực nghiệm 2</vt:lpstr>
      <vt:lpstr>Kết quả thực nghiệm 2</vt:lpstr>
      <vt:lpstr>Kết quả thực nghiệm 3</vt:lpstr>
      <vt:lpstr>Nội dung</vt:lpstr>
      <vt:lpstr>Kết luận</vt:lpstr>
      <vt:lpstr>Hướng phát triển</vt:lpstr>
      <vt:lpstr>Cảm ơn quý thầy cô đã lắng nghe!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2015-06-01T10:29:59Z</dcterms:created>
  <dcterms:modified xsi:type="dcterms:W3CDTF">2015-06-08T07:15:53Z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