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8"/>
  </p:notesMasterIdLst>
  <p:handoutMasterIdLst>
    <p:handoutMasterId r:id="rId39"/>
  </p:handout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285" r:id="rId37"/>
  </p:sldIdLst>
  <p:sldSz cx="9144000" cy="6858000" type="screen4x3"/>
  <p:notesSz cx="9947275" cy="6858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22" autoAdjust="0"/>
  </p:normalViewPr>
  <p:slideViewPr>
    <p:cSldViewPr>
      <p:cViewPr varScale="1">
        <p:scale>
          <a:sx n="64" d="100"/>
          <a:sy n="64" d="100"/>
        </p:scale>
        <p:origin x="197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8A808AF5-884B-46AC-9C05-B9516D4D3952}" type="datetimeFigureOut">
              <a:rPr lang="vi-VN" smtClean="0"/>
              <a:t>16/12/2015</a:t>
            </a:fld>
            <a:endParaRPr lang="vi-VN"/>
          </a:p>
        </p:txBody>
      </p:sp>
      <p:sp>
        <p:nvSpPr>
          <p:cNvPr id="4" name="Footer Placeholder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4CABBDF0-8EDE-4F8A-B4B1-E3901BBE3158}" type="slidenum">
              <a:rPr lang="vi-VN" smtClean="0"/>
              <a:t>‹#›</a:t>
            </a:fld>
            <a:endParaRPr lang="vi-VN"/>
          </a:p>
        </p:txBody>
      </p:sp>
    </p:spTree>
    <p:extLst>
      <p:ext uri="{BB962C8B-B14F-4D97-AF65-F5344CB8AC3E}">
        <p14:creationId xmlns:p14="http://schemas.microsoft.com/office/powerpoint/2010/main" val="1774835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5634487" y="0"/>
            <a:ext cx="4310486" cy="342900"/>
          </a:xfrm>
          <a:prstGeom prst="rect">
            <a:avLst/>
          </a:prstGeom>
        </p:spPr>
        <p:txBody>
          <a:bodyPr vert="horz" lIns="91440" tIns="45720" rIns="91440" bIns="45720" rtlCol="0"/>
          <a:lstStyle>
            <a:lvl1pPr algn="r">
              <a:defRPr sz="1200"/>
            </a:lvl1pPr>
          </a:lstStyle>
          <a:p>
            <a:fld id="{761D60E7-75DC-482A-BEBE-F075E2D3FD7E}" type="datetimeFigureOut">
              <a:rPr lang="vi-VN" smtClean="0"/>
              <a:t>16/12/2015</a:t>
            </a:fld>
            <a:endParaRPr lang="vi-VN"/>
          </a:p>
        </p:txBody>
      </p:sp>
      <p:sp>
        <p:nvSpPr>
          <p:cNvPr id="4" name="Slide Image Placeholder 3"/>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994728" y="3257550"/>
            <a:ext cx="795782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6513910"/>
            <a:ext cx="4310486" cy="3429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5634487" y="6513910"/>
            <a:ext cx="4310486" cy="342900"/>
          </a:xfrm>
          <a:prstGeom prst="rect">
            <a:avLst/>
          </a:prstGeom>
        </p:spPr>
        <p:txBody>
          <a:bodyPr vert="horz" lIns="91440" tIns="45720" rIns="91440" bIns="45720" rtlCol="0" anchor="b"/>
          <a:lstStyle>
            <a:lvl1pPr algn="r">
              <a:defRPr sz="1200"/>
            </a:lvl1pPr>
          </a:lstStyle>
          <a:p>
            <a:fld id="{48F6AC6A-924A-4359-A713-D3B98A270B33}" type="slidenum">
              <a:rPr lang="vi-VN" smtClean="0"/>
              <a:t>‹#›</a:t>
            </a:fld>
            <a:endParaRPr lang="vi-VN"/>
          </a:p>
        </p:txBody>
      </p:sp>
    </p:spTree>
    <p:extLst>
      <p:ext uri="{BB962C8B-B14F-4D97-AF65-F5344CB8AC3E}">
        <p14:creationId xmlns:p14="http://schemas.microsoft.com/office/powerpoint/2010/main" val="1702528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48F6AC6A-924A-4359-A713-D3B98A270B33}" type="slidenum">
              <a:rPr lang="vi-VN" smtClean="0"/>
              <a:t>1</a:t>
            </a:fld>
            <a:endParaRPr lang="vi-VN"/>
          </a:p>
        </p:txBody>
      </p:sp>
    </p:spTree>
    <p:extLst>
      <p:ext uri="{BB962C8B-B14F-4D97-AF65-F5344CB8AC3E}">
        <p14:creationId xmlns:p14="http://schemas.microsoft.com/office/powerpoint/2010/main" val="1361470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11</a:t>
            </a:fld>
            <a:endParaRPr lang="vi-VN"/>
          </a:p>
        </p:txBody>
      </p:sp>
    </p:spTree>
    <p:extLst>
      <p:ext uri="{BB962C8B-B14F-4D97-AF65-F5344CB8AC3E}">
        <p14:creationId xmlns:p14="http://schemas.microsoft.com/office/powerpoint/2010/main" val="2123275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12</a:t>
            </a:fld>
            <a:endParaRPr lang="vi-VN"/>
          </a:p>
        </p:txBody>
      </p:sp>
    </p:spTree>
    <p:extLst>
      <p:ext uri="{BB962C8B-B14F-4D97-AF65-F5344CB8AC3E}">
        <p14:creationId xmlns:p14="http://schemas.microsoft.com/office/powerpoint/2010/main" val="327431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13</a:t>
            </a:fld>
            <a:endParaRPr lang="vi-VN"/>
          </a:p>
        </p:txBody>
      </p:sp>
    </p:spTree>
    <p:extLst>
      <p:ext uri="{BB962C8B-B14F-4D97-AF65-F5344CB8AC3E}">
        <p14:creationId xmlns:p14="http://schemas.microsoft.com/office/powerpoint/2010/main" val="1114869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14</a:t>
            </a:fld>
            <a:endParaRPr lang="vi-VN"/>
          </a:p>
        </p:txBody>
      </p:sp>
    </p:spTree>
    <p:extLst>
      <p:ext uri="{BB962C8B-B14F-4D97-AF65-F5344CB8AC3E}">
        <p14:creationId xmlns:p14="http://schemas.microsoft.com/office/powerpoint/2010/main" val="4291441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15</a:t>
            </a:fld>
            <a:endParaRPr lang="vi-VN"/>
          </a:p>
        </p:txBody>
      </p:sp>
    </p:spTree>
    <p:extLst>
      <p:ext uri="{BB962C8B-B14F-4D97-AF65-F5344CB8AC3E}">
        <p14:creationId xmlns:p14="http://schemas.microsoft.com/office/powerpoint/2010/main" val="1528390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16</a:t>
            </a:fld>
            <a:endParaRPr lang="vi-VN"/>
          </a:p>
        </p:txBody>
      </p:sp>
    </p:spTree>
    <p:extLst>
      <p:ext uri="{BB962C8B-B14F-4D97-AF65-F5344CB8AC3E}">
        <p14:creationId xmlns:p14="http://schemas.microsoft.com/office/powerpoint/2010/main" val="299951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17</a:t>
            </a:fld>
            <a:endParaRPr lang="vi-VN"/>
          </a:p>
        </p:txBody>
      </p:sp>
    </p:spTree>
    <p:extLst>
      <p:ext uri="{BB962C8B-B14F-4D97-AF65-F5344CB8AC3E}">
        <p14:creationId xmlns:p14="http://schemas.microsoft.com/office/powerpoint/2010/main" val="300342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18</a:t>
            </a:fld>
            <a:endParaRPr lang="vi-VN"/>
          </a:p>
        </p:txBody>
      </p:sp>
    </p:spTree>
    <p:extLst>
      <p:ext uri="{BB962C8B-B14F-4D97-AF65-F5344CB8AC3E}">
        <p14:creationId xmlns:p14="http://schemas.microsoft.com/office/powerpoint/2010/main" val="1750851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19</a:t>
            </a:fld>
            <a:endParaRPr lang="vi-VN"/>
          </a:p>
        </p:txBody>
      </p:sp>
    </p:spTree>
    <p:extLst>
      <p:ext uri="{BB962C8B-B14F-4D97-AF65-F5344CB8AC3E}">
        <p14:creationId xmlns:p14="http://schemas.microsoft.com/office/powerpoint/2010/main" val="453224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20</a:t>
            </a:fld>
            <a:endParaRPr lang="vi-VN"/>
          </a:p>
        </p:txBody>
      </p:sp>
    </p:spTree>
    <p:extLst>
      <p:ext uri="{BB962C8B-B14F-4D97-AF65-F5344CB8AC3E}">
        <p14:creationId xmlns:p14="http://schemas.microsoft.com/office/powerpoint/2010/main" val="343059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.....để cho phép có thể nhận diện khuôn mặt được tốt nhất trong các điều kiện khác nhau như trong tình trạng ảnh có ánh sáng yếu, biểu cảm khuôn mặt, góc nhìn thay đổi… Và vẫn còn tiếp tục phát triển để đạt được hiệu quả cao hơn trong việc nhận dạng khuôn mặt do yêu cầu tính chính xác ngày càng cao trong các hệ thống mong muốn sử dụng kỹ thuật này và để khắc phục các khó khăn vẫn còn tiềm tàng khi nhận diện khuôn mặt:</a:t>
            </a:r>
          </a:p>
          <a:p>
            <a:pPr lvl="0"/>
            <a:r>
              <a:rPr lang="en-US" sz="1200" kern="1200" dirty="0" smtClean="0">
                <a:solidFill>
                  <a:schemeClr val="tx1"/>
                </a:solidFill>
                <a:effectLst/>
                <a:latin typeface="+mn-lt"/>
                <a:ea typeface="+mn-ea"/>
                <a:cs typeface="+mn-cs"/>
              </a:rPr>
              <a:t>Hướng của khuôn mặt đối với máy ảnh, như: nhìn thẳng, nhìn nghiêng hay nhìn từ trên xuống. Cùng trong một  ảnh có thể có nhiều khuôn mặt ở những tư thế khác nhau. </a:t>
            </a:r>
            <a:endParaRPr lang="en-US" dirty="0" smtClean="0">
              <a:effectLst/>
            </a:endParaRPr>
          </a:p>
          <a:p>
            <a:pPr lvl="0"/>
            <a:r>
              <a:rPr lang="en-US" sz="1200" kern="1200" dirty="0" smtClean="0">
                <a:solidFill>
                  <a:schemeClr val="tx1"/>
                </a:solidFill>
                <a:effectLst/>
                <a:latin typeface="+mn-lt"/>
                <a:ea typeface="+mn-ea"/>
                <a:cs typeface="+mn-cs"/>
              </a:rPr>
              <a:t>Sự có mặt của các chi tiết không phải là đặc trưng riêng của khuôn mặt, như: râu quai nón, mắt kính, …. </a:t>
            </a:r>
            <a:endParaRPr lang="en-US" dirty="0" smtClean="0">
              <a:effectLst/>
            </a:endParaRPr>
          </a:p>
          <a:p>
            <a:pPr lvl="0"/>
            <a:r>
              <a:rPr lang="en-US" sz="1200" kern="1200" dirty="0" smtClean="0">
                <a:solidFill>
                  <a:schemeClr val="tx1"/>
                </a:solidFill>
                <a:effectLst/>
                <a:latin typeface="+mn-lt"/>
                <a:ea typeface="+mn-ea"/>
                <a:cs typeface="+mn-cs"/>
              </a:rPr>
              <a:t>Các nét mặt khác nhau trên khuôn mặt, như: vui, buồn, ngạc nhiên, …. </a:t>
            </a:r>
            <a:endParaRPr lang="en-US" dirty="0" smtClean="0">
              <a:effectLst/>
            </a:endParaRPr>
          </a:p>
          <a:p>
            <a:pPr lvl="0"/>
            <a:r>
              <a:rPr lang="en-US" sz="1200" kern="1200" dirty="0" smtClean="0">
                <a:solidFill>
                  <a:schemeClr val="tx1"/>
                </a:solidFill>
                <a:effectLst/>
                <a:latin typeface="+mn-lt"/>
                <a:ea typeface="+mn-ea"/>
                <a:cs typeface="+mn-cs"/>
              </a:rPr>
              <a:t>Khuôn mặt bị che khuất bởi các  đối tượng khác có trong ảnh.</a:t>
            </a:r>
            <a:endParaRPr lang="en-US" dirty="0" smtClean="0">
              <a:effectLst/>
            </a:endParaRPr>
          </a:p>
          <a:p>
            <a:pPr lvl="0"/>
            <a:r>
              <a:rPr lang="en-US" sz="1200" kern="1200" dirty="0" smtClean="0">
                <a:solidFill>
                  <a:schemeClr val="tx1"/>
                </a:solidFill>
                <a:effectLst/>
                <a:latin typeface="+mn-lt"/>
                <a:ea typeface="+mn-ea"/>
                <a:cs typeface="+mn-cs"/>
              </a:rPr>
              <a:t>Có những người có đặc trưng khá tương đồng nhau. Không có tính duy nhất như dấu vân tay hay đồng tử mắt.</a:t>
            </a:r>
            <a:endParaRPr lang="en-US" dirty="0" smtClean="0">
              <a:effectLst/>
            </a:endParaRPr>
          </a:p>
          <a:p>
            <a:pPr lvl="0"/>
            <a:r>
              <a:rPr lang="en-US" sz="1200" kern="1200" dirty="0" smtClean="0">
                <a:solidFill>
                  <a:schemeClr val="tx1"/>
                </a:solidFill>
                <a:effectLst/>
                <a:latin typeface="+mn-lt"/>
                <a:ea typeface="+mn-ea"/>
                <a:cs typeface="+mn-cs"/>
              </a:rPr>
              <a:t>Ảnh không rõ nét hoặc bị mất mát thông tin quan trọng gây khó khăn trong quá trình nhận dạng.</a:t>
            </a:r>
            <a:endParaRPr lang="en-US" dirty="0" smtClean="0">
              <a:effectLst/>
            </a:endParaRPr>
          </a:p>
          <a:p>
            <a:pPr lvl="0"/>
            <a:r>
              <a:rPr lang="en-US" sz="1200" kern="1200" dirty="0" smtClean="0">
                <a:solidFill>
                  <a:schemeClr val="tx1"/>
                </a:solidFill>
                <a:effectLst/>
                <a:latin typeface="+mn-lt"/>
                <a:ea typeface="+mn-ea"/>
                <a:cs typeface="+mn-cs"/>
              </a:rPr>
              <a:t>Trong video có thể dùng ảnh, hình nộm,… để thay thế cho khuôn mặt thật nhằm đánh lừa hệ thống.</a:t>
            </a:r>
            <a:endParaRPr lang="en-US" dirty="0" smtClean="0">
              <a:effectLst/>
            </a:endParaRPr>
          </a:p>
          <a:p>
            <a:r>
              <a:rPr lang="en-US" sz="1200" kern="1200" dirty="0" smtClean="0">
                <a:solidFill>
                  <a:schemeClr val="tx1"/>
                </a:solidFill>
                <a:effectLst/>
                <a:latin typeface="+mn-lt"/>
                <a:ea typeface="+mn-ea"/>
                <a:cs typeface="+mn-cs"/>
              </a:rPr>
              <a:t>Vì vậy, trong phần này báo cáo sẽ trình bày tổng quan về phương pháp chung để có thể nhận diện được khuôn mặt từ đó làm nền tảng để nghiên cứu về các kỹ thuật cụ thể và cài đặt ứng dụng.</a:t>
            </a:r>
          </a:p>
          <a:p>
            <a:endParaRPr lang="en-US" dirty="0"/>
          </a:p>
        </p:txBody>
      </p:sp>
      <p:sp>
        <p:nvSpPr>
          <p:cNvPr id="4" name="Slide Number Placeholder 3"/>
          <p:cNvSpPr>
            <a:spLocks noGrp="1"/>
          </p:cNvSpPr>
          <p:nvPr>
            <p:ph type="sldNum" sz="quarter" idx="10"/>
          </p:nvPr>
        </p:nvSpPr>
        <p:spPr/>
        <p:txBody>
          <a:bodyPr/>
          <a:lstStyle/>
          <a:p>
            <a:fld id="{48F6AC6A-924A-4359-A713-D3B98A270B33}" type="slidenum">
              <a:rPr lang="vi-VN" smtClean="0"/>
              <a:t>3</a:t>
            </a:fld>
            <a:endParaRPr lang="vi-VN"/>
          </a:p>
        </p:txBody>
      </p:sp>
    </p:spTree>
    <p:extLst>
      <p:ext uri="{BB962C8B-B14F-4D97-AF65-F5344CB8AC3E}">
        <p14:creationId xmlns:p14="http://schemas.microsoft.com/office/powerpoint/2010/main" val="312204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21</a:t>
            </a:fld>
            <a:endParaRPr lang="vi-VN"/>
          </a:p>
        </p:txBody>
      </p:sp>
    </p:spTree>
    <p:extLst>
      <p:ext uri="{BB962C8B-B14F-4D97-AF65-F5344CB8AC3E}">
        <p14:creationId xmlns:p14="http://schemas.microsoft.com/office/powerpoint/2010/main" val="2679774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22</a:t>
            </a:fld>
            <a:endParaRPr lang="vi-VN"/>
          </a:p>
        </p:txBody>
      </p:sp>
    </p:spTree>
    <p:extLst>
      <p:ext uri="{BB962C8B-B14F-4D97-AF65-F5344CB8AC3E}">
        <p14:creationId xmlns:p14="http://schemas.microsoft.com/office/powerpoint/2010/main" val="4203098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23</a:t>
            </a:fld>
            <a:endParaRPr lang="vi-VN"/>
          </a:p>
        </p:txBody>
      </p:sp>
    </p:spTree>
    <p:extLst>
      <p:ext uri="{BB962C8B-B14F-4D97-AF65-F5344CB8AC3E}">
        <p14:creationId xmlns:p14="http://schemas.microsoft.com/office/powerpoint/2010/main" val="2644832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24</a:t>
            </a:fld>
            <a:endParaRPr lang="vi-VN"/>
          </a:p>
        </p:txBody>
      </p:sp>
    </p:spTree>
    <p:extLst>
      <p:ext uri="{BB962C8B-B14F-4D97-AF65-F5344CB8AC3E}">
        <p14:creationId xmlns:p14="http://schemas.microsoft.com/office/powerpoint/2010/main" val="1163436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25</a:t>
            </a:fld>
            <a:endParaRPr lang="vi-VN"/>
          </a:p>
        </p:txBody>
      </p:sp>
    </p:spTree>
    <p:extLst>
      <p:ext uri="{BB962C8B-B14F-4D97-AF65-F5344CB8AC3E}">
        <p14:creationId xmlns:p14="http://schemas.microsoft.com/office/powerpoint/2010/main" val="3063912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26</a:t>
            </a:fld>
            <a:endParaRPr lang="vi-VN"/>
          </a:p>
        </p:txBody>
      </p:sp>
    </p:spTree>
    <p:extLst>
      <p:ext uri="{BB962C8B-B14F-4D97-AF65-F5344CB8AC3E}">
        <p14:creationId xmlns:p14="http://schemas.microsoft.com/office/powerpoint/2010/main" val="4293950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27</a:t>
            </a:fld>
            <a:endParaRPr lang="vi-VN"/>
          </a:p>
        </p:txBody>
      </p:sp>
    </p:spTree>
    <p:extLst>
      <p:ext uri="{BB962C8B-B14F-4D97-AF65-F5344CB8AC3E}">
        <p14:creationId xmlns:p14="http://schemas.microsoft.com/office/powerpoint/2010/main" val="955084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28</a:t>
            </a:fld>
            <a:endParaRPr lang="vi-VN"/>
          </a:p>
        </p:txBody>
      </p:sp>
    </p:spTree>
    <p:extLst>
      <p:ext uri="{BB962C8B-B14F-4D97-AF65-F5344CB8AC3E}">
        <p14:creationId xmlns:p14="http://schemas.microsoft.com/office/powerpoint/2010/main" val="4280035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29</a:t>
            </a:fld>
            <a:endParaRPr lang="vi-VN"/>
          </a:p>
        </p:txBody>
      </p:sp>
    </p:spTree>
    <p:extLst>
      <p:ext uri="{BB962C8B-B14F-4D97-AF65-F5344CB8AC3E}">
        <p14:creationId xmlns:p14="http://schemas.microsoft.com/office/powerpoint/2010/main" val="3164630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30</a:t>
            </a:fld>
            <a:endParaRPr lang="vi-VN"/>
          </a:p>
        </p:txBody>
      </p:sp>
    </p:spTree>
    <p:extLst>
      <p:ext uri="{BB962C8B-B14F-4D97-AF65-F5344CB8AC3E}">
        <p14:creationId xmlns:p14="http://schemas.microsoft.com/office/powerpoint/2010/main" val="2811315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Tiền xử lý: bước này cho phép hệ thống xử lý ảnh trước khi đưa vào huấn luyện để phát hiện khuôn mặt và gán nhãn ảnh. Ảnh càng có chất lượng tốt sẽ càng đem lại hiệu quả cao và giảm thời gian tính toán cho các bước sau. Công việc của bước này có thể là tăng giảm độ sáng, khôi phục ảnh,… Ngày nay có hai phương hướng nghiên cứu là cố gắng tiền xử lý tốt hoặc huấn luyện hệ thống cả theo những đặc điểm sẵn có.</a:t>
            </a:r>
          </a:p>
          <a:p>
            <a:pPr lvl="0"/>
            <a:r>
              <a:rPr lang="en-US" sz="1200" kern="1200" dirty="0" smtClean="0">
                <a:solidFill>
                  <a:schemeClr val="tx1"/>
                </a:solidFill>
                <a:effectLst/>
                <a:latin typeface="+mn-lt"/>
                <a:ea typeface="+mn-ea"/>
                <a:cs typeface="+mn-cs"/>
              </a:rPr>
              <a:t>Tách khuôn mặt: bước này làm nhiệm vụ xác định vị trí, kích cỡ của một hoặc nhiều khuôn mặt trên ảnh chụp từ đó tách ra phần mặt. Phần ảnh mặt đươc tách ra thường nhỏ hơn nhiều so với ảnh chụp ban đầu, nó sẽ là các khuôn mặt cần tìm và chức năng trích chọn đặc trưng sẽ sử dụng các ảnh được tách ra này.</a:t>
            </a:r>
          </a:p>
          <a:p>
            <a:pPr lvl="0"/>
            <a:r>
              <a:rPr lang="en-US" sz="1200" kern="1200" dirty="0" smtClean="0">
                <a:solidFill>
                  <a:schemeClr val="tx1"/>
                </a:solidFill>
                <a:effectLst/>
                <a:latin typeface="+mn-lt"/>
                <a:ea typeface="+mn-ea"/>
                <a:cs typeface="+mn-cs"/>
              </a:rPr>
              <a:t>Trích chọn đặc trưng: Tìm ra các đặc trưng chính của ảnh mặt, từ các đặc trưng này hình thành các vector đặc trưng, các vector này sẽ được sử dụng để đối sánh sự giống nhau giữa ảnh mặt cần tìm và ảnh mặt trong cơ sở dữ liệu.</a:t>
            </a:r>
          </a:p>
          <a:p>
            <a:pPr lvl="0"/>
            <a:r>
              <a:rPr lang="en-US" sz="1200" kern="1200" dirty="0" smtClean="0">
                <a:solidFill>
                  <a:schemeClr val="tx1"/>
                </a:solidFill>
                <a:effectLst/>
                <a:latin typeface="+mn-lt"/>
                <a:ea typeface="+mn-ea"/>
                <a:cs typeface="+mn-cs"/>
              </a:rPr>
              <a:t>Đối sánh: Thực hiện việc so sánh giữa các vector đặc trưng để chọn ra độ tương tự giữa ảnh cần tìm và ảnh trong cơ sở dữ liệu. </a:t>
            </a:r>
          </a:p>
          <a:p>
            <a:r>
              <a:rPr lang="en-US" sz="1200" kern="1200" dirty="0" smtClean="0">
                <a:solidFill>
                  <a:schemeClr val="tx1"/>
                </a:solidFill>
                <a:effectLst/>
                <a:latin typeface="+mn-lt"/>
                <a:ea typeface="+mn-ea"/>
                <a:cs typeface="+mn-cs"/>
              </a:rPr>
              <a:t>Hệ thống nhận dạng khuôn mặt cần đảm bảo các yêu cầu:</a:t>
            </a:r>
          </a:p>
          <a:p>
            <a:pPr lvl="0"/>
            <a:r>
              <a:rPr lang="en-US" sz="1200" kern="1200" dirty="0" smtClean="0">
                <a:solidFill>
                  <a:schemeClr val="tx1"/>
                </a:solidFill>
                <a:effectLst/>
                <a:latin typeface="+mn-lt"/>
                <a:ea typeface="+mn-ea"/>
                <a:cs typeface="+mn-cs"/>
              </a:rPr>
              <a:t>Độ chính xác nhận dạng có thể chấp nhận được đối với yêu cầu của bài toán nhận dạng;</a:t>
            </a:r>
          </a:p>
          <a:p>
            <a:pPr lvl="0"/>
            <a:r>
              <a:rPr lang="en-US" sz="1200" kern="1200" dirty="0" smtClean="0">
                <a:solidFill>
                  <a:schemeClr val="tx1"/>
                </a:solidFill>
                <a:effectLst/>
                <a:latin typeface="+mn-lt"/>
                <a:ea typeface="+mn-ea"/>
                <a:cs typeface="+mn-cs"/>
              </a:rPr>
              <a:t>Tốc độ vận hành cao đối với các cơ sở dữ liệu lớn và số lượng các yêu cầu có thể giải quyết được;</a:t>
            </a:r>
          </a:p>
          <a:p>
            <a:pPr lvl="0"/>
            <a:r>
              <a:rPr lang="en-US" sz="1200" kern="1200" dirty="0" smtClean="0">
                <a:solidFill>
                  <a:schemeClr val="tx1"/>
                </a:solidFill>
                <a:effectLst/>
                <a:latin typeface="+mn-lt"/>
                <a:ea typeface="+mn-ea"/>
                <a:cs typeface="+mn-cs"/>
              </a:rPr>
              <a:t>Phù hợp với môi trường cài đặt, dễ sử dụng.</a:t>
            </a:r>
          </a:p>
        </p:txBody>
      </p:sp>
      <p:sp>
        <p:nvSpPr>
          <p:cNvPr id="4" name="Slide Number Placeholder 3"/>
          <p:cNvSpPr>
            <a:spLocks noGrp="1"/>
          </p:cNvSpPr>
          <p:nvPr>
            <p:ph type="sldNum" sz="quarter" idx="10"/>
          </p:nvPr>
        </p:nvSpPr>
        <p:spPr/>
        <p:txBody>
          <a:bodyPr/>
          <a:lstStyle/>
          <a:p>
            <a:fld id="{48F6AC6A-924A-4359-A713-D3B98A270B33}" type="slidenum">
              <a:rPr lang="vi-VN" smtClean="0"/>
              <a:t>4</a:t>
            </a:fld>
            <a:endParaRPr lang="vi-VN"/>
          </a:p>
        </p:txBody>
      </p:sp>
    </p:spTree>
    <p:extLst>
      <p:ext uri="{BB962C8B-B14F-4D97-AF65-F5344CB8AC3E}">
        <p14:creationId xmlns:p14="http://schemas.microsoft.com/office/powerpoint/2010/main" val="3922441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31</a:t>
            </a:fld>
            <a:endParaRPr lang="vi-VN"/>
          </a:p>
        </p:txBody>
      </p:sp>
    </p:spTree>
    <p:extLst>
      <p:ext uri="{BB962C8B-B14F-4D97-AF65-F5344CB8AC3E}">
        <p14:creationId xmlns:p14="http://schemas.microsoft.com/office/powerpoint/2010/main" val="950800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32</a:t>
            </a:fld>
            <a:endParaRPr lang="vi-VN"/>
          </a:p>
        </p:txBody>
      </p:sp>
    </p:spTree>
    <p:extLst>
      <p:ext uri="{BB962C8B-B14F-4D97-AF65-F5344CB8AC3E}">
        <p14:creationId xmlns:p14="http://schemas.microsoft.com/office/powerpoint/2010/main" val="884805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33</a:t>
            </a:fld>
            <a:endParaRPr lang="vi-VN"/>
          </a:p>
        </p:txBody>
      </p:sp>
    </p:spTree>
    <p:extLst>
      <p:ext uri="{BB962C8B-B14F-4D97-AF65-F5344CB8AC3E}">
        <p14:creationId xmlns:p14="http://schemas.microsoft.com/office/powerpoint/2010/main" val="3211677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34</a:t>
            </a:fld>
            <a:endParaRPr lang="vi-VN"/>
          </a:p>
        </p:txBody>
      </p:sp>
    </p:spTree>
    <p:extLst>
      <p:ext uri="{BB962C8B-B14F-4D97-AF65-F5344CB8AC3E}">
        <p14:creationId xmlns:p14="http://schemas.microsoft.com/office/powerpoint/2010/main" val="2026207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35</a:t>
            </a:fld>
            <a:endParaRPr lang="vi-VN"/>
          </a:p>
        </p:txBody>
      </p:sp>
    </p:spTree>
    <p:extLst>
      <p:ext uri="{BB962C8B-B14F-4D97-AF65-F5344CB8AC3E}">
        <p14:creationId xmlns:p14="http://schemas.microsoft.com/office/powerpoint/2010/main" val="117926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Đặc tính sinh trắc của người là đặc tính đo được các nét hành vi riêng của con người. Nhận diện người được thực hiện trong quá trình kiểm tra tính đồng nhất của đặc tính sinh trắc giữa người cần kiểm tra với đặc tính tương tự của người đã được lưu sẵn trong cơ sở dữ liệu. Có thể nhận diện người dựa trên các đặc điểm sinh trắc tĩnh trên người như khuôn mặt, mắt, vân tay, bàn tay, gen…hay các đặc trưng hành vi như dáng đi, chữ viết, giọng nói…</a:t>
            </a:r>
          </a:p>
          <a:p>
            <a:endParaRPr lang="en-US" dirty="0"/>
          </a:p>
        </p:txBody>
      </p:sp>
      <p:sp>
        <p:nvSpPr>
          <p:cNvPr id="4" name="Slide Number Placeholder 3"/>
          <p:cNvSpPr>
            <a:spLocks noGrp="1"/>
          </p:cNvSpPr>
          <p:nvPr>
            <p:ph type="sldNum" sz="quarter" idx="10"/>
          </p:nvPr>
        </p:nvSpPr>
        <p:spPr/>
        <p:txBody>
          <a:bodyPr/>
          <a:lstStyle/>
          <a:p>
            <a:fld id="{48F6AC6A-924A-4359-A713-D3B98A270B33}" type="slidenum">
              <a:rPr lang="vi-VN" smtClean="0"/>
              <a:t>5</a:t>
            </a:fld>
            <a:endParaRPr lang="vi-VN"/>
          </a:p>
        </p:txBody>
      </p:sp>
    </p:spTree>
    <p:extLst>
      <p:ext uri="{BB962C8B-B14F-4D97-AF65-F5344CB8AC3E}">
        <p14:creationId xmlns:p14="http://schemas.microsoft.com/office/powerpoint/2010/main" val="232623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Xác minh tội phạm: </a:t>
            </a:r>
            <a:r>
              <a:rPr lang="en-US" sz="1200" kern="1200" dirty="0" smtClean="0">
                <a:solidFill>
                  <a:schemeClr val="tx1"/>
                </a:solidFill>
                <a:effectLst/>
                <a:latin typeface="+mn-lt"/>
                <a:ea typeface="+mn-ea"/>
                <a:cs typeface="+mn-cs"/>
              </a:rPr>
              <a:t>Dựa vào ảnh của một người, nhận dạng xem người đấy có phải là tội phạm hay không bằng cách so sách với các ảnh tội phạm đang được lưu trữ. Hoặc có thể sử dụng camera để phát hiện tội phạm trong đám đông. Ứng dụng này giúp cơ quan an ninh quản lý con người tốt hơn.</a:t>
            </a:r>
          </a:p>
          <a:p>
            <a:r>
              <a:rPr lang="en-US" sz="1200" b="1" kern="1200" dirty="0" smtClean="0">
                <a:solidFill>
                  <a:schemeClr val="tx1"/>
                </a:solidFill>
                <a:effectLst/>
                <a:latin typeface="+mn-lt"/>
                <a:ea typeface="+mn-ea"/>
                <a:cs typeface="+mn-cs"/>
              </a:rPr>
              <a:t>Camera chống trộm: </a:t>
            </a:r>
            <a:r>
              <a:rPr lang="en-US" sz="1200" kern="1200" dirty="0" smtClean="0">
                <a:solidFill>
                  <a:schemeClr val="tx1"/>
                </a:solidFill>
                <a:effectLst/>
                <a:latin typeface="+mn-lt"/>
                <a:ea typeface="+mn-ea"/>
                <a:cs typeface="+mn-cs"/>
              </a:rPr>
              <a:t>Các hệ thống camera sẽ xác định đâu là con người và theo dõi xem con người đó có làm gì phạm pháp không, ví dụ như lấy trộm đồ, xâm nhập bất hợp pháp vào một khu vực nào đó.</a:t>
            </a:r>
          </a:p>
          <a:p>
            <a:r>
              <a:rPr lang="en-US" sz="1200" b="1" kern="1200" dirty="0" smtClean="0">
                <a:solidFill>
                  <a:schemeClr val="tx1"/>
                </a:solidFill>
                <a:effectLst/>
                <a:latin typeface="+mn-lt"/>
                <a:ea typeface="+mn-ea"/>
                <a:cs typeface="+mn-cs"/>
              </a:rPr>
              <a:t>Bảo mật: </a:t>
            </a:r>
            <a:r>
              <a:rPr lang="en-US" sz="1200" kern="1200" dirty="0" smtClean="0">
                <a:solidFill>
                  <a:schemeClr val="tx1"/>
                </a:solidFill>
                <a:effectLst/>
                <a:latin typeface="+mn-lt"/>
                <a:ea typeface="+mn-ea"/>
                <a:cs typeface="+mn-cs"/>
              </a:rPr>
              <a:t>Các </a:t>
            </a:r>
            <a:r>
              <a:rPr lang="vi-VN" sz="1200" kern="1200" dirty="0"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dụng về bảo mật rất đa dạng, một trong số đó là công nghệ nhận dạng khuôn mặt của laptop, công nghệ này cho phép chủ nhân của máy tính chỉ cần ngồi trước máy là có thể đăng nhập được. Để sử dụng công nghệ này, người dùng phải sử dụng một webcam để chụp ảnh khuôn mặt của mình và cho máy “học” thuộc các đặc điểm của khuôn mặt giúp cho quá trình đăng nhập sau này.</a:t>
            </a:r>
          </a:p>
          <a:p>
            <a:r>
              <a:rPr lang="en-US" sz="1200" b="1" kern="1200" dirty="0" smtClean="0">
                <a:solidFill>
                  <a:schemeClr val="tx1"/>
                </a:solidFill>
                <a:effectLst/>
                <a:latin typeface="+mn-lt"/>
                <a:ea typeface="+mn-ea"/>
                <a:cs typeface="+mn-cs"/>
              </a:rPr>
              <a:t>Lưu trữ khuôn mặt: </a:t>
            </a:r>
            <a:r>
              <a:rPr lang="en-US" sz="1200" kern="1200" dirty="0" smtClean="0">
                <a:solidFill>
                  <a:schemeClr val="tx1"/>
                </a:solidFill>
                <a:effectLst/>
                <a:latin typeface="+mn-lt"/>
                <a:ea typeface="+mn-ea"/>
                <a:cs typeface="+mn-cs"/>
              </a:rPr>
              <a:t>Xác định khuôn mặt có thể được ứng dụng trong các trạm rút tiền tự động (ATM) để lưu trữ khuôn mặt của người rút tiền. Hiện nay có những người bị người khác lấy trộm thẻ ATM và mã PIN, và bị rút tiền trộm, hoặc có những chủ tài khoản đi rút tiền nhưng lại báo với ngân hàng là bị mất thẻ và bị rút tiền trộm. Nếu lưu trữ được khuôn mặt của người rút tiền, ngân hàng có thể đối chứng và xử lý dễ dàng hơn.</a:t>
            </a:r>
          </a:p>
          <a:p>
            <a:r>
              <a:rPr lang="en-US" sz="1200" b="1" kern="1200" dirty="0" smtClean="0">
                <a:solidFill>
                  <a:schemeClr val="tx1"/>
                </a:solidFill>
                <a:effectLst/>
                <a:latin typeface="+mn-lt"/>
                <a:ea typeface="+mn-ea"/>
                <a:cs typeface="+mn-cs"/>
              </a:rPr>
              <a:t>Các ứng dụng khác:</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Vào/ra tự động: văn phòng, công ty, trụ sở, máy tính,… Kết hợp thêm vân tay và mống mắt. Cho phép nhân viên được ra vào nơi cần thiết.</a:t>
            </a:r>
          </a:p>
          <a:p>
            <a:pPr lvl="0"/>
            <a:r>
              <a:rPr lang="en-US" sz="1200" kern="1200" dirty="0" smtClean="0">
                <a:solidFill>
                  <a:schemeClr val="tx1"/>
                </a:solidFill>
                <a:effectLst/>
                <a:latin typeface="+mn-lt"/>
                <a:ea typeface="+mn-ea"/>
                <a:cs typeface="+mn-cs"/>
              </a:rPr>
              <a:t>An ninh sân bay, xuất nhập cảnh: Dùng camera quan sát để xác thực người nhập cảnh và kiểm tra xem người đấy có phải là tội phạm hay phần tử khủng bố không.</a:t>
            </a:r>
          </a:p>
          <a:p>
            <a:pPr lvl="0"/>
            <a:r>
              <a:rPr lang="en-US" sz="1200" kern="1200" dirty="0" smtClean="0">
                <a:solidFill>
                  <a:schemeClr val="tx1"/>
                </a:solidFill>
                <a:effectLst/>
                <a:latin typeface="+mn-lt"/>
                <a:ea typeface="+mn-ea"/>
                <a:cs typeface="+mn-cs"/>
              </a:rPr>
              <a:t>Tìm kiếm và tổ chức dữ liệu liên quan đến con người thông qua khuôn mặt trên nhiều hệ cơ sở dữ liệu lưu trữ thật lớn, như internet, các hãng truyền hình,…</a:t>
            </a:r>
          </a:p>
          <a:p>
            <a:pPr lvl="0"/>
            <a:r>
              <a:rPr lang="en-US" sz="1200" kern="1200" dirty="0" smtClean="0">
                <a:solidFill>
                  <a:schemeClr val="tx1"/>
                </a:solidFill>
                <a:effectLst/>
                <a:latin typeface="+mn-lt"/>
                <a:ea typeface="+mn-ea"/>
                <a:cs typeface="+mn-cs"/>
              </a:rPr>
              <a:t>Tương lai sẽ phát triển các loại thẻ thông minh có tích hợp sẵn đặc trưng của người dùng trên đó, bất cứ người dùng nào dùng để truy cập hay xử lý tại các hệ thống sẽ được yêu cầu kiểm tra các đặc trưng khuôn mặt so với thẻ để biết nay có phải là chủ thẻ hay không.</a:t>
            </a:r>
          </a:p>
          <a:p>
            <a:pPr lvl="0"/>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6</a:t>
            </a:fld>
            <a:endParaRPr lang="vi-VN"/>
          </a:p>
        </p:txBody>
      </p:sp>
    </p:spTree>
    <p:extLst>
      <p:ext uri="{BB962C8B-B14F-4D97-AF65-F5344CB8AC3E}">
        <p14:creationId xmlns:p14="http://schemas.microsoft.com/office/powerpoint/2010/main" val="243936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7</a:t>
            </a:fld>
            <a:endParaRPr lang="vi-VN"/>
          </a:p>
        </p:txBody>
      </p:sp>
    </p:spTree>
    <p:extLst>
      <p:ext uri="{BB962C8B-B14F-4D97-AF65-F5344CB8AC3E}">
        <p14:creationId xmlns:p14="http://schemas.microsoft.com/office/powerpoint/2010/main" val="331907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Trong đồ án này, mục tiêu cần đạt được:    </a:t>
            </a:r>
          </a:p>
          <a:p>
            <a:pPr lvl="0"/>
            <a:r>
              <a:rPr lang="en-US" sz="1200" kern="1200" dirty="0" smtClean="0">
                <a:solidFill>
                  <a:schemeClr val="tx1"/>
                </a:solidFill>
                <a:effectLst/>
                <a:latin typeface="+mn-lt"/>
                <a:ea typeface="+mn-ea"/>
                <a:cs typeface="+mn-cs"/>
              </a:rPr>
              <a:t>Nghiên cứu thuật toán Adaboost.</a:t>
            </a:r>
          </a:p>
          <a:p>
            <a:pPr lvl="0"/>
            <a:r>
              <a:rPr lang="en-US" sz="1200" kern="1200" dirty="0" smtClean="0">
                <a:solidFill>
                  <a:schemeClr val="tx1"/>
                </a:solidFill>
                <a:effectLst/>
                <a:latin typeface="+mn-lt"/>
                <a:ea typeface="+mn-ea"/>
                <a:cs typeface="+mn-cs"/>
              </a:rPr>
              <a:t>  Nghiên cứu và cài đặt thuật toán Adaboost để phát hiện vùng khuôn mặt.</a:t>
            </a:r>
          </a:p>
          <a:p>
            <a:pPr lvl="0"/>
            <a:r>
              <a:rPr lang="en-US" sz="1200" kern="1200" dirty="0" smtClean="0">
                <a:solidFill>
                  <a:schemeClr val="tx1"/>
                </a:solidFill>
                <a:effectLst/>
                <a:latin typeface="+mn-lt"/>
                <a:ea typeface="+mn-ea"/>
                <a:cs typeface="+mn-cs"/>
              </a:rPr>
              <a:t>   Nghiên cứu và sử dụng tập thuộc tính Haar-like vào bài toán phát hiện khuôn mặt.</a:t>
            </a:r>
          </a:p>
          <a:p>
            <a:pPr lvl="0"/>
            <a:r>
              <a:rPr lang="en-US" sz="1200" kern="1200" dirty="0" smtClean="0">
                <a:solidFill>
                  <a:schemeClr val="tx1"/>
                </a:solidFill>
                <a:effectLst/>
                <a:latin typeface="+mn-lt"/>
                <a:ea typeface="+mn-ea"/>
                <a:cs typeface="+mn-cs"/>
              </a:rPr>
              <a:t>   Nghiên cứu và sử dụng thuật toán Cascade of Classifier vào việc tăng tốc độ thực thi và giảm khả năng phát hiện sai của ứng dụng.</a:t>
            </a:r>
          </a:p>
          <a:p>
            <a:pPr lvl="0"/>
            <a:r>
              <a:rPr lang="en-US" sz="1200" kern="1200" dirty="0" smtClean="0">
                <a:solidFill>
                  <a:schemeClr val="tx1"/>
                </a:solidFill>
                <a:effectLst/>
                <a:latin typeface="+mn-lt"/>
                <a:ea typeface="+mn-ea"/>
                <a:cs typeface="+mn-cs"/>
              </a:rPr>
              <a:t> Nghiên cứu thuât toán Local Binary Patterns Histograms.</a:t>
            </a:r>
          </a:p>
          <a:p>
            <a:pPr lvl="0"/>
            <a:r>
              <a:rPr lang="en-US" sz="1200" kern="1200" dirty="0" smtClean="0">
                <a:solidFill>
                  <a:schemeClr val="tx1"/>
                </a:solidFill>
                <a:effectLst/>
                <a:latin typeface="+mn-lt"/>
                <a:ea typeface="+mn-ea"/>
                <a:cs typeface="+mn-cs"/>
              </a:rPr>
              <a:t>   Nghiên cứu và cài đặt thuật toán LBP để nhận diện khuôn mặt.</a:t>
            </a:r>
          </a:p>
          <a:p>
            <a:pPr lvl="0"/>
            <a:r>
              <a:rPr lang="en-US" sz="1200" kern="1200" dirty="0" smtClean="0">
                <a:solidFill>
                  <a:schemeClr val="tx1"/>
                </a:solidFill>
                <a:effectLst/>
                <a:latin typeface="+mn-lt"/>
                <a:ea typeface="+mn-ea"/>
                <a:cs typeface="+mn-cs"/>
              </a:rPr>
              <a:t>   Đánh giá về tính chính xác của thuật toán.</a:t>
            </a:r>
          </a:p>
          <a:p>
            <a:pPr lvl="0"/>
            <a:r>
              <a:rPr lang="en-US" sz="1200" kern="1200" dirty="0" smtClean="0">
                <a:solidFill>
                  <a:schemeClr val="tx1"/>
                </a:solidFill>
                <a:effectLst/>
                <a:latin typeface="+mn-lt"/>
                <a:ea typeface="+mn-ea"/>
                <a:cs typeface="+mn-cs"/>
              </a:rPr>
              <a:t> Xây dựng ứng dụng chấm công bằng khuôn mặt</a:t>
            </a:r>
          </a:p>
          <a:p>
            <a:pPr lvl="0"/>
            <a:r>
              <a:rPr lang="en-US" sz="1200" kern="1200" dirty="0" smtClean="0">
                <a:solidFill>
                  <a:schemeClr val="tx1"/>
                </a:solidFill>
                <a:effectLst/>
                <a:latin typeface="+mn-lt"/>
                <a:ea typeface="+mn-ea"/>
                <a:cs typeface="+mn-cs"/>
              </a:rPr>
              <a:t>Đề xuất mô hình.</a:t>
            </a:r>
          </a:p>
          <a:p>
            <a:pPr lvl="0"/>
            <a:r>
              <a:rPr lang="en-US" sz="1200" kern="1200" dirty="0" smtClean="0">
                <a:solidFill>
                  <a:schemeClr val="tx1"/>
                </a:solidFill>
                <a:effectLst/>
                <a:latin typeface="+mn-lt"/>
                <a:ea typeface="+mn-ea"/>
                <a:cs typeface="+mn-cs"/>
              </a:rPr>
              <a:t>Cài đặt ứng dụng cụ thể.</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8</a:t>
            </a:fld>
            <a:endParaRPr lang="vi-VN"/>
          </a:p>
        </p:txBody>
      </p:sp>
    </p:spTree>
    <p:extLst>
      <p:ext uri="{BB962C8B-B14F-4D97-AF65-F5344CB8AC3E}">
        <p14:creationId xmlns:p14="http://schemas.microsoft.com/office/powerpoint/2010/main" val="4010654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9</a:t>
            </a:fld>
            <a:endParaRPr lang="vi-VN"/>
          </a:p>
        </p:txBody>
      </p:sp>
    </p:spTree>
    <p:extLst>
      <p:ext uri="{BB962C8B-B14F-4D97-AF65-F5344CB8AC3E}">
        <p14:creationId xmlns:p14="http://schemas.microsoft.com/office/powerpoint/2010/main" val="591943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8F6AC6A-924A-4359-A713-D3B98A270B33}" type="slidenum">
              <a:rPr lang="vi-VN" smtClean="0"/>
              <a:t>10</a:t>
            </a:fld>
            <a:endParaRPr lang="vi-VN"/>
          </a:p>
        </p:txBody>
      </p:sp>
    </p:spTree>
    <p:extLst>
      <p:ext uri="{BB962C8B-B14F-4D97-AF65-F5344CB8AC3E}">
        <p14:creationId xmlns:p14="http://schemas.microsoft.com/office/powerpoint/2010/main" val="42334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13487E7-74DC-4799-84AA-FA353051245F}" type="datetime1">
              <a:rPr lang="vi-VN" smtClean="0"/>
              <a:t>16/12/2015</a:t>
            </a:fld>
            <a:endParaRPr lang="vi-VN"/>
          </a:p>
        </p:txBody>
      </p:sp>
      <p:sp>
        <p:nvSpPr>
          <p:cNvPr id="17" name="Footer Placeholder 16"/>
          <p:cNvSpPr>
            <a:spLocks noGrp="1"/>
          </p:cNvSpPr>
          <p:nvPr>
            <p:ph type="ftr" sz="quarter" idx="11"/>
          </p:nvPr>
        </p:nvSpPr>
        <p:spPr/>
        <p:txBody>
          <a:bodyPr/>
          <a:lstStyle/>
          <a:p>
            <a:endParaRPr lang="vi-V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B012645-5E60-4D2C-BEE8-6809018D9CC5}" type="slidenum">
              <a:rPr lang="vi-VN" smtClean="0"/>
              <a:t>‹#›</a:t>
            </a:fld>
            <a:endParaRPr lang="vi-V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99CD91-C9AF-4F8E-8510-F9E7C7C11E7A}" type="datetime1">
              <a:rPr lang="vi-VN" smtClean="0"/>
              <a:t>16/12/2015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B012645-5E60-4D2C-BEE8-6809018D9CC5}"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C2B58C-2E99-4DDF-A3B0-3F4E0D497F7F}" type="datetime1">
              <a:rPr lang="vi-VN" smtClean="0"/>
              <a:t>16/12/2015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B012645-5E60-4D2C-BEE8-6809018D9CC5}"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94517B9-8246-456E-8C2B-C331805EBA41}" type="datetime1">
              <a:rPr lang="vi-VN" smtClean="0"/>
              <a:t>16/12/2015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B012645-5E60-4D2C-BEE8-6809018D9CC5}" type="slidenum">
              <a:rPr lang="vi-VN" smtClean="0"/>
              <a:t>‹#›</a:t>
            </a:fld>
            <a:endParaRPr lang="vi-V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BDEE97-5F6F-4F5C-9B88-81D1BAB5A111}" type="datetime1">
              <a:rPr lang="vi-VN" smtClean="0"/>
              <a:t>16/12/2015</a:t>
            </a:fld>
            <a:endParaRPr lang="vi-VN"/>
          </a:p>
        </p:txBody>
      </p:sp>
      <p:sp>
        <p:nvSpPr>
          <p:cNvPr id="5" name="Footer Placeholder 4"/>
          <p:cNvSpPr>
            <a:spLocks noGrp="1"/>
          </p:cNvSpPr>
          <p:nvPr>
            <p:ph type="ftr" sz="quarter" idx="11"/>
          </p:nvPr>
        </p:nvSpPr>
        <p:spPr>
          <a:xfrm>
            <a:off x="800100" y="6172200"/>
            <a:ext cx="4000500" cy="457200"/>
          </a:xfrm>
        </p:spPr>
        <p:txBody>
          <a:bodyPr/>
          <a:lstStyle/>
          <a:p>
            <a:endParaRPr lang="vi-V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B012645-5E60-4D2C-BEE8-6809018D9CC5}" type="slidenum">
              <a:rPr lang="vi-VN" smtClean="0"/>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0289C1-D66B-42ED-AD99-58598BC75985}" type="datetime1">
              <a:rPr lang="vi-VN" smtClean="0"/>
              <a:t>16/12/2015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B012645-5E60-4D2C-BEE8-6809018D9CC5}" type="slidenum">
              <a:rPr lang="vi-VN" smtClean="0"/>
              <a:t>‹#›</a:t>
            </a:fld>
            <a:endParaRPr lang="vi-V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C63971-25B2-47F6-98B9-9F302D2BCE4A}" type="datetime1">
              <a:rPr lang="vi-VN" smtClean="0"/>
              <a:t>16/12/2015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B012645-5E60-4D2C-BEE8-6809018D9CC5}" type="slidenum">
              <a:rPr lang="vi-VN" smtClean="0"/>
              <a:t>‹#›</a:t>
            </a:fld>
            <a:endParaRPr lang="vi-V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8313E5-9724-4F88-8341-3F17FE0DDA14}" type="datetime1">
              <a:rPr lang="vi-VN" smtClean="0"/>
              <a:t>16/12/2015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B012645-5E60-4D2C-BEE8-6809018D9CC5}"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E13CE-F783-47DF-93BB-EB4E1E876000}" type="datetime1">
              <a:rPr lang="vi-VN" smtClean="0"/>
              <a:t>16/12/2015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B012645-5E60-4D2C-BEE8-6809018D9CC5}"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FF295F-47FC-4816-B8C9-E87228F68B0B}" type="datetime1">
              <a:rPr lang="vi-VN" smtClean="0"/>
              <a:t>16/12/2015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B012645-5E60-4D2C-BEE8-6809018D9CC5}" type="slidenum">
              <a:rPr lang="vi-VN" smtClean="0"/>
              <a:t>‹#›</a:t>
            </a:fld>
            <a:endParaRPr lang="vi-V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486F7C-955A-43D3-A6B5-82226A7B792A}" type="datetime1">
              <a:rPr lang="vi-VN" smtClean="0"/>
              <a:t>16/12/2015</a:t>
            </a:fld>
            <a:endParaRPr lang="vi-VN"/>
          </a:p>
        </p:txBody>
      </p:sp>
      <p:sp>
        <p:nvSpPr>
          <p:cNvPr id="6" name="Footer Placeholder 5"/>
          <p:cNvSpPr>
            <a:spLocks noGrp="1"/>
          </p:cNvSpPr>
          <p:nvPr>
            <p:ph type="ftr" sz="quarter" idx="11"/>
          </p:nvPr>
        </p:nvSpPr>
        <p:spPr>
          <a:xfrm>
            <a:off x="914400" y="6172200"/>
            <a:ext cx="3886200" cy="457200"/>
          </a:xfrm>
        </p:spPr>
        <p:txBody>
          <a:bodyPr/>
          <a:lstStyle/>
          <a:p>
            <a:endParaRPr lang="vi-VN"/>
          </a:p>
        </p:txBody>
      </p:sp>
      <p:sp>
        <p:nvSpPr>
          <p:cNvPr id="7" name="Slide Number Placeholder 6"/>
          <p:cNvSpPr>
            <a:spLocks noGrp="1"/>
          </p:cNvSpPr>
          <p:nvPr>
            <p:ph type="sldNum" sz="quarter" idx="12"/>
          </p:nvPr>
        </p:nvSpPr>
        <p:spPr>
          <a:xfrm>
            <a:off x="146304" y="6208776"/>
            <a:ext cx="457200" cy="457200"/>
          </a:xfrm>
        </p:spPr>
        <p:txBody>
          <a:bodyPr/>
          <a:lstStyle/>
          <a:p>
            <a:fld id="{2B012645-5E60-4D2C-BEE8-6809018D9CC5}" type="slidenum">
              <a:rPr lang="vi-VN" smtClean="0"/>
              <a:t>‹#›</a:t>
            </a:fld>
            <a:endParaRPr lang="vi-V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CA02A53-D663-4AE3-AD3D-B0E2FC9BA8D4}" type="datetime1">
              <a:rPr lang="vi-VN" smtClean="0"/>
              <a:t>16/12/2015</a:t>
            </a:fld>
            <a:endParaRPr lang="vi-V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vi-V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B012645-5E60-4D2C-BEE8-6809018D9CC5}"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200400"/>
            <a:ext cx="8839200" cy="2819400"/>
          </a:xfrm>
          <a:noFill/>
        </p:spPr>
        <p:txBody>
          <a:bodyPr>
            <a:normAutofit/>
          </a:bodyPr>
          <a:lstStyle/>
          <a:p>
            <a:r>
              <a:rPr lang="en-US" sz="3800" b="1" dirty="0" smtClean="0">
                <a:latin typeface="Times New Roman" pitchFamily="18" charset="0"/>
                <a:cs typeface="Times New Roman" pitchFamily="18" charset="0"/>
              </a:rPr>
              <a:t>Đề tài: </a:t>
            </a:r>
            <a:r>
              <a:rPr lang="vi-VN" sz="3600" dirty="0" smtClean="0"/>
              <a:t>Nghiên cứu và xây dựng ứng dụng chấm công bằng nhận diện khuôn mặt</a:t>
            </a:r>
            <a:endParaRPr lang="en-US" sz="3600" b="1" dirty="0" smtClean="0">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l"/>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Giảng </a:t>
            </a:r>
            <a:r>
              <a:rPr lang="en-US" sz="2400" dirty="0" smtClean="0">
                <a:latin typeface="Times New Roman" pitchFamily="18" charset="0"/>
                <a:cs typeface="Times New Roman" pitchFamily="18" charset="0"/>
              </a:rPr>
              <a:t>viên hướng dẫn: ThS.Hoàng Anh Việt</a:t>
            </a:r>
          </a:p>
          <a:p>
            <a:pPr algn="l"/>
            <a:r>
              <a:rPr lang="en-US" sz="2400" dirty="0" smtClean="0">
                <a:latin typeface="Times New Roman" pitchFamily="18" charset="0"/>
                <a:cs typeface="Times New Roman" pitchFamily="18" charset="0"/>
              </a:rPr>
              <a:t>		Sinh viên thực hiện: Nguyễn Dũng Tuấn   20112431</a:t>
            </a:r>
            <a:endParaRPr lang="vi-VN" sz="2400" dirty="0">
              <a:latin typeface="Times New Roman" pitchFamily="18" charset="0"/>
              <a:cs typeface="Times New Roman" pitchFamily="18" charset="0"/>
            </a:endParaRPr>
          </a:p>
        </p:txBody>
      </p:sp>
      <p:sp>
        <p:nvSpPr>
          <p:cNvPr id="2" name="Title 1"/>
          <p:cNvSpPr>
            <a:spLocks noGrp="1"/>
          </p:cNvSpPr>
          <p:nvPr>
            <p:ph type="ctrTitle"/>
          </p:nvPr>
        </p:nvSpPr>
        <p:spPr>
          <a:xfrm>
            <a:off x="457200" y="1505930"/>
            <a:ext cx="8534400" cy="1470025"/>
          </a:xfrm>
          <a:ln>
            <a:noFill/>
          </a:ln>
        </p:spPr>
        <p:txBody>
          <a:bodyPr anchor="t">
            <a:normAutofit fontScale="90000"/>
          </a:bodyPr>
          <a:lstStyle/>
          <a:p>
            <a:r>
              <a:rPr lang="en-US" sz="4900" dirty="0" smtClean="0">
                <a:latin typeface="Times New Roman" pitchFamily="18" charset="0"/>
                <a:cs typeface="Times New Roman" pitchFamily="18" charset="0"/>
              </a:rPr>
              <a:t>ĐỒ ÁN TỐT NGHIỆP</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CHUYÊN NGÀNH: CÔNG NGHỆ PHẦN MỀM</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endParaRPr lang="vi-VN" sz="3100" dirty="0">
              <a:latin typeface="Times New Roman" pitchFamily="18" charset="0"/>
              <a:cs typeface="Times New Roman" pitchFamily="18" charset="0"/>
            </a:endParaRPr>
          </a:p>
        </p:txBody>
      </p:sp>
    </p:spTree>
    <p:extLst>
      <p:ext uri="{BB962C8B-B14F-4D97-AF65-F5344CB8AC3E}">
        <p14:creationId xmlns:p14="http://schemas.microsoft.com/office/powerpoint/2010/main" val="1352471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vi-VN" b="1" dirty="0">
                <a:latin typeface="Times New Roman" pitchFamily="18" charset="0"/>
                <a:cs typeface="Times New Roman" pitchFamily="18" charset="0"/>
              </a:rPr>
              <a:t>Các đặc trưng </a:t>
            </a:r>
            <a:r>
              <a:rPr lang="vi-VN" b="1" dirty="0" smtClean="0">
                <a:latin typeface="Times New Roman" pitchFamily="18" charset="0"/>
                <a:cs typeface="Times New Roman" pitchFamily="18" charset="0"/>
              </a:rPr>
              <a:t>Haar-Like</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endParaRPr lang="en-US" sz="1800" dirty="0" smtClean="0">
              <a:cs typeface="Times New Roman" pitchFamily="18" charset="0"/>
            </a:endParaRPr>
          </a:p>
          <a:p>
            <a:r>
              <a:rPr lang="vi-VN" sz="1800" dirty="0" smtClean="0">
                <a:cs typeface="Times New Roman" pitchFamily="18" charset="0"/>
              </a:rPr>
              <a:t>Mỗi </a:t>
            </a:r>
            <a:r>
              <a:rPr lang="vi-VN" sz="1800" dirty="0">
                <a:cs typeface="Times New Roman" pitchFamily="18" charset="0"/>
              </a:rPr>
              <a:t>đặc trưng Haar–like là sự kết hợp của hai hay ba hình chữ nhật "trắng" hay "đen”.</a:t>
            </a:r>
          </a:p>
          <a:p>
            <a:pPr marL="0" indent="0">
              <a:buNone/>
            </a:pPr>
            <a:endParaRPr lang="vi-VN" sz="1800" dirty="0">
              <a:cs typeface="Times New Roman" pitchFamily="18" charset="0"/>
            </a:endParaRPr>
          </a:p>
          <a:p>
            <a:pPr marL="0" indent="0">
              <a:buNone/>
            </a:pPr>
            <a:endParaRPr lang="vi-VN" sz="1800" dirty="0">
              <a:cs typeface="Times New Roman" pitchFamily="18" charset="0"/>
            </a:endParaRPr>
          </a:p>
          <a:p>
            <a:pPr marL="0" indent="0" algn="ctr">
              <a:buNone/>
            </a:pPr>
            <a:r>
              <a:rPr lang="vi-VN" sz="1800" dirty="0" smtClean="0">
                <a:cs typeface="Times New Roman" pitchFamily="18" charset="0"/>
              </a:rPr>
              <a:t>Đặ</a:t>
            </a:r>
            <a:r>
              <a:rPr lang="en-US" sz="1800" dirty="0" smtClean="0">
                <a:latin typeface="Times New Roman" panose="02020603050405020304" pitchFamily="18" charset="0"/>
                <a:cs typeface="Times New Roman" panose="02020603050405020304" pitchFamily="18" charset="0"/>
              </a:rPr>
              <a:t>c</a:t>
            </a:r>
            <a:r>
              <a:rPr lang="vi-VN" sz="1800" dirty="0" smtClean="0">
                <a:cs typeface="Times New Roman" pitchFamily="18" charset="0"/>
              </a:rPr>
              <a:t> </a:t>
            </a:r>
            <a:r>
              <a:rPr lang="vi-VN" sz="1800" dirty="0">
                <a:cs typeface="Times New Roman" pitchFamily="18" charset="0"/>
              </a:rPr>
              <a:t>trưng Haar-like cơ bản.</a:t>
            </a:r>
          </a:p>
          <a:p>
            <a:r>
              <a:rPr lang="vi-VN" sz="1800" dirty="0">
                <a:cs typeface="Times New Roman" pitchFamily="18" charset="0"/>
              </a:rPr>
              <a:t>4 đặt trưng Haar-like cơ bản được mở rộng ra, và được chia làm 3 tập đặc trưng như sau:</a:t>
            </a:r>
          </a:p>
          <a:p>
            <a:pPr lvl="1">
              <a:buFont typeface="Wingdings" panose="05000000000000000000" pitchFamily="2" charset="2"/>
              <a:buChar char="Ø"/>
            </a:pPr>
            <a:r>
              <a:rPr lang="vi-VN" sz="1600" dirty="0">
                <a:cs typeface="Times New Roman" pitchFamily="18" charset="0"/>
              </a:rPr>
              <a:t>Đặc trưng cạnh (edge features):</a:t>
            </a:r>
          </a:p>
          <a:p>
            <a:pPr lvl="1">
              <a:buFont typeface="Wingdings" panose="05000000000000000000" pitchFamily="2" charset="2"/>
              <a:buChar char="Ø"/>
            </a:pPr>
            <a:endParaRPr lang="vi-VN" sz="1600" dirty="0">
              <a:cs typeface="Times New Roman" pitchFamily="18" charset="0"/>
            </a:endParaRPr>
          </a:p>
          <a:p>
            <a:pPr lvl="1">
              <a:buFont typeface="Wingdings" panose="05000000000000000000" pitchFamily="2" charset="2"/>
              <a:buChar char="Ø"/>
            </a:pPr>
            <a:r>
              <a:rPr lang="vi-VN" sz="1600" dirty="0">
                <a:cs typeface="Times New Roman" pitchFamily="18" charset="0"/>
              </a:rPr>
              <a:t> Đặc trưng đường (line features):</a:t>
            </a:r>
          </a:p>
          <a:p>
            <a:pPr lvl="1">
              <a:buFont typeface="Wingdings" panose="05000000000000000000" pitchFamily="2" charset="2"/>
              <a:buChar char="Ø"/>
            </a:pPr>
            <a:endParaRPr lang="vi-VN" sz="1600" dirty="0">
              <a:cs typeface="Times New Roman" pitchFamily="18" charset="0"/>
            </a:endParaRPr>
          </a:p>
          <a:p>
            <a:pPr lvl="1">
              <a:buFont typeface="Wingdings" panose="05000000000000000000" pitchFamily="2" charset="2"/>
              <a:buChar char="Ø"/>
            </a:pPr>
            <a:r>
              <a:rPr lang="vi-VN" sz="1600" dirty="0">
                <a:cs typeface="Times New Roman" pitchFamily="18" charset="0"/>
              </a:rPr>
              <a:t>Đặc trưng xung quanh tâm (center-surround features):</a:t>
            </a:r>
          </a:p>
          <a:p>
            <a:pPr marL="0" indent="0">
              <a:buNone/>
            </a:pPr>
            <a:endParaRPr lang="vi-VN"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          </a:t>
            </a:r>
          </a:p>
          <a:p>
            <a:pPr marL="0" indent="0" algn="just">
              <a:buNone/>
            </a:pPr>
            <a:endParaRPr lang="en-US" sz="1800" dirty="0" smtClean="0">
              <a:cs typeface="Times New Roman" pitchFamily="18" charset="0"/>
            </a:endParaRPr>
          </a:p>
        </p:txBody>
      </p:sp>
      <p:pic>
        <p:nvPicPr>
          <p:cNvPr id="5" name="Picture 4" descr="D:\Hoc Tap\Course VIII\OpenCV\face detection\search_files\ap_20090116031819641.jpg"/>
          <p:cNvPicPr/>
          <p:nvPr/>
        </p:nvPicPr>
        <p:blipFill>
          <a:blip r:embed="rId3"/>
          <a:srcRect/>
          <a:stretch>
            <a:fillRect/>
          </a:stretch>
        </p:blipFill>
        <p:spPr bwMode="auto">
          <a:xfrm>
            <a:off x="2971800" y="2362200"/>
            <a:ext cx="3938905" cy="714375"/>
          </a:xfrm>
          <a:prstGeom prst="rect">
            <a:avLst/>
          </a:prstGeom>
          <a:noFill/>
          <a:ln w="9525">
            <a:noFill/>
            <a:miter lim="800000"/>
            <a:headEnd/>
            <a:tailEnd/>
          </a:ln>
        </p:spPr>
      </p:pic>
      <p:pic>
        <p:nvPicPr>
          <p:cNvPr id="6" name="Picture 5" descr="D:\Hoc Tap\Course VIII\OpenCV\face detection\search_files\ap_20090116031945921.jpg"/>
          <p:cNvPicPr/>
          <p:nvPr/>
        </p:nvPicPr>
        <p:blipFill>
          <a:blip r:embed="rId4"/>
          <a:srcRect/>
          <a:stretch>
            <a:fillRect/>
          </a:stretch>
        </p:blipFill>
        <p:spPr bwMode="auto">
          <a:xfrm>
            <a:off x="4419600" y="3886200"/>
            <a:ext cx="2209800" cy="685800"/>
          </a:xfrm>
          <a:prstGeom prst="rect">
            <a:avLst/>
          </a:prstGeom>
          <a:noFill/>
          <a:ln w="9525">
            <a:noFill/>
            <a:miter lim="800000"/>
            <a:headEnd/>
            <a:tailEnd/>
          </a:ln>
        </p:spPr>
      </p:pic>
      <p:pic>
        <p:nvPicPr>
          <p:cNvPr id="7" name="Picture 6" descr="D:\Hoc Tap\Course VIII\OpenCV\face detection\search_files\ap_20090116032246215.jpg"/>
          <p:cNvPicPr/>
          <p:nvPr/>
        </p:nvPicPr>
        <p:blipFill>
          <a:blip r:embed="rId5"/>
          <a:srcRect/>
          <a:stretch>
            <a:fillRect/>
          </a:stretch>
        </p:blipFill>
        <p:spPr bwMode="auto">
          <a:xfrm>
            <a:off x="4610100" y="4543926"/>
            <a:ext cx="3543300" cy="713874"/>
          </a:xfrm>
          <a:prstGeom prst="rect">
            <a:avLst/>
          </a:prstGeom>
          <a:noFill/>
          <a:ln w="9525">
            <a:noFill/>
            <a:miter lim="800000"/>
            <a:headEnd/>
            <a:tailEnd/>
          </a:ln>
        </p:spPr>
      </p:pic>
      <p:pic>
        <p:nvPicPr>
          <p:cNvPr id="8" name="Picture 7" descr="D:\Hoc Tap\Course VIII\OpenCV\face detection\search_files\ap_20090116032402237.jpg"/>
          <p:cNvPicPr/>
          <p:nvPr/>
        </p:nvPicPr>
        <p:blipFill>
          <a:blip r:embed="rId6"/>
          <a:srcRect/>
          <a:stretch>
            <a:fillRect/>
          </a:stretch>
        </p:blipFill>
        <p:spPr bwMode="auto">
          <a:xfrm>
            <a:off x="6029324" y="5324057"/>
            <a:ext cx="1362075" cy="591469"/>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2B012645-5E60-4D2C-BEE8-6809018D9CC5}" type="slidenum">
              <a:rPr lang="vi-VN" smtClean="0"/>
              <a:t>10</a:t>
            </a:fld>
            <a:endParaRPr lang="vi-VN"/>
          </a:p>
        </p:txBody>
      </p:sp>
    </p:spTree>
    <p:extLst>
      <p:ext uri="{BB962C8B-B14F-4D97-AF65-F5344CB8AC3E}">
        <p14:creationId xmlns:p14="http://schemas.microsoft.com/office/powerpoint/2010/main" val="1669290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vi-VN" b="1" dirty="0">
                <a:latin typeface="Times New Roman" pitchFamily="18" charset="0"/>
                <a:cs typeface="Times New Roman" pitchFamily="18" charset="0"/>
              </a:rPr>
              <a:t>Các đặc trưng </a:t>
            </a:r>
            <a:r>
              <a:rPr lang="vi-VN" b="1" dirty="0" smtClean="0">
                <a:latin typeface="Times New Roman" pitchFamily="18" charset="0"/>
                <a:cs typeface="Times New Roman" pitchFamily="18" charset="0"/>
              </a:rPr>
              <a:t>Haar-Like</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r>
              <a:rPr lang="en-US" sz="1800" dirty="0" smtClean="0">
                <a:latin typeface="Times New Roman" pitchFamily="18" charset="0"/>
                <a:cs typeface="Times New Roman" pitchFamily="18" charset="0"/>
              </a:rPr>
              <a:t>Các </a:t>
            </a:r>
            <a:r>
              <a:rPr lang="en-US" sz="1800" dirty="0">
                <a:latin typeface="Times New Roman" pitchFamily="18" charset="0"/>
                <a:cs typeface="Times New Roman" pitchFamily="18" charset="0"/>
              </a:rPr>
              <a:t>đặc trưng Haar-Like được áp dụng để xây dựng các đặc trưng của khuôn mặt</a:t>
            </a:r>
            <a:endParaRPr lang="vi-VN" sz="1800" b="1" dirty="0">
              <a:cs typeface="Times New Roman" pitchFamily="18" charset="0"/>
            </a:endParaRPr>
          </a:p>
          <a:p>
            <a:pPr marL="0" indent="0">
              <a:buNone/>
            </a:pPr>
            <a:endParaRPr lang="vi-VN"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          </a:t>
            </a:r>
          </a:p>
          <a:p>
            <a:pPr marL="0" indent="0" algn="just">
              <a:buNone/>
            </a:pPr>
            <a:endParaRPr lang="en-US" sz="1800" dirty="0" smtClean="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11</a:t>
            </a:fld>
            <a:endParaRPr lang="vi-V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743200"/>
            <a:ext cx="3505200" cy="32491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200400"/>
            <a:ext cx="3590925" cy="2209800"/>
          </a:xfrm>
          <a:prstGeom prst="rect">
            <a:avLst/>
          </a:prstGeom>
        </p:spPr>
      </p:pic>
    </p:spTree>
    <p:extLst>
      <p:ext uri="{BB962C8B-B14F-4D97-AF65-F5344CB8AC3E}">
        <p14:creationId xmlns:p14="http://schemas.microsoft.com/office/powerpoint/2010/main" val="64114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latin typeface="Times New Roman" pitchFamily="18" charset="0"/>
                <a:cs typeface="Times New Roman" pitchFamily="18" charset="0"/>
              </a:rPr>
              <a:t>Cascade of </a:t>
            </a:r>
            <a:r>
              <a:rPr lang="en-US" b="1" dirty="0" smtClean="0">
                <a:latin typeface="Times New Roman" pitchFamily="18" charset="0"/>
                <a:cs typeface="Times New Roman" pitchFamily="18" charset="0"/>
              </a:rPr>
              <a:t>Classifiers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Minh </a:t>
            </a:r>
            <a:r>
              <a:rPr lang="en-US" sz="1800" dirty="0">
                <a:latin typeface="Times New Roman" pitchFamily="18" charset="0"/>
                <a:cs typeface="Times New Roman" pitchFamily="18" charset="0"/>
              </a:rPr>
              <a:t>họa thuật toán </a:t>
            </a:r>
            <a:r>
              <a:rPr lang="en-US" sz="1800" i="1" dirty="0">
                <a:latin typeface="Times New Roman" pitchFamily="18" charset="0"/>
                <a:cs typeface="Times New Roman" pitchFamily="18" charset="0"/>
              </a:rPr>
              <a:t>Cascade training</a:t>
            </a:r>
            <a:r>
              <a:rPr lang="en-US" sz="1800" dirty="0">
                <a:latin typeface="Times New Roman" pitchFamily="18" charset="0"/>
                <a:cs typeface="Times New Roman" pitchFamily="18" charset="0"/>
              </a:rPr>
              <a:t> :</a:t>
            </a:r>
          </a:p>
          <a:p>
            <a:pPr marL="0" indent="0">
              <a:buNone/>
            </a:pPr>
            <a:endParaRPr lang="vi-VN"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r>
              <a:rPr lang="en-US" sz="1800" dirty="0" smtClean="0">
                <a:latin typeface="Times New Roman" pitchFamily="18" charset="0"/>
                <a:cs typeface="Times New Roman" pitchFamily="18" charset="0"/>
              </a:rPr>
              <a:t>Cascade </a:t>
            </a:r>
            <a:r>
              <a:rPr lang="en-US" sz="1800" dirty="0">
                <a:latin typeface="Times New Roman" pitchFamily="18" charset="0"/>
                <a:cs typeface="Times New Roman" pitchFamily="18" charset="0"/>
              </a:rPr>
              <a:t>of boosting </a:t>
            </a:r>
            <a:r>
              <a:rPr lang="en-US" sz="1800" dirty="0" smtClean="0">
                <a:latin typeface="Times New Roman" pitchFamily="18" charset="0"/>
                <a:cs typeface="Times New Roman" pitchFamily="18" charset="0"/>
              </a:rPr>
              <a:t>classifiers: là </a:t>
            </a:r>
            <a:r>
              <a:rPr lang="en-US" sz="1800" dirty="0">
                <a:latin typeface="Times New Roman" pitchFamily="18" charset="0"/>
                <a:cs typeface="Times New Roman" pitchFamily="18" charset="0"/>
              </a:rPr>
              <a:t>mô hình </a:t>
            </a:r>
            <a:r>
              <a:rPr lang="en-US" sz="1800" i="1" dirty="0">
                <a:latin typeface="Times New Roman" pitchFamily="18" charset="0"/>
                <a:cs typeface="Times New Roman" pitchFamily="18" charset="0"/>
              </a:rPr>
              <a:t>cascade of classifiers</a:t>
            </a:r>
            <a:r>
              <a:rPr lang="en-US" sz="1800" dirty="0">
                <a:latin typeface="Times New Roman" pitchFamily="18" charset="0"/>
                <a:cs typeface="Times New Roman" pitchFamily="18" charset="0"/>
              </a:rPr>
              <a:t> với mỗi </a:t>
            </a:r>
            <a:r>
              <a:rPr lang="en-US" sz="1800" i="1" dirty="0">
                <a:latin typeface="Times New Roman" pitchFamily="18" charset="0"/>
                <a:cs typeface="Times New Roman" pitchFamily="18" charset="0"/>
              </a:rPr>
              <a:t>classifier</a:t>
            </a:r>
            <a:r>
              <a:rPr lang="en-US" sz="1800" dirty="0">
                <a:latin typeface="Times New Roman" pitchFamily="18" charset="0"/>
                <a:cs typeface="Times New Roman" pitchFamily="18" charset="0"/>
              </a:rPr>
              <a:t> được xây dựng bằng </a:t>
            </a:r>
            <a:r>
              <a:rPr lang="en-US" sz="1800" i="1" dirty="0">
                <a:latin typeface="Times New Roman" pitchFamily="18" charset="0"/>
                <a:cs typeface="Times New Roman" pitchFamily="18" charset="0"/>
              </a:rPr>
              <a:t>Adaboost </a:t>
            </a:r>
            <a:r>
              <a:rPr lang="en-US" sz="1800" dirty="0">
                <a:latin typeface="Times New Roman" pitchFamily="18" charset="0"/>
                <a:cs typeface="Times New Roman" pitchFamily="18" charset="0"/>
              </a:rPr>
              <a:t>sử dụng </a:t>
            </a:r>
            <a:r>
              <a:rPr lang="en-US" sz="1800" i="1" dirty="0">
                <a:latin typeface="Times New Roman" pitchFamily="18" charset="0"/>
                <a:cs typeface="Times New Roman" pitchFamily="18" charset="0"/>
              </a:rPr>
              <a:t>haar-like.</a:t>
            </a:r>
            <a:endParaRPr lang="en-US" sz="1800" dirty="0">
              <a:latin typeface="Times New Roman" pitchFamily="18" charset="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          </a:t>
            </a:r>
          </a:p>
          <a:p>
            <a:pPr marL="0" indent="0" algn="just">
              <a:buNone/>
            </a:pPr>
            <a:endParaRPr lang="en-US" sz="1800" dirty="0" smtClean="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12</a:t>
            </a:fld>
            <a:endParaRPr lang="vi-VN"/>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2368" y="2126398"/>
            <a:ext cx="7022432" cy="221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4000" y="4876901"/>
            <a:ext cx="6172200" cy="1851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71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latin typeface="Times New Roman" pitchFamily="18" charset="0"/>
                <a:cs typeface="Times New Roman" pitchFamily="18" charset="0"/>
              </a:rPr>
              <a:t>Mô hình </a:t>
            </a:r>
            <a:r>
              <a:rPr lang="en-US" b="1" dirty="0">
                <a:latin typeface="Times New Roman" pitchFamily="18" charset="0"/>
                <a:cs typeface="Times New Roman" pitchFamily="18" charset="0"/>
              </a:rPr>
              <a:t>phát hiện khuôn mặt của thuật toán do Viola và Jones đưa </a:t>
            </a:r>
            <a:r>
              <a:rPr lang="en-US" b="1" dirty="0" smtClean="0">
                <a:latin typeface="Times New Roman" pitchFamily="18" charset="0"/>
                <a:cs typeface="Times New Roman" pitchFamily="18" charset="0"/>
              </a:rPr>
              <a:t>ra</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          </a:t>
            </a:r>
          </a:p>
          <a:p>
            <a:pPr marL="0" indent="0" algn="just">
              <a:buNone/>
            </a:pPr>
            <a:endParaRPr lang="en-US" sz="1800" dirty="0" smtClean="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13</a:t>
            </a:fld>
            <a:endParaRPr lang="vi-VN"/>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40" y="1447800"/>
            <a:ext cx="822527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332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vi-VN" b="1" dirty="0">
                <a:latin typeface="Times New Roman" pitchFamily="18" charset="0"/>
                <a:cs typeface="Times New Roman" pitchFamily="18" charset="0"/>
              </a:rPr>
              <a:t>Nhận dạng bằng phương pháp Local Binary Patterns </a:t>
            </a:r>
            <a:r>
              <a:rPr lang="vi-VN" b="1" dirty="0" smtClean="0">
                <a:latin typeface="Times New Roman" pitchFamily="18" charset="0"/>
                <a:cs typeface="Times New Roman" pitchFamily="18" charset="0"/>
              </a:rPr>
              <a:t>Histograms</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endParaRPr lang="en-US" sz="1800" b="1" dirty="0" smtClean="0">
              <a:cs typeface="Times New Roman" pitchFamily="18" charset="0"/>
            </a:endParaRPr>
          </a:p>
          <a:p>
            <a:r>
              <a:rPr lang="vi-VN" sz="1800" b="1" dirty="0" smtClean="0">
                <a:cs typeface="Times New Roman" pitchFamily="18" charset="0"/>
              </a:rPr>
              <a:t>LBP </a:t>
            </a:r>
            <a:r>
              <a:rPr lang="vi-VN" sz="1800" b="1" dirty="0">
                <a:cs typeface="Times New Roman" pitchFamily="18" charset="0"/>
              </a:rPr>
              <a:t>(Local Binary Pattern) </a:t>
            </a:r>
            <a:r>
              <a:rPr lang="vi-VN" sz="1800" dirty="0">
                <a:cs typeface="Times New Roman" pitchFamily="18" charset="0"/>
              </a:rPr>
              <a:t>là mẫu nhị phân địa phương được Ojala trình bày vào năm 1996 như là một đơn vị đo độ tương phản cục bộ của ảnh. </a:t>
            </a:r>
          </a:p>
          <a:p>
            <a:r>
              <a:rPr lang="vi-VN" sz="1800" dirty="0" smtClean="0">
                <a:cs typeface="Times New Roman" pitchFamily="18" charset="0"/>
              </a:rPr>
              <a:t>Giá </a:t>
            </a:r>
            <a:r>
              <a:rPr lang="vi-VN" sz="1800" dirty="0">
                <a:cs typeface="Times New Roman" pitchFamily="18" charset="0"/>
              </a:rPr>
              <a:t>trị LBP được xác định bằng cách nhân các giá trị ngưỡng với trọng số ứng với mỗi điểm ảnh sau đó cộng tổng lại.</a:t>
            </a: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r>
              <a:rPr lang="en-US" sz="1800" dirty="0">
                <a:cs typeface="Times New Roman" pitchFamily="18" charset="0"/>
              </a:rPr>
              <a:t>          </a:t>
            </a:r>
          </a:p>
          <a:p>
            <a:pPr marL="0" indent="0" algn="just">
              <a:buNone/>
            </a:pPr>
            <a:endParaRPr lang="en-US" sz="1800" dirty="0" smtClean="0">
              <a:cs typeface="Times New Roman" pitchFamily="18" charset="0"/>
            </a:endParaRPr>
          </a:p>
          <a:p>
            <a:pPr marL="0" indent="0" algn="ctr">
              <a:buNone/>
            </a:pPr>
            <a:r>
              <a:rPr lang="fr-LU" sz="1800" dirty="0">
                <a:latin typeface="Times New Roman" pitchFamily="18" charset="0"/>
                <a:cs typeface="Times New Roman" pitchFamily="18" charset="0"/>
              </a:rPr>
              <a:t>Ví dụ về LBP và độ tương phản cục bộ C.</a:t>
            </a:r>
            <a:endParaRPr lang="en-US" sz="1800" dirty="0">
              <a:latin typeface="Times New Roman" pitchFamily="18" charset="0"/>
              <a:cs typeface="Times New Roman" pitchFamily="18" charset="0"/>
            </a:endParaRPr>
          </a:p>
          <a:p>
            <a:pPr marL="0" indent="0" algn="just">
              <a:buNone/>
            </a:pPr>
            <a:endParaRPr lang="en-US" sz="1800" dirty="0" smtClean="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14</a:t>
            </a:fld>
            <a:endParaRPr lang="vi-V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276599"/>
            <a:ext cx="6705600" cy="1906905"/>
          </a:xfrm>
          <a:prstGeom prst="rect">
            <a:avLst/>
          </a:prstGeom>
        </p:spPr>
      </p:pic>
    </p:spTree>
    <p:extLst>
      <p:ext uri="{BB962C8B-B14F-4D97-AF65-F5344CB8AC3E}">
        <p14:creationId xmlns:p14="http://schemas.microsoft.com/office/powerpoint/2010/main" val="1915983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vi-VN" b="1" dirty="0">
                <a:latin typeface="Times New Roman" pitchFamily="18" charset="0"/>
                <a:cs typeface="Times New Roman" pitchFamily="18" charset="0"/>
              </a:rPr>
              <a:t>Nhận dạng bằng phương pháp Local Binary Patterns </a:t>
            </a:r>
            <a:r>
              <a:rPr lang="vi-VN" b="1" dirty="0" smtClean="0">
                <a:latin typeface="Times New Roman" pitchFamily="18" charset="0"/>
                <a:cs typeface="Times New Roman" pitchFamily="18" charset="0"/>
              </a:rPr>
              <a:t>Histograms</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gn="just"/>
            <a:endParaRPr lang="en-US" sz="1800" dirty="0" smtClean="0">
              <a:cs typeface="Times New Roman" pitchFamily="18" charset="0"/>
            </a:endParaRPr>
          </a:p>
          <a:p>
            <a:pPr algn="just"/>
            <a:r>
              <a:rPr lang="vi-VN" sz="1800" dirty="0" smtClean="0">
                <a:cs typeface="Times New Roman" pitchFamily="18" charset="0"/>
              </a:rPr>
              <a:t>LBP </a:t>
            </a:r>
            <a:r>
              <a:rPr lang="vi-VN" sz="1800" dirty="0">
                <a:cs typeface="Times New Roman" pitchFamily="18" charset="0"/>
              </a:rPr>
              <a:t>đã được áp dụng cho phát hiện khuôn mặt, nhận dạng khuôn mặt, xác thực khuôn mặt, truy vấn ảnh.</a:t>
            </a:r>
          </a:p>
          <a:p>
            <a:pPr marL="0" indent="0" algn="just">
              <a:buNone/>
            </a:pPr>
            <a:endParaRPr lang="en-US" sz="1800" dirty="0" smtClean="0">
              <a:cs typeface="Times New Roman" pitchFamily="18" charset="0"/>
            </a:endParaRPr>
          </a:p>
          <a:p>
            <a:pPr marL="0" indent="0" algn="just">
              <a:buNone/>
            </a:pPr>
            <a:endParaRPr lang="en-US" sz="1800" dirty="0">
              <a:cs typeface="Times New Roman" pitchFamily="18" charset="0"/>
            </a:endParaRPr>
          </a:p>
          <a:p>
            <a:pPr marL="0" indent="0" algn="just">
              <a:buNone/>
            </a:pPr>
            <a:endParaRPr lang="en-US" sz="1800" dirty="0" smtClean="0">
              <a:cs typeface="Times New Roman" pitchFamily="18" charset="0"/>
            </a:endParaRPr>
          </a:p>
          <a:p>
            <a:pPr marL="0" indent="0" algn="just">
              <a:buNone/>
            </a:pPr>
            <a:endParaRPr lang="en-US" sz="1800" dirty="0">
              <a:cs typeface="Times New Roman" pitchFamily="18" charset="0"/>
            </a:endParaRPr>
          </a:p>
          <a:p>
            <a:pPr marL="0" indent="0" algn="just">
              <a:buNone/>
            </a:pPr>
            <a:endParaRPr lang="en-US" sz="1800" dirty="0" smtClean="0">
              <a:cs typeface="Times New Roman" pitchFamily="18" charset="0"/>
            </a:endParaRPr>
          </a:p>
          <a:p>
            <a:pPr marL="0" indent="0" algn="just">
              <a:buNone/>
            </a:pPr>
            <a:r>
              <a:rPr lang="en-US" sz="1800" b="1" dirty="0">
                <a:latin typeface="Times New Roman" pitchFamily="18" charset="0"/>
                <a:cs typeface="Times New Roman" pitchFamily="18" charset="0"/>
              </a:rPr>
              <a:t> Thiết lập LBP </a:t>
            </a:r>
            <a:r>
              <a:rPr lang="en-US" sz="1800" b="1" dirty="0" smtClean="0">
                <a:latin typeface="Times New Roman" pitchFamily="18" charset="0"/>
                <a:cs typeface="Times New Roman" pitchFamily="18" charset="0"/>
              </a:rPr>
              <a:t>Histograms </a:t>
            </a:r>
            <a:r>
              <a:rPr lang="en-US" sz="1800" b="1" dirty="0">
                <a:latin typeface="Times New Roman" pitchFamily="18" charset="0"/>
                <a:cs typeface="Times New Roman" pitchFamily="18" charset="0"/>
              </a:rPr>
              <a:t>cho các mẫu</a:t>
            </a:r>
            <a:r>
              <a:rPr lang="en-US" sz="1600" b="1" dirty="0">
                <a:latin typeface="Times New Roman" pitchFamily="18" charset="0"/>
                <a:cs typeface="Times New Roman" pitchFamily="18" charset="0"/>
              </a:rPr>
              <a:t>:</a:t>
            </a:r>
            <a:endParaRPr lang="en-US" sz="1800" dirty="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15</a:t>
            </a:fld>
            <a:endParaRPr lang="vi-VN"/>
          </a:p>
        </p:txBody>
      </p:sp>
      <p:pic>
        <p:nvPicPr>
          <p:cNvPr id="7" name="Picture 6" descr="../../../../_images/lbp_yale.jpg"/>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09800"/>
            <a:ext cx="3962400" cy="1981200"/>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4495800"/>
            <a:ext cx="4986867" cy="2171700"/>
          </a:xfrm>
          <a:prstGeom prst="rect">
            <a:avLst/>
          </a:prstGeom>
        </p:spPr>
      </p:pic>
    </p:spTree>
    <p:extLst>
      <p:ext uri="{BB962C8B-B14F-4D97-AF65-F5344CB8AC3E}">
        <p14:creationId xmlns:p14="http://schemas.microsoft.com/office/powerpoint/2010/main" val="643439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Thiết kế và xây dựng ứng dụng thử nghiệm chấm công bằng nhận diện khuôn mặt.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pPr marL="0" indent="0">
              <a:buNone/>
            </a:pPr>
            <a:r>
              <a:rPr lang="fr-LU" sz="1800" b="1" dirty="0">
                <a:latin typeface="Times New Roman" pitchFamily="18" charset="0"/>
                <a:cs typeface="Times New Roman" pitchFamily="18" charset="0"/>
              </a:rPr>
              <a:t>Phát biểu bài toán:</a:t>
            </a: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endParaRPr lang="en-US" sz="1800" dirty="0" smtClean="0">
              <a:cs typeface="Times New Roman" pitchFamily="18" charset="0"/>
            </a:endParaRPr>
          </a:p>
          <a:p>
            <a:pPr marL="0" indent="0">
              <a:buNone/>
            </a:pPr>
            <a:endParaRPr lang="en-US" sz="1800" dirty="0">
              <a:cs typeface="Times New Roman" pitchFamily="18" charset="0"/>
            </a:endParaRPr>
          </a:p>
          <a:p>
            <a:pPr marL="0" indent="0">
              <a:buNone/>
            </a:pPr>
            <a:endParaRPr lang="en-US" sz="1800" dirty="0">
              <a:cs typeface="Times New Roman" pitchFamily="18" charset="0"/>
            </a:endParaRPr>
          </a:p>
          <a:p>
            <a:pPr marL="0" indent="0">
              <a:buNone/>
            </a:pPr>
            <a:r>
              <a:rPr lang="en-US" sz="1800" dirty="0" smtClean="0">
                <a:cs typeface="Times New Roman" pitchFamily="18" charset="0"/>
              </a:rPr>
              <a:t>			</a:t>
            </a:r>
            <a:r>
              <a:rPr lang="fr-LU" sz="1800" dirty="0" smtClean="0">
                <a:latin typeface="Times New Roman" pitchFamily="18" charset="0"/>
                <a:cs typeface="Times New Roman" pitchFamily="18" charset="0"/>
              </a:rPr>
              <a:t>Hệ </a:t>
            </a:r>
            <a:r>
              <a:rPr lang="fr-LU" sz="1800" dirty="0">
                <a:latin typeface="Times New Roman" pitchFamily="18" charset="0"/>
                <a:cs typeface="Times New Roman" pitchFamily="18" charset="0"/>
              </a:rPr>
              <a:t>thống </a:t>
            </a:r>
            <a:r>
              <a:rPr lang="fr-LU" sz="1800" dirty="0" smtClean="0">
                <a:latin typeface="Times New Roman" pitchFamily="18" charset="0"/>
                <a:cs typeface="Times New Roman" pitchFamily="18" charset="0"/>
              </a:rPr>
              <a:t>chấm công bằng khuôn mặt</a:t>
            </a:r>
            <a:endParaRPr lang="fr-LU" sz="1800" dirty="0">
              <a:latin typeface="Times New Roman" pitchFamily="18" charset="0"/>
              <a:cs typeface="Times New Roman" pitchFamily="18" charset="0"/>
            </a:endParaRPr>
          </a:p>
          <a:p>
            <a:pPr marL="0" indent="0">
              <a:buNone/>
            </a:pPr>
            <a:r>
              <a:rPr lang="vi-VN" sz="1800" b="1" dirty="0">
                <a:cs typeface="Times New Roman" pitchFamily="18" charset="0"/>
              </a:rPr>
              <a:t>Lựa chọn công cụ, nền tảng cài đặt phần </a:t>
            </a:r>
            <a:r>
              <a:rPr lang="vi-VN" sz="1800" b="1" dirty="0" smtClean="0">
                <a:cs typeface="Times New Roman" pitchFamily="18" charset="0"/>
              </a:rPr>
              <a:t>mềm:</a:t>
            </a:r>
            <a:endParaRPr lang="vi-VN" sz="1800" b="1" dirty="0">
              <a:cs typeface="Times New Roman" pitchFamily="18" charset="0"/>
            </a:endParaRPr>
          </a:p>
          <a:p>
            <a:r>
              <a:rPr lang="vi-VN" sz="1800" dirty="0">
                <a:cs typeface="Times New Roman" pitchFamily="18" charset="0"/>
              </a:rPr>
              <a:t>Tác giả sử dụng bộ thư viện mã nguồn mở OpenCV để cài đặt phần mềm.</a:t>
            </a:r>
          </a:p>
          <a:p>
            <a:r>
              <a:rPr lang="vi-VN" sz="1800" dirty="0">
                <a:cs typeface="Times New Roman" pitchFamily="18" charset="0"/>
              </a:rPr>
              <a:t>Tác giả </a:t>
            </a:r>
            <a:r>
              <a:rPr lang="vi-VN" sz="1800" dirty="0" smtClean="0">
                <a:cs typeface="Times New Roman" pitchFamily="18" charset="0"/>
              </a:rPr>
              <a:t>chọ</a:t>
            </a:r>
            <a:r>
              <a:rPr lang="en-US" sz="1800" dirty="0" smtClean="0">
                <a:latin typeface="Times New Roman" panose="02020603050405020304" pitchFamily="18" charset="0"/>
                <a:cs typeface="Times New Roman" panose="02020603050405020304" pitchFamily="18" charset="0"/>
              </a:rPr>
              <a:t>n</a:t>
            </a:r>
            <a:r>
              <a:rPr lang="en-US" sz="1800" dirty="0" smtClean="0">
                <a:cs typeface="Times New Roman" pitchFamily="18" charset="0"/>
              </a:rPr>
              <a:t> </a:t>
            </a:r>
            <a:r>
              <a:rPr lang="en-US" sz="1800" dirty="0" smtClean="0">
                <a:latin typeface="Times New Roman" panose="02020603050405020304" pitchFamily="18" charset="0"/>
                <a:cs typeface="Times New Roman" panose="02020603050405020304" pitchFamily="18" charset="0"/>
              </a:rPr>
              <a:t>ngôn ngữ Python để demo ứng dụng</a:t>
            </a:r>
            <a:endParaRPr lang="vi-VN" sz="1800" dirty="0">
              <a:latin typeface="Times New Roman" panose="02020603050405020304" pitchFamily="18" charset="0"/>
              <a:cs typeface="Times New Roman" panose="02020603050405020304" pitchFamily="18" charset="0"/>
            </a:endParaRPr>
          </a:p>
          <a:p>
            <a:pPr marL="0" indent="0">
              <a:buNone/>
            </a:pPr>
            <a:endParaRPr lang="en-US" sz="1800" dirty="0" smtClean="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16</a:t>
            </a:fld>
            <a:endParaRPr lang="vi-VN"/>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bwMode="auto">
          <a:xfrm>
            <a:off x="3657600" y="1676400"/>
            <a:ext cx="3589020" cy="2788920"/>
          </a:xfrm>
          <a:prstGeom prst="rect">
            <a:avLst/>
          </a:prstGeom>
          <a:noFill/>
          <a:ln>
            <a:noFill/>
          </a:ln>
        </p:spPr>
      </p:pic>
    </p:spTree>
    <p:extLst>
      <p:ext uri="{BB962C8B-B14F-4D97-AF65-F5344CB8AC3E}">
        <p14:creationId xmlns:p14="http://schemas.microsoft.com/office/powerpoint/2010/main" val="309606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latin typeface="Times New Roman" pitchFamily="18" charset="0"/>
                <a:cs typeface="Times New Roman" pitchFamily="18" charset="0"/>
              </a:rPr>
              <a:t>Giới thiệu về </a:t>
            </a:r>
            <a:r>
              <a:rPr lang="en-US" b="1" dirty="0" smtClean="0">
                <a:latin typeface="Times New Roman" pitchFamily="18" charset="0"/>
                <a:cs typeface="Times New Roman" pitchFamily="18" charset="0"/>
              </a:rPr>
              <a:t>OpenCV</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r>
              <a:rPr lang="vi-VN" sz="1800" dirty="0" smtClean="0">
                <a:cs typeface="Times New Roman" pitchFamily="18" charset="0"/>
              </a:rPr>
              <a:t>OpenCV </a:t>
            </a:r>
            <a:r>
              <a:rPr lang="vi-VN" sz="1800" dirty="0">
                <a:cs typeface="Times New Roman" pitchFamily="18" charset="0"/>
              </a:rPr>
              <a:t>là thư viện thị giác máy tính mã nguồn mở, được cấp phép từ năm 2000 bởi BSD. </a:t>
            </a:r>
          </a:p>
          <a:p>
            <a:r>
              <a:rPr lang="vi-VN" sz="1800" dirty="0" smtClean="0">
                <a:cs typeface="Times New Roman" pitchFamily="18" charset="0"/>
              </a:rPr>
              <a:t>OpenCV </a:t>
            </a:r>
            <a:r>
              <a:rPr lang="vi-VN" sz="1800" dirty="0">
                <a:cs typeface="Times New Roman" pitchFamily="18" charset="0"/>
              </a:rPr>
              <a:t>được xây dựng nhằm mục đích cung cấp những công cụ cần thiết để giải quyết các vấn đề thị giác máy tính như nhận diện khuôn mặt, nhận diện người đi bộ. </a:t>
            </a:r>
          </a:p>
          <a:p>
            <a:r>
              <a:rPr lang="vi-VN" sz="1800" dirty="0" smtClean="0">
                <a:cs typeface="Times New Roman" pitchFamily="18" charset="0"/>
              </a:rPr>
              <a:t>OpenCV </a:t>
            </a:r>
            <a:r>
              <a:rPr lang="vi-VN" sz="1800" dirty="0">
                <a:cs typeface="Times New Roman" pitchFamily="18" charset="0"/>
              </a:rPr>
              <a:t>được viết bằng C, C++, nhưng giao diện ứng dụng cũng bao gồm wrapper cho Java, MATLAB và Python với hơn 5000 thuật toán.</a:t>
            </a:r>
          </a:p>
          <a:p>
            <a:pPr marL="0" indent="0">
              <a:buNone/>
            </a:pPr>
            <a:endParaRPr lang="en-US" sz="1800" dirty="0" smtClean="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17</a:t>
            </a:fld>
            <a:endParaRPr lang="vi-VN"/>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2600" y="3817939"/>
            <a:ext cx="6099664" cy="284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883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latin typeface="Times New Roman" pitchFamily="18" charset="0"/>
                <a:cs typeface="Times New Roman" pitchFamily="18" charset="0"/>
              </a:rPr>
              <a:t>Giới thiệu về </a:t>
            </a:r>
            <a:r>
              <a:rPr lang="en-US" b="1" dirty="0" smtClean="0">
                <a:latin typeface="Times New Roman" pitchFamily="18" charset="0"/>
                <a:cs typeface="Times New Roman" pitchFamily="18" charset="0"/>
              </a:rPr>
              <a:t>Python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r>
              <a:rPr lang="en-US" sz="1800" dirty="0" smtClean="0">
                <a:latin typeface="Times New Roman" pitchFamily="18" charset="0"/>
                <a:cs typeface="Times New Roman" pitchFamily="18" charset="0"/>
              </a:rPr>
              <a:t>Python là ngôn ngữ mục đích chung, có thể sử dụng trong bất kỳ lĩnh vực nào như phát triển web, làm game...</a:t>
            </a:r>
          </a:p>
          <a:p>
            <a:r>
              <a:rPr lang="en-US" sz="1800" dirty="0" smtClean="0">
                <a:latin typeface="Times New Roman" pitchFamily="18" charset="0"/>
                <a:cs typeface="Times New Roman" pitchFamily="18" charset="0"/>
              </a:rPr>
              <a:t>Là ngôn ngữ lập trình thông dịch do Guido van Rossum tạo ra năm 1990</a:t>
            </a:r>
          </a:p>
          <a:p>
            <a:pPr marL="0" indent="0">
              <a:buNone/>
            </a:pPr>
            <a:r>
              <a:rPr lang="en-US" sz="1800" b="1" dirty="0" smtClean="0">
                <a:latin typeface="Times New Roman" pitchFamily="18" charset="0"/>
                <a:cs typeface="Times New Roman" pitchFamily="18" charset="0"/>
              </a:rPr>
              <a:t>Thư viện OpenCV cho Python.</a:t>
            </a:r>
          </a:p>
          <a:p>
            <a:r>
              <a:rPr lang="en-US" sz="1800" dirty="0" smtClean="0">
                <a:latin typeface="Times New Roman" pitchFamily="18" charset="0"/>
                <a:cs typeface="Times New Roman" pitchFamily="18" charset="0"/>
              </a:rPr>
              <a:t>OpenCV được viết bằng C,C++ nhưng giao diện ứng dụng cũng bao gồm wrapper cho Python.</a:t>
            </a:r>
          </a:p>
          <a:p>
            <a:r>
              <a:rPr lang="en-US" sz="1800" dirty="0" smtClean="0">
                <a:latin typeface="Times New Roman" pitchFamily="18" charset="0"/>
                <a:cs typeface="Times New Roman" pitchFamily="18" charset="0"/>
              </a:rPr>
              <a:t>Chính vì điều này nên Python có thể tận dụng rất tốt điều này để sử dụng OpenCV cho ứng dụng của mình.</a:t>
            </a:r>
          </a:p>
        </p:txBody>
      </p:sp>
      <p:sp>
        <p:nvSpPr>
          <p:cNvPr id="9" name="Slide Number Placeholder 8"/>
          <p:cNvSpPr>
            <a:spLocks noGrp="1"/>
          </p:cNvSpPr>
          <p:nvPr>
            <p:ph type="sldNum" sz="quarter" idx="12"/>
          </p:nvPr>
        </p:nvSpPr>
        <p:spPr/>
        <p:txBody>
          <a:bodyPr/>
          <a:lstStyle/>
          <a:p>
            <a:fld id="{2B012645-5E60-4D2C-BEE8-6809018D9CC5}" type="slidenum">
              <a:rPr lang="vi-VN" smtClean="0"/>
              <a:t>18</a:t>
            </a:fld>
            <a:endParaRPr lang="vi-VN"/>
          </a:p>
        </p:txBody>
      </p:sp>
    </p:spTree>
    <p:extLst>
      <p:ext uri="{BB962C8B-B14F-4D97-AF65-F5344CB8AC3E}">
        <p14:creationId xmlns:p14="http://schemas.microsoft.com/office/powerpoint/2010/main" val="1175306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latin typeface="Times New Roman" pitchFamily="18" charset="0"/>
                <a:cs typeface="Times New Roman" pitchFamily="18" charset="0"/>
              </a:rPr>
              <a:t>Phân tích thiết kế hệ </a:t>
            </a:r>
            <a:r>
              <a:rPr lang="en-US" b="1" dirty="0" smtClean="0">
                <a:latin typeface="Times New Roman" pitchFamily="18" charset="0"/>
                <a:cs typeface="Times New Roman" pitchFamily="18" charset="0"/>
              </a:rPr>
              <a:t>thống</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r>
              <a:rPr lang="en-US" sz="1800" dirty="0" smtClean="0">
                <a:latin typeface="Times New Roman" pitchFamily="18" charset="0"/>
                <a:cs typeface="Times New Roman" pitchFamily="18" charset="0"/>
              </a:rPr>
              <a:t>Biểu đồ Usercase tổng quát</a:t>
            </a:r>
          </a:p>
        </p:txBody>
      </p:sp>
      <p:sp>
        <p:nvSpPr>
          <p:cNvPr id="9" name="Slide Number Placeholder 8"/>
          <p:cNvSpPr>
            <a:spLocks noGrp="1"/>
          </p:cNvSpPr>
          <p:nvPr>
            <p:ph type="sldNum" sz="quarter" idx="12"/>
          </p:nvPr>
        </p:nvSpPr>
        <p:spPr/>
        <p:txBody>
          <a:bodyPr/>
          <a:lstStyle/>
          <a:p>
            <a:fld id="{2B012645-5E60-4D2C-BEE8-6809018D9CC5}" type="slidenum">
              <a:rPr lang="vi-VN" smtClean="0"/>
              <a:t>19</a:t>
            </a:fld>
            <a:endParaRPr lang="vi-VN"/>
          </a:p>
        </p:txBody>
      </p:sp>
    </p:spTree>
    <p:extLst>
      <p:ext uri="{BB962C8B-B14F-4D97-AF65-F5344CB8AC3E}">
        <p14:creationId xmlns:p14="http://schemas.microsoft.com/office/powerpoint/2010/main" val="1183818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err="1" smtClean="0">
                <a:latin typeface="Times New Roman" pitchFamily="18" charset="0"/>
                <a:cs typeface="Times New Roman" pitchFamily="18" charset="0"/>
              </a:rPr>
              <a:t>Nội</a:t>
            </a:r>
            <a:r>
              <a:rPr lang="en-US" b="1" dirty="0" smtClean="0">
                <a:latin typeface="Times New Roman" pitchFamily="18" charset="0"/>
                <a:cs typeface="Times New Roman" pitchFamily="18" charset="0"/>
              </a:rPr>
              <a:t> dung </a:t>
            </a:r>
            <a:r>
              <a:rPr lang="en-US" b="1" dirty="0" err="1" smtClean="0">
                <a:latin typeface="Times New Roman" pitchFamily="18" charset="0"/>
                <a:cs typeface="Times New Roman" pitchFamily="18" charset="0"/>
              </a:rPr>
              <a:t>trình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bày</a:t>
            </a:r>
            <a:r>
              <a:rPr lang="en-US" dirty="0" smtClean="0">
                <a:latin typeface="Times New Roman" pitchFamily="18" charset="0"/>
                <a:cs typeface="Times New Roman" pitchFamily="18" charset="0"/>
              </a:rPr>
              <a:t>	</a:t>
            </a:r>
            <a:endParaRPr lang="vi-V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514350" indent="-514350">
              <a:buAutoNum type="arabicPeriod"/>
            </a:pPr>
            <a:r>
              <a:rPr lang="en-US" dirty="0">
                <a:latin typeface="Times New Roman" pitchFamily="18" charset="0"/>
                <a:cs typeface="Times New Roman" pitchFamily="18" charset="0"/>
              </a:rPr>
              <a:t>Tổng quan về bài toán nhận dạng khuôn mặt</a:t>
            </a:r>
            <a:r>
              <a:rPr lang="en-US" dirty="0" smtClean="0">
                <a:latin typeface="Times New Roman" pitchFamily="18" charset="0"/>
                <a:cs typeface="Times New Roman" pitchFamily="18" charset="0"/>
              </a:rPr>
              <a:t>.</a:t>
            </a:r>
          </a:p>
          <a:p>
            <a:pPr marL="514350" indent="-514350">
              <a:buAutoNum type="arabicPeriod"/>
            </a:pPr>
            <a:r>
              <a:rPr lang="vi-VN" dirty="0">
                <a:cs typeface="Times New Roman" pitchFamily="18" charset="0"/>
              </a:rPr>
              <a:t>Cơ sở lý thuyết của bài toán nhận dạng khuôn mặt</a:t>
            </a:r>
            <a:r>
              <a:rPr lang="vi-VN" dirty="0" smtClean="0">
                <a:cs typeface="Times New Roman" pitchFamily="18" charset="0"/>
              </a:rPr>
              <a:t>.</a:t>
            </a:r>
            <a:endParaRPr lang="en-US" dirty="0" smtClean="0">
              <a:cs typeface="Times New Roman" pitchFamily="18" charset="0"/>
            </a:endParaRPr>
          </a:p>
          <a:p>
            <a:pPr marL="514350" indent="-514350">
              <a:buAutoNum type="arabicPeriod"/>
            </a:pPr>
            <a:r>
              <a:rPr lang="en-US" dirty="0">
                <a:latin typeface="Times New Roman" pitchFamily="18" charset="0"/>
                <a:cs typeface="Times New Roman" pitchFamily="18" charset="0"/>
              </a:rPr>
              <a:t>Thiết kế và xây dựng ứng dụng thử nghiệm chấm công bằng nhận diện khuôn mặt</a:t>
            </a:r>
            <a:r>
              <a:rPr lang="en-US" dirty="0" smtClean="0">
                <a:latin typeface="Times New Roman" pitchFamily="18" charset="0"/>
                <a:cs typeface="Times New Roman" pitchFamily="18" charset="0"/>
              </a:rPr>
              <a:t>.</a:t>
            </a:r>
          </a:p>
          <a:p>
            <a:pPr marL="514350" indent="-514350">
              <a:buAutoNum type="arabicPeriod"/>
            </a:pPr>
            <a:r>
              <a:rPr lang="en-US" dirty="0">
                <a:latin typeface="Times New Roman" pitchFamily="18" charset="0"/>
                <a:cs typeface="Times New Roman" pitchFamily="18" charset="0"/>
              </a:rPr>
              <a:t>Cài đặt mô hình và đánh giá kết quả</a:t>
            </a:r>
            <a:r>
              <a:rPr lang="en-US" dirty="0" smtClean="0">
                <a:latin typeface="Times New Roman" pitchFamily="18" charset="0"/>
                <a:cs typeface="Times New Roman" pitchFamily="18" charset="0"/>
              </a:rPr>
              <a:t>.</a:t>
            </a:r>
          </a:p>
          <a:p>
            <a:pPr marL="514350" indent="-514350">
              <a:buAutoNum type="arabicPeriod"/>
            </a:pPr>
            <a:r>
              <a:rPr lang="en-US" dirty="0" smtClean="0">
                <a:latin typeface="Times New Roman" pitchFamily="18" charset="0"/>
                <a:cs typeface="Times New Roman" pitchFamily="18" charset="0"/>
              </a:rPr>
              <a:t>Kết luận.</a:t>
            </a:r>
            <a:endParaRPr lang="vi-V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2B012645-5E60-4D2C-BEE8-6809018D9CC5}" type="slidenum">
              <a:rPr lang="vi-VN" smtClean="0"/>
              <a:pPr algn="r"/>
              <a:t>2</a:t>
            </a:fld>
            <a:endParaRPr lang="vi-VN" dirty="0"/>
          </a:p>
        </p:txBody>
      </p:sp>
    </p:spTree>
    <p:extLst>
      <p:ext uri="{BB962C8B-B14F-4D97-AF65-F5344CB8AC3E}">
        <p14:creationId xmlns:p14="http://schemas.microsoft.com/office/powerpoint/2010/main" val="3531619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pPr marL="0" indent="0">
              <a:buNone/>
            </a:pPr>
            <a:endParaRPr lang="en-US" sz="1800" dirty="0" smtClean="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20</a:t>
            </a:fld>
            <a:endParaRPr lang="vi-VN"/>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836102" y="152400"/>
            <a:ext cx="5471795" cy="6515100"/>
          </a:xfrm>
          <a:prstGeom prst="rect">
            <a:avLst/>
          </a:prstGeom>
          <a:noFill/>
          <a:ln>
            <a:noFill/>
          </a:ln>
        </p:spPr>
      </p:pic>
    </p:spTree>
    <p:extLst>
      <p:ext uri="{BB962C8B-B14F-4D97-AF65-F5344CB8AC3E}">
        <p14:creationId xmlns:p14="http://schemas.microsoft.com/office/powerpoint/2010/main" val="4201350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Biểu đồ Usercase phân rã mức 2</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pPr marL="0" indent="0">
              <a:buNone/>
            </a:pPr>
            <a:endParaRPr lang="en-US" sz="1800" dirty="0" smtClean="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21</a:t>
            </a:fld>
            <a:endParaRPr lang="vi-VN"/>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14400" y="1143000"/>
            <a:ext cx="7696200" cy="5334000"/>
          </a:xfrm>
          <a:prstGeom prst="rect">
            <a:avLst/>
          </a:prstGeom>
        </p:spPr>
      </p:pic>
    </p:spTree>
    <p:extLst>
      <p:ext uri="{BB962C8B-B14F-4D97-AF65-F5344CB8AC3E}">
        <p14:creationId xmlns:p14="http://schemas.microsoft.com/office/powerpoint/2010/main" val="1073436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Biểu đồ Usercase phân rã mức 2</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76400"/>
            <a:ext cx="7772400" cy="4800600"/>
          </a:xfrm>
        </p:spPr>
        <p:txBody>
          <a:bodyPr>
            <a:noAutofit/>
          </a:bodyPr>
          <a:lstStyle/>
          <a:p>
            <a:pPr marL="0" indent="0">
              <a:buNone/>
            </a:pPr>
            <a:endParaRPr lang="en-US" sz="1800" dirty="0" smtClean="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22</a:t>
            </a:fld>
            <a:endParaRPr lang="vi-VN"/>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90600" y="1219200"/>
            <a:ext cx="7543800" cy="5280660"/>
          </a:xfrm>
          <a:prstGeom prst="rect">
            <a:avLst/>
          </a:prstGeom>
        </p:spPr>
      </p:pic>
    </p:spTree>
    <p:extLst>
      <p:ext uri="{BB962C8B-B14F-4D97-AF65-F5344CB8AC3E}">
        <p14:creationId xmlns:p14="http://schemas.microsoft.com/office/powerpoint/2010/main" val="1512503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fontScale="90000"/>
          </a:bodyPr>
          <a:lstStyle/>
          <a:p>
            <a:r>
              <a:rPr lang="en-US" b="1" dirty="0" smtClean="0">
                <a:latin typeface="Times New Roman" pitchFamily="18" charset="0"/>
                <a:cs typeface="Times New Roman" pitchFamily="18" charset="0"/>
              </a:rPr>
              <a:t>Lưu đồ thuật toán chấm công bằng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23</a:t>
            </a:fld>
            <a:endParaRPr lang="vi-VN"/>
          </a:p>
        </p:txBody>
      </p:sp>
      <p:pic>
        <p:nvPicPr>
          <p:cNvPr id="6" name="Content Placeholder 5"/>
          <p:cNvPicPr>
            <a:picLocks noGrp="1"/>
          </p:cNvPicPr>
          <p:nvPr>
            <p:ph sz="quarter" idx="1"/>
          </p:nvPr>
        </p:nvPicPr>
        <p:blipFill>
          <a:blip r:embed="rId3">
            <a:extLst>
              <a:ext uri="{28A0092B-C50C-407E-A947-70E740481C1C}">
                <a14:useLocalDpi xmlns:a14="http://schemas.microsoft.com/office/drawing/2010/main" val="0"/>
              </a:ext>
            </a:extLst>
          </a:blip>
          <a:stretch>
            <a:fillRect/>
          </a:stretch>
        </p:blipFill>
        <p:spPr>
          <a:xfrm>
            <a:off x="3595617" y="685800"/>
            <a:ext cx="3414783" cy="5981700"/>
          </a:xfrm>
          <a:prstGeom prst="rect">
            <a:avLst/>
          </a:prstGeom>
        </p:spPr>
      </p:pic>
    </p:spTree>
    <p:extLst>
      <p:ext uri="{BB962C8B-B14F-4D97-AF65-F5344CB8AC3E}">
        <p14:creationId xmlns:p14="http://schemas.microsoft.com/office/powerpoint/2010/main" val="1756377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Phát hiện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24</a:t>
            </a:fld>
            <a:endParaRPr lang="vi-VN"/>
          </a:p>
        </p:txBody>
      </p:sp>
      <p:pic>
        <p:nvPicPr>
          <p:cNvPr id="7" name="Content Placeholder 6"/>
          <p:cNvPicPr>
            <a:picLocks noGrp="1"/>
          </p:cNvPicPr>
          <p:nvPr>
            <p:ph sz="quarter" idx="1"/>
          </p:nvPr>
        </p:nvPicPr>
        <p:blipFill>
          <a:blip r:embed="rId3">
            <a:extLst>
              <a:ext uri="{28A0092B-C50C-407E-A947-70E740481C1C}">
                <a14:useLocalDpi xmlns:a14="http://schemas.microsoft.com/office/drawing/2010/main" val="0"/>
              </a:ext>
            </a:extLst>
          </a:blip>
          <a:stretch>
            <a:fillRect/>
          </a:stretch>
        </p:blipFill>
        <p:spPr bwMode="auto">
          <a:xfrm>
            <a:off x="685800" y="1066800"/>
            <a:ext cx="7848600" cy="5600700"/>
          </a:xfrm>
          <a:prstGeom prst="rect">
            <a:avLst/>
          </a:prstGeom>
          <a:noFill/>
          <a:ln>
            <a:noFill/>
          </a:ln>
        </p:spPr>
      </p:pic>
    </p:spTree>
    <p:extLst>
      <p:ext uri="{BB962C8B-B14F-4D97-AF65-F5344CB8AC3E}">
        <p14:creationId xmlns:p14="http://schemas.microsoft.com/office/powerpoint/2010/main" val="3245956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Chụp ảnh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25</a:t>
            </a:fld>
            <a:endParaRPr lang="vi-VN"/>
          </a:p>
        </p:txBody>
      </p:sp>
      <p:sp>
        <p:nvSpPr>
          <p:cNvPr id="3" name="Content Placeholder 2"/>
          <p:cNvSpPr>
            <a:spLocks noGrp="1"/>
          </p:cNvSpPr>
          <p:nvPr>
            <p:ph sz="quarter" idx="1"/>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bwMode="auto">
          <a:xfrm>
            <a:off x="603504" y="1092233"/>
            <a:ext cx="8235696" cy="5575267"/>
          </a:xfrm>
          <a:prstGeom prst="rect">
            <a:avLst/>
          </a:prstGeom>
          <a:noFill/>
          <a:ln>
            <a:noFill/>
          </a:ln>
        </p:spPr>
      </p:pic>
    </p:spTree>
    <p:extLst>
      <p:ext uri="{BB962C8B-B14F-4D97-AF65-F5344CB8AC3E}">
        <p14:creationId xmlns:p14="http://schemas.microsoft.com/office/powerpoint/2010/main" val="993574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Huấn luyện nhận dạng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26</a:t>
            </a:fld>
            <a:endParaRPr lang="vi-VN"/>
          </a:p>
        </p:txBody>
      </p:sp>
      <p:sp>
        <p:nvSpPr>
          <p:cNvPr id="3" name="Content Placeholder 2"/>
          <p:cNvSpPr>
            <a:spLocks noGrp="1"/>
          </p:cNvSpPr>
          <p:nvPr>
            <p:ph sz="quarter" idx="1"/>
          </p:nvPr>
        </p:nvSpPr>
        <p:spPr/>
        <p:txBody>
          <a:bodyPr/>
          <a:lstStyle/>
          <a:p>
            <a:endParaRPr lang="en-US"/>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03504" y="1114926"/>
            <a:ext cx="8083296" cy="5552574"/>
          </a:xfrm>
          <a:prstGeom prst="rect">
            <a:avLst/>
          </a:prstGeom>
        </p:spPr>
      </p:pic>
    </p:spTree>
    <p:extLst>
      <p:ext uri="{BB962C8B-B14F-4D97-AF65-F5344CB8AC3E}">
        <p14:creationId xmlns:p14="http://schemas.microsoft.com/office/powerpoint/2010/main" val="124935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Nhận dạng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27</a:t>
            </a:fld>
            <a:endParaRPr lang="vi-VN"/>
          </a:p>
        </p:txBody>
      </p:sp>
      <p:sp>
        <p:nvSpPr>
          <p:cNvPr id="3" name="Content Placeholder 2"/>
          <p:cNvSpPr>
            <a:spLocks noGrp="1"/>
          </p:cNvSpPr>
          <p:nvPr>
            <p:ph sz="quarter" idx="1"/>
          </p:nvPr>
        </p:nvSpPr>
        <p:spPr/>
        <p:txBody>
          <a:bodyPr/>
          <a:lstStyle/>
          <a:p>
            <a:endParaRPr lang="en-US"/>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bwMode="auto">
          <a:xfrm>
            <a:off x="603504" y="1066800"/>
            <a:ext cx="8083296" cy="5600700"/>
          </a:xfrm>
          <a:prstGeom prst="rect">
            <a:avLst/>
          </a:prstGeom>
          <a:noFill/>
          <a:ln>
            <a:noFill/>
          </a:ln>
        </p:spPr>
      </p:pic>
    </p:spTree>
    <p:extLst>
      <p:ext uri="{BB962C8B-B14F-4D97-AF65-F5344CB8AC3E}">
        <p14:creationId xmlns:p14="http://schemas.microsoft.com/office/powerpoint/2010/main" val="2599440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Nhận dạng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28</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algn="ctr"/>
            <a:endParaRPr lang="en-US" sz="1800" dirty="0" smtClean="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Nhận dạng khuôn mặt bằng cách so sánh khoảng cách </a:t>
            </a:r>
            <a:endParaRPr lang="en-US" sz="18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2033336" y="990600"/>
            <a:ext cx="5434263" cy="2306054"/>
          </a:xfrm>
          <a:prstGeom prst="rect">
            <a:avLst/>
          </a:prstGeom>
        </p:spPr>
      </p:pic>
      <p:pic>
        <p:nvPicPr>
          <p:cNvPr id="8" name="Picture 7"/>
          <p:cNvPicPr/>
          <p:nvPr/>
        </p:nvPicPr>
        <p:blipFill>
          <a:blip r:embed="rId4"/>
          <a:stretch>
            <a:fillRect/>
          </a:stretch>
        </p:blipFill>
        <p:spPr>
          <a:xfrm>
            <a:off x="2033337" y="3296654"/>
            <a:ext cx="5434263" cy="2723146"/>
          </a:xfrm>
          <a:prstGeom prst="rect">
            <a:avLst/>
          </a:prstGeom>
        </p:spPr>
      </p:pic>
    </p:spTree>
    <p:extLst>
      <p:ext uri="{BB962C8B-B14F-4D97-AF65-F5344CB8AC3E}">
        <p14:creationId xmlns:p14="http://schemas.microsoft.com/office/powerpoint/2010/main" val="353140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fontScale="90000"/>
          </a:bodyPr>
          <a:lstStyle/>
          <a:p>
            <a:r>
              <a:rPr lang="en-US" b="1" dirty="0" smtClean="0">
                <a:latin typeface="Times New Roman" pitchFamily="18" charset="0"/>
                <a:cs typeface="Times New Roman" pitchFamily="18" charset="0"/>
              </a:rPr>
              <a:t>4. Cài đặt mô hình và đánh giá kết quả</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29</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algn="ct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Giao diện hệ thống</a:t>
            </a: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bwMode="auto">
          <a:xfrm>
            <a:off x="2895600" y="1295400"/>
            <a:ext cx="3581400" cy="3886200"/>
          </a:xfrm>
          <a:prstGeom prst="rect">
            <a:avLst/>
          </a:prstGeom>
          <a:noFill/>
          <a:ln>
            <a:noFill/>
          </a:ln>
        </p:spPr>
      </p:pic>
    </p:spTree>
    <p:extLst>
      <p:ext uri="{BB962C8B-B14F-4D97-AF65-F5344CB8AC3E}">
        <p14:creationId xmlns:p14="http://schemas.microsoft.com/office/powerpoint/2010/main" val="2928088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latin typeface="Times New Roman" pitchFamily="18" charset="0"/>
                <a:cs typeface="Times New Roman" pitchFamily="18" charset="0"/>
              </a:rPr>
              <a:t>1. Tổng </a:t>
            </a:r>
            <a:r>
              <a:rPr lang="en-US" b="1" dirty="0">
                <a:latin typeface="Times New Roman" pitchFamily="18" charset="0"/>
                <a:cs typeface="Times New Roman" pitchFamily="18" charset="0"/>
              </a:rPr>
              <a:t>quan về bài toán nhận dạng khuôn mặt.</a:t>
            </a:r>
          </a:p>
        </p:txBody>
      </p:sp>
      <p:sp>
        <p:nvSpPr>
          <p:cNvPr id="3" name="Content Placeholder 2"/>
          <p:cNvSpPr>
            <a:spLocks noGrp="1"/>
          </p:cNvSpPr>
          <p:nvPr>
            <p:ph sz="quarter" idx="1"/>
          </p:nvPr>
        </p:nvSpPr>
        <p:spPr/>
        <p:txBody>
          <a:bodyPr/>
          <a:lstStyle/>
          <a:p>
            <a:pPr marL="0" indent="0" algn="just">
              <a:buNone/>
            </a:pPr>
            <a:r>
              <a:rPr lang="en-US" sz="2000" b="1" dirty="0" smtClean="0">
                <a:latin typeface="Times New Roman" pitchFamily="18" charset="0"/>
                <a:cs typeface="Times New Roman" pitchFamily="18" charset="0"/>
              </a:rPr>
              <a:t>Giới thiệu về bài toán nhận dạng khuôn mặt:</a:t>
            </a:r>
          </a:p>
          <a:p>
            <a:pPr marL="0" indent="0" algn="just">
              <a:buNone/>
            </a:pPr>
            <a:r>
              <a:rPr lang="vi-VN" sz="2000" dirty="0" smtClean="0">
                <a:cs typeface="Times New Roman" pitchFamily="18" charset="0"/>
              </a:rPr>
              <a:t>Nhận </a:t>
            </a:r>
            <a:r>
              <a:rPr lang="vi-VN" sz="2000" dirty="0">
                <a:cs typeface="Times New Roman" pitchFamily="18" charset="0"/>
              </a:rPr>
              <a:t>diện khuôn mặt là bài toán đã được tìm hiểu, nghiên cứu từ khoảng những năm 70 của thế kỷ trước, đã có rất nhiều giải thuật ra đời như LBP, PCA,Mạng Notron, Phương pháp thống kê … </a:t>
            </a:r>
            <a:endParaRPr lang="en-US" sz="2000" dirty="0" smtClean="0">
              <a:latin typeface="Times New Roman" pitchFamily="18" charset="0"/>
              <a:cs typeface="Times New Roman" pitchFamily="18" charset="0"/>
            </a:endParaRPr>
          </a:p>
          <a:p>
            <a:pPr marL="0" indent="0">
              <a:buNone/>
            </a:pPr>
            <a:endParaRPr lang="vi-VN" b="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895600"/>
            <a:ext cx="7437798" cy="3718942"/>
          </a:xfrm>
          <a:prstGeom prst="rect">
            <a:avLst/>
          </a:prstGeom>
        </p:spPr>
      </p:pic>
      <p:sp>
        <p:nvSpPr>
          <p:cNvPr id="5" name="Slide Number Placeholder 4"/>
          <p:cNvSpPr>
            <a:spLocks noGrp="1"/>
          </p:cNvSpPr>
          <p:nvPr>
            <p:ph type="sldNum" sz="quarter" idx="12"/>
          </p:nvPr>
        </p:nvSpPr>
        <p:spPr/>
        <p:txBody>
          <a:bodyPr/>
          <a:lstStyle/>
          <a:p>
            <a:fld id="{2B012645-5E60-4D2C-BEE8-6809018D9CC5}" type="slidenum">
              <a:rPr lang="vi-VN" smtClean="0"/>
              <a:t>3</a:t>
            </a:fld>
            <a:endParaRPr lang="vi-VN"/>
          </a:p>
        </p:txBody>
      </p:sp>
    </p:spTree>
    <p:extLst>
      <p:ext uri="{BB962C8B-B14F-4D97-AF65-F5344CB8AC3E}">
        <p14:creationId xmlns:p14="http://schemas.microsoft.com/office/powerpoint/2010/main" val="3426056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fontScale="90000"/>
          </a:bodyPr>
          <a:lstStyle/>
          <a:p>
            <a:r>
              <a:rPr lang="en-US" b="1" dirty="0" smtClean="0">
                <a:latin typeface="Times New Roman" pitchFamily="18" charset="0"/>
                <a:cs typeface="Times New Roman" pitchFamily="18" charset="0"/>
              </a:rPr>
              <a:t>Chương trình chấm công bằng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30</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algn="ct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dirty="0">
                <a:cs typeface="Times New Roman" panose="02020603050405020304" pitchFamily="18" charset="0"/>
              </a:rPr>
              <a:t>Chương trình chấm công bằng khuôn mặt gồm có ba chức năng chính như sau:</a:t>
            </a:r>
          </a:p>
          <a:p>
            <a:r>
              <a:rPr lang="vi-VN" sz="1800" dirty="0" smtClean="0">
                <a:cs typeface="Times New Roman" panose="02020603050405020304" pitchFamily="18" charset="0"/>
              </a:rPr>
              <a:t>Chức </a:t>
            </a:r>
            <a:r>
              <a:rPr lang="vi-VN" sz="1800" dirty="0">
                <a:cs typeface="Times New Roman" panose="02020603050405020304" pitchFamily="18" charset="0"/>
              </a:rPr>
              <a:t>năng Capture Face cho phép thêm người dùng vào hệ thống: Người dùng dùng chức năng này để thêm người được phép chấm công từ hệ thống.</a:t>
            </a:r>
          </a:p>
          <a:p>
            <a:r>
              <a:rPr lang="vi-VN" sz="1800" dirty="0" smtClean="0">
                <a:cs typeface="Times New Roman" panose="02020603050405020304" pitchFamily="18" charset="0"/>
              </a:rPr>
              <a:t>Chức </a:t>
            </a:r>
            <a:r>
              <a:rPr lang="vi-VN" sz="1800" dirty="0">
                <a:cs typeface="Times New Roman" panose="02020603050405020304" pitchFamily="18" charset="0"/>
              </a:rPr>
              <a:t>năng Training Face cho phép huấn luyện các khuôn mặt: Người dùng dùng chức năng này để huấn luyện các khuôn mặt đã được thêm vào hệ thống từ trước.</a:t>
            </a:r>
          </a:p>
          <a:p>
            <a:r>
              <a:rPr lang="vi-VN" sz="1800" dirty="0" smtClean="0">
                <a:cs typeface="Times New Roman" panose="02020603050405020304" pitchFamily="18" charset="0"/>
              </a:rPr>
              <a:t>Chức </a:t>
            </a:r>
            <a:r>
              <a:rPr lang="vi-VN" sz="1800" dirty="0">
                <a:cs typeface="Times New Roman" panose="02020603050405020304" pitchFamily="18" charset="0"/>
              </a:rPr>
              <a:t>năng Recognize Face cho phép nhận diện khuôn mặt : Người dùng dùng chức năng này để hệ thống nhận diện khuôn mặt của mình, từ đó hệ thống sẽ gửi yêu cầu chấm công lên server</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3610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Kết quả phát hiện khuôn mặt</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31</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algn="ct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endParaRPr lang="en-US" sz="1800" dirty="0" smtClean="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Phát hiện khuôn mặt đúng</a:t>
            </a:r>
            <a:endParaRPr lang="en-US" sz="1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05000" y="1143000"/>
            <a:ext cx="5486400" cy="4419600"/>
          </a:xfrm>
          <a:prstGeom prst="rect">
            <a:avLst/>
          </a:prstGeom>
        </p:spPr>
      </p:pic>
    </p:spTree>
    <p:extLst>
      <p:ext uri="{BB962C8B-B14F-4D97-AF65-F5344CB8AC3E}">
        <p14:creationId xmlns:p14="http://schemas.microsoft.com/office/powerpoint/2010/main" val="327577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fontScale="90000"/>
          </a:bodyPr>
          <a:lstStyle/>
          <a:p>
            <a:r>
              <a:rPr lang="en-US" b="1" dirty="0" smtClean="0">
                <a:latin typeface="Times New Roman" pitchFamily="18" charset="0"/>
                <a:cs typeface="Times New Roman" pitchFamily="18" charset="0"/>
              </a:rPr>
              <a:t>Đánh giá độ tin cậy của chương trình</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32</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marL="0" indent="0">
              <a:buNone/>
            </a:pPr>
            <a:r>
              <a:rPr lang="vi-VN" sz="1800" dirty="0" smtClean="0">
                <a:cs typeface="Times New Roman" panose="02020603050405020304" pitchFamily="18" charset="0"/>
              </a:rPr>
              <a:t>Chương </a:t>
            </a:r>
            <a:r>
              <a:rPr lang="vi-VN" sz="1800" dirty="0">
                <a:cs typeface="Times New Roman" panose="02020603050405020304" pitchFamily="18" charset="0"/>
              </a:rPr>
              <a:t>trình được xây dựng trên các bộ huấn luyện và thử nghiệm như sau :</a:t>
            </a:r>
          </a:p>
          <a:p>
            <a:pPr algn="just"/>
            <a:r>
              <a:rPr lang="vi-VN" sz="1800" dirty="0" smtClean="0">
                <a:cs typeface="Times New Roman" panose="02020603050405020304" pitchFamily="18" charset="0"/>
              </a:rPr>
              <a:t>Bộ </a:t>
            </a:r>
            <a:r>
              <a:rPr lang="vi-VN" sz="1800" dirty="0">
                <a:cs typeface="Times New Roman" panose="02020603050405020304" pitchFamily="18" charset="0"/>
              </a:rPr>
              <a:t>huấn luyện phát hiện khuôn mặt gồm các mẫu của OpenCV.</a:t>
            </a:r>
          </a:p>
          <a:p>
            <a:pPr algn="just"/>
            <a:r>
              <a:rPr lang="vi-VN" sz="1800" dirty="0" smtClean="0">
                <a:cs typeface="Times New Roman" panose="02020603050405020304" pitchFamily="18" charset="0"/>
              </a:rPr>
              <a:t>Bộ </a:t>
            </a:r>
            <a:r>
              <a:rPr lang="vi-VN" sz="1800" dirty="0">
                <a:cs typeface="Times New Roman" panose="02020603050405020304" pitchFamily="18" charset="0"/>
              </a:rPr>
              <a:t>huấn luyện nhận dạng khuôn mặt gồm 10 người với mỗi người một bộ từ </a:t>
            </a:r>
            <a:r>
              <a:rPr lang="vi-VN" sz="1800" dirty="0" smtClean="0">
                <a:cs typeface="Times New Roman" panose="02020603050405020304" pitchFamily="18" charset="0"/>
              </a:rPr>
              <a:t>10-15 </a:t>
            </a:r>
            <a:r>
              <a:rPr lang="vi-VN" sz="1800" dirty="0">
                <a:cs typeface="Times New Roman" panose="02020603050405020304" pitchFamily="18" charset="0"/>
              </a:rPr>
              <a:t>ảnh huấn luyện được chụp từ camera của laptop tác giả hoặc từ các nguồn khác. Với bộ huấn luyện nhận dạng khuôn mặt này ta sẽ thử nghiệm nhận dạng trong nhà 100 lần với 10 người và thử nghiệm nhận dạng ngoài trời 100 lần với 10 người này</a:t>
            </a:r>
            <a:r>
              <a:rPr lang="vi-VN" sz="1800" dirty="0" smtClean="0">
                <a:cs typeface="Times New Roman" panose="02020603050405020304" pitchFamily="18" charset="0"/>
              </a:rPr>
              <a:t>.</a:t>
            </a:r>
            <a:endParaRPr lang="en-US" sz="1800" dirty="0" smtClean="0">
              <a:cs typeface="Times New Roman" panose="02020603050405020304" pitchFamily="18" charset="0"/>
            </a:endParaRPr>
          </a:p>
          <a:p>
            <a:pPr algn="just"/>
            <a:endParaRPr lang="vi-VN" sz="1800" dirty="0">
              <a:cs typeface="Times New Roman" panose="02020603050405020304" pitchFamily="18" charset="0"/>
            </a:endParaRPr>
          </a:p>
          <a:p>
            <a:pPr>
              <a:buFont typeface="Wingdings" panose="05000000000000000000" pitchFamily="2" charset="2"/>
              <a:buChar char="Ø"/>
            </a:pPr>
            <a:r>
              <a:rPr lang="vi-VN" sz="1800" dirty="0">
                <a:cs typeface="Times New Roman" panose="02020603050405020304" pitchFamily="18" charset="0"/>
              </a:rPr>
              <a:t>Độ chính xác (Precesion) </a:t>
            </a:r>
            <a:r>
              <a:rPr lang="vi-VN" sz="1800" dirty="0" smtClean="0">
                <a:cs typeface="Times New Roman" panose="02020603050405020304" pitchFamily="18" charset="0"/>
              </a:rPr>
              <a:t>:</a:t>
            </a:r>
            <a:endParaRPr lang="en-US" sz="1800" dirty="0" smtClean="0">
              <a:cs typeface="Times New Roman" panose="02020603050405020304" pitchFamily="18" charset="0"/>
            </a:endParaRPr>
          </a:p>
          <a:p>
            <a:pPr>
              <a:buFont typeface="Wingdings" panose="05000000000000000000" pitchFamily="2" charset="2"/>
              <a:buChar char="Ø"/>
            </a:pPr>
            <a:endParaRPr lang="vi-VN" sz="1800" dirty="0">
              <a:cs typeface="Times New Roman" panose="02020603050405020304" pitchFamily="18" charset="0"/>
            </a:endParaRPr>
          </a:p>
          <a:p>
            <a:pPr>
              <a:buFont typeface="Wingdings" panose="05000000000000000000" pitchFamily="2" charset="2"/>
              <a:buChar char="Ø"/>
            </a:pPr>
            <a:r>
              <a:rPr lang="vi-VN" sz="1800" dirty="0" smtClean="0">
                <a:cs typeface="Times New Roman" panose="02020603050405020304" pitchFamily="18" charset="0"/>
              </a:rPr>
              <a:t>Độ </a:t>
            </a:r>
            <a:r>
              <a:rPr lang="vi-VN" sz="1800" dirty="0">
                <a:cs typeface="Times New Roman" panose="02020603050405020304" pitchFamily="18" charset="0"/>
              </a:rPr>
              <a:t>hồi quy (Recall) :</a:t>
            </a:r>
          </a:p>
          <a:p>
            <a:pPr>
              <a:buFont typeface="Wingdings" panose="05000000000000000000" pitchFamily="2" charset="2"/>
              <a:buChar char="Ø"/>
            </a:pPr>
            <a:endParaRPr lang="en-US" sz="1800" dirty="0" smtClean="0">
              <a:cs typeface="Times New Roman" panose="02020603050405020304" pitchFamily="18" charset="0"/>
            </a:endParaRPr>
          </a:p>
          <a:p>
            <a:pPr>
              <a:buFont typeface="Wingdings" panose="05000000000000000000" pitchFamily="2" charset="2"/>
              <a:buChar char="Ø"/>
            </a:pPr>
            <a:r>
              <a:rPr lang="vi-VN" sz="1800" dirty="0" smtClean="0">
                <a:cs typeface="Times New Roman" panose="02020603050405020304" pitchFamily="18" charset="0"/>
              </a:rPr>
              <a:t>Độ </a:t>
            </a:r>
            <a:r>
              <a:rPr lang="vi-VN" sz="1800" dirty="0">
                <a:cs typeface="Times New Roman" panose="02020603050405020304" pitchFamily="18" charset="0"/>
              </a:rPr>
              <a:t>F (F-measure) </a:t>
            </a:r>
            <a:r>
              <a:rPr lang="vi-VN" sz="1800" dirty="0" smtClean="0">
                <a:cs typeface="Times New Roman" panose="02020603050405020304" pitchFamily="18" charset="0"/>
              </a:rPr>
              <a:t>:</a:t>
            </a:r>
            <a:endParaRPr lang="vi-VN" sz="1800" dirty="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3733800"/>
            <a:ext cx="2292825" cy="914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0341"/>
            <a:ext cx="1884947" cy="7653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0789" y="5355712"/>
            <a:ext cx="2602902" cy="844185"/>
          </a:xfrm>
          <a:prstGeom prst="rect">
            <a:avLst/>
          </a:prstGeom>
        </p:spPr>
      </p:pic>
    </p:spTree>
    <p:extLst>
      <p:ext uri="{BB962C8B-B14F-4D97-AF65-F5344CB8AC3E}">
        <p14:creationId xmlns:p14="http://schemas.microsoft.com/office/powerpoint/2010/main" val="2468655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fontScale="90000"/>
          </a:bodyPr>
          <a:lstStyle/>
          <a:p>
            <a:r>
              <a:rPr lang="en-US" b="1" dirty="0" smtClean="0">
                <a:latin typeface="Times New Roman" pitchFamily="18" charset="0"/>
                <a:cs typeface="Times New Roman" pitchFamily="18" charset="0"/>
              </a:rPr>
              <a:t>Đánh giá độ tin cậy của chương trình</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33</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Kết quả đánh giá về mặt thời gian.</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Kết quả đánh giá về tính chính xác nhận dạng khuôn mặt.</a:t>
            </a:r>
            <a:endParaRPr lang="vi-VN" sz="1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816987"/>
            <a:ext cx="5677392" cy="17644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3889377"/>
            <a:ext cx="5646909" cy="2880610"/>
          </a:xfrm>
          <a:prstGeom prst="rect">
            <a:avLst/>
          </a:prstGeom>
        </p:spPr>
      </p:pic>
    </p:spTree>
    <p:extLst>
      <p:ext uri="{BB962C8B-B14F-4D97-AF65-F5344CB8AC3E}">
        <p14:creationId xmlns:p14="http://schemas.microsoft.com/office/powerpoint/2010/main" val="3668124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5. Kết luận và hướng phát triển</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34</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Kết quả</a:t>
            </a:r>
          </a:p>
          <a:p>
            <a:r>
              <a:rPr lang="vi-VN" sz="1800" dirty="0">
                <a:cs typeface="Times New Roman" panose="02020603050405020304" pitchFamily="18" charset="0"/>
              </a:rPr>
              <a:t>Phát triển ứng dụng phát hiện và nhận dạng khuôn mặt và áp dụng vào việc chấm công.</a:t>
            </a:r>
          </a:p>
          <a:p>
            <a:r>
              <a:rPr lang="vi-VN" sz="1800" dirty="0" smtClean="0">
                <a:cs typeface="Times New Roman" panose="02020603050405020304" pitchFamily="18" charset="0"/>
              </a:rPr>
              <a:t>Nghiên </a:t>
            </a:r>
            <a:r>
              <a:rPr lang="vi-VN" sz="1800" dirty="0">
                <a:cs typeface="Times New Roman" panose="02020603050405020304" pitchFamily="18" charset="0"/>
              </a:rPr>
              <a:t>cứu và áp dụng thuật toán ADABOOST vào xây dựng ứng dụng.</a:t>
            </a:r>
          </a:p>
          <a:p>
            <a:r>
              <a:rPr lang="vi-VN" sz="1800" dirty="0" smtClean="0">
                <a:cs typeface="Times New Roman" panose="02020603050405020304" pitchFamily="18" charset="0"/>
              </a:rPr>
              <a:t>Nghiên </a:t>
            </a:r>
            <a:r>
              <a:rPr lang="vi-VN" sz="1800" dirty="0">
                <a:cs typeface="Times New Roman" panose="02020603050405020304" pitchFamily="18" charset="0"/>
              </a:rPr>
              <a:t>cứu và áp dụng thuật toán  Cascade of Classifier vào xây dựng ứng dụng.</a:t>
            </a:r>
          </a:p>
          <a:p>
            <a:r>
              <a:rPr lang="vi-VN" sz="1800" dirty="0" smtClean="0">
                <a:cs typeface="Times New Roman" panose="02020603050405020304" pitchFamily="18" charset="0"/>
              </a:rPr>
              <a:t>Nghiên </a:t>
            </a:r>
            <a:r>
              <a:rPr lang="vi-VN" sz="1800" dirty="0">
                <a:cs typeface="Times New Roman" panose="02020603050405020304" pitchFamily="18" charset="0"/>
              </a:rPr>
              <a:t>cứu và áp dụng các đặc tính Haar-like vào ứng dụng.</a:t>
            </a:r>
          </a:p>
          <a:p>
            <a:r>
              <a:rPr lang="vi-VN" sz="1800" dirty="0" smtClean="0">
                <a:cs typeface="Times New Roman" panose="02020603050405020304" pitchFamily="18" charset="0"/>
              </a:rPr>
              <a:t>Nghiên </a:t>
            </a:r>
            <a:r>
              <a:rPr lang="vi-VN" sz="1800" dirty="0">
                <a:cs typeface="Times New Roman" panose="02020603050405020304" pitchFamily="18" charset="0"/>
              </a:rPr>
              <a:t>cứu và ứng dụng thuật toán LBP.</a:t>
            </a:r>
          </a:p>
          <a:p>
            <a:r>
              <a:rPr lang="vi-VN" sz="1800" dirty="0" smtClean="0">
                <a:cs typeface="Times New Roman" panose="02020603050405020304" pitchFamily="18" charset="0"/>
              </a:rPr>
              <a:t>Nghiên </a:t>
            </a:r>
            <a:r>
              <a:rPr lang="vi-VN" sz="1800" dirty="0">
                <a:cs typeface="Times New Roman" panose="02020603050405020304" pitchFamily="18" charset="0"/>
              </a:rPr>
              <a:t>cứu và  áp dụng bộ thư viện OpenCV vào xây dựng ứng dụng.</a:t>
            </a:r>
          </a:p>
          <a:p>
            <a:r>
              <a:rPr lang="vi-VN" sz="1800" dirty="0" smtClean="0">
                <a:cs typeface="Times New Roman" panose="02020603050405020304" pitchFamily="18" charset="0"/>
              </a:rPr>
              <a:t>Nghiên </a:t>
            </a:r>
            <a:r>
              <a:rPr lang="vi-VN" sz="1800" dirty="0">
                <a:cs typeface="Times New Roman" panose="02020603050405020304" pitchFamily="18" charset="0"/>
              </a:rPr>
              <a:t>cứu và áp dụng ngôn ngữ Python vào xây dựng ứng dụng.</a:t>
            </a:r>
          </a:p>
          <a:p>
            <a:pPr marL="0" indent="0">
              <a:buNone/>
            </a:pPr>
            <a:endParaRPr lang="vi-V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450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chor="ctr">
            <a:normAutofit/>
          </a:bodyPr>
          <a:lstStyle/>
          <a:p>
            <a:r>
              <a:rPr lang="en-US" b="1" dirty="0" smtClean="0">
                <a:latin typeface="Times New Roman" pitchFamily="18" charset="0"/>
                <a:cs typeface="Times New Roman" pitchFamily="18" charset="0"/>
              </a:rPr>
              <a:t>5. Kết luận và hướng phát triển</a:t>
            </a:r>
            <a:endParaRPr lang="en-US" b="1" dirty="0">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2B012645-5E60-4D2C-BEE8-6809018D9CC5}" type="slidenum">
              <a:rPr lang="vi-VN" smtClean="0"/>
              <a:t>35</a:t>
            </a:fld>
            <a:endParaRPr lang="vi-VN"/>
          </a:p>
        </p:txBody>
      </p:sp>
      <p:sp>
        <p:nvSpPr>
          <p:cNvPr id="3" name="Content Placeholder 2"/>
          <p:cNvSpPr>
            <a:spLocks noGrp="1"/>
          </p:cNvSpPr>
          <p:nvPr>
            <p:ph sz="quarter" idx="1"/>
          </p:nvPr>
        </p:nvSpPr>
        <p:spPr>
          <a:xfrm>
            <a:off x="914400" y="1447800"/>
            <a:ext cx="7772400" cy="4953000"/>
          </a:xfrm>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Hướng phát triển của đề tài</a:t>
            </a:r>
          </a:p>
          <a:p>
            <a:r>
              <a:rPr lang="vi-VN" sz="1800" dirty="0" smtClean="0">
                <a:cs typeface="Times New Roman" panose="02020603050405020304" pitchFamily="18" charset="0"/>
              </a:rPr>
              <a:t>Bổ </a:t>
            </a:r>
            <a:r>
              <a:rPr lang="en-US" sz="1800" dirty="0" smtClean="0">
                <a:latin typeface="Times New Roman" panose="02020603050405020304" pitchFamily="18" charset="0"/>
                <a:cs typeface="Times New Roman" panose="02020603050405020304" pitchFamily="18" charset="0"/>
              </a:rPr>
              <a:t>s</a:t>
            </a:r>
            <a:r>
              <a:rPr lang="vi-VN" sz="1800" dirty="0" smtClean="0">
                <a:cs typeface="Times New Roman" panose="02020603050405020304" pitchFamily="18" charset="0"/>
              </a:rPr>
              <a:t>ung </a:t>
            </a:r>
            <a:r>
              <a:rPr lang="vi-VN" sz="1800" dirty="0">
                <a:cs typeface="Times New Roman" panose="02020603050405020304" pitchFamily="18" charset="0"/>
              </a:rPr>
              <a:t>các thuộc tính Haar nhằm nâng cao độ chính xác trong việc phát hiện khuôn mặt.</a:t>
            </a:r>
          </a:p>
          <a:p>
            <a:r>
              <a:rPr lang="vi-VN" sz="1800" dirty="0" smtClean="0">
                <a:cs typeface="Times New Roman" panose="02020603050405020304" pitchFamily="18" charset="0"/>
              </a:rPr>
              <a:t>Cải </a:t>
            </a:r>
            <a:r>
              <a:rPr lang="vi-VN" sz="1800" dirty="0">
                <a:cs typeface="Times New Roman" panose="02020603050405020304" pitchFamily="18" charset="0"/>
              </a:rPr>
              <a:t>thiện thuật toán LBP và áp dụng thêm các thuật toán khác nhằm nâng cao tính chính xác của bài toán nhận dạng.</a:t>
            </a:r>
          </a:p>
          <a:p>
            <a:r>
              <a:rPr lang="vi-VN" sz="1800" dirty="0" smtClean="0">
                <a:cs typeface="Times New Roman" panose="02020603050405020304" pitchFamily="18" charset="0"/>
              </a:rPr>
              <a:t>Tối </a:t>
            </a:r>
            <a:r>
              <a:rPr lang="vi-VN" sz="1800" dirty="0">
                <a:cs typeface="Times New Roman" panose="02020603050405020304" pitchFamily="18" charset="0"/>
              </a:rPr>
              <a:t>ưu hóa code của ứng dụng.</a:t>
            </a:r>
          </a:p>
          <a:p>
            <a:pPr marL="0" indent="0">
              <a:buNone/>
            </a:pPr>
            <a:endParaRPr lang="en-US" sz="1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103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Em xin </a:t>
            </a:r>
            <a:r>
              <a:rPr lang="en-US" b="1" dirty="0">
                <a:latin typeface="Times New Roman" pitchFamily="18" charset="0"/>
                <a:cs typeface="Times New Roman" pitchFamily="18" charset="0"/>
              </a:rPr>
              <a:t>cảm ơn </a:t>
            </a:r>
            <a:r>
              <a:rPr lang="en-US" b="1" dirty="0">
                <a:latin typeface="Times New Roman" pitchFamily="18" charset="0"/>
                <a:cs typeface="Times New Roman" pitchFamily="18" charset="0"/>
              </a:rPr>
              <a:t>t</a:t>
            </a:r>
            <a:r>
              <a:rPr lang="en-US" b="1" dirty="0" smtClean="0">
                <a:latin typeface="Times New Roman" pitchFamily="18" charset="0"/>
                <a:cs typeface="Times New Roman" pitchFamily="18" charset="0"/>
              </a:rPr>
              <a:t>hầy </a:t>
            </a:r>
            <a:r>
              <a:rPr lang="en-US" b="1" dirty="0">
                <a:latin typeface="Times New Roman" pitchFamily="18" charset="0"/>
                <a:cs typeface="Times New Roman" pitchFamily="18" charset="0"/>
              </a:rPr>
              <a:t>c</a:t>
            </a:r>
            <a:r>
              <a:rPr lang="en-US" b="1" dirty="0" smtClean="0">
                <a:latin typeface="Times New Roman" pitchFamily="18" charset="0"/>
                <a:cs typeface="Times New Roman" pitchFamily="18" charset="0"/>
              </a:rPr>
              <a:t>ô </a:t>
            </a:r>
            <a:r>
              <a:rPr lang="en-US" b="1" dirty="0" smtClean="0">
                <a:latin typeface="Times New Roman" pitchFamily="18" charset="0"/>
                <a:cs typeface="Times New Roman" pitchFamily="18" charset="0"/>
              </a:rPr>
              <a:t>và các bạn </a:t>
            </a:r>
            <a:r>
              <a:rPr lang="en-US" b="1" dirty="0">
                <a:latin typeface="Times New Roman" pitchFamily="18" charset="0"/>
                <a:cs typeface="Times New Roman" pitchFamily="18" charset="0"/>
              </a:rPr>
              <a:t>đã lắng </a:t>
            </a:r>
            <a:r>
              <a:rPr lang="en-US" b="1" dirty="0" smtClean="0">
                <a:latin typeface="Times New Roman" pitchFamily="18" charset="0"/>
                <a:cs typeface="Times New Roman" pitchFamily="18" charset="0"/>
              </a:rPr>
              <a:t>nghe!</a:t>
            </a:r>
            <a:endParaRPr lang="vi-VN" b="1" dirty="0"/>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65810" y="1676400"/>
            <a:ext cx="7459979" cy="4662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sz="quarter" idx="12"/>
          </p:nvPr>
        </p:nvSpPr>
        <p:spPr/>
        <p:txBody>
          <a:bodyPr/>
          <a:lstStyle/>
          <a:p>
            <a:fld id="{2B012645-5E60-4D2C-BEE8-6809018D9CC5}" type="slidenum">
              <a:rPr lang="vi-VN" smtClean="0"/>
              <a:t>36</a:t>
            </a:fld>
            <a:endParaRPr lang="vi-VN"/>
          </a:p>
        </p:txBody>
      </p:sp>
    </p:spTree>
    <p:extLst>
      <p:ext uri="{BB962C8B-B14F-4D97-AF65-F5344CB8AC3E}">
        <p14:creationId xmlns:p14="http://schemas.microsoft.com/office/powerpoint/2010/main" val="2886910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just"/>
            <a:r>
              <a:rPr lang="vi-VN" b="1" dirty="0">
                <a:latin typeface="Times New Roman" panose="02020603050405020304" pitchFamily="18" charset="0"/>
                <a:cs typeface="Times New Roman" panose="02020603050405020304" pitchFamily="18" charset="0"/>
              </a:rPr>
              <a:t>Cấu trúc của một hệ thống nhận </a:t>
            </a:r>
            <a:r>
              <a:rPr lang="vi-VN" b="1" dirty="0" smtClean="0">
                <a:latin typeface="Times New Roman" panose="02020603050405020304" pitchFamily="18" charset="0"/>
                <a:cs typeface="Times New Roman" panose="02020603050405020304" pitchFamily="18" charset="0"/>
              </a:rPr>
              <a:t>dạng</a:t>
            </a:r>
            <a:endParaRPr lang="vi-V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lgn="just">
              <a:buNone/>
            </a:pPr>
            <a:endParaRPr lang="vi-VN" sz="2000" b="1" dirty="0">
              <a:cs typeface="Times New Roman" pitchFamily="18" charset="0"/>
            </a:endParaRPr>
          </a:p>
        </p:txBody>
      </p:sp>
      <p:pic>
        <p:nvPicPr>
          <p:cNvPr id="5" name="Picture 4" descr="D:\new\Drawing1.jpg"/>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543800" cy="4876800"/>
          </a:xfrm>
          <a:prstGeom prst="rect">
            <a:avLst/>
          </a:prstGeom>
          <a:noFill/>
          <a:ln>
            <a:noFill/>
          </a:ln>
        </p:spPr>
      </p:pic>
      <p:sp>
        <p:nvSpPr>
          <p:cNvPr id="4" name="Slide Number Placeholder 3"/>
          <p:cNvSpPr>
            <a:spLocks noGrp="1"/>
          </p:cNvSpPr>
          <p:nvPr>
            <p:ph type="sldNum" sz="quarter" idx="12"/>
          </p:nvPr>
        </p:nvSpPr>
        <p:spPr/>
        <p:txBody>
          <a:bodyPr/>
          <a:lstStyle/>
          <a:p>
            <a:fld id="{2B012645-5E60-4D2C-BEE8-6809018D9CC5}" type="slidenum">
              <a:rPr lang="vi-VN" smtClean="0"/>
              <a:t>4</a:t>
            </a:fld>
            <a:endParaRPr lang="vi-VN"/>
          </a:p>
        </p:txBody>
      </p:sp>
    </p:spTree>
    <p:extLst>
      <p:ext uri="{BB962C8B-B14F-4D97-AF65-F5344CB8AC3E}">
        <p14:creationId xmlns:p14="http://schemas.microsoft.com/office/powerpoint/2010/main" val="297749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b="1" dirty="0">
                <a:latin typeface="Times New Roman" pitchFamily="18" charset="0"/>
                <a:cs typeface="Times New Roman" pitchFamily="18" charset="0"/>
              </a:rPr>
              <a:t>Phân tích các đặc tính sinh trắc </a:t>
            </a:r>
            <a:r>
              <a:rPr lang="en-US" b="1" dirty="0" smtClean="0">
                <a:latin typeface="Times New Roman" pitchFamily="18" charset="0"/>
                <a:cs typeface="Times New Roman" pitchFamily="18" charset="0"/>
              </a:rPr>
              <a:t>học</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vi-VN" sz="2000" dirty="0" smtClean="0">
                <a:cs typeface="Times New Roman" pitchFamily="18" charset="0"/>
              </a:rPr>
              <a:t>Dữ </a:t>
            </a:r>
            <a:r>
              <a:rPr lang="vi-VN" sz="2000" dirty="0">
                <a:cs typeface="Times New Roman" pitchFamily="18" charset="0"/>
              </a:rPr>
              <a:t>liệu sinh trắc lý tưởng của người cần phải có những đặc tính cơ bản như:</a:t>
            </a:r>
          </a:p>
          <a:p>
            <a:pPr algn="just"/>
            <a:r>
              <a:rPr lang="vi-VN" sz="2000" dirty="0" smtClean="0">
                <a:cs typeface="Times New Roman" pitchFamily="18" charset="0"/>
              </a:rPr>
              <a:t>Tính </a:t>
            </a:r>
            <a:r>
              <a:rPr lang="vi-VN" sz="2000" dirty="0">
                <a:cs typeface="Times New Roman" pitchFamily="18" charset="0"/>
              </a:rPr>
              <a:t>tổng quát: Mỗi người đều được thể hiện bởi đặc tính này.</a:t>
            </a:r>
          </a:p>
          <a:p>
            <a:pPr algn="just"/>
            <a:r>
              <a:rPr lang="vi-VN" sz="2000" dirty="0" smtClean="0">
                <a:cs typeface="Times New Roman" pitchFamily="18" charset="0"/>
              </a:rPr>
              <a:t>Tính </a:t>
            </a:r>
            <a:r>
              <a:rPr lang="vi-VN" sz="2000" dirty="0">
                <a:cs typeface="Times New Roman" pitchFamily="18" charset="0"/>
              </a:rPr>
              <a:t>duy nhất: Không thể tồn tại hai người có đặc tính giống nhau.</a:t>
            </a:r>
          </a:p>
          <a:p>
            <a:pPr algn="just"/>
            <a:r>
              <a:rPr lang="vi-VN" sz="2000" dirty="0" smtClean="0">
                <a:cs typeface="Times New Roman" pitchFamily="18" charset="0"/>
              </a:rPr>
              <a:t>Tính </a:t>
            </a:r>
            <a:r>
              <a:rPr lang="vi-VN" sz="2000" dirty="0">
                <a:cs typeface="Times New Roman" pitchFamily="18" charset="0"/>
              </a:rPr>
              <a:t>thường xuyên: Là sự độc lập của đặc tính đối với thời gian.</a:t>
            </a:r>
          </a:p>
          <a:p>
            <a:pPr algn="just"/>
            <a:r>
              <a:rPr lang="vi-VN" sz="2000" dirty="0" smtClean="0">
                <a:cs typeface="Times New Roman" pitchFamily="18" charset="0"/>
              </a:rPr>
              <a:t>Tính </a:t>
            </a:r>
            <a:r>
              <a:rPr lang="vi-VN" sz="2000" dirty="0">
                <a:cs typeface="Times New Roman" pitchFamily="18" charset="0"/>
              </a:rPr>
              <a:t>thu thập được: Là đặc tính được thu thập một cách tương đối đơn giản và nhanh chóng từ mỗi cá nhân và có thể được chi tiết hóa.</a:t>
            </a:r>
          </a:p>
          <a:p>
            <a:pPr marL="0" indent="0" algn="just">
              <a:buNone/>
            </a:pPr>
            <a:endParaRPr lang="vi-VN" sz="2000" b="1" dirty="0">
              <a:cs typeface="Times New Roman" pitchFamily="18" charset="0"/>
            </a:endParaRPr>
          </a:p>
        </p:txBody>
      </p:sp>
      <p:sp>
        <p:nvSpPr>
          <p:cNvPr id="4" name="Slide Number Placeholder 3"/>
          <p:cNvSpPr>
            <a:spLocks noGrp="1"/>
          </p:cNvSpPr>
          <p:nvPr>
            <p:ph type="sldNum" sz="quarter" idx="12"/>
          </p:nvPr>
        </p:nvSpPr>
        <p:spPr/>
        <p:txBody>
          <a:bodyPr/>
          <a:lstStyle/>
          <a:p>
            <a:fld id="{2B012645-5E60-4D2C-BEE8-6809018D9CC5}" type="slidenum">
              <a:rPr lang="vi-VN" smtClean="0"/>
              <a:t>5</a:t>
            </a:fld>
            <a:endParaRPr lang="vi-VN"/>
          </a:p>
        </p:txBody>
      </p:sp>
    </p:spTree>
    <p:extLst>
      <p:ext uri="{BB962C8B-B14F-4D97-AF65-F5344CB8AC3E}">
        <p14:creationId xmlns:p14="http://schemas.microsoft.com/office/powerpoint/2010/main" val="1860408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a:latin typeface="Times New Roman" pitchFamily="18" charset="0"/>
                <a:cs typeface="Times New Roman" pitchFamily="18" charset="0"/>
              </a:rPr>
              <a:t>Ứng dụng của bài toán nhận dạng khuôn </a:t>
            </a:r>
            <a:r>
              <a:rPr lang="en-US" b="1" dirty="0" smtClean="0">
                <a:latin typeface="Times New Roman" pitchFamily="18" charset="0"/>
                <a:cs typeface="Times New Roman" pitchFamily="18" charset="0"/>
              </a:rPr>
              <a:t>mặt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vi-VN" sz="2000" dirty="0" smtClean="0">
                <a:cs typeface="Times New Roman" pitchFamily="18" charset="0"/>
              </a:rPr>
              <a:t>Các </a:t>
            </a:r>
            <a:r>
              <a:rPr lang="vi-VN" sz="2000" dirty="0">
                <a:cs typeface="Times New Roman" pitchFamily="18" charset="0"/>
              </a:rPr>
              <a:t>ứng cơ bản của xác định khuôn mặt có thể kể đến là</a:t>
            </a:r>
            <a:r>
              <a:rPr lang="vi-VN" sz="2000" dirty="0" smtClean="0">
                <a:cs typeface="Times New Roman" pitchFamily="18" charset="0"/>
              </a:rPr>
              <a:t>:</a:t>
            </a:r>
            <a:endParaRPr lang="en-US" sz="2000" dirty="0" smtClean="0">
              <a:cs typeface="Times New Roman" pitchFamily="18" charset="0"/>
            </a:endParaRPr>
          </a:p>
          <a:p>
            <a:pPr algn="just"/>
            <a:r>
              <a:rPr lang="vi-VN" sz="2000" dirty="0">
                <a:cs typeface="Times New Roman" pitchFamily="18" charset="0"/>
              </a:rPr>
              <a:t>Xác minh tội </a:t>
            </a:r>
            <a:r>
              <a:rPr lang="vi-VN" sz="2000" dirty="0" smtClean="0">
                <a:cs typeface="Times New Roman" pitchFamily="18" charset="0"/>
              </a:rPr>
              <a:t>phạm</a:t>
            </a:r>
            <a:r>
              <a:rPr lang="en-US" sz="2000" dirty="0">
                <a:cs typeface="Times New Roman" pitchFamily="18" charset="0"/>
              </a:rPr>
              <a:t>.</a:t>
            </a:r>
            <a:endParaRPr lang="en-US" sz="2000" dirty="0" smtClean="0">
              <a:cs typeface="Times New Roman" pitchFamily="18" charset="0"/>
            </a:endParaRPr>
          </a:p>
          <a:p>
            <a:pPr algn="just"/>
            <a:r>
              <a:rPr lang="vi-VN" sz="2000" dirty="0">
                <a:cs typeface="Times New Roman" pitchFamily="18" charset="0"/>
              </a:rPr>
              <a:t>Camera chống </a:t>
            </a:r>
            <a:r>
              <a:rPr lang="vi-VN" sz="2000" dirty="0" smtClean="0">
                <a:cs typeface="Times New Roman" pitchFamily="18" charset="0"/>
              </a:rPr>
              <a:t>trộm</a:t>
            </a:r>
            <a:r>
              <a:rPr lang="en-US" sz="2000" dirty="0">
                <a:cs typeface="Times New Roman" pitchFamily="18" charset="0"/>
              </a:rPr>
              <a:t>.</a:t>
            </a:r>
            <a:endParaRPr lang="en-US" sz="2000" dirty="0" smtClean="0">
              <a:cs typeface="Times New Roman" pitchFamily="18" charset="0"/>
            </a:endParaRPr>
          </a:p>
          <a:p>
            <a:pPr algn="just"/>
            <a:r>
              <a:rPr lang="vi-VN" sz="2000" dirty="0">
                <a:cs typeface="Times New Roman" pitchFamily="18" charset="0"/>
              </a:rPr>
              <a:t>Bảo </a:t>
            </a:r>
            <a:r>
              <a:rPr lang="vi-VN" sz="2000" dirty="0" smtClean="0">
                <a:cs typeface="Times New Roman" pitchFamily="18" charset="0"/>
              </a:rPr>
              <a:t>mật</a:t>
            </a:r>
            <a:r>
              <a:rPr lang="en-US" sz="2000" dirty="0">
                <a:cs typeface="Times New Roman" pitchFamily="18" charset="0"/>
              </a:rPr>
              <a:t>.</a:t>
            </a:r>
            <a:endParaRPr lang="en-US" sz="2000" dirty="0" smtClean="0">
              <a:cs typeface="Times New Roman" pitchFamily="18" charset="0"/>
            </a:endParaRPr>
          </a:p>
          <a:p>
            <a:pPr algn="just"/>
            <a:r>
              <a:rPr lang="vi-VN" sz="2000" dirty="0">
                <a:cs typeface="Times New Roman" pitchFamily="18" charset="0"/>
              </a:rPr>
              <a:t>Lưu trữ khuôn </a:t>
            </a:r>
            <a:r>
              <a:rPr lang="vi-VN" sz="2000" dirty="0" smtClean="0">
                <a:cs typeface="Times New Roman" pitchFamily="18" charset="0"/>
              </a:rPr>
              <a:t>mặt</a:t>
            </a:r>
            <a:r>
              <a:rPr lang="en-US" sz="2000" dirty="0" smtClean="0">
                <a:cs typeface="Times New Roman" pitchFamily="18" charset="0"/>
              </a:rPr>
              <a:t>...</a:t>
            </a:r>
          </a:p>
        </p:txBody>
      </p:sp>
      <p:sp>
        <p:nvSpPr>
          <p:cNvPr id="4" name="Slide Number Placeholder 3"/>
          <p:cNvSpPr>
            <a:spLocks noGrp="1"/>
          </p:cNvSpPr>
          <p:nvPr>
            <p:ph type="sldNum" sz="quarter" idx="12"/>
          </p:nvPr>
        </p:nvSpPr>
        <p:spPr/>
        <p:txBody>
          <a:bodyPr/>
          <a:lstStyle/>
          <a:p>
            <a:fld id="{2B012645-5E60-4D2C-BEE8-6809018D9CC5}" type="slidenum">
              <a:rPr lang="vi-VN" smtClean="0"/>
              <a:t>6</a:t>
            </a:fld>
            <a:endParaRPr lang="vi-VN"/>
          </a:p>
        </p:txBody>
      </p:sp>
    </p:spTree>
    <p:extLst>
      <p:ext uri="{BB962C8B-B14F-4D97-AF65-F5344CB8AC3E}">
        <p14:creationId xmlns:p14="http://schemas.microsoft.com/office/powerpoint/2010/main" val="1299104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vi-VN" b="1" dirty="0">
                <a:latin typeface="Times New Roman" pitchFamily="18" charset="0"/>
                <a:cs typeface="Times New Roman" pitchFamily="18" charset="0"/>
              </a:rPr>
              <a:t>Ưu và nhược điểm của các ứng dụng nhận diện khuôn </a:t>
            </a:r>
            <a:r>
              <a:rPr lang="vi-VN" b="1" dirty="0" smtClean="0">
                <a:latin typeface="Times New Roman" pitchFamily="18" charset="0"/>
                <a:cs typeface="Times New Roman" pitchFamily="18" charset="0"/>
              </a:rPr>
              <a:t>mặt</a:t>
            </a:r>
            <a:endParaRPr lang="vi-VN"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vi-VN" sz="2000" b="1" dirty="0" smtClean="0">
                <a:cs typeface="Times New Roman" pitchFamily="18" charset="0"/>
              </a:rPr>
              <a:t>Ưu </a:t>
            </a:r>
            <a:r>
              <a:rPr lang="vi-VN" sz="2000" b="1" dirty="0">
                <a:cs typeface="Times New Roman" pitchFamily="18" charset="0"/>
              </a:rPr>
              <a:t>điểm:</a:t>
            </a:r>
          </a:p>
          <a:p>
            <a:pPr algn="just"/>
            <a:r>
              <a:rPr lang="vi-VN" sz="2000" dirty="0" smtClean="0">
                <a:cs typeface="Times New Roman" pitchFamily="18" charset="0"/>
              </a:rPr>
              <a:t>Là </a:t>
            </a:r>
            <a:r>
              <a:rPr lang="vi-VN" sz="2000" dirty="0">
                <a:cs typeface="Times New Roman" pitchFamily="18" charset="0"/>
              </a:rPr>
              <a:t>công nghệ tiên tiến đang ngày một được ứng dụng </a:t>
            </a:r>
            <a:r>
              <a:rPr lang="vi-VN" sz="2000" dirty="0" smtClean="0">
                <a:cs typeface="Times New Roman" pitchFamily="18" charset="0"/>
              </a:rPr>
              <a:t>r</a:t>
            </a:r>
            <a:r>
              <a:rPr lang="en-US" sz="2000" dirty="0" smtClean="0">
                <a:latin typeface="Times New Roman" panose="02020603050405020304" pitchFamily="18" charset="0"/>
                <a:cs typeface="Times New Roman" panose="02020603050405020304" pitchFamily="18" charset="0"/>
              </a:rPr>
              <a:t>ộ</a:t>
            </a:r>
            <a:r>
              <a:rPr lang="vi-VN" sz="2000" dirty="0" smtClean="0">
                <a:cs typeface="Times New Roman" pitchFamily="18" charset="0"/>
              </a:rPr>
              <a:t>ng </a:t>
            </a:r>
            <a:r>
              <a:rPr lang="vi-VN" sz="2000" dirty="0">
                <a:cs typeface="Times New Roman" pitchFamily="18" charset="0"/>
              </a:rPr>
              <a:t>trong đời sống.</a:t>
            </a:r>
          </a:p>
          <a:p>
            <a:pPr algn="just"/>
            <a:r>
              <a:rPr lang="vi-VN" sz="2000" dirty="0" smtClean="0">
                <a:cs typeface="Times New Roman" pitchFamily="18" charset="0"/>
              </a:rPr>
              <a:t>Được </a:t>
            </a:r>
            <a:r>
              <a:rPr lang="vi-VN" sz="2000" dirty="0">
                <a:cs typeface="Times New Roman" pitchFamily="18" charset="0"/>
              </a:rPr>
              <a:t>áp dụng trong nhiều lĩnh vực: Giám sát an ninh, chống tội phạm, tìm kiếm thông tin,…</a:t>
            </a:r>
          </a:p>
          <a:p>
            <a:pPr marL="0" indent="0" algn="just">
              <a:buNone/>
            </a:pPr>
            <a:r>
              <a:rPr lang="vi-VN" sz="2000" b="1" dirty="0">
                <a:cs typeface="Times New Roman" pitchFamily="18" charset="0"/>
              </a:rPr>
              <a:t> </a:t>
            </a:r>
            <a:r>
              <a:rPr lang="vi-VN" sz="2000" b="1" dirty="0" smtClean="0">
                <a:cs typeface="Times New Roman" pitchFamily="18" charset="0"/>
              </a:rPr>
              <a:t>Nhược </a:t>
            </a:r>
            <a:r>
              <a:rPr lang="vi-VN" sz="2000" b="1" dirty="0">
                <a:cs typeface="Times New Roman" pitchFamily="18" charset="0"/>
              </a:rPr>
              <a:t>điểm:</a:t>
            </a:r>
          </a:p>
          <a:p>
            <a:pPr algn="just"/>
            <a:r>
              <a:rPr lang="vi-VN" sz="2000" dirty="0" smtClean="0">
                <a:cs typeface="Times New Roman" pitchFamily="18" charset="0"/>
              </a:rPr>
              <a:t>Độ </a:t>
            </a:r>
            <a:r>
              <a:rPr lang="vi-VN" sz="2000" dirty="0">
                <a:cs typeface="Times New Roman" pitchFamily="18" charset="0"/>
              </a:rPr>
              <a:t>chính xác của các ứng dụng này chưa cao.</a:t>
            </a:r>
          </a:p>
          <a:p>
            <a:pPr algn="just"/>
            <a:r>
              <a:rPr lang="vi-VN" sz="2000" dirty="0" smtClean="0">
                <a:cs typeface="Times New Roman" pitchFamily="18" charset="0"/>
              </a:rPr>
              <a:t>Tính </a:t>
            </a:r>
            <a:r>
              <a:rPr lang="vi-VN" sz="2000" dirty="0">
                <a:cs typeface="Times New Roman" pitchFamily="18" charset="0"/>
              </a:rPr>
              <a:t>chính xác phụ thuộc nhiều vào ánh sáng, góc nhìn của máy, biểu cảm của khuôn mặt muốn nhận diện  …</a:t>
            </a:r>
          </a:p>
          <a:p>
            <a:pPr algn="just"/>
            <a:r>
              <a:rPr lang="vi-VN" sz="2000" dirty="0" smtClean="0">
                <a:cs typeface="Times New Roman" pitchFamily="18" charset="0"/>
              </a:rPr>
              <a:t>Máy </a:t>
            </a:r>
            <a:r>
              <a:rPr lang="vi-VN" sz="2000" dirty="0">
                <a:cs typeface="Times New Roman" pitchFamily="18" charset="0"/>
              </a:rPr>
              <a:t>khó phân biệt giữa khuôn mặt với con rối hay tranh ảnh.</a:t>
            </a:r>
          </a:p>
          <a:p>
            <a:pPr marL="0" indent="0" algn="just">
              <a:buNone/>
            </a:pPr>
            <a:endParaRPr lang="en-US" sz="2000" dirty="0" smtClean="0">
              <a:cs typeface="Times New Roman" pitchFamily="18" charset="0"/>
            </a:endParaRPr>
          </a:p>
        </p:txBody>
      </p:sp>
      <p:sp>
        <p:nvSpPr>
          <p:cNvPr id="4" name="Slide Number Placeholder 3"/>
          <p:cNvSpPr>
            <a:spLocks noGrp="1"/>
          </p:cNvSpPr>
          <p:nvPr>
            <p:ph type="sldNum" sz="quarter" idx="12"/>
          </p:nvPr>
        </p:nvSpPr>
        <p:spPr/>
        <p:txBody>
          <a:bodyPr/>
          <a:lstStyle/>
          <a:p>
            <a:fld id="{2B012645-5E60-4D2C-BEE8-6809018D9CC5}" type="slidenum">
              <a:rPr lang="vi-VN" smtClean="0"/>
              <a:t>7</a:t>
            </a:fld>
            <a:endParaRPr lang="vi-VN"/>
          </a:p>
        </p:txBody>
      </p:sp>
    </p:spTree>
    <p:extLst>
      <p:ext uri="{BB962C8B-B14F-4D97-AF65-F5344CB8AC3E}">
        <p14:creationId xmlns:p14="http://schemas.microsoft.com/office/powerpoint/2010/main" val="1964289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b="1" dirty="0">
                <a:latin typeface="Times New Roman" pitchFamily="18" charset="0"/>
                <a:cs typeface="Times New Roman" pitchFamily="18" charset="0"/>
              </a:rPr>
              <a:t>Mục tiêu của đề </a:t>
            </a:r>
            <a:r>
              <a:rPr lang="en-US" b="1" dirty="0" smtClean="0">
                <a:latin typeface="Times New Roman" pitchFamily="18" charset="0"/>
                <a:cs typeface="Times New Roman" pitchFamily="18" charset="0"/>
              </a:rPr>
              <a:t>tài</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buFont typeface="Wingdings" panose="05000000000000000000" pitchFamily="2" charset="2"/>
              <a:buChar char="Ø"/>
            </a:pPr>
            <a:r>
              <a:rPr lang="vi-VN" sz="2000" dirty="0" smtClean="0">
                <a:cs typeface="Times New Roman" pitchFamily="18" charset="0"/>
              </a:rPr>
              <a:t>Nghiên </a:t>
            </a:r>
            <a:r>
              <a:rPr lang="vi-VN" sz="2000" dirty="0">
                <a:cs typeface="Times New Roman" pitchFamily="18" charset="0"/>
              </a:rPr>
              <a:t>cứu các thuật </a:t>
            </a:r>
            <a:r>
              <a:rPr lang="vi-VN" sz="2000" dirty="0" smtClean="0">
                <a:cs typeface="Times New Roman" pitchFamily="18" charset="0"/>
              </a:rPr>
              <a:t>toán</a:t>
            </a:r>
            <a:r>
              <a:rPr lang="en-US" sz="2000" dirty="0" smtClean="0">
                <a:cs typeface="Times New Roman" pitchFamily="18" charset="0"/>
              </a:rPr>
              <a:t> </a:t>
            </a:r>
            <a:r>
              <a:rPr lang="vi-VN" sz="2000" dirty="0" smtClean="0">
                <a:cs typeface="Times New Roman" pitchFamily="18" charset="0"/>
              </a:rPr>
              <a:t>về </a:t>
            </a:r>
            <a:r>
              <a:rPr lang="vi-VN" sz="2000" dirty="0">
                <a:cs typeface="Times New Roman" pitchFamily="18" charset="0"/>
              </a:rPr>
              <a:t>nhận diện khuôn mặt như: Adaboost, Haar-Like, Cacade of Classifier, Local Binary Patterns </a:t>
            </a:r>
            <a:r>
              <a:rPr lang="vi-VN" sz="2000" dirty="0" smtClean="0">
                <a:cs typeface="Times New Roman" pitchFamily="18" charset="0"/>
              </a:rPr>
              <a:t>Histograms.</a:t>
            </a:r>
            <a:endParaRPr lang="en-US" sz="2000" dirty="0" smtClean="0">
              <a:cs typeface="Times New Roman" pitchFamily="18" charset="0"/>
            </a:endParaRPr>
          </a:p>
          <a:p>
            <a:pPr algn="just">
              <a:buFont typeface="Wingdings" panose="05000000000000000000" pitchFamily="2" charset="2"/>
              <a:buChar char="Ø"/>
            </a:pPr>
            <a:r>
              <a:rPr lang="vi-VN" sz="2000" dirty="0" smtClean="0">
                <a:cs typeface="Times New Roman" pitchFamily="18" charset="0"/>
              </a:rPr>
              <a:t>Tìm </a:t>
            </a:r>
            <a:r>
              <a:rPr lang="vi-VN" sz="2000" dirty="0">
                <a:cs typeface="Times New Roman" pitchFamily="18" charset="0"/>
              </a:rPr>
              <a:t>hiểu về Thị giác máy tính và bộ thư </a:t>
            </a:r>
            <a:r>
              <a:rPr lang="vi-VN" sz="2000" dirty="0" smtClean="0">
                <a:cs typeface="Times New Roman" pitchFamily="18" charset="0"/>
              </a:rPr>
              <a:t>viện </a:t>
            </a:r>
            <a:r>
              <a:rPr lang="vi-VN" sz="2000" dirty="0">
                <a:cs typeface="Times New Roman" pitchFamily="18" charset="0"/>
              </a:rPr>
              <a:t>OpenCV.</a:t>
            </a:r>
          </a:p>
          <a:p>
            <a:pPr algn="just">
              <a:buFont typeface="Wingdings" panose="05000000000000000000" pitchFamily="2" charset="2"/>
              <a:buChar char="Ø"/>
            </a:pPr>
            <a:r>
              <a:rPr lang="vi-VN" sz="2000" dirty="0">
                <a:cs typeface="Times New Roman" pitchFamily="18" charset="0"/>
              </a:rPr>
              <a:t> </a:t>
            </a:r>
            <a:r>
              <a:rPr lang="vi-VN" sz="2000" dirty="0" smtClean="0">
                <a:cs typeface="Times New Roman" pitchFamily="18" charset="0"/>
              </a:rPr>
              <a:t>Học </a:t>
            </a:r>
            <a:r>
              <a:rPr lang="vi-VN" sz="2000" dirty="0">
                <a:cs typeface="Times New Roman" pitchFamily="18" charset="0"/>
              </a:rPr>
              <a:t>về lập trình </a:t>
            </a:r>
            <a:r>
              <a:rPr lang="en-US" sz="2000" dirty="0" smtClean="0">
                <a:latin typeface="Times New Roman" panose="02020603050405020304" pitchFamily="18" charset="0"/>
                <a:cs typeface="Times New Roman" panose="02020603050405020304" pitchFamily="18" charset="0"/>
              </a:rPr>
              <a:t>Python</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Xây </a:t>
            </a:r>
            <a:r>
              <a:rPr lang="en-US" sz="2000" dirty="0" smtClean="0">
                <a:latin typeface="Times New Roman" panose="02020603050405020304" pitchFamily="18" charset="0"/>
                <a:cs typeface="Times New Roman" panose="02020603050405020304" pitchFamily="18" charset="0"/>
              </a:rPr>
              <a:t>dựng ứng dụng phía client giúp chấm công bằng khuôn mặt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smtClean="0">
              <a:cs typeface="Times New Roman" pitchFamily="18" charset="0"/>
            </a:endParaRPr>
          </a:p>
        </p:txBody>
      </p:sp>
      <p:sp>
        <p:nvSpPr>
          <p:cNvPr id="4" name="Slide Number Placeholder 3"/>
          <p:cNvSpPr>
            <a:spLocks noGrp="1"/>
          </p:cNvSpPr>
          <p:nvPr>
            <p:ph type="sldNum" sz="quarter" idx="12"/>
          </p:nvPr>
        </p:nvSpPr>
        <p:spPr/>
        <p:txBody>
          <a:bodyPr/>
          <a:lstStyle/>
          <a:p>
            <a:fld id="{2B012645-5E60-4D2C-BEE8-6809018D9CC5}" type="slidenum">
              <a:rPr lang="vi-VN" smtClean="0"/>
              <a:t>8</a:t>
            </a:fld>
            <a:endParaRPr lang="vi-VN"/>
          </a:p>
        </p:txBody>
      </p:sp>
    </p:spTree>
    <p:extLst>
      <p:ext uri="{BB962C8B-B14F-4D97-AF65-F5344CB8AC3E}">
        <p14:creationId xmlns:p14="http://schemas.microsoft.com/office/powerpoint/2010/main" val="3110507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Cơ sở lý thuyết về nhận dạng và phát hiện khuôn mặt.</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1600" b="1" dirty="0">
                <a:latin typeface="Times New Roman" pitchFamily="18" charset="0"/>
                <a:cs typeface="Times New Roman" pitchFamily="18" charset="0"/>
              </a:rPr>
              <a:t>Phát hiện khuôn mặt bằng thuật toán ADABOOST.</a:t>
            </a:r>
            <a:endParaRPr lang="en-US" sz="1600" dirty="0">
              <a:latin typeface="Times New Roman" pitchFamily="18" charset="0"/>
              <a:cs typeface="Times New Roman" pitchFamily="18" charset="0"/>
            </a:endParaRPr>
          </a:p>
          <a:p>
            <a:r>
              <a:rPr lang="en-US" sz="1800" dirty="0">
                <a:latin typeface="Times New Roman" pitchFamily="18" charset="0"/>
                <a:cs typeface="Times New Roman" pitchFamily="18" charset="0"/>
              </a:rPr>
              <a:t>    AdaBoost (</a:t>
            </a:r>
            <a:r>
              <a:rPr lang="en-US" sz="1800" i="1" dirty="0">
                <a:latin typeface="Times New Roman" pitchFamily="18" charset="0"/>
                <a:cs typeface="Times New Roman" pitchFamily="18" charset="0"/>
              </a:rPr>
              <a:t>Adaptive Boost</a:t>
            </a:r>
            <a:r>
              <a:rPr lang="en-US" sz="1800" dirty="0">
                <a:latin typeface="Times New Roman" pitchFamily="18" charset="0"/>
                <a:cs typeface="Times New Roman" pitchFamily="18" charset="0"/>
              </a:rPr>
              <a:t>) là một bộ phân loại mạnh phi tuyến phức dựa trên hướng tiếp cận boosting được Freund và Schapire đưa ra vào năm 1995</a:t>
            </a:r>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Adaboost hoạt động trên nguyên tắc kết hợp tuyến tính các weak classifier dựa trên các đặc trưng Haar- Line để hình thành một strong classifier.</a:t>
            </a:r>
          </a:p>
          <a:p>
            <a:pPr marL="0" indent="0">
              <a:buNone/>
            </a:pPr>
            <a:r>
              <a:rPr lang="en-US" sz="1600" b="1" dirty="0">
                <a:latin typeface="Times New Roman" pitchFamily="18" charset="0"/>
                <a:cs typeface="Times New Roman" pitchFamily="18" charset="0"/>
              </a:rPr>
              <a:t>Sơ đồ khối thuật  toán Adaboost:</a:t>
            </a:r>
            <a:endParaRPr lang="en-US" sz="16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endParaRPr lang="en-US" sz="1400" dirty="0">
              <a:latin typeface="Times New Roman" pitchFamily="18" charset="0"/>
              <a:cs typeface="Times New Roman" pitchFamily="18" charset="0"/>
            </a:endParaRPr>
          </a:p>
          <a:p>
            <a:pPr marL="0" indent="0">
              <a:buNone/>
            </a:pPr>
            <a:r>
              <a:rPr lang="en-US" sz="1400" dirty="0">
                <a:latin typeface="Times New Roman" pitchFamily="18" charset="0"/>
                <a:cs typeface="Times New Roman" pitchFamily="18" charset="0"/>
              </a:rPr>
              <a:t>          </a:t>
            </a:r>
          </a:p>
          <a:p>
            <a:pPr marL="0" indent="0" algn="just">
              <a:buNone/>
            </a:pPr>
            <a:endParaRPr lang="en-US" sz="2000" dirty="0" smtClean="0">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8000"/>
            <a:ext cx="594360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2B012645-5E60-4D2C-BEE8-6809018D9CC5}" type="slidenum">
              <a:rPr lang="vi-VN" smtClean="0"/>
              <a:t>9</a:t>
            </a:fld>
            <a:endParaRPr lang="vi-VN"/>
          </a:p>
        </p:txBody>
      </p:sp>
    </p:spTree>
    <p:extLst>
      <p:ext uri="{BB962C8B-B14F-4D97-AF65-F5344CB8AC3E}">
        <p14:creationId xmlns:p14="http://schemas.microsoft.com/office/powerpoint/2010/main" val="1039990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628</TotalTime>
  <Words>2939</Words>
  <Application>Microsoft Office PowerPoint</Application>
  <PresentationFormat>On-screen Show (4:3)</PresentationFormat>
  <Paragraphs>364</Paragraphs>
  <Slides>36</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Franklin Gothic Book</vt:lpstr>
      <vt:lpstr>Perpetua</vt:lpstr>
      <vt:lpstr>Arial</vt:lpstr>
      <vt:lpstr>Calibri</vt:lpstr>
      <vt:lpstr>Tahoma</vt:lpstr>
      <vt:lpstr>Times New Roman</vt:lpstr>
      <vt:lpstr>Wingdings</vt:lpstr>
      <vt:lpstr>Wingdings 2</vt:lpstr>
      <vt:lpstr>Equity</vt:lpstr>
      <vt:lpstr>ĐỒ ÁN TỐT NGHIỆP CHUYÊN NGÀNH: CÔNG NGHỆ PHẦN MỀM </vt:lpstr>
      <vt:lpstr>Nội dung trình bày </vt:lpstr>
      <vt:lpstr>1. Tổng quan về bài toán nhận dạng khuôn mặt.</vt:lpstr>
      <vt:lpstr>Cấu trúc của một hệ thống nhận dạng</vt:lpstr>
      <vt:lpstr>Phân tích các đặc tính sinh trắc học</vt:lpstr>
      <vt:lpstr>Ứng dụng của bài toán nhận dạng khuôn mặt</vt:lpstr>
      <vt:lpstr>Ưu và nhược điểm của các ứng dụng nhận diện khuôn mặt</vt:lpstr>
      <vt:lpstr>Mục tiêu của đề tài</vt:lpstr>
      <vt:lpstr>2. Cơ sở lý thuyết về nhận dạng và phát hiện khuôn mặt.</vt:lpstr>
      <vt:lpstr>Các đặc trưng Haar-Like</vt:lpstr>
      <vt:lpstr>Các đặc trưng Haar-Like</vt:lpstr>
      <vt:lpstr>Cascade of Classifiers</vt:lpstr>
      <vt:lpstr>Mô hình phát hiện khuôn mặt của thuật toán do Viola và Jones đưa ra</vt:lpstr>
      <vt:lpstr>Nhận dạng bằng phương pháp Local Binary Patterns Histograms</vt:lpstr>
      <vt:lpstr>Nhận dạng bằng phương pháp Local Binary Patterns Histograms</vt:lpstr>
      <vt:lpstr>3. Thiết kế và xây dựng ứng dụng thử nghiệm chấm công bằng nhận diện khuôn mặt.</vt:lpstr>
      <vt:lpstr>Giới thiệu về OpenCV</vt:lpstr>
      <vt:lpstr>Giới thiệu về Python</vt:lpstr>
      <vt:lpstr>Phân tích thiết kế hệ thống</vt:lpstr>
      <vt:lpstr>PowerPoint Presentation</vt:lpstr>
      <vt:lpstr>Biểu đồ Usercase phân rã mức 2</vt:lpstr>
      <vt:lpstr>Biểu đồ Usercase phân rã mức 2</vt:lpstr>
      <vt:lpstr>Lưu đồ thuật toán chấm công bằng khuôn mặt</vt:lpstr>
      <vt:lpstr>Phát hiện khuôn mặt</vt:lpstr>
      <vt:lpstr>Chụp ảnh khuôn mặt</vt:lpstr>
      <vt:lpstr>Huấn luyện nhận dạng khuôn mặt</vt:lpstr>
      <vt:lpstr>Nhận dạng khuôn mặt</vt:lpstr>
      <vt:lpstr>Nhận dạng khuôn mặt</vt:lpstr>
      <vt:lpstr>4. Cài đặt mô hình và đánh giá kết quả</vt:lpstr>
      <vt:lpstr>Chương trình chấm công bằng khuôn mặt</vt:lpstr>
      <vt:lpstr>Kết quả phát hiện khuôn mặt</vt:lpstr>
      <vt:lpstr>Đánh giá độ tin cậy của chương trình</vt:lpstr>
      <vt:lpstr>Đánh giá độ tin cậy của chương trình</vt:lpstr>
      <vt:lpstr>5. Kết luận và hướng phát triển</vt:lpstr>
      <vt:lpstr>5. Kết luận và hướng phát triển</vt:lpstr>
      <vt:lpstr>Em xin cảm ơn thầy cô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Tích hợp dữ liệu và XML</dc:title>
  <dc:creator>Acer</dc:creator>
  <cp:lastModifiedBy>Nguyễn Dũng Tuấn</cp:lastModifiedBy>
  <cp:revision>89</cp:revision>
  <cp:lastPrinted>2015-11-10T16:33:40Z</cp:lastPrinted>
  <dcterms:created xsi:type="dcterms:W3CDTF">2015-11-09T05:50:00Z</dcterms:created>
  <dcterms:modified xsi:type="dcterms:W3CDTF">2015-12-16T15:40:08Z</dcterms:modified>
</cp:coreProperties>
</file>