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57" r:id="rId3"/>
    <p:sldId id="295" r:id="rId4"/>
    <p:sldId id="258" r:id="rId5"/>
    <p:sldId id="259" r:id="rId6"/>
    <p:sldId id="260" r:id="rId7"/>
    <p:sldId id="261" r:id="rId8"/>
    <p:sldId id="296" r:id="rId9"/>
    <p:sldId id="262" r:id="rId10"/>
    <p:sldId id="263" r:id="rId11"/>
    <p:sldId id="297" r:id="rId12"/>
    <p:sldId id="264" r:id="rId13"/>
    <p:sldId id="298" r:id="rId14"/>
    <p:sldId id="299" r:id="rId15"/>
    <p:sldId id="300" r:id="rId16"/>
    <p:sldId id="265" r:id="rId17"/>
    <p:sldId id="301" r:id="rId18"/>
    <p:sldId id="267" r:id="rId19"/>
    <p:sldId id="272" r:id="rId20"/>
    <p:sldId id="302" r:id="rId21"/>
    <p:sldId id="273" r:id="rId22"/>
    <p:sldId id="275" r:id="rId23"/>
    <p:sldId id="279" r:id="rId24"/>
    <p:sldId id="303" r:id="rId25"/>
    <p:sldId id="305" r:id="rId26"/>
    <p:sldId id="304" r:id="rId27"/>
    <p:sldId id="306" r:id="rId28"/>
    <p:sldId id="294" r:id="rId29"/>
  </p:sldIdLst>
  <p:sldSz cx="9144000" cy="5143500" type="screen16x9"/>
  <p:notesSz cx="6858000" cy="9144000"/>
  <p:embeddedFontLst>
    <p:embeddedFont>
      <p:font typeface="Sniglet" panose="020B0604020202020204" charset="0"/>
      <p:regular r:id="rId31"/>
    </p:embeddedFont>
    <p:embeddedFont>
      <p:font typeface="Calibri" panose="020F0502020204030204" pitchFamily="34" charset="0"/>
      <p:regular r:id="rId32"/>
      <p:bold r:id="rId33"/>
      <p:italic r:id="rId34"/>
      <p:boldItalic r:id="rId35"/>
    </p:embeddedFont>
    <p:embeddedFont>
      <p:font typeface="Patrick Hand SC" panose="020B0604020202020204" charset="0"/>
      <p:regular r:id="rId36"/>
    </p:embeddedFont>
    <p:embeddedFont>
      <p:font typeface="Montserra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E69DF-D11E-49BA-B546-6195E4E87960}">
  <a:tblStyle styleId="{F7FE69DF-D11E-49BA-B546-6195E4E87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D46E14-F3A6-45BD-AA53-69B63E3B44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7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539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48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108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215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663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255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254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338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400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65ad69d3a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65ad69d3a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8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557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821550" y="1507150"/>
            <a:ext cx="5500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3" name="Google Shape;13;p3"/>
          <p:cNvSpPr txBox="1">
            <a:spLocks noGrp="1"/>
          </p:cNvSpPr>
          <p:nvPr>
            <p:ph type="subTitle" idx="1"/>
          </p:nvPr>
        </p:nvSpPr>
        <p:spPr>
          <a:xfrm>
            <a:off x="1821550" y="2535254"/>
            <a:ext cx="5500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4" name="Google Shape;14;p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441675" y="1628400"/>
            <a:ext cx="6260700" cy="819900"/>
          </a:xfrm>
          <a:prstGeom prst="rect">
            <a:avLst/>
          </a:prstGeom>
        </p:spPr>
        <p:txBody>
          <a:bodyPr spcFirstLastPara="1" wrap="square" lIns="91425" tIns="91425" rIns="91425" bIns="91425" anchor="t" anchorCtr="0">
            <a:noAutofit/>
          </a:bodyPr>
          <a:lstStyle>
            <a:lvl1pPr marL="457200" lvl="0" indent="-393700" algn="ctr" rtl="0">
              <a:spcBef>
                <a:spcPts val="600"/>
              </a:spcBef>
              <a:spcAft>
                <a:spcPts val="0"/>
              </a:spcAft>
              <a:buSzPts val="2600"/>
              <a:buChar char="+"/>
              <a:defRPr sz="2600"/>
            </a:lvl1pPr>
            <a:lvl2pPr marL="914400" lvl="1" indent="-393700" algn="ctr" rtl="0">
              <a:spcBef>
                <a:spcPts val="0"/>
              </a:spcBef>
              <a:spcAft>
                <a:spcPts val="0"/>
              </a:spcAft>
              <a:buSzPts val="2600"/>
              <a:buChar char="+"/>
              <a:defRPr sz="2600"/>
            </a:lvl2pPr>
            <a:lvl3pPr marL="1371600" lvl="2" indent="-393700" algn="ctr" rtl="0">
              <a:spcBef>
                <a:spcPts val="0"/>
              </a:spcBef>
              <a:spcAft>
                <a:spcPts val="0"/>
              </a:spcAft>
              <a:buSzPts val="2600"/>
              <a:buChar char="+"/>
              <a:defRPr sz="2600"/>
            </a:lvl3pPr>
            <a:lvl4pPr marL="1828800" lvl="3" indent="-393700" algn="ctr" rtl="0">
              <a:spcBef>
                <a:spcPts val="0"/>
              </a:spcBef>
              <a:spcAft>
                <a:spcPts val="0"/>
              </a:spcAft>
              <a:buSzPts val="2600"/>
              <a:buChar char="+"/>
              <a:defRPr sz="2600"/>
            </a:lvl4pPr>
            <a:lvl5pPr marL="2286000" lvl="4" indent="-393700" algn="ctr" rtl="0">
              <a:spcBef>
                <a:spcPts val="0"/>
              </a:spcBef>
              <a:spcAft>
                <a:spcPts val="0"/>
              </a:spcAft>
              <a:buSzPts val="2600"/>
              <a:buChar char="+"/>
              <a:defRPr sz="2600"/>
            </a:lvl5pPr>
            <a:lvl6pPr marL="2743200" lvl="5" indent="-393700" algn="ctr" rtl="0">
              <a:spcBef>
                <a:spcPts val="0"/>
              </a:spcBef>
              <a:spcAft>
                <a:spcPts val="0"/>
              </a:spcAft>
              <a:buSzPts val="2600"/>
              <a:buChar char="+"/>
              <a:defRPr sz="2600"/>
            </a:lvl6pPr>
            <a:lvl7pPr marL="3200400" lvl="6" indent="-393700" algn="ctr" rtl="0">
              <a:spcBef>
                <a:spcPts val="0"/>
              </a:spcBef>
              <a:spcAft>
                <a:spcPts val="0"/>
              </a:spcAft>
              <a:buSzPts val="2600"/>
              <a:buChar char="+"/>
              <a:defRPr sz="2600"/>
            </a:lvl7pPr>
            <a:lvl8pPr marL="3657600" lvl="7" indent="-393700" algn="ctr" rtl="0">
              <a:spcBef>
                <a:spcPts val="0"/>
              </a:spcBef>
              <a:spcAft>
                <a:spcPts val="0"/>
              </a:spcAft>
              <a:buSzPts val="2600"/>
              <a:buChar char="+"/>
              <a:defRPr sz="2600"/>
            </a:lvl8pPr>
            <a:lvl9pPr marL="4114800" lvl="8" indent="-393700" algn="ctr">
              <a:spcBef>
                <a:spcPts val="0"/>
              </a:spcBef>
              <a:spcAft>
                <a:spcPts val="0"/>
              </a:spcAft>
              <a:buSzPts val="2600"/>
              <a:buChar char="+"/>
              <a:defRPr sz="2600"/>
            </a:lvl9pPr>
          </a:lstStyle>
          <a:p>
            <a:endParaRPr/>
          </a:p>
        </p:txBody>
      </p:sp>
      <p:sp>
        <p:nvSpPr>
          <p:cNvPr id="17" name="Google Shape;17;p4"/>
          <p:cNvSpPr txBox="1"/>
          <p:nvPr/>
        </p:nvSpPr>
        <p:spPr>
          <a:xfrm>
            <a:off x="3593400" y="933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2A95B7"/>
                </a:solidFill>
                <a:latin typeface="Patrick Hand SC"/>
                <a:ea typeface="Patrick Hand SC"/>
                <a:cs typeface="Patrick Hand SC"/>
                <a:sym typeface="Patrick Hand SC"/>
              </a:rPr>
              <a:t>“</a:t>
            </a:r>
            <a:endParaRPr sz="9600">
              <a:solidFill>
                <a:srgbClr val="2A95B7"/>
              </a:solidFill>
              <a:latin typeface="Patrick Hand SC"/>
              <a:ea typeface="Patrick Hand SC"/>
              <a:cs typeface="Patrick Hand SC"/>
              <a:sym typeface="Patrick Hand SC"/>
            </a:endParaRPr>
          </a:p>
        </p:txBody>
      </p:sp>
      <p:sp>
        <p:nvSpPr>
          <p:cNvPr id="18" name="Google Shape;18;p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6"/>
          <p:cNvSpPr txBox="1">
            <a:spLocks noGrp="1"/>
          </p:cNvSpPr>
          <p:nvPr>
            <p:ph type="body" idx="1"/>
          </p:nvPr>
        </p:nvSpPr>
        <p:spPr>
          <a:xfrm>
            <a:off x="1049500" y="1459650"/>
            <a:ext cx="34179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6" name="Google Shape;26;p6"/>
          <p:cNvSpPr txBox="1">
            <a:spLocks noGrp="1"/>
          </p:cNvSpPr>
          <p:nvPr>
            <p:ph type="body" idx="2"/>
          </p:nvPr>
        </p:nvSpPr>
        <p:spPr>
          <a:xfrm>
            <a:off x="4676725" y="1459650"/>
            <a:ext cx="33936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7"/>
          <p:cNvSpPr txBox="1">
            <a:spLocks noGrp="1"/>
          </p:cNvSpPr>
          <p:nvPr>
            <p:ph type="body" idx="1"/>
          </p:nvPr>
        </p:nvSpPr>
        <p:spPr>
          <a:xfrm>
            <a:off x="108185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1" name="Google Shape;31;p7"/>
          <p:cNvSpPr txBox="1">
            <a:spLocks noGrp="1"/>
          </p:cNvSpPr>
          <p:nvPr>
            <p:ph type="body" idx="2"/>
          </p:nvPr>
        </p:nvSpPr>
        <p:spPr>
          <a:xfrm>
            <a:off x="342530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2" name="Google Shape;32;p7"/>
          <p:cNvSpPr txBox="1">
            <a:spLocks noGrp="1"/>
          </p:cNvSpPr>
          <p:nvPr>
            <p:ph type="body" idx="3"/>
          </p:nvPr>
        </p:nvSpPr>
        <p:spPr>
          <a:xfrm>
            <a:off x="5768751"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3" name="Google Shape;33;p7"/>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8"/>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1pPr>
            <a:lvl2pPr lvl="1">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2pPr>
            <a:lvl3pPr lvl="2">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3pPr>
            <a:lvl4pPr lvl="3">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4pPr>
            <a:lvl5pPr lvl="4">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5pPr>
            <a:lvl6pPr lvl="5">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6pPr>
            <a:lvl7pPr lvl="6">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7pPr>
            <a:lvl8pPr lvl="7">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8pPr>
            <a:lvl9pPr lvl="8">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778881" y="673726"/>
            <a:ext cx="763286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Free Talk about: </a:t>
            </a:r>
            <a:r>
              <a:rPr lang="en" b="1" smtClean="0">
                <a:solidFill>
                  <a:srgbClr val="FF0000"/>
                </a:solidFill>
              </a:rPr>
              <a:t>QT/QML</a:t>
            </a:r>
            <a:endParaRPr b="1">
              <a:solidFill>
                <a:srgbClr val="FF0000"/>
              </a:solidFill>
            </a:endParaRPr>
          </a:p>
        </p:txBody>
      </p:sp>
      <p:sp>
        <p:nvSpPr>
          <p:cNvPr id="2" name="TextBox 1"/>
          <p:cNvSpPr txBox="1"/>
          <p:nvPr/>
        </p:nvSpPr>
        <p:spPr>
          <a:xfrm>
            <a:off x="5699760" y="3931548"/>
            <a:ext cx="2711981" cy="523220"/>
          </a:xfrm>
          <a:prstGeom prst="rect">
            <a:avLst/>
          </a:prstGeom>
          <a:noFill/>
        </p:spPr>
        <p:txBody>
          <a:bodyPr wrap="square" rtlCol="0">
            <a:spAutoFit/>
          </a:bodyPr>
          <a:lstStyle/>
          <a:p>
            <a:r>
              <a:rPr lang="en-US" b="1" smtClean="0"/>
              <a:t>Present: </a:t>
            </a:r>
            <a:r>
              <a:rPr lang="en-US" smtClean="0"/>
              <a:t>fixed-term </a:t>
            </a:r>
          </a:p>
          <a:p>
            <a:r>
              <a:rPr lang="en-US" smtClean="0"/>
              <a:t>Tran Ngo Anh Tuan – EMC 34</a:t>
            </a:r>
            <a:endParaRPr lang="en-US"/>
          </a:p>
        </p:txBody>
      </p:sp>
      <p:pic>
        <p:nvPicPr>
          <p:cNvPr id="1028" name="Picture 4" descr="Chia Sẻ Khóa Học Toàn Tập Về Qt - QML Với C++ [Khóa 8917] | Nhà Sách Tin Họ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06" y="3157005"/>
            <a:ext cx="1630785" cy="1367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9"/>
          <p:cNvSpPr txBox="1">
            <a:spLocks noGrp="1"/>
          </p:cNvSpPr>
          <p:nvPr>
            <p:ph type="title"/>
          </p:nvPr>
        </p:nvSpPr>
        <p:spPr>
          <a:xfrm>
            <a:off x="1049500" y="659988"/>
            <a:ext cx="1285138" cy="5462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Ví dụ:</a:t>
            </a:r>
            <a:endParaRPr/>
          </a:p>
        </p:txBody>
      </p:sp>
      <p:sp>
        <p:nvSpPr>
          <p:cNvPr id="107" name="Google Shape;107;p19"/>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p:cNvPicPr>
            <a:picLocks noChangeAspect="1"/>
          </p:cNvPicPr>
          <p:nvPr/>
        </p:nvPicPr>
        <p:blipFill>
          <a:blip r:embed="rId3"/>
          <a:stretch>
            <a:fillRect/>
          </a:stretch>
        </p:blipFill>
        <p:spPr>
          <a:xfrm>
            <a:off x="1245141" y="1459650"/>
            <a:ext cx="2451369" cy="3072434"/>
          </a:xfrm>
          <a:prstGeom prst="rect">
            <a:avLst/>
          </a:prstGeom>
        </p:spPr>
      </p:pic>
      <p:pic>
        <p:nvPicPr>
          <p:cNvPr id="4" name="Picture 3"/>
          <p:cNvPicPr>
            <a:picLocks noChangeAspect="1"/>
          </p:cNvPicPr>
          <p:nvPr/>
        </p:nvPicPr>
        <p:blipFill>
          <a:blip r:embed="rId4"/>
          <a:stretch>
            <a:fillRect/>
          </a:stretch>
        </p:blipFill>
        <p:spPr>
          <a:xfrm>
            <a:off x="5262663" y="1459649"/>
            <a:ext cx="2762655" cy="310028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1404639" y="547138"/>
            <a:ext cx="4431957" cy="5349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smtClean="0">
                <a:solidFill>
                  <a:schemeClr val="accent3">
                    <a:lumMod val="75000"/>
                  </a:schemeClr>
                </a:solidFill>
                <a:latin typeface="+mj-lt"/>
              </a:rPr>
              <a:t>C</a:t>
            </a:r>
            <a:r>
              <a:rPr lang="en" sz="2400" smtClean="0">
                <a:solidFill>
                  <a:schemeClr val="accent3">
                    <a:lumMod val="75000"/>
                  </a:schemeClr>
                </a:solidFill>
                <a:latin typeface="+mj-lt"/>
              </a:rPr>
              <a:t>ác kiểu dữ liệu cơ bản trong QT/qml</a:t>
            </a:r>
            <a:endParaRPr sz="2400">
              <a:solidFill>
                <a:schemeClr val="accent3">
                  <a:lumMod val="75000"/>
                </a:schemeClr>
              </a:solidFill>
              <a:latin typeface="+mj-lt"/>
            </a:endParaRPr>
          </a:p>
        </p:txBody>
      </p:sp>
      <p:sp>
        <p:nvSpPr>
          <p:cNvPr id="72" name="Google Shape;72;p15"/>
          <p:cNvSpPr txBox="1">
            <a:spLocks noGrp="1"/>
          </p:cNvSpPr>
          <p:nvPr>
            <p:ph type="subTitle" idx="1"/>
          </p:nvPr>
        </p:nvSpPr>
        <p:spPr>
          <a:xfrm>
            <a:off x="609129" y="1176013"/>
            <a:ext cx="7863662" cy="3177778"/>
          </a:xfrm>
          <a:prstGeom prst="rect">
            <a:avLst/>
          </a:prstGeom>
        </p:spPr>
        <p:txBody>
          <a:bodyPr spcFirstLastPara="1" wrap="square" lIns="91425" tIns="91425" rIns="91425" bIns="91425" anchor="t" anchorCtr="0">
            <a:noAutofit/>
          </a:bodyPr>
          <a:lstStyle/>
          <a:p>
            <a:pPr>
              <a:lnSpc>
                <a:spcPct val="150000"/>
              </a:lnSpc>
            </a:pPr>
            <a:r>
              <a:rPr lang="en-US" sz="1800">
                <a:latin typeface="+mj-lt"/>
              </a:rPr>
              <a:t>+ </a:t>
            </a:r>
            <a:r>
              <a:rPr lang="en-US" sz="1800" b="1">
                <a:solidFill>
                  <a:schemeClr val="tx1"/>
                </a:solidFill>
                <a:latin typeface="+mj-lt"/>
              </a:rPr>
              <a:t>Number</a:t>
            </a:r>
            <a:r>
              <a:rPr lang="en-US" sz="1800">
                <a:latin typeface="+mj-lt"/>
              </a:rPr>
              <a:t>: Kiểu số để đại diện cho các giá trị số nguyên hoặc số thực.</a:t>
            </a:r>
          </a:p>
          <a:p>
            <a:pPr>
              <a:lnSpc>
                <a:spcPct val="150000"/>
              </a:lnSpc>
            </a:pPr>
            <a:r>
              <a:rPr lang="en-US" sz="1800">
                <a:latin typeface="+mj-lt"/>
              </a:rPr>
              <a:t> + </a:t>
            </a:r>
            <a:r>
              <a:rPr lang="en-US" sz="1800" b="1">
                <a:solidFill>
                  <a:schemeClr val="tx1"/>
                </a:solidFill>
                <a:latin typeface="+mj-lt"/>
              </a:rPr>
              <a:t>String</a:t>
            </a:r>
            <a:r>
              <a:rPr lang="en-US" sz="1800">
                <a:latin typeface="+mj-lt"/>
              </a:rPr>
              <a:t>: Kiểu chuỗi để đại diện cho các giá trị dạng văn bản.</a:t>
            </a:r>
          </a:p>
          <a:p>
            <a:pPr>
              <a:lnSpc>
                <a:spcPct val="150000"/>
              </a:lnSpc>
            </a:pPr>
            <a:r>
              <a:rPr lang="en-US" sz="1800">
                <a:latin typeface="+mj-lt"/>
              </a:rPr>
              <a:t> + </a:t>
            </a:r>
            <a:r>
              <a:rPr lang="en-US" sz="1800" b="1">
                <a:solidFill>
                  <a:schemeClr val="tx1"/>
                </a:solidFill>
                <a:latin typeface="+mj-lt"/>
              </a:rPr>
              <a:t>Boolean</a:t>
            </a:r>
            <a:r>
              <a:rPr lang="en-US" sz="1800">
                <a:latin typeface="+mj-lt"/>
              </a:rPr>
              <a:t>: Kiểu boolean để đại diện cho các giá trị true hoặc false.</a:t>
            </a:r>
          </a:p>
          <a:p>
            <a:pPr>
              <a:lnSpc>
                <a:spcPct val="150000"/>
              </a:lnSpc>
            </a:pPr>
            <a:r>
              <a:rPr lang="en-US" sz="1800">
                <a:latin typeface="+mj-lt"/>
              </a:rPr>
              <a:t> + </a:t>
            </a:r>
            <a:r>
              <a:rPr lang="en-US" sz="1800" b="1">
                <a:solidFill>
                  <a:schemeClr val="tx1"/>
                </a:solidFill>
                <a:latin typeface="+mj-lt"/>
              </a:rPr>
              <a:t>Date</a:t>
            </a:r>
            <a:r>
              <a:rPr lang="en-US" sz="1800">
                <a:latin typeface="+mj-lt"/>
              </a:rPr>
              <a:t>: Kiểu ngày tháng để đại diện cho các giá trị ngày tháng.</a:t>
            </a:r>
          </a:p>
          <a:p>
            <a:pPr>
              <a:lnSpc>
                <a:spcPct val="150000"/>
              </a:lnSpc>
            </a:pPr>
            <a:r>
              <a:rPr lang="en-US" sz="1800">
                <a:latin typeface="+mj-lt"/>
              </a:rPr>
              <a:t> + </a:t>
            </a:r>
            <a:r>
              <a:rPr lang="en-US" sz="1800" b="1">
                <a:solidFill>
                  <a:schemeClr val="tx1"/>
                </a:solidFill>
                <a:latin typeface="+mj-lt"/>
              </a:rPr>
              <a:t>Time</a:t>
            </a:r>
            <a:r>
              <a:rPr lang="en-US" sz="1800">
                <a:latin typeface="+mj-lt"/>
              </a:rPr>
              <a:t>: Kiểu thời gian để đại diện cho các giá trị thời gian.</a:t>
            </a:r>
          </a:p>
          <a:p>
            <a:pPr>
              <a:lnSpc>
                <a:spcPct val="150000"/>
              </a:lnSpc>
            </a:pPr>
            <a:r>
              <a:rPr lang="en-US" sz="1800">
                <a:latin typeface="+mj-lt"/>
              </a:rPr>
              <a:t> + </a:t>
            </a:r>
            <a:r>
              <a:rPr lang="en-US" sz="1800" b="1">
                <a:solidFill>
                  <a:schemeClr val="tx1"/>
                </a:solidFill>
                <a:latin typeface="+mj-lt"/>
              </a:rPr>
              <a:t>Color</a:t>
            </a:r>
            <a:r>
              <a:rPr lang="en-US" sz="1800">
                <a:latin typeface="+mj-lt"/>
              </a:rPr>
              <a:t>: Kiểu màu để đại diện cho các giá trị màu sắc.</a:t>
            </a:r>
          </a:p>
          <a:p>
            <a:pPr>
              <a:lnSpc>
                <a:spcPct val="150000"/>
              </a:lnSpc>
            </a:pPr>
            <a:r>
              <a:rPr lang="en-US" sz="1800">
                <a:latin typeface="+mj-lt"/>
              </a:rPr>
              <a:t> + </a:t>
            </a:r>
            <a:r>
              <a:rPr lang="en-US" sz="1800" b="1">
                <a:solidFill>
                  <a:schemeClr val="tx1"/>
                </a:solidFill>
                <a:latin typeface="+mj-lt"/>
              </a:rPr>
              <a:t>Variant</a:t>
            </a:r>
            <a:r>
              <a:rPr lang="en-US" sz="1800">
                <a:latin typeface="+mj-lt"/>
              </a:rPr>
              <a:t>: Kiểu biến để đại diện </a:t>
            </a:r>
            <a:r>
              <a:rPr lang="en-US" sz="1800">
                <a:latin typeface="+mj-lt"/>
              </a:rPr>
              <a:t>cho </a:t>
            </a:r>
            <a:r>
              <a:rPr lang="en-US" sz="1800" smtClean="0">
                <a:latin typeface="+mj-lt"/>
              </a:rPr>
              <a:t>giá </a:t>
            </a:r>
            <a:r>
              <a:rPr lang="en-US" sz="1800">
                <a:latin typeface="+mj-lt"/>
              </a:rPr>
              <a:t>trị có thể có kiểu dữ liệu khác nhau.</a:t>
            </a:r>
          </a:p>
        </p:txBody>
      </p:sp>
      <p:sp>
        <p:nvSpPr>
          <p:cNvPr id="73" name="Google Shape;73;p15"/>
          <p:cNvSpPr/>
          <p:nvPr/>
        </p:nvSpPr>
        <p:spPr>
          <a:xfrm>
            <a:off x="686950" y="500191"/>
            <a:ext cx="717689" cy="628875"/>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latin typeface="+mj-lt"/>
            </a:endParaRPr>
          </a:p>
        </p:txBody>
      </p:sp>
      <p:sp>
        <p:nvSpPr>
          <p:cNvPr id="74" name="Google Shape;74;p1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11</a:t>
            </a:fld>
            <a:endParaRPr>
              <a:latin typeface="+mj-lt"/>
            </a:endParaRPr>
          </a:p>
        </p:txBody>
      </p:sp>
    </p:spTree>
    <p:extLst>
      <p:ext uri="{BB962C8B-B14F-4D97-AF65-F5344CB8AC3E}">
        <p14:creationId xmlns:p14="http://schemas.microsoft.com/office/powerpoint/2010/main" val="782451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935349" y="465435"/>
            <a:ext cx="4719251" cy="322506"/>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en-US" sz="1800">
                <a:solidFill>
                  <a:srgbClr val="FF0000"/>
                </a:solidFill>
              </a:rPr>
              <a:t>2. </a:t>
            </a:r>
            <a:r>
              <a:rPr lang="vi-VN" sz="1800">
                <a:solidFill>
                  <a:srgbClr val="FF0000"/>
                </a:solidFill>
              </a:rPr>
              <a:t>Các loại đối tượng cơ bản và cách sử dụng chúng</a:t>
            </a:r>
            <a:endParaRPr lang="vi-VN" sz="1800">
              <a:solidFill>
                <a:srgbClr val="FF0000"/>
              </a:solidFill>
            </a:endParaRPr>
          </a:p>
        </p:txBody>
      </p:sp>
      <p:sp>
        <p:nvSpPr>
          <p:cNvPr id="113" name="Google Shape;113;p20"/>
          <p:cNvSpPr txBox="1">
            <a:spLocks noGrp="1"/>
          </p:cNvSpPr>
          <p:nvPr>
            <p:ph type="body" idx="1"/>
          </p:nvPr>
        </p:nvSpPr>
        <p:spPr>
          <a:xfrm>
            <a:off x="721927" y="976839"/>
            <a:ext cx="3995988" cy="338939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smtClean="0">
                <a:solidFill>
                  <a:srgbClr val="00B050"/>
                </a:solidFill>
                <a:latin typeface="+mj-lt"/>
              </a:rPr>
              <a:t>1. </a:t>
            </a:r>
            <a:r>
              <a:rPr lang="en-US" b="1" smtClean="0">
                <a:solidFill>
                  <a:srgbClr val="00B050"/>
                </a:solidFill>
                <a:latin typeface="+mj-lt"/>
              </a:rPr>
              <a:t>Item:</a:t>
            </a:r>
            <a:endParaRPr b="1">
              <a:solidFill>
                <a:srgbClr val="00B050"/>
              </a:solidFill>
              <a:latin typeface="+mj-lt"/>
            </a:endParaRPr>
          </a:p>
          <a:p>
            <a:pPr marL="285750" lvl="0" indent="-285750">
              <a:buFontTx/>
              <a:buChar char="-"/>
            </a:pPr>
            <a:r>
              <a:rPr lang="en-US" smtClean="0">
                <a:latin typeface="+mj-lt"/>
              </a:rPr>
              <a:t>Lớp </a:t>
            </a:r>
            <a:r>
              <a:rPr lang="en-US">
                <a:latin typeface="+mj-lt"/>
              </a:rPr>
              <a:t>base cho tất cả các đối tượng </a:t>
            </a:r>
            <a:r>
              <a:rPr lang="en-US">
                <a:latin typeface="+mj-lt"/>
              </a:rPr>
              <a:t>giao </a:t>
            </a:r>
            <a:endParaRPr lang="en-US" smtClean="0">
              <a:latin typeface="+mj-lt"/>
            </a:endParaRPr>
          </a:p>
          <a:p>
            <a:pPr marL="0" lvl="0" indent="0">
              <a:buNone/>
            </a:pPr>
            <a:r>
              <a:rPr lang="en-US" smtClean="0">
                <a:latin typeface="+mj-lt"/>
              </a:rPr>
              <a:t>diện  </a:t>
            </a:r>
            <a:r>
              <a:rPr lang="en-US">
                <a:latin typeface="+mj-lt"/>
              </a:rPr>
              <a:t>trong </a:t>
            </a:r>
            <a:r>
              <a:rPr lang="en-US">
                <a:latin typeface="+mj-lt"/>
              </a:rPr>
              <a:t>Qt </a:t>
            </a:r>
            <a:r>
              <a:rPr lang="en-US" smtClean="0">
                <a:latin typeface="+mj-lt"/>
              </a:rPr>
              <a:t>Quick</a:t>
            </a:r>
          </a:p>
          <a:p>
            <a:pPr marL="285750" lvl="0" indent="-285750">
              <a:buFontTx/>
              <a:buChar char="-"/>
            </a:pPr>
            <a:r>
              <a:rPr lang="en-US">
                <a:latin typeface="+mj-lt"/>
              </a:rPr>
              <a:t>không có giao </a:t>
            </a:r>
            <a:r>
              <a:rPr lang="en-US">
                <a:latin typeface="+mj-lt"/>
              </a:rPr>
              <a:t>diện </a:t>
            </a:r>
            <a:r>
              <a:rPr lang="en-US" smtClean="0">
                <a:latin typeface="+mj-lt"/>
              </a:rPr>
              <a:t>hiển thị</a:t>
            </a:r>
          </a:p>
          <a:p>
            <a:pPr marL="285750" lvl="0" indent="-285750">
              <a:buFontTx/>
              <a:buChar char="-"/>
            </a:pPr>
            <a:r>
              <a:rPr lang="en-US">
                <a:latin typeface="+mj-lt"/>
              </a:rPr>
              <a:t>C</a:t>
            </a:r>
            <a:r>
              <a:rPr lang="en-US" smtClean="0">
                <a:latin typeface="+mj-lt"/>
              </a:rPr>
              <a:t>hứa </a:t>
            </a:r>
            <a:r>
              <a:rPr lang="en-US">
                <a:latin typeface="+mj-lt"/>
              </a:rPr>
              <a:t>các thuộc tính cơ </a:t>
            </a:r>
            <a:r>
              <a:rPr lang="en-US">
                <a:latin typeface="+mj-lt"/>
              </a:rPr>
              <a:t>bản </a:t>
            </a:r>
            <a:r>
              <a:rPr lang="en-US" smtClean="0">
                <a:latin typeface="+mj-lt"/>
              </a:rPr>
              <a:t>như</a:t>
            </a:r>
          </a:p>
          <a:p>
            <a:pPr marL="0" lvl="0" indent="0">
              <a:buNone/>
            </a:pPr>
            <a:r>
              <a:rPr lang="en-US">
                <a:latin typeface="+mj-lt"/>
              </a:rPr>
              <a:t>	</a:t>
            </a:r>
            <a:r>
              <a:rPr lang="en-US" smtClean="0">
                <a:latin typeface="+mj-lt"/>
              </a:rPr>
              <a:t>+ </a:t>
            </a:r>
            <a:r>
              <a:rPr lang="en-US">
                <a:latin typeface="+mj-lt"/>
              </a:rPr>
              <a:t>toạ độ x</a:t>
            </a:r>
            <a:r>
              <a:rPr lang="en-US">
                <a:latin typeface="+mj-lt"/>
              </a:rPr>
              <a:t>, </a:t>
            </a:r>
            <a:r>
              <a:rPr lang="en-US" smtClean="0">
                <a:latin typeface="+mj-lt"/>
              </a:rPr>
              <a:t>y,</a:t>
            </a:r>
          </a:p>
          <a:p>
            <a:pPr marL="0" lvl="0" indent="0">
              <a:buNone/>
            </a:pPr>
            <a:r>
              <a:rPr lang="en-US">
                <a:latin typeface="+mj-lt"/>
              </a:rPr>
              <a:t>	</a:t>
            </a:r>
            <a:r>
              <a:rPr lang="en-US" smtClean="0">
                <a:latin typeface="+mj-lt"/>
              </a:rPr>
              <a:t>+ width</a:t>
            </a:r>
            <a:r>
              <a:rPr lang="en-US">
                <a:latin typeface="+mj-lt"/>
              </a:rPr>
              <a:t>, </a:t>
            </a:r>
            <a:r>
              <a:rPr lang="en-US" smtClean="0">
                <a:latin typeface="+mj-lt"/>
              </a:rPr>
              <a:t>height</a:t>
            </a:r>
          </a:p>
          <a:p>
            <a:pPr marL="0" lvl="0" indent="0">
              <a:buNone/>
            </a:pPr>
            <a:r>
              <a:rPr lang="en-US">
                <a:latin typeface="+mj-lt"/>
              </a:rPr>
              <a:t>	</a:t>
            </a:r>
            <a:r>
              <a:rPr lang="en-US" smtClean="0">
                <a:latin typeface="+mj-lt"/>
              </a:rPr>
              <a:t>+ xử </a:t>
            </a:r>
            <a:r>
              <a:rPr lang="en-US">
                <a:latin typeface="+mj-lt"/>
              </a:rPr>
              <a:t>lý sự kiện với </a:t>
            </a:r>
            <a:r>
              <a:rPr lang="en-US">
                <a:latin typeface="+mj-lt"/>
              </a:rPr>
              <a:t>bàn </a:t>
            </a:r>
            <a:r>
              <a:rPr lang="en-US" smtClean="0">
                <a:latin typeface="+mj-lt"/>
              </a:rPr>
              <a:t>phím</a:t>
            </a:r>
          </a:p>
          <a:p>
            <a:pPr marL="0" indent="0">
              <a:buNone/>
            </a:pPr>
            <a:r>
              <a:rPr lang="en-US" smtClean="0">
                <a:latin typeface="+mj-lt"/>
              </a:rPr>
              <a:t>Mục địch chủ yếu dùng để gom nhóm các </a:t>
            </a:r>
          </a:p>
          <a:p>
            <a:pPr marL="0" indent="0">
              <a:buNone/>
            </a:pPr>
            <a:r>
              <a:rPr lang="en-US" smtClean="0">
                <a:latin typeface="+mj-lt"/>
              </a:rPr>
              <a:t>đối tượng trong Qml</a:t>
            </a:r>
            <a:endParaRPr lang="en-US">
              <a:latin typeface="+mj-lt"/>
            </a:endParaRPr>
          </a:p>
          <a:p>
            <a:pPr marL="0" lvl="0" indent="0">
              <a:buNone/>
            </a:pPr>
            <a:endParaRPr>
              <a:latin typeface="+mj-lt"/>
            </a:endParaRPr>
          </a:p>
        </p:txBody>
      </p:sp>
      <p:sp>
        <p:nvSpPr>
          <p:cNvPr id="116" name="Google Shape;116;p2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Picture 1"/>
          <p:cNvPicPr>
            <a:picLocks noChangeAspect="1"/>
          </p:cNvPicPr>
          <p:nvPr/>
        </p:nvPicPr>
        <p:blipFill>
          <a:blip r:embed="rId3"/>
          <a:stretch>
            <a:fillRect/>
          </a:stretch>
        </p:blipFill>
        <p:spPr>
          <a:xfrm>
            <a:off x="4717915" y="1013853"/>
            <a:ext cx="3774332" cy="3352381"/>
          </a:xfrm>
          <a:prstGeom prst="rect">
            <a:avLst/>
          </a:prstGeom>
        </p:spPr>
      </p:pic>
      <p:pic>
        <p:nvPicPr>
          <p:cNvPr id="3" name="Picture 2"/>
          <p:cNvPicPr>
            <a:picLocks noChangeAspect="1"/>
          </p:cNvPicPr>
          <p:nvPr/>
        </p:nvPicPr>
        <p:blipFill>
          <a:blip r:embed="rId4"/>
          <a:stretch>
            <a:fillRect/>
          </a:stretch>
        </p:blipFill>
        <p:spPr>
          <a:xfrm>
            <a:off x="7188023" y="995346"/>
            <a:ext cx="1304224" cy="22570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935349" y="465435"/>
            <a:ext cx="4719251" cy="322506"/>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en-US" sz="1800">
                <a:solidFill>
                  <a:srgbClr val="FF0000"/>
                </a:solidFill>
              </a:rPr>
              <a:t>2. </a:t>
            </a:r>
            <a:r>
              <a:rPr lang="vi-VN" sz="1800">
                <a:solidFill>
                  <a:srgbClr val="FF0000"/>
                </a:solidFill>
              </a:rPr>
              <a:t>Các loại đối tượng cơ bản và cách sử dụng chúng</a:t>
            </a:r>
            <a:endParaRPr lang="vi-VN" sz="1800">
              <a:solidFill>
                <a:srgbClr val="FF0000"/>
              </a:solidFill>
            </a:endParaRPr>
          </a:p>
        </p:txBody>
      </p:sp>
      <p:sp>
        <p:nvSpPr>
          <p:cNvPr id="113" name="Google Shape;113;p20"/>
          <p:cNvSpPr txBox="1">
            <a:spLocks noGrp="1"/>
          </p:cNvSpPr>
          <p:nvPr>
            <p:ph type="body" idx="1"/>
          </p:nvPr>
        </p:nvSpPr>
        <p:spPr>
          <a:xfrm>
            <a:off x="721927" y="995347"/>
            <a:ext cx="4093264" cy="3389395"/>
          </a:xfrm>
          <a:prstGeom prst="rect">
            <a:avLst/>
          </a:prstGeom>
        </p:spPr>
        <p:txBody>
          <a:bodyPr spcFirstLastPara="1" wrap="square" lIns="91425" tIns="91425" rIns="91425" bIns="91425" anchor="t" anchorCtr="0">
            <a:noAutofit/>
          </a:bodyPr>
          <a:lstStyle/>
          <a:p>
            <a:pPr marL="0" lvl="0" indent="0" algn="ctr" rtl="0">
              <a:lnSpc>
                <a:spcPct val="150000"/>
              </a:lnSpc>
              <a:spcBef>
                <a:spcPts val="600"/>
              </a:spcBef>
              <a:spcAft>
                <a:spcPts val="0"/>
              </a:spcAft>
              <a:buNone/>
            </a:pPr>
            <a:r>
              <a:rPr lang="en-US" b="1" smtClean="0">
                <a:solidFill>
                  <a:srgbClr val="00B050"/>
                </a:solidFill>
                <a:latin typeface="+mj-lt"/>
              </a:rPr>
              <a:t>2. Rectangle:</a:t>
            </a:r>
          </a:p>
          <a:p>
            <a:pPr marL="285750" lvl="0" indent="-285750">
              <a:lnSpc>
                <a:spcPct val="150000"/>
              </a:lnSpc>
              <a:buFontTx/>
              <a:buChar char="-"/>
            </a:pPr>
            <a:r>
              <a:rPr lang="en-US" smtClean="0">
                <a:latin typeface="+mj-lt"/>
              </a:rPr>
              <a:t>Là </a:t>
            </a:r>
            <a:r>
              <a:rPr lang="en-US">
                <a:latin typeface="+mj-lt"/>
              </a:rPr>
              <a:t>đối tượng giao diện cho phép </a:t>
            </a:r>
            <a:r>
              <a:rPr lang="en-US">
                <a:latin typeface="+mj-lt"/>
              </a:rPr>
              <a:t>tô </a:t>
            </a:r>
            <a:r>
              <a:rPr lang="en-US" smtClean="0">
                <a:latin typeface="+mj-lt"/>
              </a:rPr>
              <a:t>màu đồng </a:t>
            </a:r>
            <a:r>
              <a:rPr lang="en-US">
                <a:latin typeface="+mj-lt"/>
              </a:rPr>
              <a:t>nhất hoặc không đồng </a:t>
            </a:r>
            <a:r>
              <a:rPr lang="en-US">
                <a:latin typeface="+mj-lt"/>
              </a:rPr>
              <a:t>nhất </a:t>
            </a:r>
            <a:endParaRPr lang="en-US" b="1">
              <a:solidFill>
                <a:srgbClr val="00B050"/>
              </a:solidFill>
              <a:latin typeface="+mj-lt"/>
            </a:endParaRPr>
          </a:p>
          <a:p>
            <a:pPr marL="285750" lvl="0" indent="-285750">
              <a:lnSpc>
                <a:spcPct val="150000"/>
              </a:lnSpc>
              <a:buFontTx/>
              <a:buChar char="-"/>
            </a:pPr>
            <a:r>
              <a:rPr lang="en-US">
                <a:latin typeface="+mj-lt"/>
              </a:rPr>
              <a:t>C</a:t>
            </a:r>
            <a:r>
              <a:rPr lang="en-US" smtClean="0">
                <a:latin typeface="+mj-lt"/>
              </a:rPr>
              <a:t>ó </a:t>
            </a:r>
            <a:r>
              <a:rPr lang="en-US">
                <a:latin typeface="+mj-lt"/>
              </a:rPr>
              <a:t>thể vẽ thêm viền (border) hay bo góc (radius) cho hình chữ nhật</a:t>
            </a:r>
            <a:r>
              <a:rPr lang="en-US" smtClean="0">
                <a:latin typeface="+mj-lt"/>
              </a:rPr>
              <a:t>Chứa </a:t>
            </a:r>
            <a:r>
              <a:rPr lang="en-US">
                <a:latin typeface="+mj-lt"/>
              </a:rPr>
              <a:t>các </a:t>
            </a:r>
            <a:endParaRPr lang="en-US" smtClean="0">
              <a:latin typeface="+mj-lt"/>
            </a:endParaRPr>
          </a:p>
          <a:p>
            <a:pPr marL="285750" lvl="0" indent="-285750">
              <a:lnSpc>
                <a:spcPct val="150000"/>
              </a:lnSpc>
              <a:buFontTx/>
              <a:buChar char="-"/>
            </a:pPr>
            <a:r>
              <a:rPr lang="en-US" smtClean="0">
                <a:latin typeface="+mj-lt"/>
              </a:rPr>
              <a:t>Kế thừa tất cả thuộc tính của Item, có thể set màu tùy ý theo bảng ma màu</a:t>
            </a:r>
            <a:endParaRPr lang="en-US">
              <a:latin typeface="+mj-lt"/>
            </a:endParaRPr>
          </a:p>
          <a:p>
            <a:pPr marL="0" lvl="0" indent="0">
              <a:lnSpc>
                <a:spcPct val="150000"/>
              </a:lnSpc>
              <a:buNone/>
            </a:pPr>
            <a:endParaRPr>
              <a:latin typeface="+mj-lt"/>
            </a:endParaRPr>
          </a:p>
        </p:txBody>
      </p:sp>
      <p:sp>
        <p:nvSpPr>
          <p:cNvPr id="116" name="Google Shape;116;p2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Picture 2"/>
          <p:cNvPicPr>
            <a:picLocks noChangeAspect="1"/>
          </p:cNvPicPr>
          <p:nvPr/>
        </p:nvPicPr>
        <p:blipFill>
          <a:blip r:embed="rId3"/>
          <a:stretch>
            <a:fillRect/>
          </a:stretch>
        </p:blipFill>
        <p:spPr>
          <a:xfrm>
            <a:off x="4698459" y="1186774"/>
            <a:ext cx="3790500" cy="3296261"/>
          </a:xfrm>
          <a:prstGeom prst="rect">
            <a:avLst/>
          </a:prstGeom>
        </p:spPr>
      </p:pic>
      <p:pic>
        <p:nvPicPr>
          <p:cNvPr id="4" name="Picture 3"/>
          <p:cNvPicPr>
            <a:picLocks noChangeAspect="1"/>
          </p:cNvPicPr>
          <p:nvPr/>
        </p:nvPicPr>
        <p:blipFill>
          <a:blip r:embed="rId4"/>
          <a:stretch>
            <a:fillRect/>
          </a:stretch>
        </p:blipFill>
        <p:spPr>
          <a:xfrm>
            <a:off x="7244546" y="1186774"/>
            <a:ext cx="1296368" cy="1896538"/>
          </a:xfrm>
          <a:prstGeom prst="rect">
            <a:avLst/>
          </a:prstGeom>
        </p:spPr>
      </p:pic>
    </p:spTree>
    <p:extLst>
      <p:ext uri="{BB962C8B-B14F-4D97-AF65-F5344CB8AC3E}">
        <p14:creationId xmlns:p14="http://schemas.microsoft.com/office/powerpoint/2010/main" val="1608850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935349" y="465435"/>
            <a:ext cx="4719251" cy="322506"/>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en-US" sz="1800">
                <a:solidFill>
                  <a:srgbClr val="FF0000"/>
                </a:solidFill>
              </a:rPr>
              <a:t>2. </a:t>
            </a:r>
            <a:r>
              <a:rPr lang="vi-VN" sz="1800">
                <a:solidFill>
                  <a:srgbClr val="FF0000"/>
                </a:solidFill>
              </a:rPr>
              <a:t>Các loại đối tượng cơ bản và cách sử dụng chúng</a:t>
            </a:r>
            <a:endParaRPr lang="vi-VN" sz="1800">
              <a:solidFill>
                <a:srgbClr val="FF0000"/>
              </a:solidFill>
            </a:endParaRPr>
          </a:p>
        </p:txBody>
      </p:sp>
      <p:sp>
        <p:nvSpPr>
          <p:cNvPr id="113" name="Google Shape;113;p20"/>
          <p:cNvSpPr txBox="1">
            <a:spLocks noGrp="1"/>
          </p:cNvSpPr>
          <p:nvPr>
            <p:ph type="body" idx="1"/>
          </p:nvPr>
        </p:nvSpPr>
        <p:spPr>
          <a:xfrm>
            <a:off x="683016" y="989599"/>
            <a:ext cx="4699474" cy="3389395"/>
          </a:xfrm>
          <a:prstGeom prst="rect">
            <a:avLst/>
          </a:prstGeom>
        </p:spPr>
        <p:txBody>
          <a:bodyPr spcFirstLastPara="1" wrap="square" lIns="91425" tIns="91425" rIns="91425" bIns="91425" anchor="t" anchorCtr="0">
            <a:noAutofit/>
          </a:bodyPr>
          <a:lstStyle/>
          <a:p>
            <a:pPr marL="0" lvl="0" indent="0" algn="ctr" rtl="0">
              <a:lnSpc>
                <a:spcPct val="150000"/>
              </a:lnSpc>
              <a:spcBef>
                <a:spcPts val="600"/>
              </a:spcBef>
              <a:spcAft>
                <a:spcPts val="0"/>
              </a:spcAft>
              <a:buNone/>
            </a:pPr>
            <a:r>
              <a:rPr lang="en-US" b="1" smtClean="0">
                <a:solidFill>
                  <a:srgbClr val="00B050"/>
                </a:solidFill>
                <a:latin typeface="+mj-lt"/>
              </a:rPr>
              <a:t>3. Text:</a:t>
            </a:r>
            <a:r>
              <a:rPr lang="en-US" smtClean="0">
                <a:latin typeface="+mj-lt"/>
              </a:rPr>
              <a:t> </a:t>
            </a:r>
          </a:p>
          <a:p>
            <a:pPr marL="0" lvl="0" indent="0" rtl="0">
              <a:lnSpc>
                <a:spcPct val="150000"/>
              </a:lnSpc>
              <a:spcBef>
                <a:spcPts val="600"/>
              </a:spcBef>
              <a:spcAft>
                <a:spcPts val="0"/>
              </a:spcAft>
              <a:buNone/>
            </a:pPr>
            <a:r>
              <a:rPr lang="en-US" smtClean="0">
                <a:latin typeface="+mj-lt"/>
              </a:rPr>
              <a:t>- Là </a:t>
            </a:r>
            <a:r>
              <a:rPr lang="en-US">
                <a:latin typeface="+mj-lt"/>
              </a:rPr>
              <a:t>đối tượng cho phép hiển thị chữ </a:t>
            </a:r>
            <a:r>
              <a:rPr lang="en-US">
                <a:latin typeface="+mj-lt"/>
              </a:rPr>
              <a:t>viết </a:t>
            </a:r>
            <a:endParaRPr lang="en-US" smtClean="0">
              <a:latin typeface="+mj-lt"/>
            </a:endParaRPr>
          </a:p>
          <a:p>
            <a:pPr marL="0" lvl="0" indent="0" rtl="0">
              <a:lnSpc>
                <a:spcPct val="150000"/>
              </a:lnSpc>
              <a:spcBef>
                <a:spcPts val="600"/>
              </a:spcBef>
              <a:spcAft>
                <a:spcPts val="0"/>
              </a:spcAft>
              <a:buNone/>
            </a:pPr>
            <a:r>
              <a:rPr lang="en-US" smtClean="0">
                <a:latin typeface="+mj-lt"/>
              </a:rPr>
              <a:t>lên </a:t>
            </a:r>
            <a:r>
              <a:rPr lang="en-US">
                <a:latin typeface="+mj-lt"/>
              </a:rPr>
              <a:t>màn hình, có thể lựa chọn font cũng như </a:t>
            </a:r>
            <a:r>
              <a:rPr lang="en-US">
                <a:latin typeface="+mj-lt"/>
              </a:rPr>
              <a:t>kích </a:t>
            </a:r>
            <a:r>
              <a:rPr lang="en-US" smtClean="0">
                <a:latin typeface="+mj-lt"/>
              </a:rPr>
              <a:t>thước, màu, size </a:t>
            </a:r>
            <a:r>
              <a:rPr lang="en-US">
                <a:latin typeface="+mj-lt"/>
              </a:rPr>
              <a:t>của chữ</a:t>
            </a:r>
            <a:r>
              <a:rPr lang="en-US">
                <a:latin typeface="+mj-lt"/>
              </a:rPr>
              <a:t>. </a:t>
            </a:r>
            <a:endParaRPr lang="en-US" smtClean="0">
              <a:latin typeface="+mj-lt"/>
            </a:endParaRPr>
          </a:p>
          <a:p>
            <a:pPr marL="0" lvl="0" indent="0" rtl="0">
              <a:lnSpc>
                <a:spcPct val="150000"/>
              </a:lnSpc>
              <a:spcBef>
                <a:spcPts val="600"/>
              </a:spcBef>
              <a:spcAft>
                <a:spcPts val="0"/>
              </a:spcAft>
              <a:buNone/>
            </a:pPr>
            <a:endParaRPr>
              <a:latin typeface="+mj-lt"/>
            </a:endParaRPr>
          </a:p>
        </p:txBody>
      </p:sp>
      <p:sp>
        <p:nvSpPr>
          <p:cNvPr id="116" name="Google Shape;116;p2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Picture 4"/>
          <p:cNvPicPr>
            <a:picLocks noChangeAspect="1"/>
          </p:cNvPicPr>
          <p:nvPr/>
        </p:nvPicPr>
        <p:blipFill>
          <a:blip r:embed="rId3"/>
          <a:stretch>
            <a:fillRect/>
          </a:stretch>
        </p:blipFill>
        <p:spPr>
          <a:xfrm>
            <a:off x="5382490" y="1065758"/>
            <a:ext cx="3081991" cy="3470477"/>
          </a:xfrm>
          <a:prstGeom prst="rect">
            <a:avLst/>
          </a:prstGeom>
        </p:spPr>
      </p:pic>
      <p:pic>
        <p:nvPicPr>
          <p:cNvPr id="6" name="Picture 5"/>
          <p:cNvPicPr>
            <a:picLocks noChangeAspect="1"/>
          </p:cNvPicPr>
          <p:nvPr/>
        </p:nvPicPr>
        <p:blipFill>
          <a:blip r:embed="rId4"/>
          <a:stretch>
            <a:fillRect/>
          </a:stretch>
        </p:blipFill>
        <p:spPr>
          <a:xfrm>
            <a:off x="7302187" y="1065759"/>
            <a:ext cx="1162294" cy="1261806"/>
          </a:xfrm>
          <a:prstGeom prst="rect">
            <a:avLst/>
          </a:prstGeom>
        </p:spPr>
      </p:pic>
    </p:spTree>
    <p:extLst>
      <p:ext uri="{BB962C8B-B14F-4D97-AF65-F5344CB8AC3E}">
        <p14:creationId xmlns:p14="http://schemas.microsoft.com/office/powerpoint/2010/main" val="4021334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935349" y="465435"/>
            <a:ext cx="4719251" cy="322506"/>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en-US" sz="1800">
                <a:solidFill>
                  <a:srgbClr val="FF0000"/>
                </a:solidFill>
              </a:rPr>
              <a:t>2. </a:t>
            </a:r>
            <a:r>
              <a:rPr lang="vi-VN" sz="1800">
                <a:solidFill>
                  <a:srgbClr val="FF0000"/>
                </a:solidFill>
              </a:rPr>
              <a:t>Các loại đối tượng cơ bản và cách sử dụng chúng</a:t>
            </a:r>
            <a:endParaRPr lang="vi-VN" sz="1800">
              <a:solidFill>
                <a:srgbClr val="FF0000"/>
              </a:solidFill>
            </a:endParaRPr>
          </a:p>
        </p:txBody>
      </p:sp>
      <p:sp>
        <p:nvSpPr>
          <p:cNvPr id="113" name="Google Shape;113;p20"/>
          <p:cNvSpPr txBox="1">
            <a:spLocks noGrp="1"/>
          </p:cNvSpPr>
          <p:nvPr>
            <p:ph type="body" idx="1"/>
          </p:nvPr>
        </p:nvSpPr>
        <p:spPr>
          <a:xfrm>
            <a:off x="683016" y="1161530"/>
            <a:ext cx="4017046" cy="3389395"/>
          </a:xfrm>
          <a:prstGeom prst="rect">
            <a:avLst/>
          </a:prstGeom>
        </p:spPr>
        <p:txBody>
          <a:bodyPr spcFirstLastPara="1" wrap="square" lIns="91425" tIns="91425" rIns="91425" bIns="91425" anchor="t" anchorCtr="0">
            <a:noAutofit/>
          </a:bodyPr>
          <a:lstStyle/>
          <a:p>
            <a:pPr marL="0" lvl="0" indent="0" algn="ctr" rtl="0">
              <a:lnSpc>
                <a:spcPct val="150000"/>
              </a:lnSpc>
              <a:spcBef>
                <a:spcPts val="600"/>
              </a:spcBef>
              <a:spcAft>
                <a:spcPts val="0"/>
              </a:spcAft>
              <a:buNone/>
            </a:pPr>
            <a:r>
              <a:rPr lang="en-US" b="1" smtClean="0">
                <a:solidFill>
                  <a:srgbClr val="00B050"/>
                </a:solidFill>
                <a:latin typeface="+mj-lt"/>
              </a:rPr>
              <a:t>4. Image:</a:t>
            </a:r>
            <a:r>
              <a:rPr lang="en-US" smtClean="0">
                <a:latin typeface="+mj-lt"/>
              </a:rPr>
              <a:t> </a:t>
            </a:r>
          </a:p>
          <a:p>
            <a:pPr marL="285750" lvl="0" indent="-285750">
              <a:lnSpc>
                <a:spcPct val="150000"/>
              </a:lnSpc>
              <a:buFontTx/>
              <a:buChar char="-"/>
            </a:pPr>
            <a:r>
              <a:rPr lang="en-US" smtClean="0">
                <a:latin typeface="+mj-lt"/>
              </a:rPr>
              <a:t>là </a:t>
            </a:r>
            <a:r>
              <a:rPr lang="en-US">
                <a:latin typeface="+mj-lt"/>
              </a:rPr>
              <a:t>đối tượng hiển thị hình ảnh từ file hình ảnh </a:t>
            </a:r>
            <a:r>
              <a:rPr lang="en-US">
                <a:latin typeface="+mj-lt"/>
              </a:rPr>
              <a:t>có </a:t>
            </a:r>
            <a:r>
              <a:rPr lang="en-US" smtClean="0">
                <a:latin typeface="+mj-lt"/>
              </a:rPr>
              <a:t>sẵn</a:t>
            </a:r>
          </a:p>
          <a:p>
            <a:pPr marL="285750" lvl="0" indent="-285750">
              <a:lnSpc>
                <a:spcPct val="150000"/>
              </a:lnSpc>
              <a:buFontTx/>
              <a:buChar char="-"/>
            </a:pPr>
            <a:r>
              <a:rPr lang="en-US" smtClean="0">
                <a:latin typeface="+mj-lt"/>
              </a:rPr>
              <a:t>Cho </a:t>
            </a:r>
            <a:r>
              <a:rPr lang="en-US">
                <a:latin typeface="+mj-lt"/>
              </a:rPr>
              <a:t>phép bạn cài đặt width, height để điều chỉnh kích thước </a:t>
            </a:r>
            <a:r>
              <a:rPr lang="en-US">
                <a:latin typeface="+mj-lt"/>
              </a:rPr>
              <a:t>của </a:t>
            </a:r>
            <a:r>
              <a:rPr lang="en-US" smtClean="0">
                <a:latin typeface="+mj-lt"/>
              </a:rPr>
              <a:t>ảnh</a:t>
            </a:r>
          </a:p>
          <a:p>
            <a:pPr marL="285750" indent="-285750">
              <a:lnSpc>
                <a:spcPct val="150000"/>
              </a:lnSpc>
              <a:buFontTx/>
              <a:buChar char="-"/>
            </a:pPr>
            <a:r>
              <a:rPr lang="en-US">
                <a:latin typeface="+mj-lt"/>
              </a:rPr>
              <a:t>N</a:t>
            </a:r>
            <a:r>
              <a:rPr lang="en-US" smtClean="0">
                <a:latin typeface="+mj-lt"/>
              </a:rPr>
              <a:t>ếu </a:t>
            </a:r>
            <a:r>
              <a:rPr lang="en-US">
                <a:latin typeface="+mj-lt"/>
              </a:rPr>
              <a:t>không cài đặt hai thông số trên thì ảnh sẽ hiển thị kích thước của ảnh gốc.</a:t>
            </a:r>
          </a:p>
          <a:p>
            <a:pPr marL="285750" lvl="0" indent="-285750">
              <a:lnSpc>
                <a:spcPct val="150000"/>
              </a:lnSpc>
              <a:buFontTx/>
              <a:buChar char="-"/>
            </a:pPr>
            <a:r>
              <a:rPr lang="en-US" smtClean="0">
                <a:latin typeface="+mj-lt"/>
              </a:rPr>
              <a:t> </a:t>
            </a:r>
          </a:p>
          <a:p>
            <a:pPr marL="0" lvl="0" indent="0" rtl="0">
              <a:lnSpc>
                <a:spcPct val="150000"/>
              </a:lnSpc>
              <a:spcBef>
                <a:spcPts val="600"/>
              </a:spcBef>
              <a:spcAft>
                <a:spcPts val="0"/>
              </a:spcAft>
              <a:buNone/>
            </a:pPr>
            <a:endParaRPr>
              <a:latin typeface="+mj-lt"/>
            </a:endParaRPr>
          </a:p>
        </p:txBody>
      </p:sp>
      <p:sp>
        <p:nvSpPr>
          <p:cNvPr id="116" name="Google Shape;116;p2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2" name="Picture 1"/>
          <p:cNvPicPr>
            <a:picLocks noChangeAspect="1"/>
          </p:cNvPicPr>
          <p:nvPr/>
        </p:nvPicPr>
        <p:blipFill>
          <a:blip r:embed="rId3"/>
          <a:stretch>
            <a:fillRect/>
          </a:stretch>
        </p:blipFill>
        <p:spPr>
          <a:xfrm>
            <a:off x="4700062" y="1331877"/>
            <a:ext cx="3895238" cy="3219048"/>
          </a:xfrm>
          <a:prstGeom prst="rect">
            <a:avLst/>
          </a:prstGeom>
        </p:spPr>
      </p:pic>
      <p:pic>
        <p:nvPicPr>
          <p:cNvPr id="3" name="Picture 2"/>
          <p:cNvPicPr>
            <a:picLocks noChangeAspect="1"/>
          </p:cNvPicPr>
          <p:nvPr/>
        </p:nvPicPr>
        <p:blipFill>
          <a:blip r:embed="rId4"/>
          <a:stretch>
            <a:fillRect/>
          </a:stretch>
        </p:blipFill>
        <p:spPr>
          <a:xfrm>
            <a:off x="7044600" y="1331877"/>
            <a:ext cx="1550700" cy="1245444"/>
          </a:xfrm>
          <a:prstGeom prst="rect">
            <a:avLst/>
          </a:prstGeom>
        </p:spPr>
      </p:pic>
    </p:spTree>
    <p:extLst>
      <p:ext uri="{BB962C8B-B14F-4D97-AF65-F5344CB8AC3E}">
        <p14:creationId xmlns:p14="http://schemas.microsoft.com/office/powerpoint/2010/main" val="1936060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758555" y="365081"/>
            <a:ext cx="3428982" cy="632446"/>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en-US" sz="2000">
                <a:solidFill>
                  <a:srgbClr val="FF0000"/>
                </a:solidFill>
              </a:rPr>
              <a:t>3. </a:t>
            </a:r>
            <a:r>
              <a:rPr lang="vi-VN" sz="2000">
                <a:solidFill>
                  <a:srgbClr val="FF0000"/>
                </a:solidFill>
              </a:rPr>
              <a:t>Cơ chế Signal-Slot trong Qml</a:t>
            </a:r>
            <a:endParaRPr lang="vi-VN" sz="2000">
              <a:solidFill>
                <a:srgbClr val="FF0000"/>
              </a:solidFill>
            </a:endParaRPr>
          </a:p>
        </p:txBody>
      </p:sp>
      <p:sp>
        <p:nvSpPr>
          <p:cNvPr id="122" name="Google Shape;122;p21"/>
          <p:cNvSpPr txBox="1">
            <a:spLocks noGrp="1"/>
          </p:cNvSpPr>
          <p:nvPr>
            <p:ph type="body" idx="1"/>
          </p:nvPr>
        </p:nvSpPr>
        <p:spPr>
          <a:xfrm>
            <a:off x="758554" y="600075"/>
            <a:ext cx="4870721" cy="3533465"/>
          </a:xfrm>
          <a:prstGeom prst="rect">
            <a:avLst/>
          </a:prstGeom>
        </p:spPr>
        <p:txBody>
          <a:bodyPr spcFirstLastPara="1" wrap="square" lIns="91425" tIns="91425" rIns="91425" bIns="91425" anchor="t" anchorCtr="0">
            <a:noAutofit/>
          </a:bodyPr>
          <a:lstStyle/>
          <a:p>
            <a:pPr algn="just">
              <a:lnSpc>
                <a:spcPct val="150000"/>
              </a:lnSpc>
              <a:buFontTx/>
              <a:buChar char="-"/>
            </a:pPr>
            <a:r>
              <a:rPr lang="en-US" sz="1800" smtClean="0">
                <a:latin typeface="+mj-lt"/>
              </a:rPr>
              <a:t>Đ</a:t>
            </a:r>
            <a:r>
              <a:rPr lang="vi-VN" sz="1800" smtClean="0">
                <a:latin typeface="+mj-lt"/>
              </a:rPr>
              <a:t>ược </a:t>
            </a:r>
            <a:r>
              <a:rPr lang="vi-VN" sz="1800">
                <a:latin typeface="+mj-lt"/>
              </a:rPr>
              <a:t>dùng để giao tiếp giữa các Object với nhau</a:t>
            </a:r>
            <a:r>
              <a:rPr lang="vi-VN" sz="1800">
                <a:latin typeface="+mj-lt"/>
              </a:rPr>
              <a:t>. </a:t>
            </a:r>
            <a:endParaRPr lang="en-US" sz="1800" smtClean="0">
              <a:latin typeface="+mj-lt"/>
            </a:endParaRPr>
          </a:p>
          <a:p>
            <a:pPr algn="just">
              <a:lnSpc>
                <a:spcPct val="150000"/>
              </a:lnSpc>
              <a:buFontTx/>
              <a:buChar char="-"/>
            </a:pPr>
            <a:r>
              <a:rPr lang="en-US" sz="1800" smtClean="0">
                <a:latin typeface="+mj-lt"/>
              </a:rPr>
              <a:t>Đ</a:t>
            </a:r>
            <a:r>
              <a:rPr lang="vi-VN" sz="1800" smtClean="0">
                <a:latin typeface="+mj-lt"/>
              </a:rPr>
              <a:t>ược </a:t>
            </a:r>
            <a:r>
              <a:rPr lang="vi-VN" sz="1800">
                <a:latin typeface="+mj-lt"/>
              </a:rPr>
              <a:t>coi như một trong những tính năng quan trọng nhất của Qt Framework, có thể coi là "trái tim" </a:t>
            </a:r>
            <a:r>
              <a:rPr lang="vi-VN" sz="1800">
                <a:latin typeface="+mj-lt"/>
              </a:rPr>
              <a:t>của </a:t>
            </a:r>
            <a:r>
              <a:rPr lang="vi-VN" sz="1800" smtClean="0">
                <a:latin typeface="+mj-lt"/>
              </a:rPr>
              <a:t>Qt</a:t>
            </a:r>
            <a:r>
              <a:rPr lang="en-US" sz="1800" smtClean="0">
                <a:latin typeface="+mj-lt"/>
              </a:rPr>
              <a:t>.</a:t>
            </a:r>
          </a:p>
          <a:p>
            <a:pPr algn="just">
              <a:lnSpc>
                <a:spcPct val="150000"/>
              </a:lnSpc>
              <a:buFontTx/>
              <a:buChar char="-"/>
            </a:pPr>
            <a:r>
              <a:rPr lang="vi-VN" sz="1800">
                <a:latin typeface="+mj-lt"/>
              </a:rPr>
              <a:t>Signal được sử dụng để phát ra các tín hiệu khi có sự kiện </a:t>
            </a:r>
            <a:r>
              <a:rPr lang="vi-VN" sz="1800">
                <a:latin typeface="+mj-lt"/>
              </a:rPr>
              <a:t>xảy </a:t>
            </a:r>
            <a:r>
              <a:rPr lang="vi-VN" sz="1800" smtClean="0">
                <a:latin typeface="+mj-lt"/>
              </a:rPr>
              <a:t>ra</a:t>
            </a:r>
            <a:endParaRPr lang="en-US" sz="1800" smtClean="0">
              <a:latin typeface="+mj-lt"/>
            </a:endParaRPr>
          </a:p>
          <a:p>
            <a:pPr algn="just">
              <a:lnSpc>
                <a:spcPct val="150000"/>
              </a:lnSpc>
              <a:buFontTx/>
              <a:buChar char="-"/>
            </a:pPr>
            <a:r>
              <a:rPr lang="vi-VN" sz="1800" smtClean="0">
                <a:latin typeface="+mj-lt"/>
              </a:rPr>
              <a:t>Slot</a:t>
            </a:r>
            <a:r>
              <a:rPr lang="en-US" sz="1800" smtClean="0">
                <a:latin typeface="+mj-lt"/>
              </a:rPr>
              <a:t> được gọi</a:t>
            </a:r>
            <a:r>
              <a:rPr lang="vi-VN" sz="1800" smtClean="0">
                <a:latin typeface="+mj-lt"/>
              </a:rPr>
              <a:t> sẽ</a:t>
            </a:r>
            <a:r>
              <a:rPr lang="en-US" sz="1800" smtClean="0">
                <a:latin typeface="+mj-lt"/>
              </a:rPr>
              <a:t> lí các signal tương ứng</a:t>
            </a:r>
            <a:endParaRPr lang="en-US" sz="1800">
              <a:latin typeface="+mj-lt"/>
            </a:endParaRPr>
          </a:p>
        </p:txBody>
      </p:sp>
      <p:sp>
        <p:nvSpPr>
          <p:cNvPr id="124" name="Google Shape;124;p21"/>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p:cNvPicPr>
            <a:picLocks noChangeAspect="1"/>
          </p:cNvPicPr>
          <p:nvPr/>
        </p:nvPicPr>
        <p:blipFill>
          <a:blip r:embed="rId3"/>
          <a:stretch>
            <a:fillRect/>
          </a:stretch>
        </p:blipFill>
        <p:spPr>
          <a:xfrm>
            <a:off x="5629276" y="600075"/>
            <a:ext cx="2809874" cy="388923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758555" y="365081"/>
            <a:ext cx="3428982" cy="632446"/>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en-US" sz="2000">
                <a:solidFill>
                  <a:srgbClr val="FF0000"/>
                </a:solidFill>
              </a:rPr>
              <a:t>3. </a:t>
            </a:r>
            <a:r>
              <a:rPr lang="vi-VN" sz="2000">
                <a:solidFill>
                  <a:srgbClr val="FF0000"/>
                </a:solidFill>
              </a:rPr>
              <a:t>Cơ chế Signal-Slot trong Qml</a:t>
            </a:r>
            <a:endParaRPr lang="vi-VN" sz="2000">
              <a:solidFill>
                <a:srgbClr val="FF0000"/>
              </a:solidFill>
            </a:endParaRPr>
          </a:p>
        </p:txBody>
      </p:sp>
      <p:sp>
        <p:nvSpPr>
          <p:cNvPr id="122" name="Google Shape;122;p21"/>
          <p:cNvSpPr txBox="1">
            <a:spLocks noGrp="1"/>
          </p:cNvSpPr>
          <p:nvPr>
            <p:ph type="body" idx="1"/>
          </p:nvPr>
        </p:nvSpPr>
        <p:spPr>
          <a:xfrm>
            <a:off x="758555" y="681304"/>
            <a:ext cx="7623446" cy="3871646"/>
          </a:xfrm>
          <a:prstGeom prst="rect">
            <a:avLst/>
          </a:prstGeom>
        </p:spPr>
        <p:txBody>
          <a:bodyPr spcFirstLastPara="1" wrap="square" lIns="91425" tIns="91425" rIns="91425" bIns="91425" anchor="t" anchorCtr="0">
            <a:noAutofit/>
          </a:bodyPr>
          <a:lstStyle/>
          <a:p>
            <a:pPr marL="76200" indent="0" algn="just">
              <a:lnSpc>
                <a:spcPct val="150000"/>
              </a:lnSpc>
              <a:buNone/>
            </a:pPr>
            <a:r>
              <a:rPr lang="en-US" sz="1800" smtClean="0">
                <a:latin typeface="+mj-lt"/>
              </a:rPr>
              <a:t>- </a:t>
            </a:r>
            <a:r>
              <a:rPr lang="vi-VN" sz="1800" smtClean="0">
                <a:latin typeface="+mj-lt"/>
              </a:rPr>
              <a:t>Để </a:t>
            </a:r>
            <a:r>
              <a:rPr lang="vi-VN" sz="1800">
                <a:latin typeface="+mj-lt"/>
              </a:rPr>
              <a:t>sử dụng Signal và Slot trong QT, ta phải tạo ra 1 class kế thừa từ QObject class. Class này phải bắt buộc phải định nghĩa </a:t>
            </a:r>
            <a:r>
              <a:rPr lang="vi-VN" sz="1800">
                <a:latin typeface="+mj-lt"/>
              </a:rPr>
              <a:t>macro </a:t>
            </a:r>
            <a:r>
              <a:rPr lang="vi-VN" sz="1800" smtClean="0">
                <a:latin typeface="+mj-lt"/>
              </a:rPr>
              <a:t>Q_OBJECT</a:t>
            </a:r>
            <a:r>
              <a:rPr lang="en-US" sz="1800" smtClean="0">
                <a:latin typeface="+mj-lt"/>
              </a:rPr>
              <a:t>.</a:t>
            </a:r>
            <a:endParaRPr lang="en-US" sz="1800">
              <a:latin typeface="+mj-lt"/>
            </a:endParaRPr>
          </a:p>
          <a:p>
            <a:pPr marL="76200" indent="0">
              <a:lnSpc>
                <a:spcPct val="150000"/>
              </a:lnSpc>
              <a:buNone/>
            </a:pPr>
            <a:r>
              <a:rPr lang="en-US" sz="1800" smtClean="0">
                <a:latin typeface="+mj-lt"/>
              </a:rPr>
              <a:t>- </a:t>
            </a:r>
            <a:r>
              <a:rPr lang="vi-VN" sz="1800" smtClean="0">
                <a:latin typeface="+mj-lt"/>
              </a:rPr>
              <a:t>Một </a:t>
            </a:r>
            <a:r>
              <a:rPr lang="vi-VN" sz="1800">
                <a:latin typeface="+mj-lt"/>
              </a:rPr>
              <a:t>signal có thể kết nối với nhiều slot và một slot cũng có thể kết nối với nhiều signal</a:t>
            </a:r>
            <a:r>
              <a:rPr lang="vi-VN" sz="1800">
                <a:latin typeface="+mj-lt"/>
              </a:rPr>
              <a:t>. </a:t>
            </a:r>
            <a:endParaRPr lang="en-US" sz="1800" smtClean="0">
              <a:latin typeface="+mj-lt"/>
            </a:endParaRPr>
          </a:p>
          <a:p>
            <a:pPr marL="76200" indent="0">
              <a:lnSpc>
                <a:spcPct val="150000"/>
              </a:lnSpc>
              <a:buNone/>
            </a:pPr>
            <a:r>
              <a:rPr lang="en-US" sz="1800" smtClean="0">
                <a:latin typeface="+mj-lt"/>
                <a:sym typeface="Wingdings" panose="05000000000000000000" pitchFamily="2" charset="2"/>
              </a:rPr>
              <a:t></a:t>
            </a:r>
            <a:r>
              <a:rPr lang="vi-VN" sz="1800" smtClean="0">
                <a:latin typeface="+mj-lt"/>
              </a:rPr>
              <a:t>Tuy </a:t>
            </a:r>
            <a:r>
              <a:rPr lang="vi-VN" sz="1800">
                <a:latin typeface="+mj-lt"/>
              </a:rPr>
              <a:t>nhiên không nên sử dụng cách kết nối một slot với nhiều </a:t>
            </a:r>
            <a:r>
              <a:rPr lang="vi-VN" sz="1800">
                <a:latin typeface="+mj-lt"/>
              </a:rPr>
              <a:t>signal</a:t>
            </a:r>
            <a:r>
              <a:rPr lang="vi-VN" sz="1800" smtClean="0">
                <a:latin typeface="+mj-lt"/>
              </a:rPr>
              <a:t>.</a:t>
            </a:r>
            <a:endParaRPr lang="en-US" sz="1800" smtClean="0">
              <a:latin typeface="+mj-lt"/>
            </a:endParaRPr>
          </a:p>
          <a:p>
            <a:pPr marL="76200" indent="0">
              <a:lnSpc>
                <a:spcPct val="150000"/>
              </a:lnSpc>
              <a:buNone/>
            </a:pPr>
            <a:r>
              <a:rPr lang="en-US" sz="1800" smtClean="0">
                <a:latin typeface="+mj-lt"/>
              </a:rPr>
              <a:t>- </a:t>
            </a:r>
            <a:r>
              <a:rPr lang="vi-VN" sz="1800" smtClean="0">
                <a:latin typeface="+mj-lt"/>
              </a:rPr>
              <a:t>Để </a:t>
            </a:r>
            <a:r>
              <a:rPr lang="vi-VN" sz="1800">
                <a:latin typeface="+mj-lt"/>
              </a:rPr>
              <a:t>tạo kết nối giữa signal và slot </a:t>
            </a:r>
            <a:r>
              <a:rPr lang="vi-VN" sz="1800">
                <a:latin typeface="+mj-lt"/>
              </a:rPr>
              <a:t>có </a:t>
            </a:r>
            <a:r>
              <a:rPr lang="en-US" sz="1800" smtClean="0">
                <a:latin typeface="+mj-lt"/>
              </a:rPr>
              <a:t>3</a:t>
            </a:r>
            <a:r>
              <a:rPr lang="vi-VN" sz="1800" smtClean="0">
                <a:latin typeface="+mj-lt"/>
              </a:rPr>
              <a:t> </a:t>
            </a:r>
            <a:r>
              <a:rPr lang="vi-VN" sz="1800">
                <a:latin typeface="+mj-lt"/>
              </a:rPr>
              <a:t>cách</a:t>
            </a:r>
            <a:r>
              <a:rPr lang="vi-VN" sz="1800" smtClean="0">
                <a:latin typeface="+mj-lt"/>
              </a:rPr>
              <a:t>:</a:t>
            </a:r>
            <a:r>
              <a:rPr lang="en-US" sz="1800" smtClean="0">
                <a:latin typeface="+mj-lt"/>
              </a:rPr>
              <a:t>	+ </a:t>
            </a:r>
            <a:r>
              <a:rPr lang="vi-VN" sz="1800" smtClean="0">
                <a:latin typeface="+mj-lt"/>
              </a:rPr>
              <a:t>String-base </a:t>
            </a:r>
            <a:endParaRPr lang="en-US" sz="1800" smtClean="0">
              <a:latin typeface="+mj-lt"/>
            </a:endParaRPr>
          </a:p>
          <a:p>
            <a:pPr marL="76200" indent="0">
              <a:lnSpc>
                <a:spcPct val="150000"/>
              </a:lnSpc>
              <a:buNone/>
            </a:pPr>
            <a:r>
              <a:rPr lang="en-US" sz="1800">
                <a:latin typeface="+mj-lt"/>
              </a:rPr>
              <a:t>	</a:t>
            </a:r>
            <a:r>
              <a:rPr lang="en-US" sz="1800" smtClean="0">
                <a:latin typeface="+mj-lt"/>
              </a:rPr>
              <a:t>				+ </a:t>
            </a:r>
            <a:r>
              <a:rPr lang="vi-VN" sz="1800" smtClean="0">
                <a:latin typeface="+mj-lt"/>
              </a:rPr>
              <a:t>Functor-base</a:t>
            </a:r>
            <a:endParaRPr lang="en-US" sz="1800" smtClean="0">
              <a:latin typeface="+mj-lt"/>
            </a:endParaRPr>
          </a:p>
          <a:p>
            <a:pPr marL="76200" indent="0">
              <a:lnSpc>
                <a:spcPct val="150000"/>
              </a:lnSpc>
              <a:buNone/>
            </a:pPr>
            <a:r>
              <a:rPr lang="en-US" sz="1800">
                <a:latin typeface="+mj-lt"/>
              </a:rPr>
              <a:t>	</a:t>
            </a:r>
            <a:r>
              <a:rPr lang="en-US" sz="1800" smtClean="0">
                <a:latin typeface="+mj-lt"/>
              </a:rPr>
              <a:t>				+ Lambda expression</a:t>
            </a:r>
            <a:endParaRPr lang="en-US" sz="1800">
              <a:latin typeface="+mj-lt"/>
            </a:endParaRPr>
          </a:p>
        </p:txBody>
      </p:sp>
      <p:sp>
        <p:nvSpPr>
          <p:cNvPr id="124" name="Google Shape;124;p21"/>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937997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Syntas của 3 loại</a:t>
            </a:r>
            <a:endParaRPr/>
          </a:p>
        </p:txBody>
      </p:sp>
      <p:sp>
        <p:nvSpPr>
          <p:cNvPr id="139" name="Google Shape;139;p2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TextBox 1"/>
          <p:cNvSpPr txBox="1"/>
          <p:nvPr/>
        </p:nvSpPr>
        <p:spPr>
          <a:xfrm>
            <a:off x="676275" y="1336925"/>
            <a:ext cx="8115300" cy="2816156"/>
          </a:xfrm>
          <a:prstGeom prst="rect">
            <a:avLst/>
          </a:prstGeom>
          <a:noFill/>
        </p:spPr>
        <p:txBody>
          <a:bodyPr wrap="square" rtlCol="0">
            <a:spAutoFit/>
          </a:bodyPr>
          <a:lstStyle/>
          <a:p>
            <a:pPr>
              <a:lnSpc>
                <a:spcPct val="150000"/>
              </a:lnSpc>
              <a:spcBef>
                <a:spcPts val="300"/>
              </a:spcBef>
              <a:spcAft>
                <a:spcPts val="300"/>
              </a:spcAft>
            </a:pPr>
            <a:r>
              <a:rPr lang="vi-VN" b="1">
                <a:latin typeface="+mn-lt"/>
              </a:rPr>
              <a:t>- String-base:  </a:t>
            </a:r>
            <a:endParaRPr lang="en-US" b="1">
              <a:latin typeface="+mn-lt"/>
            </a:endParaRPr>
          </a:p>
          <a:p>
            <a:pPr>
              <a:lnSpc>
                <a:spcPct val="150000"/>
              </a:lnSpc>
              <a:spcBef>
                <a:spcPts val="300"/>
              </a:spcBef>
              <a:spcAft>
                <a:spcPts val="300"/>
              </a:spcAft>
            </a:pPr>
            <a:r>
              <a:rPr lang="vi-VN">
                <a:latin typeface="+mn-lt"/>
              </a:rPr>
              <a:t>QObject::connect(&amp;oject1</a:t>
            </a:r>
            <a:r>
              <a:rPr lang="vi-VN">
                <a:latin typeface="+mn-lt"/>
              </a:rPr>
              <a:t>, </a:t>
            </a:r>
            <a:r>
              <a:rPr lang="vi-VN" smtClean="0">
                <a:latin typeface="+mn-lt"/>
              </a:rPr>
              <a:t>SIGNAL(valueChanged(int</a:t>
            </a:r>
            <a:r>
              <a:rPr lang="vi-VN">
                <a:latin typeface="+mn-lt"/>
              </a:rPr>
              <a:t>)), </a:t>
            </a:r>
            <a:r>
              <a:rPr lang="vi-VN" smtClean="0">
                <a:latin typeface="+mn-lt"/>
              </a:rPr>
              <a:t>&amp;</a:t>
            </a:r>
            <a:r>
              <a:rPr lang="vi-VN">
                <a:latin typeface="+mn-lt"/>
              </a:rPr>
              <a:t>oject2</a:t>
            </a:r>
            <a:r>
              <a:rPr lang="vi-VN">
                <a:latin typeface="+mn-lt"/>
              </a:rPr>
              <a:t>, </a:t>
            </a:r>
            <a:r>
              <a:rPr lang="vi-VN" smtClean="0">
                <a:latin typeface="+mn-lt"/>
              </a:rPr>
              <a:t>SLOT(slotValueChanged(int</a:t>
            </a:r>
            <a:r>
              <a:rPr lang="vi-VN">
                <a:latin typeface="+mn-lt"/>
              </a:rPr>
              <a:t>)));</a:t>
            </a:r>
            <a:endParaRPr lang="en-US">
              <a:latin typeface="+mn-lt"/>
            </a:endParaRPr>
          </a:p>
          <a:p>
            <a:pPr>
              <a:lnSpc>
                <a:spcPct val="150000"/>
              </a:lnSpc>
              <a:spcBef>
                <a:spcPts val="300"/>
              </a:spcBef>
              <a:spcAft>
                <a:spcPts val="300"/>
              </a:spcAft>
            </a:pPr>
            <a:r>
              <a:rPr lang="vi-VN" b="1">
                <a:latin typeface="+mn-lt"/>
              </a:rPr>
              <a:t>- </a:t>
            </a:r>
            <a:r>
              <a:rPr lang="vi-VN" b="1" smtClean="0">
                <a:latin typeface="+mn-lt"/>
              </a:rPr>
              <a:t>Functor</a:t>
            </a:r>
            <a:r>
              <a:rPr lang="en-US" b="1" smtClean="0">
                <a:latin typeface="+mn-lt"/>
              </a:rPr>
              <a:t> </a:t>
            </a:r>
            <a:r>
              <a:rPr lang="vi-VN" b="1" smtClean="0">
                <a:latin typeface="+mn-lt"/>
              </a:rPr>
              <a:t>-</a:t>
            </a:r>
            <a:r>
              <a:rPr lang="en-US" b="1" smtClean="0">
                <a:latin typeface="+mn-lt"/>
              </a:rPr>
              <a:t> </a:t>
            </a:r>
            <a:r>
              <a:rPr lang="vi-VN" b="1" smtClean="0">
                <a:latin typeface="+mn-lt"/>
              </a:rPr>
              <a:t>base</a:t>
            </a:r>
            <a:r>
              <a:rPr lang="vi-VN" b="1">
                <a:latin typeface="+mn-lt"/>
              </a:rPr>
              <a:t>: </a:t>
            </a:r>
            <a:endParaRPr lang="en-US" b="1">
              <a:latin typeface="+mn-lt"/>
            </a:endParaRPr>
          </a:p>
          <a:p>
            <a:pPr>
              <a:lnSpc>
                <a:spcPct val="150000"/>
              </a:lnSpc>
              <a:spcBef>
                <a:spcPts val="300"/>
              </a:spcBef>
              <a:spcAft>
                <a:spcPts val="300"/>
              </a:spcAft>
            </a:pPr>
            <a:r>
              <a:rPr lang="vi-VN">
                <a:latin typeface="+mn-lt"/>
              </a:rPr>
              <a:t>QObject::connect(&amp;oject1</a:t>
            </a:r>
            <a:r>
              <a:rPr lang="vi-VN">
                <a:latin typeface="+mn-lt"/>
              </a:rPr>
              <a:t>, </a:t>
            </a:r>
            <a:r>
              <a:rPr lang="vi-VN" smtClean="0">
                <a:latin typeface="+mn-lt"/>
              </a:rPr>
              <a:t>&amp;</a:t>
            </a:r>
            <a:r>
              <a:rPr lang="vi-VN">
                <a:latin typeface="+mn-lt"/>
              </a:rPr>
              <a:t>MyObject ::valueChanged</a:t>
            </a:r>
            <a:r>
              <a:rPr lang="vi-VN">
                <a:latin typeface="+mn-lt"/>
              </a:rPr>
              <a:t>,  </a:t>
            </a:r>
            <a:r>
              <a:rPr lang="vi-VN" smtClean="0">
                <a:latin typeface="+mn-lt"/>
              </a:rPr>
              <a:t>&amp;</a:t>
            </a:r>
            <a:r>
              <a:rPr lang="vi-VN">
                <a:latin typeface="+mn-lt"/>
              </a:rPr>
              <a:t>oject2</a:t>
            </a:r>
            <a:r>
              <a:rPr lang="vi-VN">
                <a:latin typeface="+mn-lt"/>
              </a:rPr>
              <a:t>, </a:t>
            </a:r>
            <a:r>
              <a:rPr lang="vi-VN" smtClean="0">
                <a:latin typeface="+mn-lt"/>
              </a:rPr>
              <a:t>&amp;</a:t>
            </a:r>
            <a:r>
              <a:rPr lang="vi-VN">
                <a:latin typeface="+mn-lt"/>
              </a:rPr>
              <a:t>MyObject::slotValueChanged);</a:t>
            </a:r>
            <a:endParaRPr lang="en-US">
              <a:latin typeface="+mn-lt"/>
            </a:endParaRPr>
          </a:p>
          <a:p>
            <a:pPr>
              <a:lnSpc>
                <a:spcPct val="150000"/>
              </a:lnSpc>
              <a:spcBef>
                <a:spcPts val="300"/>
              </a:spcBef>
              <a:spcAft>
                <a:spcPts val="300"/>
              </a:spcAft>
            </a:pPr>
            <a:r>
              <a:rPr lang="en-US" b="1" smtClean="0">
                <a:latin typeface="+mn-lt"/>
              </a:rPr>
              <a:t>- Lambda </a:t>
            </a:r>
            <a:r>
              <a:rPr lang="en-US" b="1">
                <a:latin typeface="+mn-lt"/>
              </a:rPr>
              <a:t>expression</a:t>
            </a:r>
            <a:r>
              <a:rPr lang="vi-VN" b="1">
                <a:latin typeface="+mn-lt"/>
              </a:rPr>
              <a:t>:</a:t>
            </a:r>
            <a:endParaRPr lang="en-US" b="1">
              <a:latin typeface="+mn-lt"/>
            </a:endParaRPr>
          </a:p>
          <a:p>
            <a:pPr>
              <a:lnSpc>
                <a:spcPct val="150000"/>
              </a:lnSpc>
              <a:spcBef>
                <a:spcPts val="300"/>
              </a:spcBef>
              <a:spcAft>
                <a:spcPts val="300"/>
              </a:spcAft>
            </a:pPr>
            <a:r>
              <a:rPr lang="vi-VN">
                <a:latin typeface="+mn-lt"/>
              </a:rPr>
              <a:t>QObject::connect(&amp;object1, &amp;MyObject::valueChanged, &amp;object2</a:t>
            </a:r>
            <a:r>
              <a:rPr lang="vi-VN">
                <a:latin typeface="+mn-lt"/>
              </a:rPr>
              <a:t>, </a:t>
            </a:r>
            <a:r>
              <a:rPr lang="vi-VN" smtClean="0">
                <a:latin typeface="+mn-lt"/>
              </a:rPr>
              <a:t>[]() {});</a:t>
            </a:r>
            <a:endParaRPr lang="en-US">
              <a:latin typeface="+mn-lt"/>
            </a:endParaRPr>
          </a:p>
          <a:p>
            <a:pPr>
              <a:lnSpc>
                <a:spcPct val="150000"/>
              </a:lnSpc>
              <a:spcBef>
                <a:spcPts val="300"/>
              </a:spcBef>
              <a:spcAft>
                <a:spcPts val="300"/>
              </a:spcAft>
            </a:pPr>
            <a:endParaRPr lang="en-US">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641800" y="408500"/>
            <a:ext cx="8227850" cy="750300"/>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vi-VN" sz="2000">
                <a:solidFill>
                  <a:srgbClr val="FF0000"/>
                </a:solidFill>
              </a:rPr>
              <a:t>III</a:t>
            </a:r>
            <a:r>
              <a:rPr lang="vi-VN" sz="2000">
                <a:solidFill>
                  <a:srgbClr val="FF0000"/>
                </a:solidFill>
              </a:rPr>
              <a:t>. </a:t>
            </a:r>
            <a:r>
              <a:rPr lang="vi-VN" sz="2000" smtClean="0">
                <a:solidFill>
                  <a:srgbClr val="FF0000"/>
                </a:solidFill>
              </a:rPr>
              <a:t>Software </a:t>
            </a:r>
            <a:r>
              <a:rPr lang="vi-VN" sz="2000">
                <a:solidFill>
                  <a:srgbClr val="FF0000"/>
                </a:solidFill>
              </a:rPr>
              <a:t>Design</a:t>
            </a:r>
            <a:r>
              <a:rPr lang="vi-VN" sz="2000">
                <a:solidFill>
                  <a:srgbClr val="FF0000"/>
                </a:solidFill>
              </a:rPr>
              <a:t/>
            </a:r>
            <a:br>
              <a:rPr lang="vi-VN" sz="2000">
                <a:solidFill>
                  <a:srgbClr val="FF0000"/>
                </a:solidFill>
              </a:rPr>
            </a:br>
            <a:r>
              <a:rPr lang="en-US" sz="2000">
                <a:solidFill>
                  <a:srgbClr val="FF0000"/>
                </a:solidFill>
              </a:rPr>
              <a:t>1</a:t>
            </a:r>
            <a:r>
              <a:rPr lang="en-US" sz="2000">
                <a:solidFill>
                  <a:srgbClr val="FF0000"/>
                </a:solidFill>
              </a:rPr>
              <a:t>. </a:t>
            </a:r>
            <a:r>
              <a:rPr lang="en-US" sz="2000" smtClean="0">
                <a:solidFill>
                  <a:srgbClr val="FF0000"/>
                </a:solidFill>
              </a:rPr>
              <a:t> </a:t>
            </a:r>
            <a:r>
              <a:rPr lang="en-US" sz="2000">
                <a:solidFill>
                  <a:srgbClr val="FF0000"/>
                </a:solidFill>
              </a:rPr>
              <a:t>Software </a:t>
            </a:r>
            <a:r>
              <a:rPr lang="en-US" sz="2000">
                <a:solidFill>
                  <a:srgbClr val="FF0000"/>
                </a:solidFill>
              </a:rPr>
              <a:t>Architecture </a:t>
            </a:r>
            <a:r>
              <a:rPr lang="en-US" sz="2000" smtClean="0">
                <a:solidFill>
                  <a:srgbClr val="FF0000"/>
                </a:solidFill>
              </a:rPr>
              <a:t>: </a:t>
            </a:r>
            <a:r>
              <a:rPr lang="en-US" sz="1400" b="0">
                <a:solidFill>
                  <a:schemeClr val="tx1">
                    <a:lumMod val="50000"/>
                  </a:schemeClr>
                </a:solidFill>
                <a:latin typeface="+mj-lt"/>
              </a:rPr>
              <a:t>Bản chất đây là biến thể rút gọn </a:t>
            </a:r>
            <a:r>
              <a:rPr lang="en-US" sz="1400" b="0">
                <a:solidFill>
                  <a:schemeClr val="tx1">
                    <a:lumMod val="50000"/>
                  </a:schemeClr>
                </a:solidFill>
                <a:latin typeface="+mj-lt"/>
              </a:rPr>
              <a:t>của </a:t>
            </a:r>
            <a:r>
              <a:rPr lang="en-US" sz="1800" b="0" smtClean="0">
                <a:solidFill>
                  <a:schemeClr val="tx1">
                    <a:lumMod val="50000"/>
                  </a:schemeClr>
                </a:solidFill>
                <a:latin typeface="+mn-lt"/>
              </a:rPr>
              <a:t>MVC</a:t>
            </a:r>
            <a:r>
              <a:rPr lang="en-US" sz="1800"/>
              <a:t/>
            </a:r>
            <a:br>
              <a:rPr lang="en-US" sz="1800"/>
            </a:br>
            <a:endParaRPr lang="vi-VN" sz="1800"/>
          </a:p>
        </p:txBody>
      </p:sp>
      <p:sp>
        <p:nvSpPr>
          <p:cNvPr id="190" name="Google Shape;190;p28"/>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716125" y="1643062"/>
            <a:ext cx="2255675" cy="2843213"/>
          </a:xfrm>
          <a:prstGeom prst="rect">
            <a:avLst/>
          </a:prstGeom>
          <a:noFill/>
        </p:spPr>
      </p:pic>
      <p:sp>
        <p:nvSpPr>
          <p:cNvPr id="2" name="TextBox 1"/>
          <p:cNvSpPr txBox="1"/>
          <p:nvPr/>
        </p:nvSpPr>
        <p:spPr>
          <a:xfrm>
            <a:off x="2581275" y="1424837"/>
            <a:ext cx="5934075" cy="2908489"/>
          </a:xfrm>
          <a:prstGeom prst="rect">
            <a:avLst/>
          </a:prstGeom>
          <a:noFill/>
        </p:spPr>
        <p:txBody>
          <a:bodyPr wrap="square" rtlCol="0">
            <a:spAutoFit/>
          </a:bodyPr>
          <a:lstStyle/>
          <a:p>
            <a:pPr marL="285750" indent="-285750">
              <a:lnSpc>
                <a:spcPct val="150000"/>
              </a:lnSpc>
              <a:spcBef>
                <a:spcPts val="300"/>
              </a:spcBef>
              <a:spcAft>
                <a:spcPts val="300"/>
              </a:spcAft>
              <a:buFontTx/>
              <a:buChar char="-"/>
            </a:pPr>
            <a:r>
              <a:rPr lang="en-US" b="1" smtClean="0"/>
              <a:t>Model</a:t>
            </a:r>
            <a:r>
              <a:rPr lang="en-US" smtClean="0"/>
              <a:t>: </a:t>
            </a:r>
            <a:r>
              <a:rPr lang="vi-VN"/>
              <a:t>đại diện cho data. </a:t>
            </a:r>
            <a:r>
              <a:rPr lang="vi-VN"/>
              <a:t>Trong </a:t>
            </a:r>
            <a:r>
              <a:rPr lang="vi-VN" smtClean="0"/>
              <a:t>Qt</a:t>
            </a:r>
            <a:r>
              <a:rPr lang="en-US" smtClean="0"/>
              <a:t> </a:t>
            </a:r>
            <a:r>
              <a:rPr lang="vi-VN"/>
              <a:t>model </a:t>
            </a:r>
            <a:r>
              <a:rPr lang="vi-VN"/>
              <a:t>sử </a:t>
            </a:r>
            <a:r>
              <a:rPr lang="vi-VN"/>
              <a:t>dụng </a:t>
            </a:r>
            <a:r>
              <a:rPr lang="vi-VN" smtClean="0"/>
              <a:t>framework Qt(</a:t>
            </a:r>
            <a:r>
              <a:rPr lang="en-US" smtClean="0"/>
              <a:t>…)</a:t>
            </a:r>
            <a:r>
              <a:rPr lang="vi-VN" smtClean="0"/>
              <a:t> </a:t>
            </a:r>
            <a:r>
              <a:rPr lang="vi-VN"/>
              <a:t>hoặc tạo bằng </a:t>
            </a:r>
            <a:r>
              <a:rPr lang="vi-VN"/>
              <a:t>C</a:t>
            </a:r>
            <a:r>
              <a:rPr lang="vi-VN" smtClean="0"/>
              <a:t>++</a:t>
            </a:r>
            <a:endParaRPr lang="en-US" smtClean="0"/>
          </a:p>
          <a:p>
            <a:pPr marL="285750" indent="-285750">
              <a:lnSpc>
                <a:spcPct val="150000"/>
              </a:lnSpc>
              <a:spcBef>
                <a:spcPts val="300"/>
              </a:spcBef>
              <a:spcAft>
                <a:spcPts val="300"/>
              </a:spcAft>
              <a:buFontTx/>
              <a:buChar char="-"/>
            </a:pPr>
            <a:r>
              <a:rPr lang="vi-VN" b="1" smtClean="0"/>
              <a:t>View</a:t>
            </a:r>
            <a:r>
              <a:rPr lang="en-US" smtClean="0"/>
              <a:t>:</a:t>
            </a:r>
            <a:r>
              <a:rPr lang="vi-VN" smtClean="0"/>
              <a:t> </a:t>
            </a:r>
            <a:r>
              <a:rPr lang="vi-VN"/>
              <a:t>hiển thị </a:t>
            </a:r>
            <a:r>
              <a:rPr lang="vi-VN"/>
              <a:t>dữ </a:t>
            </a:r>
            <a:r>
              <a:rPr lang="en-US" smtClean="0"/>
              <a:t>liệu</a:t>
            </a:r>
            <a:r>
              <a:rPr lang="vi-VN" smtClean="0"/>
              <a:t> </a:t>
            </a:r>
            <a:r>
              <a:rPr lang="vi-VN"/>
              <a:t>người </a:t>
            </a:r>
            <a:r>
              <a:rPr lang="vi-VN" smtClean="0"/>
              <a:t>dùng</a:t>
            </a:r>
            <a:r>
              <a:rPr lang="en-US" smtClean="0"/>
              <a:t>, </a:t>
            </a:r>
            <a:r>
              <a:rPr lang="vi-VN" smtClean="0"/>
              <a:t>bằng </a:t>
            </a:r>
            <a:r>
              <a:rPr lang="vi-VN"/>
              <a:t>các thành phần QML, định nghĩa giao diện người dùng hiển thị và hành vi </a:t>
            </a:r>
            <a:r>
              <a:rPr lang="vi-VN"/>
              <a:t>của </a:t>
            </a:r>
            <a:r>
              <a:rPr lang="vi-VN" smtClean="0"/>
              <a:t>nó</a:t>
            </a:r>
            <a:r>
              <a:rPr lang="en-US"/>
              <a:t>.</a:t>
            </a:r>
            <a:endParaRPr lang="en-US"/>
          </a:p>
          <a:p>
            <a:pPr marL="285750" indent="-285750" algn="just">
              <a:lnSpc>
                <a:spcPct val="150000"/>
              </a:lnSpc>
              <a:spcBef>
                <a:spcPts val="300"/>
              </a:spcBef>
              <a:spcAft>
                <a:spcPts val="300"/>
              </a:spcAft>
              <a:buFontTx/>
              <a:buChar char="-"/>
            </a:pPr>
            <a:r>
              <a:rPr lang="vi-VN" b="1" smtClean="0"/>
              <a:t>Delegate</a:t>
            </a:r>
            <a:r>
              <a:rPr lang="en-US" smtClean="0"/>
              <a:t>:</a:t>
            </a:r>
            <a:r>
              <a:rPr lang="vi-VN" smtClean="0"/>
              <a:t> </a:t>
            </a:r>
            <a:r>
              <a:rPr lang="vi-VN"/>
              <a:t>quản lý cách hiển thị và chỉnh sửa dữ liệu </a:t>
            </a:r>
            <a:r>
              <a:rPr lang="vi-VN"/>
              <a:t>trong </a:t>
            </a:r>
            <a:r>
              <a:rPr lang="vi-VN" smtClean="0"/>
              <a:t>View</a:t>
            </a:r>
            <a:r>
              <a:rPr lang="en-US" smtClean="0"/>
              <a:t>, </a:t>
            </a:r>
            <a:r>
              <a:rPr lang="vi-VN" smtClean="0"/>
              <a:t>lấy </a:t>
            </a:r>
            <a:r>
              <a:rPr lang="vi-VN"/>
              <a:t>từng dữ liệu trong model và đóng gói nó</a:t>
            </a:r>
            <a:r>
              <a:rPr lang="vi-VN"/>
              <a:t>. </a:t>
            </a:r>
            <a:endParaRPr lang="en-US" smtClean="0"/>
          </a:p>
          <a:p>
            <a:pPr marL="285750" indent="-285750">
              <a:lnSpc>
                <a:spcPct val="150000"/>
              </a:lnSpc>
              <a:spcBef>
                <a:spcPts val="300"/>
              </a:spcBef>
              <a:spcAft>
                <a:spcPts val="300"/>
              </a:spcAft>
              <a:buFontTx/>
              <a:buChar char="-"/>
            </a:pPr>
            <a:r>
              <a:rPr lang="en-US" b="1" smtClean="0"/>
              <a:t>Controller</a:t>
            </a:r>
            <a:r>
              <a:rPr lang="en-US" smtClean="0"/>
              <a:t>: </a:t>
            </a:r>
            <a:r>
              <a:rPr lang="vi-VN" smtClean="0"/>
              <a:t>hoạt </a:t>
            </a:r>
            <a:r>
              <a:rPr lang="vi-VN"/>
              <a:t>động trung gian giữa  model và view, đảm bảo rằng hai thành phần này là độc lập và có thể được sửa đổi độc lập nhau.</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882612" y="545363"/>
            <a:ext cx="1436525" cy="5500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OutLine</a:t>
            </a:r>
            <a:endParaRPr/>
          </a:p>
        </p:txBody>
      </p:sp>
      <p:sp>
        <p:nvSpPr>
          <p:cNvPr id="55" name="Google Shape;55;p13"/>
          <p:cNvSpPr txBox="1">
            <a:spLocks noGrp="1"/>
          </p:cNvSpPr>
          <p:nvPr>
            <p:ph type="body" idx="2"/>
          </p:nvPr>
        </p:nvSpPr>
        <p:spPr>
          <a:xfrm>
            <a:off x="1049499" y="1174573"/>
            <a:ext cx="3442475" cy="1762799"/>
          </a:xfrm>
          <a:prstGeom prst="rect">
            <a:avLst/>
          </a:prstGeom>
        </p:spPr>
        <p:txBody>
          <a:bodyPr spcFirstLastPara="1" wrap="square" lIns="91425" tIns="91425" rIns="91425" bIns="91425" anchor="t" anchorCtr="0">
            <a:noAutofit/>
          </a:bodyPr>
          <a:lstStyle/>
          <a:p>
            <a:pPr marL="101600" indent="0">
              <a:lnSpc>
                <a:spcPct val="150000"/>
              </a:lnSpc>
              <a:spcBef>
                <a:spcPts val="300"/>
              </a:spcBef>
              <a:spcAft>
                <a:spcPts val="300"/>
              </a:spcAft>
              <a:buNone/>
            </a:pPr>
            <a:r>
              <a:rPr lang="vi-VN" sz="1200" b="1">
                <a:solidFill>
                  <a:srgbClr val="FF0000"/>
                </a:solidFill>
              </a:rPr>
              <a:t>I. Giới thiệu về Qt/Qml</a:t>
            </a:r>
          </a:p>
          <a:p>
            <a:pPr marL="101600" indent="0">
              <a:lnSpc>
                <a:spcPct val="150000"/>
              </a:lnSpc>
              <a:spcBef>
                <a:spcPts val="300"/>
              </a:spcBef>
              <a:spcAft>
                <a:spcPts val="300"/>
              </a:spcAft>
              <a:buNone/>
            </a:pPr>
            <a:r>
              <a:rPr lang="en-US" sz="1200"/>
              <a:t>1. </a:t>
            </a:r>
            <a:r>
              <a:rPr lang="vi-VN" sz="1200"/>
              <a:t>Qt/Qml là framework và</a:t>
            </a:r>
            <a:r>
              <a:rPr lang="en-US" sz="1200"/>
              <a:t> là</a:t>
            </a:r>
            <a:r>
              <a:rPr lang="vi-VN" sz="1200"/>
              <a:t> ngôn ngữ lập trình để phát triển ứng dụng đa nền tảng</a:t>
            </a:r>
          </a:p>
          <a:p>
            <a:pPr marL="101600" indent="0">
              <a:lnSpc>
                <a:spcPct val="150000"/>
              </a:lnSpc>
              <a:spcBef>
                <a:spcPts val="300"/>
              </a:spcBef>
              <a:spcAft>
                <a:spcPts val="300"/>
              </a:spcAft>
              <a:buNone/>
            </a:pPr>
            <a:r>
              <a:rPr lang="en-US" sz="1200"/>
              <a:t>2. </a:t>
            </a:r>
            <a:r>
              <a:rPr lang="vi-VN" sz="1200"/>
              <a:t>Lợi ích của Qt/Qml trong phát triển </a:t>
            </a:r>
            <a:r>
              <a:rPr lang="vi-VN" sz="1200"/>
              <a:t>ứng </a:t>
            </a:r>
            <a:r>
              <a:rPr lang="vi-VN" sz="1200" smtClean="0"/>
              <a:t>dụng</a:t>
            </a:r>
            <a:endParaRPr lang="en-US" sz="1200" smtClean="0"/>
          </a:p>
          <a:p>
            <a:pPr marL="101600" indent="0">
              <a:lnSpc>
                <a:spcPct val="150000"/>
              </a:lnSpc>
              <a:spcBef>
                <a:spcPts val="300"/>
              </a:spcBef>
              <a:spcAft>
                <a:spcPts val="300"/>
              </a:spcAft>
              <a:buNone/>
            </a:pPr>
            <a:r>
              <a:rPr lang="en-US" sz="1200" smtClean="0"/>
              <a:t>3. Các bước biên dịch ở Qt/Qml</a:t>
            </a:r>
            <a:endParaRPr lang="vi-VN" sz="1200"/>
          </a:p>
        </p:txBody>
      </p:sp>
      <p:sp>
        <p:nvSpPr>
          <p:cNvPr id="56" name="Google Shape;56;p13"/>
          <p:cNvSpPr txBox="1">
            <a:spLocks noGrp="1"/>
          </p:cNvSpPr>
          <p:nvPr>
            <p:ph type="body" idx="2"/>
          </p:nvPr>
        </p:nvSpPr>
        <p:spPr>
          <a:xfrm>
            <a:off x="4491975" y="1174574"/>
            <a:ext cx="3747150" cy="1762800"/>
          </a:xfrm>
          <a:prstGeom prst="rect">
            <a:avLst/>
          </a:prstGeom>
        </p:spPr>
        <p:txBody>
          <a:bodyPr spcFirstLastPara="1" wrap="square" lIns="91425" tIns="91425" rIns="91425" bIns="91425" anchor="t" anchorCtr="0">
            <a:noAutofit/>
          </a:bodyPr>
          <a:lstStyle/>
          <a:p>
            <a:pPr marL="101600" indent="0">
              <a:lnSpc>
                <a:spcPct val="150000"/>
              </a:lnSpc>
              <a:spcBef>
                <a:spcPts val="300"/>
              </a:spcBef>
              <a:spcAft>
                <a:spcPts val="300"/>
              </a:spcAft>
              <a:buNone/>
            </a:pPr>
            <a:r>
              <a:rPr lang="vi-VN" sz="1200" b="1">
                <a:solidFill>
                  <a:srgbClr val="FF0000"/>
                </a:solidFill>
              </a:rPr>
              <a:t>II. Qml cơ bản</a:t>
            </a:r>
          </a:p>
          <a:p>
            <a:pPr marL="101600" indent="0">
              <a:lnSpc>
                <a:spcPct val="150000"/>
              </a:lnSpc>
              <a:spcBef>
                <a:spcPts val="300"/>
              </a:spcBef>
              <a:spcAft>
                <a:spcPts val="300"/>
              </a:spcAft>
              <a:buNone/>
            </a:pPr>
            <a:r>
              <a:rPr lang="en-US" sz="1200"/>
              <a:t>1. </a:t>
            </a:r>
            <a:r>
              <a:rPr lang="vi-VN" sz="1200"/>
              <a:t>Cú pháp cơ bản của Qml</a:t>
            </a:r>
          </a:p>
          <a:p>
            <a:pPr marL="101600" indent="0">
              <a:lnSpc>
                <a:spcPct val="150000"/>
              </a:lnSpc>
              <a:spcBef>
                <a:spcPts val="300"/>
              </a:spcBef>
              <a:spcAft>
                <a:spcPts val="300"/>
              </a:spcAft>
              <a:buNone/>
            </a:pPr>
            <a:r>
              <a:rPr lang="en-US" sz="1200"/>
              <a:t>2. </a:t>
            </a:r>
            <a:r>
              <a:rPr lang="vi-VN" sz="1200"/>
              <a:t>Các loại đối tượng cơ bản và cách sử dụng chúng</a:t>
            </a:r>
          </a:p>
          <a:p>
            <a:pPr marL="101600" indent="0">
              <a:lnSpc>
                <a:spcPct val="150000"/>
              </a:lnSpc>
              <a:spcBef>
                <a:spcPts val="300"/>
              </a:spcBef>
              <a:spcAft>
                <a:spcPts val="300"/>
              </a:spcAft>
              <a:buNone/>
            </a:pPr>
            <a:r>
              <a:rPr lang="en-US" sz="1200"/>
              <a:t>3. </a:t>
            </a:r>
            <a:r>
              <a:rPr lang="vi-VN" sz="1200"/>
              <a:t>Cơ chế Signal-Slot trong Qml</a:t>
            </a:r>
          </a:p>
          <a:p>
            <a:pPr marL="0" lvl="0" indent="0" algn="l" rtl="0">
              <a:spcBef>
                <a:spcPts val="600"/>
              </a:spcBef>
              <a:spcAft>
                <a:spcPts val="0"/>
              </a:spcAft>
              <a:buNone/>
            </a:pPr>
            <a:endParaRPr sz="1200"/>
          </a:p>
        </p:txBody>
      </p:sp>
      <p:sp>
        <p:nvSpPr>
          <p:cNvPr id="57" name="Google Shape;57;p13"/>
          <p:cNvSpPr txBox="1">
            <a:spLocks noGrp="1"/>
          </p:cNvSpPr>
          <p:nvPr>
            <p:ph type="body" idx="2"/>
          </p:nvPr>
        </p:nvSpPr>
        <p:spPr>
          <a:xfrm>
            <a:off x="1049500" y="3016573"/>
            <a:ext cx="4008275" cy="1148322"/>
          </a:xfrm>
          <a:prstGeom prst="rect">
            <a:avLst/>
          </a:prstGeom>
        </p:spPr>
        <p:txBody>
          <a:bodyPr spcFirstLastPara="1" wrap="square" lIns="91425" tIns="91425" rIns="91425" bIns="91425" anchor="t" anchorCtr="0">
            <a:noAutofit/>
          </a:bodyPr>
          <a:lstStyle/>
          <a:p>
            <a:pPr marL="101600" indent="0">
              <a:lnSpc>
                <a:spcPct val="150000"/>
              </a:lnSpc>
              <a:spcBef>
                <a:spcPts val="300"/>
              </a:spcBef>
              <a:spcAft>
                <a:spcPts val="300"/>
              </a:spcAft>
              <a:buNone/>
            </a:pPr>
            <a:r>
              <a:rPr lang="vi-VN" sz="1200" b="1">
                <a:solidFill>
                  <a:srgbClr val="FF0000"/>
                </a:solidFill>
              </a:rPr>
              <a:t>III</a:t>
            </a:r>
            <a:r>
              <a:rPr lang="vi-VN" sz="1200" b="1">
                <a:solidFill>
                  <a:srgbClr val="FF0000"/>
                </a:solidFill>
              </a:rPr>
              <a:t>. </a:t>
            </a:r>
            <a:r>
              <a:rPr lang="en-US" sz="1200" b="1" smtClean="0">
                <a:solidFill>
                  <a:srgbClr val="FF0000"/>
                </a:solidFill>
              </a:rPr>
              <a:t>Software Design</a:t>
            </a:r>
            <a:endParaRPr lang="vi-VN" sz="1200" b="1">
              <a:solidFill>
                <a:srgbClr val="FF0000"/>
              </a:solidFill>
            </a:endParaRPr>
          </a:p>
          <a:p>
            <a:pPr marL="101600" indent="0">
              <a:lnSpc>
                <a:spcPct val="150000"/>
              </a:lnSpc>
              <a:spcBef>
                <a:spcPts val="300"/>
              </a:spcBef>
              <a:spcAft>
                <a:spcPts val="300"/>
              </a:spcAft>
              <a:buNone/>
            </a:pPr>
            <a:r>
              <a:rPr lang="en-US" sz="1200" smtClean="0"/>
              <a:t>1. Software Architecture</a:t>
            </a:r>
          </a:p>
          <a:p>
            <a:pPr marL="101600" indent="0">
              <a:lnSpc>
                <a:spcPct val="150000"/>
              </a:lnSpc>
              <a:spcBef>
                <a:spcPts val="300"/>
              </a:spcBef>
              <a:spcAft>
                <a:spcPts val="300"/>
              </a:spcAft>
              <a:buNone/>
            </a:pPr>
            <a:r>
              <a:rPr lang="en-US" sz="1200"/>
              <a:t>2. Design Pattern </a:t>
            </a:r>
            <a:endParaRPr lang="vi-VN" sz="1200"/>
          </a:p>
          <a:p>
            <a:pPr marL="0" lvl="0" indent="0" algn="l" rtl="0">
              <a:spcBef>
                <a:spcPts val="1000"/>
              </a:spcBef>
              <a:spcAft>
                <a:spcPts val="1000"/>
              </a:spcAft>
              <a:buNone/>
            </a:pPr>
            <a:endParaRPr sz="1200">
              <a:solidFill>
                <a:srgbClr val="666666"/>
              </a:solidFill>
            </a:endParaRPr>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57;p13"/>
          <p:cNvSpPr txBox="1">
            <a:spLocks noGrp="1"/>
          </p:cNvSpPr>
          <p:nvPr>
            <p:ph type="body" idx="2"/>
          </p:nvPr>
        </p:nvSpPr>
        <p:spPr>
          <a:xfrm>
            <a:off x="4491975" y="3016572"/>
            <a:ext cx="3747150" cy="1069125"/>
          </a:xfrm>
          <a:prstGeom prst="rect">
            <a:avLst/>
          </a:prstGeom>
        </p:spPr>
        <p:txBody>
          <a:bodyPr spcFirstLastPara="1" wrap="square" lIns="91425" tIns="91425" rIns="91425" bIns="91425" anchor="t" anchorCtr="0">
            <a:noAutofit/>
          </a:bodyPr>
          <a:lstStyle/>
          <a:p>
            <a:pPr marL="101600" indent="0">
              <a:lnSpc>
                <a:spcPct val="150000"/>
              </a:lnSpc>
              <a:spcBef>
                <a:spcPts val="300"/>
              </a:spcBef>
              <a:spcAft>
                <a:spcPts val="300"/>
              </a:spcAft>
              <a:buNone/>
            </a:pPr>
            <a:r>
              <a:rPr lang="vi-VN" sz="1200" b="1">
                <a:solidFill>
                  <a:srgbClr val="FF0000"/>
                </a:solidFill>
              </a:rPr>
              <a:t>IV</a:t>
            </a:r>
            <a:r>
              <a:rPr lang="vi-VN" sz="1200" b="1">
                <a:solidFill>
                  <a:srgbClr val="FF0000"/>
                </a:solidFill>
              </a:rPr>
              <a:t>. </a:t>
            </a:r>
            <a:r>
              <a:rPr lang="en-US" sz="1200" b="1">
                <a:solidFill>
                  <a:srgbClr val="FF0000"/>
                </a:solidFill>
              </a:rPr>
              <a:t>Transform </a:t>
            </a:r>
            <a:r>
              <a:rPr lang="en-US" sz="1200" b="1" smtClean="0">
                <a:solidFill>
                  <a:srgbClr val="FF0000"/>
                </a:solidFill>
              </a:rPr>
              <a:t>và </a:t>
            </a:r>
            <a:r>
              <a:rPr lang="vi-VN" sz="1200" b="1" smtClean="0">
                <a:solidFill>
                  <a:srgbClr val="FF0000"/>
                </a:solidFill>
              </a:rPr>
              <a:t>Animation</a:t>
            </a:r>
            <a:endParaRPr lang="vi-VN" sz="1200" b="1">
              <a:solidFill>
                <a:srgbClr val="FF0000"/>
              </a:solidFill>
            </a:endParaRPr>
          </a:p>
          <a:p>
            <a:pPr marL="101600" indent="0">
              <a:lnSpc>
                <a:spcPct val="150000"/>
              </a:lnSpc>
              <a:spcBef>
                <a:spcPts val="300"/>
              </a:spcBef>
              <a:spcAft>
                <a:spcPts val="300"/>
              </a:spcAft>
              <a:buNone/>
            </a:pPr>
            <a:r>
              <a:rPr lang="en-US" sz="1200"/>
              <a:t>1</a:t>
            </a:r>
            <a:r>
              <a:rPr lang="en-US" sz="1200"/>
              <a:t>. </a:t>
            </a:r>
            <a:r>
              <a:rPr lang="en-US" sz="1200" smtClean="0"/>
              <a:t>Transform</a:t>
            </a:r>
            <a:r>
              <a:rPr lang="vi-VN" sz="1200" smtClean="0"/>
              <a:t> </a:t>
            </a:r>
            <a:r>
              <a:rPr lang="vi-VN" sz="1200"/>
              <a:t>trong Qt/Qml</a:t>
            </a:r>
          </a:p>
          <a:p>
            <a:pPr marL="101600" indent="0">
              <a:lnSpc>
                <a:spcPct val="150000"/>
              </a:lnSpc>
              <a:spcBef>
                <a:spcPts val="300"/>
              </a:spcBef>
              <a:spcAft>
                <a:spcPts val="300"/>
              </a:spcAft>
              <a:buNone/>
            </a:pPr>
            <a:r>
              <a:rPr lang="en-US" sz="1200"/>
              <a:t>2</a:t>
            </a:r>
            <a:r>
              <a:rPr lang="en-US" sz="1200"/>
              <a:t>. </a:t>
            </a:r>
            <a:r>
              <a:rPr lang="en-US" sz="1200" smtClean="0"/>
              <a:t>Animation</a:t>
            </a:r>
            <a:endParaRPr lang="vi-VN"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555932" y="410154"/>
            <a:ext cx="8227850" cy="936786"/>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vi-VN" sz="2000">
                <a:solidFill>
                  <a:srgbClr val="FF0000"/>
                </a:solidFill>
              </a:rPr>
              <a:t>III</a:t>
            </a:r>
            <a:r>
              <a:rPr lang="vi-VN" sz="2000">
                <a:solidFill>
                  <a:srgbClr val="FF0000"/>
                </a:solidFill>
              </a:rPr>
              <a:t>. </a:t>
            </a:r>
            <a:r>
              <a:rPr lang="vi-VN" sz="2000" smtClean="0">
                <a:solidFill>
                  <a:srgbClr val="FF0000"/>
                </a:solidFill>
              </a:rPr>
              <a:t>Software </a:t>
            </a:r>
            <a:r>
              <a:rPr lang="vi-VN" sz="2000">
                <a:solidFill>
                  <a:srgbClr val="FF0000"/>
                </a:solidFill>
              </a:rPr>
              <a:t>Design</a:t>
            </a:r>
            <a:r>
              <a:rPr lang="vi-VN" sz="3200">
                <a:solidFill>
                  <a:srgbClr val="FF0000"/>
                </a:solidFill>
              </a:rPr>
              <a:t/>
            </a:r>
            <a:br>
              <a:rPr lang="vi-VN" sz="3200">
                <a:solidFill>
                  <a:srgbClr val="FF0000"/>
                </a:solidFill>
              </a:rPr>
            </a:br>
            <a:r>
              <a:rPr lang="en-US" sz="1800" smtClean="0">
                <a:solidFill>
                  <a:srgbClr val="FF0000"/>
                </a:solidFill>
              </a:rPr>
              <a:t>2.  Design Pattern:</a:t>
            </a:r>
            <a:r>
              <a:rPr lang="en-US" sz="1800"/>
              <a:t/>
            </a:r>
            <a:br>
              <a:rPr lang="en-US" sz="1800"/>
            </a:br>
            <a:endParaRPr lang="vi-VN" sz="1800"/>
          </a:p>
        </p:txBody>
      </p:sp>
      <p:sp>
        <p:nvSpPr>
          <p:cNvPr id="190" name="Google Shape;190;p28"/>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4" name="Picture 3"/>
          <p:cNvPicPr>
            <a:picLocks noChangeAspect="1"/>
          </p:cNvPicPr>
          <p:nvPr/>
        </p:nvPicPr>
        <p:blipFill>
          <a:blip r:embed="rId3"/>
          <a:stretch>
            <a:fillRect/>
          </a:stretch>
        </p:blipFill>
        <p:spPr>
          <a:xfrm>
            <a:off x="5895975" y="2768600"/>
            <a:ext cx="2590800" cy="1727200"/>
          </a:xfrm>
          <a:prstGeom prst="rect">
            <a:avLst/>
          </a:prstGeom>
        </p:spPr>
      </p:pic>
      <p:sp>
        <p:nvSpPr>
          <p:cNvPr id="6" name="TextBox 5"/>
          <p:cNvSpPr txBox="1"/>
          <p:nvPr/>
        </p:nvSpPr>
        <p:spPr>
          <a:xfrm>
            <a:off x="685799" y="1556515"/>
            <a:ext cx="7705726" cy="738664"/>
          </a:xfrm>
          <a:prstGeom prst="rect">
            <a:avLst/>
          </a:prstGeom>
          <a:noFill/>
        </p:spPr>
        <p:txBody>
          <a:bodyPr wrap="square" rtlCol="0">
            <a:spAutoFit/>
          </a:bodyPr>
          <a:lstStyle/>
          <a:p>
            <a:pPr algn="just"/>
            <a:r>
              <a:rPr lang="en-US" smtClean="0"/>
              <a:t>- </a:t>
            </a:r>
            <a:r>
              <a:rPr lang="en-US" b="1" smtClean="0"/>
              <a:t>Singleton</a:t>
            </a:r>
            <a:r>
              <a:rPr lang="en-US" smtClean="0"/>
              <a:t>: </a:t>
            </a:r>
            <a:r>
              <a:rPr lang="vi-VN"/>
              <a:t>được sử dụng để đảm bảo rằng một lớp chỉ có một thể hiện duy nhất trong suốt quá trình chạy chương trình. Trong Qt/QML, Singleton được sử dụng để tạo ra một thể hiện duy nhất của một đối tượng và có thể được truy cập từ bất kỳ đâu trong chương trình.</a:t>
            </a:r>
            <a:r>
              <a:rPr lang="en-US" smtClean="0"/>
              <a:t> </a:t>
            </a:r>
            <a:endParaRPr lang="en-US"/>
          </a:p>
        </p:txBody>
      </p:sp>
      <p:sp>
        <p:nvSpPr>
          <p:cNvPr id="11" name="TextBox 10"/>
          <p:cNvSpPr txBox="1"/>
          <p:nvPr/>
        </p:nvSpPr>
        <p:spPr>
          <a:xfrm>
            <a:off x="685799" y="2393455"/>
            <a:ext cx="7705726" cy="523220"/>
          </a:xfrm>
          <a:prstGeom prst="rect">
            <a:avLst/>
          </a:prstGeom>
          <a:noFill/>
        </p:spPr>
        <p:txBody>
          <a:bodyPr wrap="square" rtlCol="0">
            <a:spAutoFit/>
          </a:bodyPr>
          <a:lstStyle/>
          <a:p>
            <a:pPr algn="just"/>
            <a:r>
              <a:rPr lang="en-US" smtClean="0"/>
              <a:t>- </a:t>
            </a:r>
            <a:r>
              <a:rPr lang="vi-VN" b="1" smtClean="0"/>
              <a:t>Observer</a:t>
            </a:r>
            <a:r>
              <a:rPr lang="vi-VN"/>
              <a:t>: Pattern này cho phép các đối tượng theo dõi và phản ứng với sự thay đổi của một đối tượng khác. Signal-Slot là một hiện thực của pattern này trong Qt.</a:t>
            </a:r>
          </a:p>
        </p:txBody>
      </p:sp>
      <p:sp>
        <p:nvSpPr>
          <p:cNvPr id="13" name="TextBox 12"/>
          <p:cNvSpPr txBox="1"/>
          <p:nvPr/>
        </p:nvSpPr>
        <p:spPr>
          <a:xfrm>
            <a:off x="700962" y="3126250"/>
            <a:ext cx="5099763" cy="523220"/>
          </a:xfrm>
          <a:prstGeom prst="rect">
            <a:avLst/>
          </a:prstGeom>
          <a:noFill/>
        </p:spPr>
        <p:txBody>
          <a:bodyPr wrap="square" rtlCol="0">
            <a:spAutoFit/>
          </a:bodyPr>
          <a:lstStyle/>
          <a:p>
            <a:pPr algn="just"/>
            <a:r>
              <a:rPr lang="en-US" smtClean="0"/>
              <a:t>- </a:t>
            </a:r>
            <a:r>
              <a:rPr lang="vi-VN" b="1" smtClean="0"/>
              <a:t>Factory</a:t>
            </a:r>
            <a:r>
              <a:rPr lang="vi-VN" smtClean="0"/>
              <a:t> </a:t>
            </a:r>
            <a:r>
              <a:rPr lang="vi-VN"/>
              <a:t>Method: Pattern này cho phép tạo ra các </a:t>
            </a:r>
            <a:r>
              <a:rPr lang="vi-VN"/>
              <a:t>đối </a:t>
            </a:r>
            <a:r>
              <a:rPr lang="vi-VN" smtClean="0"/>
              <a:t>tượn</a:t>
            </a:r>
            <a:r>
              <a:rPr lang="en-US" smtClean="0"/>
              <a:t>g</a:t>
            </a:r>
            <a:r>
              <a:rPr lang="vi-VN" smtClean="0"/>
              <a:t> </a:t>
            </a:r>
            <a:r>
              <a:rPr lang="vi-VN"/>
              <a:t>trong runtime mà không cần biết trước lớp cụ thể của chúng</a:t>
            </a:r>
          </a:p>
        </p:txBody>
      </p:sp>
    </p:spTree>
    <p:extLst>
      <p:ext uri="{BB962C8B-B14F-4D97-AF65-F5344CB8AC3E}">
        <p14:creationId xmlns:p14="http://schemas.microsoft.com/office/powerpoint/2010/main" val="2649425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685800" y="611225"/>
            <a:ext cx="6846725" cy="563150"/>
          </a:xfrm>
          <a:prstGeom prst="rect">
            <a:avLst/>
          </a:prstGeom>
        </p:spPr>
        <p:txBody>
          <a:bodyPr spcFirstLastPara="1" wrap="square" lIns="91425" tIns="91425" rIns="91425" bIns="91425" anchor="t" anchorCtr="0">
            <a:noAutofit/>
          </a:bodyPr>
          <a:lstStyle/>
          <a:p>
            <a:pPr lvl="0"/>
            <a:r>
              <a:rPr lang="vi-VN" sz="2000">
                <a:solidFill>
                  <a:srgbClr val="FF0000"/>
                </a:solidFill>
              </a:rPr>
              <a:t>IV. </a:t>
            </a:r>
            <a:r>
              <a:rPr lang="en-US" sz="2000">
                <a:solidFill>
                  <a:srgbClr val="FF0000"/>
                </a:solidFill>
              </a:rPr>
              <a:t>Transform và </a:t>
            </a:r>
            <a:r>
              <a:rPr lang="vi-VN" sz="2000">
                <a:solidFill>
                  <a:srgbClr val="FF0000"/>
                </a:solidFill>
              </a:rPr>
              <a:t>Animation</a:t>
            </a:r>
            <a:endParaRPr sz="2000"/>
          </a:p>
        </p:txBody>
      </p:sp>
      <p:sp>
        <p:nvSpPr>
          <p:cNvPr id="196" name="Google Shape;196;p29"/>
          <p:cNvSpPr txBox="1">
            <a:spLocks noGrp="1"/>
          </p:cNvSpPr>
          <p:nvPr>
            <p:ph type="body" idx="1"/>
          </p:nvPr>
        </p:nvSpPr>
        <p:spPr>
          <a:xfrm>
            <a:off x="685800" y="1121200"/>
            <a:ext cx="3236749" cy="669500"/>
          </a:xfrm>
          <a:prstGeom prst="rect">
            <a:avLst/>
          </a:prstGeom>
        </p:spPr>
        <p:txBody>
          <a:bodyPr spcFirstLastPara="1" wrap="square" lIns="91425" tIns="91425" rIns="91425" bIns="91425" anchor="t" anchorCtr="0">
            <a:noAutofit/>
          </a:bodyPr>
          <a:lstStyle/>
          <a:p>
            <a:pPr marL="101600" indent="0">
              <a:lnSpc>
                <a:spcPct val="150000"/>
              </a:lnSpc>
              <a:spcBef>
                <a:spcPts val="300"/>
              </a:spcBef>
              <a:spcAft>
                <a:spcPts val="300"/>
              </a:spcAft>
              <a:buNone/>
            </a:pPr>
            <a:r>
              <a:rPr lang="en-US">
                <a:solidFill>
                  <a:srgbClr val="FF0000"/>
                </a:solidFill>
              </a:rPr>
              <a:t>1</a:t>
            </a:r>
            <a:r>
              <a:rPr lang="en-US">
                <a:solidFill>
                  <a:srgbClr val="FF0000"/>
                </a:solidFill>
              </a:rPr>
              <a:t>. </a:t>
            </a:r>
            <a:r>
              <a:rPr lang="en-US" smtClean="0">
                <a:solidFill>
                  <a:srgbClr val="FF0000"/>
                </a:solidFill>
              </a:rPr>
              <a:t>Transform trong QT/QML: </a:t>
            </a:r>
            <a:endParaRPr lang="vi-VN">
              <a:solidFill>
                <a:srgbClr val="FF0000"/>
              </a:solidFill>
            </a:endParaRPr>
          </a:p>
        </p:txBody>
      </p:sp>
      <p:sp>
        <p:nvSpPr>
          <p:cNvPr id="202" name="Google Shape;202;p29"/>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7" name="Rectangle 6"/>
          <p:cNvSpPr/>
          <p:nvPr/>
        </p:nvSpPr>
        <p:spPr>
          <a:xfrm>
            <a:off x="914400" y="1790700"/>
            <a:ext cx="7505700" cy="1679049"/>
          </a:xfrm>
          <a:prstGeom prst="rect">
            <a:avLst/>
          </a:prstGeom>
        </p:spPr>
        <p:txBody>
          <a:bodyPr wrap="square">
            <a:spAutoFit/>
          </a:bodyPr>
          <a:lstStyle/>
          <a:p>
            <a:pPr>
              <a:lnSpc>
                <a:spcPct val="150000"/>
              </a:lnSpc>
              <a:spcBef>
                <a:spcPts val="600"/>
              </a:spcBef>
              <a:spcAft>
                <a:spcPts val="600"/>
              </a:spcAft>
            </a:pPr>
            <a:r>
              <a:rPr lang="en-US" sz="1600" smtClean="0">
                <a:latin typeface="+mj-lt"/>
                <a:ea typeface="Calibri" panose="020F0502020204030204" pitchFamily="34" charset="0"/>
                <a:cs typeface="Times New Roman" panose="02020603050405020304" pitchFamily="18" charset="0"/>
              </a:rPr>
              <a:t>- L</a:t>
            </a:r>
            <a:r>
              <a:rPr lang="vi-VN" sz="1600" smtClean="0">
                <a:latin typeface="+mj-lt"/>
                <a:ea typeface="Calibri" panose="020F0502020204030204" pitchFamily="34" charset="0"/>
                <a:cs typeface="Times New Roman" panose="02020603050405020304" pitchFamily="18" charset="0"/>
              </a:rPr>
              <a:t>à </a:t>
            </a:r>
            <a:r>
              <a:rPr lang="vi-VN" sz="1600">
                <a:latin typeface="+mj-lt"/>
                <a:ea typeface="Calibri" panose="020F0502020204030204" pitchFamily="34" charset="0"/>
                <a:cs typeface="Times New Roman" panose="02020603050405020304" pitchFamily="18" charset="0"/>
              </a:rPr>
              <a:t>một lớp được sử dụng để thay đổi vị trí, kích thước, định hướng và hình dạng của các đối tượng trong giao diện người </a:t>
            </a:r>
            <a:r>
              <a:rPr lang="vi-VN" sz="1600">
                <a:latin typeface="+mj-lt"/>
                <a:ea typeface="Calibri" panose="020F0502020204030204" pitchFamily="34" charset="0"/>
                <a:cs typeface="Times New Roman" panose="02020603050405020304" pitchFamily="18" charset="0"/>
              </a:rPr>
              <a:t>dùng</a:t>
            </a:r>
            <a:r>
              <a:rPr lang="vi-VN" sz="1600" smtClean="0">
                <a:latin typeface="+mj-lt"/>
                <a:ea typeface="Calibri" panose="020F0502020204030204" pitchFamily="34" charset="0"/>
                <a:cs typeface="Times New Roman" panose="02020603050405020304" pitchFamily="18" charset="0"/>
              </a:rPr>
              <a:t>.</a:t>
            </a:r>
            <a:endParaRPr lang="en-US" sz="1600" smtClean="0">
              <a:latin typeface="+mj-lt"/>
              <a:ea typeface="Calibri" panose="020F0502020204030204" pitchFamily="34" charset="0"/>
              <a:cs typeface="Times New Roman" panose="02020603050405020304" pitchFamily="18" charset="0"/>
            </a:endParaRPr>
          </a:p>
          <a:p>
            <a:pPr>
              <a:lnSpc>
                <a:spcPct val="150000"/>
              </a:lnSpc>
              <a:spcBef>
                <a:spcPts val="600"/>
              </a:spcBef>
              <a:spcAft>
                <a:spcPts val="600"/>
              </a:spcAft>
            </a:pPr>
            <a:r>
              <a:rPr lang="en-US" sz="1600" smtClean="0">
                <a:latin typeface="+mj-lt"/>
                <a:ea typeface="Calibri" panose="020F0502020204030204" pitchFamily="34" charset="0"/>
                <a:cs typeface="Times New Roman" panose="02020603050405020304" pitchFamily="18" charset="0"/>
              </a:rPr>
              <a:t>-</a:t>
            </a:r>
            <a:r>
              <a:rPr lang="vi-VN" sz="1600" smtClean="0">
                <a:latin typeface="+mj-lt"/>
                <a:ea typeface="Calibri" panose="020F0502020204030204" pitchFamily="34" charset="0"/>
                <a:cs typeface="Times New Roman" panose="02020603050405020304" pitchFamily="18" charset="0"/>
              </a:rPr>
              <a:t> </a:t>
            </a:r>
            <a:r>
              <a:rPr lang="vi-VN" sz="1600">
                <a:latin typeface="+mj-lt"/>
                <a:ea typeface="Calibri" panose="020F0502020204030204" pitchFamily="34" charset="0"/>
                <a:cs typeface="Times New Roman" panose="02020603050405020304" pitchFamily="18" charset="0"/>
              </a:rPr>
              <a:t>Transform được sử dụng để thực hiện các phép biến đổi hình học trên các đối tượng, bao gồm di chuyển, xoay, co giãn và bóp méo.</a:t>
            </a:r>
            <a:endParaRPr lang="en-US" sz="1600">
              <a:latin typeface="+mj-lt"/>
              <a:ea typeface="Calibri" panose="020F0502020204030204" pitchFamily="34" charset="0"/>
              <a:cs typeface="Times New Roman" panose="02020603050405020304" pitchFamily="18" charset="0"/>
            </a:endParaRPr>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685800" y="3086099"/>
            <a:ext cx="7734300" cy="14001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body" idx="4294967295"/>
          </p:nvPr>
        </p:nvSpPr>
        <p:spPr>
          <a:xfrm>
            <a:off x="709250" y="529575"/>
            <a:ext cx="1433875" cy="689625"/>
          </a:xfrm>
          <a:prstGeom prst="rect">
            <a:avLst/>
          </a:prstGeom>
        </p:spPr>
        <p:txBody>
          <a:bodyPr spcFirstLastPara="1" wrap="square" lIns="91425" tIns="91425" rIns="91425" bIns="91425" anchor="ctr" anchorCtr="0">
            <a:noAutofit/>
          </a:bodyPr>
          <a:lstStyle/>
          <a:p>
            <a:pPr marL="0" lvl="0" indent="0">
              <a:buNone/>
            </a:pPr>
            <a:r>
              <a:rPr lang="en-US" sz="1600" b="1" smtClean="0">
                <a:solidFill>
                  <a:srgbClr val="FF0000"/>
                </a:solidFill>
              </a:rPr>
              <a:t>2.</a:t>
            </a:r>
            <a:r>
              <a:rPr lang="en-US" b="1" smtClean="0">
                <a:solidFill>
                  <a:srgbClr val="FF0000"/>
                </a:solidFill>
              </a:rPr>
              <a:t> </a:t>
            </a:r>
            <a:r>
              <a:rPr lang="vi-VN" sz="1600" b="1" smtClean="0">
                <a:solidFill>
                  <a:srgbClr val="FF0000"/>
                </a:solidFill>
              </a:rPr>
              <a:t>Animation</a:t>
            </a:r>
            <a:r>
              <a:rPr lang="vi-VN" b="1" smtClean="0">
                <a:solidFill>
                  <a:srgbClr val="FF0000"/>
                </a:solidFill>
              </a:rPr>
              <a:t> </a:t>
            </a:r>
            <a:endParaRPr sz="1800" b="1">
              <a:solidFill>
                <a:srgbClr val="FF0000"/>
              </a:solidFill>
            </a:endParaRPr>
          </a:p>
        </p:txBody>
      </p:sp>
      <p:sp>
        <p:nvSpPr>
          <p:cNvPr id="232" name="Google Shape;232;p31"/>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Rectangle 1"/>
          <p:cNvSpPr/>
          <p:nvPr/>
        </p:nvSpPr>
        <p:spPr>
          <a:xfrm>
            <a:off x="709250" y="1219200"/>
            <a:ext cx="5467350" cy="738664"/>
          </a:xfrm>
          <a:prstGeom prst="rect">
            <a:avLst/>
          </a:prstGeom>
        </p:spPr>
        <p:txBody>
          <a:bodyPr wrap="square">
            <a:spAutoFit/>
          </a:bodyPr>
          <a:lstStyle/>
          <a:p>
            <a:pPr algn="just">
              <a:lnSpc>
                <a:spcPct val="150000"/>
              </a:lnSpc>
              <a:spcBef>
                <a:spcPts val="300"/>
              </a:spcBef>
              <a:spcAft>
                <a:spcPts val="300"/>
              </a:spcAft>
            </a:pPr>
            <a:r>
              <a:rPr lang="en-US" smtClean="0">
                <a:latin typeface="+mj-lt"/>
                <a:ea typeface="Calibri" panose="020F0502020204030204" pitchFamily="34" charset="0"/>
                <a:cs typeface="Times New Roman" panose="02020603050405020304" pitchFamily="18" charset="0"/>
              </a:rPr>
              <a:t>- L</a:t>
            </a:r>
            <a:r>
              <a:rPr lang="vi-VN" smtClean="0">
                <a:latin typeface="+mj-lt"/>
                <a:ea typeface="Calibri" panose="020F0502020204030204" pitchFamily="34" charset="0"/>
                <a:cs typeface="Times New Roman" panose="02020603050405020304" pitchFamily="18" charset="0"/>
              </a:rPr>
              <a:t>à </a:t>
            </a:r>
            <a:r>
              <a:rPr lang="vi-VN">
                <a:latin typeface="+mj-lt"/>
                <a:ea typeface="Calibri" panose="020F0502020204030204" pitchFamily="34" charset="0"/>
                <a:cs typeface="Times New Roman" panose="02020603050405020304" pitchFamily="18" charset="0"/>
              </a:rPr>
              <a:t>một cơ chế được cung cấp để tạo hiệu ứng chuyển động trên các đối tượng trong giao diện người dùng</a:t>
            </a:r>
            <a:endParaRPr lang="en-US">
              <a:latin typeface="+mj-lt"/>
            </a:endParaRPr>
          </a:p>
        </p:txBody>
      </p:sp>
      <p:sp>
        <p:nvSpPr>
          <p:cNvPr id="3" name="Rectangle 2"/>
          <p:cNvSpPr/>
          <p:nvPr/>
        </p:nvSpPr>
        <p:spPr>
          <a:xfrm>
            <a:off x="709250" y="1849108"/>
            <a:ext cx="5467350" cy="738664"/>
          </a:xfrm>
          <a:prstGeom prst="rect">
            <a:avLst/>
          </a:prstGeom>
        </p:spPr>
        <p:txBody>
          <a:bodyPr wrap="square">
            <a:spAutoFit/>
          </a:bodyPr>
          <a:lstStyle/>
          <a:p>
            <a:pPr algn="just">
              <a:lnSpc>
                <a:spcPct val="150000"/>
              </a:lnSpc>
              <a:spcBef>
                <a:spcPts val="300"/>
              </a:spcBef>
              <a:spcAft>
                <a:spcPts val="300"/>
              </a:spcAft>
            </a:pPr>
            <a:r>
              <a:rPr lang="en-US" smtClean="0">
                <a:latin typeface="+mj-lt"/>
                <a:ea typeface="Calibri" panose="020F0502020204030204" pitchFamily="34" charset="0"/>
                <a:cs typeface="Times New Roman" panose="02020603050405020304" pitchFamily="18" charset="0"/>
              </a:rPr>
              <a:t>- </a:t>
            </a:r>
            <a:r>
              <a:rPr lang="en-US">
                <a:latin typeface="+mj-lt"/>
                <a:ea typeface="Calibri" panose="020F0502020204030204" pitchFamily="34" charset="0"/>
                <a:cs typeface="Times New Roman" panose="02020603050405020304" pitchFamily="18" charset="0"/>
              </a:rPr>
              <a:t>C</a:t>
            </a:r>
            <a:r>
              <a:rPr lang="vi-VN" smtClean="0">
                <a:latin typeface="+mj-lt"/>
                <a:ea typeface="Calibri" panose="020F0502020204030204" pitchFamily="34" charset="0"/>
                <a:cs typeface="Times New Roman" panose="02020603050405020304" pitchFamily="18" charset="0"/>
              </a:rPr>
              <a:t>ho </a:t>
            </a:r>
            <a:r>
              <a:rPr lang="vi-VN">
                <a:latin typeface="+mj-lt"/>
                <a:ea typeface="Calibri" panose="020F0502020204030204" pitchFamily="34" charset="0"/>
                <a:cs typeface="Times New Roman" panose="02020603050405020304" pitchFamily="18" charset="0"/>
              </a:rPr>
              <a:t>phép thay đổi các thuộc tính của đối tượng trong suốt thời gian nhất định để tạo ra các hiệu ứng chuyển động mượt mà và đẹp mắt.</a:t>
            </a:r>
            <a:endParaRPr lang="en-US">
              <a:latin typeface="+mj-lt"/>
              <a:ea typeface="Calibri" panose="020F0502020204030204" pitchFamily="34" charset="0"/>
              <a:cs typeface="Times New Roman" panose="02020603050405020304" pitchFamily="18" charset="0"/>
            </a:endParaRPr>
          </a:p>
        </p:txBody>
      </p:sp>
      <p:sp>
        <p:nvSpPr>
          <p:cNvPr id="4" name="Rectangle 3"/>
          <p:cNvSpPr/>
          <p:nvPr/>
        </p:nvSpPr>
        <p:spPr>
          <a:xfrm>
            <a:off x="709250" y="2579212"/>
            <a:ext cx="5467350" cy="1785104"/>
          </a:xfrm>
          <a:prstGeom prst="rect">
            <a:avLst/>
          </a:prstGeom>
        </p:spPr>
        <p:txBody>
          <a:bodyPr wrap="square">
            <a:spAutoFit/>
          </a:bodyPr>
          <a:lstStyle/>
          <a:p>
            <a:pPr algn="just">
              <a:lnSpc>
                <a:spcPct val="150000"/>
              </a:lnSpc>
              <a:spcBef>
                <a:spcPts val="300"/>
              </a:spcBef>
              <a:spcAft>
                <a:spcPts val="300"/>
              </a:spcAft>
            </a:pPr>
            <a:r>
              <a:rPr lang="en-US" smtClean="0">
                <a:latin typeface="+mj-lt"/>
                <a:ea typeface="Calibri" panose="020F0502020204030204" pitchFamily="34" charset="0"/>
                <a:cs typeface="Times New Roman" panose="02020603050405020304" pitchFamily="18" charset="0"/>
              </a:rPr>
              <a:t>- T</a:t>
            </a:r>
            <a:r>
              <a:rPr lang="vi-VN" smtClean="0">
                <a:latin typeface="+mj-lt"/>
                <a:ea typeface="Calibri" panose="020F0502020204030204" pitchFamily="34" charset="0"/>
                <a:cs typeface="Times New Roman" panose="02020603050405020304" pitchFamily="18" charset="0"/>
              </a:rPr>
              <a:t>hường </a:t>
            </a:r>
            <a:r>
              <a:rPr lang="vi-VN">
                <a:latin typeface="+mj-lt"/>
                <a:ea typeface="Calibri" panose="020F0502020204030204" pitchFamily="34" charset="0"/>
                <a:cs typeface="Times New Roman" panose="02020603050405020304" pitchFamily="18" charset="0"/>
              </a:rPr>
              <a:t>được sử dụng để tạo hiệu ứng chuyển động trong các ứng dụng desktop, mobile, hay các ứng dụng </a:t>
            </a:r>
            <a:r>
              <a:rPr lang="vi-VN">
                <a:latin typeface="+mj-lt"/>
                <a:ea typeface="Calibri" panose="020F0502020204030204" pitchFamily="34" charset="0"/>
                <a:cs typeface="Times New Roman" panose="02020603050405020304" pitchFamily="18" charset="0"/>
              </a:rPr>
              <a:t>web</a:t>
            </a:r>
            <a:r>
              <a:rPr lang="vi-VN" smtClean="0">
                <a:latin typeface="+mj-lt"/>
                <a:ea typeface="Calibri" panose="020F0502020204030204" pitchFamily="34" charset="0"/>
                <a:cs typeface="Times New Roman" panose="02020603050405020304" pitchFamily="18" charset="0"/>
              </a:rPr>
              <a:t>.</a:t>
            </a:r>
            <a:endParaRPr lang="en-US" smtClean="0">
              <a:latin typeface="+mj-lt"/>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b="1" i="1" smtClean="0">
                <a:latin typeface="+mj-lt"/>
                <a:ea typeface="Calibri" panose="020F0502020204030204" pitchFamily="34" charset="0"/>
                <a:cs typeface="Times New Roman" panose="02020603050405020304" pitchFamily="18" charset="0"/>
              </a:rPr>
              <a:t>Ví </a:t>
            </a:r>
            <a:r>
              <a:rPr lang="vi-VN" b="1" i="1">
                <a:latin typeface="+mj-lt"/>
                <a:ea typeface="Calibri" panose="020F0502020204030204" pitchFamily="34" charset="0"/>
                <a:cs typeface="Times New Roman" panose="02020603050405020304" pitchFamily="18" charset="0"/>
              </a:rPr>
              <a:t>dụ như khi một button được click, ta có thể sử dụng animation để làm cho button thay đổi kích thước hoặc màu sắc, tạo ra hiệu ứng chuyển động mượt mà.</a:t>
            </a:r>
            <a:endParaRPr lang="en-US" b="1" i="1">
              <a:latin typeface="+mj-lt"/>
              <a:ea typeface="Calibri" panose="020F0502020204030204" pitchFamily="34" charset="0"/>
              <a:cs typeface="Times New Roman" panose="02020603050405020304" pitchFamily="18" charset="0"/>
            </a:endParaRPr>
          </a:p>
        </p:txBody>
      </p:sp>
      <p:sp>
        <p:nvSpPr>
          <p:cNvPr id="5" name="Rectangle 4"/>
          <p:cNvSpPr/>
          <p:nvPr/>
        </p:nvSpPr>
        <p:spPr>
          <a:xfrm>
            <a:off x="6176600" y="2133216"/>
            <a:ext cx="2364075" cy="2151808"/>
          </a:xfrm>
          <a:prstGeom prst="rect">
            <a:avLst/>
          </a:prstGeom>
        </p:spPr>
        <p:txBody>
          <a:bodyPr wrap="square">
            <a:spAutoFit/>
          </a:bodyPr>
          <a:lstStyle/>
          <a:p>
            <a:pPr algn="just">
              <a:lnSpc>
                <a:spcPct val="150000"/>
              </a:lnSpc>
              <a:spcBef>
                <a:spcPts val="300"/>
              </a:spcBef>
              <a:spcAft>
                <a:spcPts val="300"/>
              </a:spcAft>
            </a:pPr>
            <a:r>
              <a:rPr lang="vi-VN" sz="1200" smtClean="0">
                <a:latin typeface="+mj-lt"/>
                <a:ea typeface="Calibri" panose="020F0502020204030204" pitchFamily="34" charset="0"/>
                <a:cs typeface="Times New Roman" panose="02020603050405020304" pitchFamily="18" charset="0"/>
              </a:rPr>
              <a:t>- RotationAnimation:thay </a:t>
            </a:r>
            <a:r>
              <a:rPr lang="vi-VN" sz="1200">
                <a:latin typeface="+mj-lt"/>
                <a:ea typeface="Calibri" panose="020F0502020204030204" pitchFamily="34" charset="0"/>
                <a:cs typeface="Times New Roman" panose="02020603050405020304" pitchFamily="18" charset="0"/>
              </a:rPr>
              <a:t>đổi góc quay của một đối tượng.</a:t>
            </a:r>
            <a:endParaRPr lang="en-US" sz="1200">
              <a:latin typeface="+mj-lt"/>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1200">
                <a:latin typeface="+mj-lt"/>
                <a:ea typeface="Calibri" panose="020F0502020204030204" pitchFamily="34" charset="0"/>
                <a:cs typeface="Times New Roman" panose="02020603050405020304" pitchFamily="18" charset="0"/>
              </a:rPr>
              <a:t>- </a:t>
            </a:r>
            <a:r>
              <a:rPr lang="vi-VN" sz="1200" smtClean="0">
                <a:latin typeface="+mj-lt"/>
                <a:ea typeface="Calibri" panose="020F0502020204030204" pitchFamily="34" charset="0"/>
                <a:cs typeface="Times New Roman" panose="02020603050405020304" pitchFamily="18" charset="0"/>
              </a:rPr>
              <a:t>SequentialAnimation:chạy </a:t>
            </a:r>
            <a:r>
              <a:rPr lang="vi-VN" sz="1200">
                <a:latin typeface="+mj-lt"/>
                <a:ea typeface="Calibri" panose="020F0502020204030204" pitchFamily="34" charset="0"/>
                <a:cs typeface="Times New Roman" panose="02020603050405020304" pitchFamily="18" charset="0"/>
              </a:rPr>
              <a:t>một chuỗi các animation theo thứ tự tuần tự.</a:t>
            </a:r>
            <a:endParaRPr lang="en-US" sz="1200">
              <a:latin typeface="+mj-lt"/>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vi-VN" sz="1200">
                <a:latin typeface="+mj-lt"/>
                <a:ea typeface="Calibri" panose="020F0502020204030204" pitchFamily="34" charset="0"/>
                <a:cs typeface="Times New Roman" panose="02020603050405020304" pitchFamily="18" charset="0"/>
              </a:rPr>
              <a:t>- </a:t>
            </a:r>
            <a:r>
              <a:rPr lang="vi-VN" sz="1200" smtClean="0">
                <a:latin typeface="+mj-lt"/>
                <a:ea typeface="Calibri" panose="020F0502020204030204" pitchFamily="34" charset="0"/>
                <a:cs typeface="Times New Roman" panose="02020603050405020304" pitchFamily="18" charset="0"/>
              </a:rPr>
              <a:t>ParallelAnimation:</a:t>
            </a:r>
            <a:r>
              <a:rPr lang="en-US" sz="1200" smtClean="0">
                <a:latin typeface="+mj-lt"/>
                <a:ea typeface="Calibri" panose="020F0502020204030204" pitchFamily="34" charset="0"/>
                <a:cs typeface="Times New Roman" panose="02020603050405020304" pitchFamily="18" charset="0"/>
              </a:rPr>
              <a:t> </a:t>
            </a:r>
            <a:r>
              <a:rPr lang="vi-VN" sz="1200" smtClean="0">
                <a:latin typeface="+mj-lt"/>
                <a:ea typeface="Calibri" panose="020F0502020204030204" pitchFamily="34" charset="0"/>
                <a:cs typeface="Times New Roman" panose="02020603050405020304" pitchFamily="18" charset="0"/>
              </a:rPr>
              <a:t>chạy </a:t>
            </a:r>
            <a:r>
              <a:rPr lang="vi-VN" sz="1200">
                <a:latin typeface="+mj-lt"/>
                <a:ea typeface="Calibri" panose="020F0502020204030204" pitchFamily="34" charset="0"/>
                <a:cs typeface="Times New Roman" panose="02020603050405020304" pitchFamily="18" charset="0"/>
              </a:rPr>
              <a:t>một chuỗi các animation song song.</a:t>
            </a:r>
            <a:endParaRPr lang="en-US" sz="1200">
              <a:latin typeface="+mj-lt"/>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524759" y="447787"/>
            <a:ext cx="7020900" cy="384425"/>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vi-VN" sz="2000">
                <a:solidFill>
                  <a:srgbClr val="FF0000"/>
                </a:solidFill>
              </a:rPr>
              <a:t>V. Tương tác giữa C++ và Qml</a:t>
            </a:r>
            <a:endParaRPr lang="vi-VN" sz="2000">
              <a:solidFill>
                <a:srgbClr val="FF0000"/>
              </a:solidFill>
            </a:endParaRPr>
          </a:p>
        </p:txBody>
      </p:sp>
      <p:sp>
        <p:nvSpPr>
          <p:cNvPr id="276" name="Google Shape;276;p35"/>
          <p:cNvSpPr txBox="1">
            <a:spLocks noGrp="1"/>
          </p:cNvSpPr>
          <p:nvPr>
            <p:ph type="body" idx="1"/>
          </p:nvPr>
        </p:nvSpPr>
        <p:spPr>
          <a:xfrm>
            <a:off x="792325" y="1408850"/>
            <a:ext cx="7020900" cy="2877399"/>
          </a:xfrm>
          <a:prstGeom prst="rect">
            <a:avLst/>
          </a:prstGeom>
        </p:spPr>
        <p:txBody>
          <a:bodyPr spcFirstLastPara="1" wrap="square" lIns="91425" tIns="91425" rIns="91425" bIns="91425" anchor="t" anchorCtr="0">
            <a:noAutofit/>
          </a:bodyPr>
          <a:lstStyle/>
          <a:p>
            <a:pPr marL="76200" indent="0">
              <a:lnSpc>
                <a:spcPct val="150000"/>
              </a:lnSpc>
              <a:spcBef>
                <a:spcPts val="300"/>
              </a:spcBef>
              <a:spcAft>
                <a:spcPts val="300"/>
              </a:spcAft>
              <a:buNone/>
            </a:pPr>
            <a:r>
              <a:rPr lang="vi-VN" sz="1600">
                <a:latin typeface="+mn-lt"/>
              </a:rPr>
              <a:t>- Kết nối signal và slot giữa các đối tượng C++: đã trình bày trước đó</a:t>
            </a:r>
            <a:endParaRPr lang="en-US" sz="1600">
              <a:latin typeface="+mn-lt"/>
            </a:endParaRPr>
          </a:p>
          <a:p>
            <a:pPr marL="76200" indent="0">
              <a:lnSpc>
                <a:spcPct val="150000"/>
              </a:lnSpc>
              <a:spcBef>
                <a:spcPts val="300"/>
              </a:spcBef>
              <a:spcAft>
                <a:spcPts val="300"/>
              </a:spcAft>
              <a:buNone/>
            </a:pPr>
            <a:r>
              <a:rPr lang="vi-VN" sz="1600">
                <a:latin typeface="+mn-lt"/>
              </a:rPr>
              <a:t>- Kết nối signal và slot trên QML: </a:t>
            </a:r>
            <a:endParaRPr lang="en-US" sz="1600">
              <a:latin typeface="+mn-lt"/>
            </a:endParaRPr>
          </a:p>
          <a:p>
            <a:pPr marL="76200" indent="0">
              <a:lnSpc>
                <a:spcPct val="150000"/>
              </a:lnSpc>
              <a:spcBef>
                <a:spcPts val="300"/>
              </a:spcBef>
              <a:spcAft>
                <a:spcPts val="300"/>
              </a:spcAft>
              <a:buNone/>
            </a:pPr>
            <a:r>
              <a:rPr lang="vi-VN" sz="1600">
                <a:latin typeface="+mn-lt"/>
              </a:rPr>
              <a:t>+ Để khai báo một signal trên QML bạn sử dụng cú pháp: signal &lt;name&gt;[([&lt;type&gt; &lt;parameter name&gt;[, ...]])] </a:t>
            </a:r>
            <a:endParaRPr lang="en-US" sz="1600">
              <a:latin typeface="+mn-lt"/>
            </a:endParaRPr>
          </a:p>
          <a:p>
            <a:pPr marL="76200" indent="0">
              <a:lnSpc>
                <a:spcPct val="150000"/>
              </a:lnSpc>
              <a:spcBef>
                <a:spcPts val="300"/>
              </a:spcBef>
              <a:spcAft>
                <a:spcPts val="300"/>
              </a:spcAft>
              <a:buNone/>
            </a:pPr>
            <a:r>
              <a:rPr lang="vi-VN" sz="1600">
                <a:latin typeface="+mn-lt"/>
              </a:rPr>
              <a:t>Ví dụ</a:t>
            </a:r>
            <a:r>
              <a:rPr lang="vi-VN" sz="1600">
                <a:latin typeface="+mn-lt"/>
              </a:rPr>
              <a:t>: </a:t>
            </a:r>
            <a:r>
              <a:rPr lang="en-US" sz="1600" smtClean="0">
                <a:latin typeface="+mn-lt"/>
              </a:rPr>
              <a:t>	</a:t>
            </a:r>
            <a:r>
              <a:rPr lang="vi-VN" sz="1600" smtClean="0">
                <a:latin typeface="+mn-lt"/>
              </a:rPr>
              <a:t>signal clickMyRectangle()</a:t>
            </a:r>
            <a:endParaRPr lang="en-US" sz="1600" smtClean="0">
              <a:latin typeface="+mn-lt"/>
            </a:endParaRPr>
          </a:p>
          <a:p>
            <a:pPr marL="76200" indent="0">
              <a:lnSpc>
                <a:spcPct val="150000"/>
              </a:lnSpc>
              <a:spcBef>
                <a:spcPts val="300"/>
              </a:spcBef>
              <a:spcAft>
                <a:spcPts val="300"/>
              </a:spcAft>
              <a:buNone/>
            </a:pPr>
            <a:r>
              <a:rPr lang="en-US" sz="1600" smtClean="0">
                <a:latin typeface="+mn-lt"/>
              </a:rPr>
              <a:t>	</a:t>
            </a:r>
            <a:r>
              <a:rPr lang="vi-VN" sz="1600" smtClean="0">
                <a:latin typeface="+mn-lt"/>
              </a:rPr>
              <a:t>signal saveData(int a, int b)</a:t>
            </a:r>
            <a:endParaRPr lang="en-US" sz="1600" smtClean="0">
              <a:latin typeface="+mn-lt"/>
            </a:endParaRPr>
          </a:p>
          <a:p>
            <a:pPr marL="76200" indent="0">
              <a:lnSpc>
                <a:spcPct val="150000"/>
              </a:lnSpc>
              <a:spcBef>
                <a:spcPts val="300"/>
              </a:spcBef>
              <a:spcAft>
                <a:spcPts val="300"/>
              </a:spcAft>
              <a:buNone/>
            </a:pPr>
            <a:r>
              <a:rPr lang="en-US" sz="1600">
                <a:latin typeface="+mn-lt"/>
              </a:rPr>
              <a:t>+</a:t>
            </a:r>
            <a:r>
              <a:rPr lang="vi-VN" sz="1600" smtClean="0">
                <a:latin typeface="+mn-lt"/>
              </a:rPr>
              <a:t> </a:t>
            </a:r>
            <a:r>
              <a:rPr lang="vi-VN" sz="1600">
                <a:latin typeface="+mn-lt"/>
              </a:rPr>
              <a:t>Để tạo slot trên QML, bạn sử dụng cú pháp: on + &lt;tên signal&gt;.</a:t>
            </a:r>
            <a:endParaRPr lang="en-US" sz="1600">
              <a:latin typeface="+mn-lt"/>
            </a:endParaRPr>
          </a:p>
          <a:p>
            <a:pPr marL="76200" indent="0">
              <a:lnSpc>
                <a:spcPct val="150000"/>
              </a:lnSpc>
              <a:spcBef>
                <a:spcPts val="300"/>
              </a:spcBef>
              <a:spcAft>
                <a:spcPts val="300"/>
              </a:spcAft>
              <a:buNone/>
            </a:pPr>
            <a:r>
              <a:rPr lang="en-US" sz="1600" smtClean="0">
                <a:latin typeface="+mn-lt"/>
              </a:rPr>
              <a:t>+ </a:t>
            </a:r>
            <a:r>
              <a:rPr lang="vi-VN" sz="1600" smtClean="0">
                <a:latin typeface="+mn-lt"/>
              </a:rPr>
              <a:t>Ví </a:t>
            </a:r>
            <a:r>
              <a:rPr lang="vi-VN" sz="1600">
                <a:latin typeface="+mn-lt"/>
              </a:rPr>
              <a:t>dụ: tên signal là clickMyRectangle() thì slot tương ứng </a:t>
            </a:r>
            <a:r>
              <a:rPr lang="vi-VN" sz="1600">
                <a:latin typeface="+mn-lt"/>
              </a:rPr>
              <a:t>là </a:t>
            </a:r>
            <a:r>
              <a:rPr lang="vi-VN" sz="1600" smtClean="0">
                <a:latin typeface="+mn-lt"/>
              </a:rPr>
              <a:t>onClickMyRectangle</a:t>
            </a:r>
            <a:endParaRPr lang="en-US" sz="1600">
              <a:latin typeface="+mn-lt"/>
            </a:endParaRPr>
          </a:p>
        </p:txBody>
      </p:sp>
      <p:sp>
        <p:nvSpPr>
          <p:cNvPr id="277" name="Google Shape;277;p3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275;p35"/>
          <p:cNvSpPr txBox="1">
            <a:spLocks/>
          </p:cNvSpPr>
          <p:nvPr/>
        </p:nvSpPr>
        <p:spPr>
          <a:xfrm>
            <a:off x="706599" y="1024425"/>
            <a:ext cx="3570125" cy="384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1pPr>
            <a:lvl2pPr marR="0" lvl="1"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2pPr>
            <a:lvl3pPr marR="0" lvl="2"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3pPr>
            <a:lvl4pPr marR="0" lvl="3"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4pPr>
            <a:lvl5pPr marR="0" lvl="4"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5pPr>
            <a:lvl6pPr marR="0" lvl="5"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6pPr>
            <a:lvl7pPr marR="0" lvl="6"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7pPr>
            <a:lvl8pPr marR="0" lvl="7"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8pPr>
            <a:lvl9pPr marR="0" lvl="8"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9pPr>
          </a:lstStyle>
          <a:p>
            <a:r>
              <a:rPr lang="en-US" sz="1800" smtClean="0">
                <a:solidFill>
                  <a:srgbClr val="FF0000"/>
                </a:solidFill>
              </a:rPr>
              <a:t>1</a:t>
            </a:r>
            <a:r>
              <a:rPr lang="vi-VN" sz="1800" smtClean="0">
                <a:solidFill>
                  <a:srgbClr val="FF0000"/>
                </a:solidFill>
              </a:rPr>
              <a:t>. </a:t>
            </a:r>
            <a:r>
              <a:rPr lang="vi-VN" sz="1800">
                <a:solidFill>
                  <a:srgbClr val="FF0000"/>
                </a:solidFill>
              </a:rPr>
              <a:t>Tương tác giữa C++ và Qml</a:t>
            </a:r>
            <a:endParaRPr lang="en-US" sz="18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35"/>
          <p:cNvSpPr txBox="1">
            <a:spLocks noGrp="1"/>
          </p:cNvSpPr>
          <p:nvPr>
            <p:ph type="body" idx="1"/>
          </p:nvPr>
        </p:nvSpPr>
        <p:spPr>
          <a:xfrm>
            <a:off x="657225" y="1008801"/>
            <a:ext cx="7829550" cy="3077424"/>
          </a:xfrm>
          <a:prstGeom prst="rect">
            <a:avLst/>
          </a:prstGeom>
        </p:spPr>
        <p:txBody>
          <a:bodyPr spcFirstLastPara="1" wrap="square" lIns="91425" tIns="91425" rIns="91425" bIns="91425" anchor="t" anchorCtr="0">
            <a:noAutofit/>
          </a:bodyPr>
          <a:lstStyle/>
          <a:p>
            <a:pPr>
              <a:lnSpc>
                <a:spcPct val="150000"/>
              </a:lnSpc>
              <a:spcBef>
                <a:spcPts val="300"/>
              </a:spcBef>
              <a:spcAft>
                <a:spcPts val="300"/>
              </a:spcAft>
              <a:buFontTx/>
              <a:buChar char="-"/>
            </a:pPr>
            <a:r>
              <a:rPr lang="vi-VN" sz="1600" smtClean="0"/>
              <a:t>Mục </a:t>
            </a:r>
            <a:r>
              <a:rPr lang="vi-VN" sz="1600"/>
              <a:t>đích của việc tạo một đối tượng QML bằng C++ là để mở rộng các tính năng của ứng dụng QML bằng cách sử dụng các thành phần được xây dựng bằng C</a:t>
            </a:r>
            <a:r>
              <a:rPr lang="vi-VN" sz="1600"/>
              <a:t>++. </a:t>
            </a:r>
            <a:endParaRPr lang="en-US" sz="1600" smtClean="0"/>
          </a:p>
          <a:p>
            <a:pPr>
              <a:lnSpc>
                <a:spcPct val="150000"/>
              </a:lnSpc>
              <a:spcBef>
                <a:spcPts val="300"/>
              </a:spcBef>
              <a:spcAft>
                <a:spcPts val="300"/>
              </a:spcAft>
              <a:buFontTx/>
              <a:buChar char="-"/>
            </a:pPr>
            <a:r>
              <a:rPr lang="en-US" sz="1600" smtClean="0"/>
              <a:t>T</a:t>
            </a:r>
            <a:r>
              <a:rPr lang="vi-VN" sz="1600" smtClean="0"/>
              <a:t>hường </a:t>
            </a:r>
            <a:r>
              <a:rPr lang="vi-VN" sz="1600"/>
              <a:t>thì việc tạo đối tượng bằng C++ sẽ nhanh hơn so với tạo đối tượng </a:t>
            </a:r>
            <a:r>
              <a:rPr lang="vi-VN" sz="1600"/>
              <a:t>từ </a:t>
            </a:r>
            <a:r>
              <a:rPr lang="vi-VN" sz="1600" smtClean="0"/>
              <a:t>QML</a:t>
            </a:r>
            <a:endParaRPr lang="en-US" sz="1600" smtClean="0"/>
          </a:p>
          <a:p>
            <a:pPr marL="76200" indent="0">
              <a:lnSpc>
                <a:spcPct val="150000"/>
              </a:lnSpc>
              <a:spcBef>
                <a:spcPts val="300"/>
              </a:spcBef>
              <a:spcAft>
                <a:spcPts val="300"/>
              </a:spcAft>
              <a:buNone/>
            </a:pPr>
            <a:r>
              <a:rPr lang="en-US" sz="1600" smtClean="0">
                <a:sym typeface="Wingdings" panose="05000000000000000000" pitchFamily="2" charset="2"/>
              </a:rPr>
              <a:t>K</a:t>
            </a:r>
            <a:r>
              <a:rPr lang="vi-VN" sz="1600" smtClean="0">
                <a:sym typeface="Wingdings" panose="05000000000000000000" pitchFamily="2" charset="2"/>
              </a:rPr>
              <a:t>hi </a:t>
            </a:r>
            <a:r>
              <a:rPr lang="vi-VN" sz="1600">
                <a:sym typeface="Wingdings" panose="05000000000000000000" pitchFamily="2" charset="2"/>
              </a:rPr>
              <a:t>tạo đối tượng bằng C++, bạn có thể đạt được hiệu suất cao hơn trong một số trường hợp so với tạo đối tượng bằng QML</a:t>
            </a:r>
            <a:endParaRPr lang="en-US" sz="1600" smtClean="0"/>
          </a:p>
          <a:p>
            <a:pPr>
              <a:lnSpc>
                <a:spcPct val="150000"/>
              </a:lnSpc>
              <a:spcBef>
                <a:spcPts val="300"/>
              </a:spcBef>
              <a:spcAft>
                <a:spcPts val="300"/>
              </a:spcAft>
              <a:buFontTx/>
              <a:buChar char="-"/>
            </a:pPr>
            <a:endParaRPr lang="en-US" sz="1600"/>
          </a:p>
          <a:p>
            <a:pPr>
              <a:lnSpc>
                <a:spcPct val="150000"/>
              </a:lnSpc>
              <a:spcBef>
                <a:spcPts val="300"/>
              </a:spcBef>
              <a:spcAft>
                <a:spcPts val="300"/>
              </a:spcAft>
              <a:buFontTx/>
              <a:buChar char="-"/>
            </a:pPr>
            <a:endParaRPr lang="en-US" sz="1600">
              <a:latin typeface="+mn-lt"/>
            </a:endParaRPr>
          </a:p>
        </p:txBody>
      </p:sp>
      <p:sp>
        <p:nvSpPr>
          <p:cNvPr id="277" name="Google Shape;277;p3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8" name="Google Shape;275;p35"/>
          <p:cNvSpPr txBox="1">
            <a:spLocks/>
          </p:cNvSpPr>
          <p:nvPr/>
        </p:nvSpPr>
        <p:spPr>
          <a:xfrm>
            <a:off x="827900" y="624376"/>
            <a:ext cx="3570125" cy="384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1pPr>
            <a:lvl2pPr marR="0" lvl="1"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2pPr>
            <a:lvl3pPr marR="0" lvl="2"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3pPr>
            <a:lvl4pPr marR="0" lvl="3"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4pPr>
            <a:lvl5pPr marR="0" lvl="4"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5pPr>
            <a:lvl6pPr marR="0" lvl="5"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6pPr>
            <a:lvl7pPr marR="0" lvl="6"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7pPr>
            <a:lvl8pPr marR="0" lvl="7"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8pPr>
            <a:lvl9pPr marR="0" lvl="8"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9pPr>
          </a:lstStyle>
          <a:p>
            <a:r>
              <a:rPr lang="en-US" sz="1800" smtClean="0">
                <a:solidFill>
                  <a:srgbClr val="FF0000"/>
                </a:solidFill>
              </a:rPr>
              <a:t>1</a:t>
            </a:r>
            <a:r>
              <a:rPr lang="vi-VN" sz="1800" smtClean="0">
                <a:solidFill>
                  <a:srgbClr val="FF0000"/>
                </a:solidFill>
              </a:rPr>
              <a:t>. </a:t>
            </a:r>
            <a:r>
              <a:rPr lang="vi-VN" sz="1800">
                <a:solidFill>
                  <a:srgbClr val="FF0000"/>
                </a:solidFill>
              </a:rPr>
              <a:t>Tương tác giữa C++ và Qml</a:t>
            </a:r>
            <a:endParaRPr lang="en-US" sz="1800">
              <a:solidFill>
                <a:srgbClr val="FF0000"/>
              </a:solidFill>
            </a:endParaRPr>
          </a:p>
        </p:txBody>
      </p:sp>
    </p:spTree>
    <p:extLst>
      <p:ext uri="{BB962C8B-B14F-4D97-AF65-F5344CB8AC3E}">
        <p14:creationId xmlns:p14="http://schemas.microsoft.com/office/powerpoint/2010/main" val="3009282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1070282" y="747925"/>
            <a:ext cx="5960900" cy="750300"/>
          </a:xfrm>
          <a:prstGeom prst="rect">
            <a:avLst/>
          </a:prstGeom>
        </p:spPr>
        <p:txBody>
          <a:bodyPr spcFirstLastPara="1" wrap="square" lIns="91425" tIns="91425" rIns="91425" bIns="91425" anchor="t" anchorCtr="0">
            <a:noAutofit/>
          </a:bodyPr>
          <a:lstStyle/>
          <a:p>
            <a:r>
              <a:rPr lang="vi-VN" sz="2000"/>
              <a:t>- Cách binding trong QML và sử dụng:</a:t>
            </a:r>
            <a:endParaRPr lang="en-US" sz="2000"/>
          </a:p>
        </p:txBody>
      </p:sp>
      <p:sp>
        <p:nvSpPr>
          <p:cNvPr id="139" name="Google Shape;139;p2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TextBox 1"/>
          <p:cNvSpPr txBox="1"/>
          <p:nvPr/>
        </p:nvSpPr>
        <p:spPr>
          <a:xfrm>
            <a:off x="676275" y="1336925"/>
            <a:ext cx="8115300" cy="1461939"/>
          </a:xfrm>
          <a:prstGeom prst="rect">
            <a:avLst/>
          </a:prstGeom>
          <a:noFill/>
        </p:spPr>
        <p:txBody>
          <a:bodyPr wrap="square" rtlCol="0">
            <a:spAutoFit/>
          </a:bodyPr>
          <a:lstStyle/>
          <a:p>
            <a:pPr marL="285750" indent="-285750">
              <a:lnSpc>
                <a:spcPct val="150000"/>
              </a:lnSpc>
              <a:spcBef>
                <a:spcPts val="300"/>
              </a:spcBef>
              <a:spcAft>
                <a:spcPts val="300"/>
              </a:spcAft>
              <a:buFontTx/>
              <a:buChar char="-"/>
            </a:pPr>
            <a:r>
              <a:rPr lang="en-US" smtClean="0"/>
              <a:t>B</a:t>
            </a:r>
            <a:r>
              <a:rPr lang="vi-VN" smtClean="0"/>
              <a:t>inding </a:t>
            </a:r>
            <a:r>
              <a:rPr lang="vi-VN"/>
              <a:t>là cách để khai báo một mối quan hệ giữa hai thuộc tính, sao cho khi một thuộc tính thay đổi, thuộc tính khác sẽ tự động cập nhật để phản ánh sự thay đổi đó</a:t>
            </a:r>
            <a:r>
              <a:rPr lang="vi-VN"/>
              <a:t>. </a:t>
            </a:r>
            <a:endParaRPr lang="en-US" smtClean="0"/>
          </a:p>
          <a:p>
            <a:pPr marL="285750" indent="-285750">
              <a:lnSpc>
                <a:spcPct val="150000"/>
              </a:lnSpc>
              <a:spcBef>
                <a:spcPts val="300"/>
              </a:spcBef>
              <a:spcAft>
                <a:spcPts val="300"/>
              </a:spcAft>
              <a:buFontTx/>
              <a:buChar char="-"/>
            </a:pPr>
            <a:r>
              <a:rPr lang="en-US">
                <a:latin typeface="+mn-lt"/>
              </a:rPr>
              <a:t>hữu ích khi bạn muốn giữ cho hai thuộc tính đồng bộ, mà không cần phải cập nhật chúng bằng tay mỗi khi một trong chúng thay đổi.</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210300" y="2409825"/>
            <a:ext cx="2266950" cy="2100263"/>
          </a:xfrm>
          <a:prstGeom prst="rect">
            <a:avLst/>
          </a:prstGeom>
        </p:spPr>
      </p:pic>
    </p:spTree>
    <p:extLst>
      <p:ext uri="{BB962C8B-B14F-4D97-AF65-F5344CB8AC3E}">
        <p14:creationId xmlns:p14="http://schemas.microsoft.com/office/powerpoint/2010/main" val="3813945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681488" y="605326"/>
            <a:ext cx="4036850" cy="384425"/>
          </a:xfrm>
          <a:prstGeom prst="rect">
            <a:avLst/>
          </a:prstGeom>
        </p:spPr>
        <p:txBody>
          <a:bodyPr spcFirstLastPara="1" wrap="square" lIns="91425" tIns="91425" rIns="91425" bIns="91425" anchor="t" anchorCtr="0">
            <a:noAutofit/>
          </a:bodyPr>
          <a:lstStyle/>
          <a:p>
            <a:r>
              <a:rPr lang="en-US" sz="1800">
                <a:solidFill>
                  <a:srgbClr val="FF0000"/>
                </a:solidFill>
              </a:rPr>
              <a:t>2</a:t>
            </a:r>
            <a:r>
              <a:rPr lang="vi-VN" sz="1800" smtClean="0">
                <a:solidFill>
                  <a:srgbClr val="FF0000"/>
                </a:solidFill>
              </a:rPr>
              <a:t>. </a:t>
            </a:r>
            <a:r>
              <a:rPr lang="vi-VN" sz="1800">
                <a:solidFill>
                  <a:srgbClr val="FF0000"/>
                </a:solidFill>
              </a:rPr>
              <a:t>Tạo model C++ trên QT</a:t>
            </a:r>
            <a:endParaRPr lang="en-US" sz="1800">
              <a:solidFill>
                <a:srgbClr val="FF0000"/>
              </a:solidFill>
            </a:endParaRPr>
          </a:p>
        </p:txBody>
      </p:sp>
      <p:sp>
        <p:nvSpPr>
          <p:cNvPr id="276" name="Google Shape;276;p35"/>
          <p:cNvSpPr txBox="1">
            <a:spLocks noGrp="1"/>
          </p:cNvSpPr>
          <p:nvPr>
            <p:ph type="body" idx="1"/>
          </p:nvPr>
        </p:nvSpPr>
        <p:spPr>
          <a:xfrm>
            <a:off x="830424" y="989751"/>
            <a:ext cx="7589675" cy="3077424"/>
          </a:xfrm>
          <a:prstGeom prst="rect">
            <a:avLst/>
          </a:prstGeom>
        </p:spPr>
        <p:txBody>
          <a:bodyPr spcFirstLastPara="1" wrap="square" lIns="91425" tIns="91425" rIns="91425" bIns="91425" anchor="t" anchorCtr="0">
            <a:noAutofit/>
          </a:bodyPr>
          <a:lstStyle/>
          <a:p>
            <a:pPr marL="76200" indent="0" algn="just">
              <a:lnSpc>
                <a:spcPct val="150000"/>
              </a:lnSpc>
              <a:spcAft>
                <a:spcPts val="600"/>
              </a:spcAft>
              <a:buNone/>
            </a:pPr>
            <a:r>
              <a:rPr lang="vi-VN" sz="1600">
                <a:latin typeface="+mn-lt"/>
              </a:rPr>
              <a:t>+ Nếu mà model của mình của rất nhiều đối tượng, thì trên qml sẽ rất dài vì thế tốc độ xử lý sẽ rất chậm vì bản chất qml sẽ xử lí bằng java script. Và tốc độ qml thường chậm hơn tốc độ xử lí của </a:t>
            </a:r>
            <a:r>
              <a:rPr lang="vi-VN" sz="1600">
                <a:latin typeface="+mn-lt"/>
              </a:rPr>
              <a:t>c</a:t>
            </a:r>
            <a:r>
              <a:rPr lang="vi-VN" sz="1600" smtClean="0">
                <a:latin typeface="+mn-lt"/>
              </a:rPr>
              <a:t>++.</a:t>
            </a:r>
            <a:endParaRPr lang="en-US" sz="1600">
              <a:latin typeface="+mn-lt"/>
            </a:endParaRPr>
          </a:p>
          <a:p>
            <a:pPr marL="76200" indent="0" algn="just">
              <a:lnSpc>
                <a:spcPct val="150000"/>
              </a:lnSpc>
              <a:spcAft>
                <a:spcPts val="600"/>
              </a:spcAft>
              <a:buNone/>
            </a:pPr>
            <a:r>
              <a:rPr lang="en-US" sz="1600" smtClean="0">
                <a:latin typeface="+mn-lt"/>
                <a:sym typeface="Wingdings" panose="05000000000000000000" pitchFamily="2" charset="2"/>
              </a:rPr>
              <a:t></a:t>
            </a:r>
            <a:r>
              <a:rPr lang="vi-VN" sz="1600" smtClean="0">
                <a:latin typeface="+mn-lt"/>
              </a:rPr>
              <a:t> </a:t>
            </a:r>
            <a:r>
              <a:rPr lang="vi-VN" sz="1600">
                <a:latin typeface="+mn-lt"/>
              </a:rPr>
              <a:t>Do đó để cần tạo model xử lí nhanh và dẽ nhìn thì ta sẽ sang cách thứ 2 là tạo model từ c++</a:t>
            </a:r>
            <a:endParaRPr lang="en-US" sz="1600">
              <a:latin typeface="+mn-lt"/>
            </a:endParaRPr>
          </a:p>
        </p:txBody>
      </p:sp>
      <p:sp>
        <p:nvSpPr>
          <p:cNvPr id="277" name="Google Shape;277;p3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866134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639925" y="476249"/>
            <a:ext cx="4036850" cy="384425"/>
          </a:xfrm>
          <a:prstGeom prst="rect">
            <a:avLst/>
          </a:prstGeom>
        </p:spPr>
        <p:txBody>
          <a:bodyPr spcFirstLastPara="1" wrap="square" lIns="91425" tIns="91425" rIns="91425" bIns="91425" anchor="t" anchorCtr="0">
            <a:noAutofit/>
          </a:bodyPr>
          <a:lstStyle/>
          <a:p>
            <a:r>
              <a:rPr lang="en-US" sz="1800">
                <a:solidFill>
                  <a:srgbClr val="FF0000"/>
                </a:solidFill>
              </a:rPr>
              <a:t>2</a:t>
            </a:r>
            <a:r>
              <a:rPr lang="vi-VN" sz="1800" smtClean="0">
                <a:solidFill>
                  <a:srgbClr val="FF0000"/>
                </a:solidFill>
              </a:rPr>
              <a:t>. </a:t>
            </a:r>
            <a:r>
              <a:rPr lang="vi-VN" sz="1800">
                <a:solidFill>
                  <a:srgbClr val="FF0000"/>
                </a:solidFill>
              </a:rPr>
              <a:t>Tạo model C++ trên QT</a:t>
            </a:r>
            <a:endParaRPr lang="en-US" sz="1800">
              <a:solidFill>
                <a:srgbClr val="FF0000"/>
              </a:solidFill>
            </a:endParaRPr>
          </a:p>
        </p:txBody>
      </p:sp>
      <p:sp>
        <p:nvSpPr>
          <p:cNvPr id="276" name="Google Shape;276;p35"/>
          <p:cNvSpPr txBox="1">
            <a:spLocks noGrp="1"/>
          </p:cNvSpPr>
          <p:nvPr>
            <p:ph type="body" idx="1"/>
          </p:nvPr>
        </p:nvSpPr>
        <p:spPr>
          <a:xfrm>
            <a:off x="754224" y="860673"/>
            <a:ext cx="7589675" cy="3530351"/>
          </a:xfrm>
          <a:prstGeom prst="rect">
            <a:avLst/>
          </a:prstGeom>
        </p:spPr>
        <p:txBody>
          <a:bodyPr spcFirstLastPara="1" wrap="square" lIns="91425" tIns="91425" rIns="91425" bIns="91425" anchor="t" anchorCtr="0">
            <a:noAutofit/>
          </a:bodyPr>
          <a:lstStyle/>
          <a:p>
            <a:pPr marL="76200" indent="0" algn="just">
              <a:lnSpc>
                <a:spcPct val="150000"/>
              </a:lnSpc>
              <a:spcAft>
                <a:spcPts val="600"/>
              </a:spcAft>
              <a:buNone/>
            </a:pPr>
            <a:r>
              <a:rPr lang="vi-VN" sz="1600" smtClean="0">
                <a:latin typeface="+mn-lt"/>
              </a:rPr>
              <a:t>-</a:t>
            </a:r>
            <a:r>
              <a:rPr lang="en-US" sz="1600" smtClean="0">
                <a:latin typeface="+mn-lt"/>
              </a:rPr>
              <a:t> T</a:t>
            </a:r>
            <a:r>
              <a:rPr lang="vi-VN" sz="1600" smtClean="0">
                <a:latin typeface="+mn-lt"/>
              </a:rPr>
              <a:t>ạo </a:t>
            </a:r>
            <a:r>
              <a:rPr lang="vi-VN" sz="1600">
                <a:latin typeface="+mn-lt"/>
              </a:rPr>
              <a:t>Model cho ListView từ C++ sử dụng QStringList và QVariantList.: danh sách Qstring, Qvariant là 1 kiểu dữ liệu dùng được với nhiều kiểu dữ liệu khác nhau được QT support</a:t>
            </a:r>
          </a:p>
          <a:p>
            <a:pPr marL="76200" indent="0" algn="just">
              <a:lnSpc>
                <a:spcPct val="150000"/>
              </a:lnSpc>
              <a:spcAft>
                <a:spcPts val="600"/>
              </a:spcAft>
              <a:buNone/>
            </a:pPr>
            <a:r>
              <a:rPr lang="vi-VN" sz="1600">
                <a:latin typeface="+mn-lt"/>
              </a:rPr>
              <a:t>- Sử dụng QbjectList: 1 danh sách các đối tượng có thể tạo thành  model từ C++</a:t>
            </a:r>
          </a:p>
          <a:p>
            <a:pPr marL="76200" indent="0" algn="just">
              <a:lnSpc>
                <a:spcPct val="150000"/>
              </a:lnSpc>
              <a:spcAft>
                <a:spcPts val="600"/>
              </a:spcAft>
              <a:buNone/>
            </a:pPr>
            <a:r>
              <a:rPr lang="vi-VN" sz="1600">
                <a:latin typeface="+mn-lt"/>
              </a:rPr>
              <a:t>- Sử dụng lớp kế thừa từ QabstractListModel: Giới thiệu về  QabstractListModel là mô hình trừu tượng có thể phân lớp để tạo mô hình danh sách 1 chiều, đc ké thừa từ QabstractItemModel. Khi tạo lớp kế thừa pahir ghi đè method rowCount() và data(). roleNmaes().</a:t>
            </a:r>
          </a:p>
        </p:txBody>
      </p:sp>
      <p:sp>
        <p:nvSpPr>
          <p:cNvPr id="277" name="Google Shape;277;p3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998179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104"/>
        <p:cNvGrpSpPr/>
        <p:nvPr/>
      </p:nvGrpSpPr>
      <p:grpSpPr>
        <a:xfrm>
          <a:off x="0" y="0"/>
          <a:ext cx="0" cy="0"/>
          <a:chOff x="0" y="0"/>
          <a:chExt cx="0" cy="0"/>
        </a:xfrm>
      </p:grpSpPr>
      <p:pic>
        <p:nvPicPr>
          <p:cNvPr id="1105" name="Google Shape;1105;p5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106" name="Google Shape;1106;p5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107" name="Google Shape;1107;p50"/>
          <p:cNvGrpSpPr/>
          <p:nvPr/>
        </p:nvGrpSpPr>
        <p:grpSpPr>
          <a:xfrm>
            <a:off x="690575" y="3290132"/>
            <a:ext cx="7762851" cy="892418"/>
            <a:chOff x="801125" y="3213932"/>
            <a:chExt cx="7762851" cy="892418"/>
          </a:xfrm>
        </p:grpSpPr>
        <p:grpSp>
          <p:nvGrpSpPr>
            <p:cNvPr id="1108" name="Google Shape;1108;p50"/>
            <p:cNvGrpSpPr/>
            <p:nvPr/>
          </p:nvGrpSpPr>
          <p:grpSpPr>
            <a:xfrm>
              <a:off x="4845759" y="3213932"/>
              <a:ext cx="1695900" cy="892418"/>
              <a:chOff x="4845759" y="3213932"/>
              <a:chExt cx="1695900" cy="892418"/>
            </a:xfrm>
          </p:grpSpPr>
          <p:sp>
            <p:nvSpPr>
              <p:cNvPr id="1109" name="Google Shape;1109;p5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110" name="Google Shape;1110;p5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11" name="Google Shape;1111;p50"/>
            <p:cNvGrpSpPr/>
            <p:nvPr/>
          </p:nvGrpSpPr>
          <p:grpSpPr>
            <a:xfrm>
              <a:off x="2823442" y="3214222"/>
              <a:ext cx="1695900" cy="892128"/>
              <a:chOff x="2823442" y="3214222"/>
              <a:chExt cx="1695900" cy="892128"/>
            </a:xfrm>
          </p:grpSpPr>
          <p:sp>
            <p:nvSpPr>
              <p:cNvPr id="1112" name="Google Shape;1112;p5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113" name="Google Shape;1113;p5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14" name="Google Shape;1114;p50"/>
            <p:cNvGrpSpPr/>
            <p:nvPr/>
          </p:nvGrpSpPr>
          <p:grpSpPr>
            <a:xfrm>
              <a:off x="6868076" y="3213932"/>
              <a:ext cx="1695900" cy="892418"/>
              <a:chOff x="6868076" y="3213932"/>
              <a:chExt cx="1695900" cy="892418"/>
            </a:xfrm>
          </p:grpSpPr>
          <p:sp>
            <p:nvSpPr>
              <p:cNvPr id="1115" name="Google Shape;1115;p5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116" name="Google Shape;1116;p5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17" name="Google Shape;1117;p50"/>
            <p:cNvGrpSpPr/>
            <p:nvPr/>
          </p:nvGrpSpPr>
          <p:grpSpPr>
            <a:xfrm>
              <a:off x="801125" y="3214206"/>
              <a:ext cx="1695900" cy="892144"/>
              <a:chOff x="801125" y="3214206"/>
              <a:chExt cx="1695900" cy="892144"/>
            </a:xfrm>
          </p:grpSpPr>
          <p:sp>
            <p:nvSpPr>
              <p:cNvPr id="1118" name="Google Shape;1118;p5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119" name="Google Shape;1119;p5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pic>
        <p:nvPicPr>
          <p:cNvPr id="9218" name="Picture 2" descr="Tổng hợp 10 hình nền Slide Thank You, Slide Ending đẹp nhất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882612" y="545363"/>
            <a:ext cx="1436525" cy="5500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OutLine</a:t>
            </a:r>
            <a:endParaRPr/>
          </a:p>
        </p:txBody>
      </p:sp>
      <p:sp>
        <p:nvSpPr>
          <p:cNvPr id="55" name="Google Shape;55;p13"/>
          <p:cNvSpPr txBox="1">
            <a:spLocks noGrp="1"/>
          </p:cNvSpPr>
          <p:nvPr>
            <p:ph type="body" idx="2"/>
          </p:nvPr>
        </p:nvSpPr>
        <p:spPr>
          <a:xfrm>
            <a:off x="1049499" y="1174574"/>
            <a:ext cx="4484526" cy="1501952"/>
          </a:xfrm>
          <a:prstGeom prst="rect">
            <a:avLst/>
          </a:prstGeom>
        </p:spPr>
        <p:txBody>
          <a:bodyPr spcFirstLastPara="1" wrap="square" lIns="91425" tIns="91425" rIns="91425" bIns="91425" anchor="t" anchorCtr="0">
            <a:noAutofit/>
          </a:bodyPr>
          <a:lstStyle/>
          <a:p>
            <a:pPr marL="101600" indent="0">
              <a:lnSpc>
                <a:spcPct val="150000"/>
              </a:lnSpc>
              <a:spcBef>
                <a:spcPts val="300"/>
              </a:spcBef>
              <a:spcAft>
                <a:spcPts val="300"/>
              </a:spcAft>
              <a:buNone/>
            </a:pPr>
            <a:r>
              <a:rPr lang="vi-VN" sz="1400" b="1">
                <a:solidFill>
                  <a:srgbClr val="FF0000"/>
                </a:solidFill>
              </a:rPr>
              <a:t>V</a:t>
            </a:r>
            <a:r>
              <a:rPr lang="vi-VN" sz="1400" b="1">
                <a:solidFill>
                  <a:srgbClr val="FF0000"/>
                </a:solidFill>
              </a:rPr>
              <a:t>. </a:t>
            </a:r>
            <a:r>
              <a:rPr lang="vi-VN" sz="1400" b="1" smtClean="0">
                <a:solidFill>
                  <a:srgbClr val="FF0000"/>
                </a:solidFill>
              </a:rPr>
              <a:t>Tương </a:t>
            </a:r>
            <a:r>
              <a:rPr lang="vi-VN" sz="1400" b="1">
                <a:solidFill>
                  <a:srgbClr val="FF0000"/>
                </a:solidFill>
              </a:rPr>
              <a:t>tác giữa C++ và Qml</a:t>
            </a:r>
          </a:p>
          <a:p>
            <a:pPr marL="101600" indent="0">
              <a:lnSpc>
                <a:spcPct val="150000"/>
              </a:lnSpc>
              <a:spcBef>
                <a:spcPts val="300"/>
              </a:spcBef>
              <a:spcAft>
                <a:spcPts val="300"/>
              </a:spcAft>
              <a:buNone/>
            </a:pPr>
            <a:r>
              <a:rPr lang="en-US" sz="1400"/>
              <a:t>1</a:t>
            </a:r>
            <a:r>
              <a:rPr lang="en-US" sz="1400" smtClean="0"/>
              <a:t>. </a:t>
            </a:r>
            <a:r>
              <a:rPr lang="vi-VN" sz="1400"/>
              <a:t>Tương tác giữa C++ và Qml</a:t>
            </a:r>
          </a:p>
          <a:p>
            <a:pPr marL="101600" indent="0">
              <a:lnSpc>
                <a:spcPct val="150000"/>
              </a:lnSpc>
              <a:spcBef>
                <a:spcPts val="300"/>
              </a:spcBef>
              <a:spcAft>
                <a:spcPts val="300"/>
              </a:spcAft>
              <a:buNone/>
            </a:pPr>
            <a:r>
              <a:rPr lang="en-US" sz="1400" smtClean="0"/>
              <a:t>2. </a:t>
            </a:r>
            <a:r>
              <a:rPr lang="vi-VN" sz="1400"/>
              <a:t>Tạo Model C++ trên Qt</a:t>
            </a:r>
            <a:endParaRPr lang="vi-VN" sz="140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758167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1210274" y="468631"/>
            <a:ext cx="6868200" cy="45719"/>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vi-VN">
                <a:solidFill>
                  <a:srgbClr val="FF0000"/>
                </a:solidFill>
              </a:rPr>
              <a:t>I</a:t>
            </a:r>
            <a:r>
              <a:rPr lang="vi-VN">
                <a:solidFill>
                  <a:srgbClr val="FF0000"/>
                </a:solidFill>
              </a:rPr>
              <a:t>. </a:t>
            </a:r>
            <a:r>
              <a:rPr lang="vi-VN" smtClean="0">
                <a:solidFill>
                  <a:srgbClr val="FF0000"/>
                </a:solidFill>
              </a:rPr>
              <a:t>Giớ</a:t>
            </a:r>
            <a:r>
              <a:rPr lang="en-US" smtClean="0">
                <a:solidFill>
                  <a:srgbClr val="FF0000"/>
                </a:solidFill>
              </a:rPr>
              <a:t>i</a:t>
            </a:r>
            <a:r>
              <a:rPr lang="vi-VN" smtClean="0">
                <a:solidFill>
                  <a:srgbClr val="FF0000"/>
                </a:solidFill>
              </a:rPr>
              <a:t> </a:t>
            </a:r>
            <a:r>
              <a:rPr lang="vi-VN">
                <a:solidFill>
                  <a:srgbClr val="FF0000"/>
                </a:solidFill>
              </a:rPr>
              <a:t>thiệu về Qt/Qml</a:t>
            </a:r>
            <a:endParaRPr lang="vi-VN">
              <a:solidFill>
                <a:srgbClr val="FF0000"/>
              </a:solidFill>
            </a:endParaRPr>
          </a:p>
        </p:txBody>
      </p:sp>
      <p:sp>
        <p:nvSpPr>
          <p:cNvPr id="64" name="Google Shape;64;p14"/>
          <p:cNvSpPr txBox="1">
            <a:spLocks noGrp="1"/>
          </p:cNvSpPr>
          <p:nvPr>
            <p:ph type="body" idx="1"/>
          </p:nvPr>
        </p:nvSpPr>
        <p:spPr>
          <a:xfrm>
            <a:off x="933598" y="1104900"/>
            <a:ext cx="7421551" cy="3058375"/>
          </a:xfrm>
          <a:prstGeom prst="rect">
            <a:avLst/>
          </a:prstGeom>
        </p:spPr>
        <p:txBody>
          <a:bodyPr spcFirstLastPara="1" wrap="square" lIns="91425" tIns="91425" rIns="91425" bIns="91425" anchor="t" anchorCtr="0">
            <a:noAutofit/>
          </a:bodyPr>
          <a:lstStyle/>
          <a:p>
            <a:pPr marL="0" lvl="0" indent="0">
              <a:buNone/>
            </a:pPr>
            <a:r>
              <a:rPr lang="en-US" sz="2000" smtClean="0"/>
              <a:t>1</a:t>
            </a:r>
            <a:r>
              <a:rPr lang="en-US" sz="2000"/>
              <a:t>. Qt/Qml là framework và là ngôn ngữ lập trình để phát triển ứng dụng đa </a:t>
            </a:r>
            <a:r>
              <a:rPr lang="en-US" sz="2000"/>
              <a:t>nền </a:t>
            </a:r>
            <a:r>
              <a:rPr lang="en-US" sz="2000" smtClean="0"/>
              <a:t>tảng:</a:t>
            </a:r>
            <a:endParaRPr lang="en-US" sz="2000"/>
          </a:p>
          <a:p>
            <a:pPr marL="342900" lvl="0" indent="-342900">
              <a:buFontTx/>
              <a:buChar char="-"/>
            </a:pPr>
            <a:r>
              <a:rPr lang="vi-VN" sz="2000" smtClean="0"/>
              <a:t>Với </a:t>
            </a:r>
            <a:r>
              <a:rPr lang="vi-VN" sz="2000"/>
              <a:t>Qt, các nhà phát triển có thể viết một lần và chạy trên nhiều hệ điều hành khác nhau</a:t>
            </a:r>
            <a:r>
              <a:rPr lang="vi-VN" sz="2000"/>
              <a:t>. </a:t>
            </a:r>
            <a:endParaRPr lang="en-US" sz="2000" smtClean="0"/>
          </a:p>
          <a:p>
            <a:pPr marL="342900" lvl="0" indent="-342900">
              <a:buFontTx/>
              <a:buChar char="-"/>
            </a:pPr>
            <a:r>
              <a:rPr lang="en-US" sz="2000"/>
              <a:t>C</a:t>
            </a:r>
            <a:r>
              <a:rPr lang="vi-VN" sz="2000" smtClean="0"/>
              <a:t>ung </a:t>
            </a:r>
            <a:r>
              <a:rPr lang="vi-VN" sz="2000"/>
              <a:t>cấp nhiều tính năng và chức năng như đồ họa, mạng, máy chủ cơ sở dữ liệu, và nhiều hơn </a:t>
            </a:r>
            <a:r>
              <a:rPr lang="vi-VN" sz="2000"/>
              <a:t>nữa</a:t>
            </a:r>
            <a:r>
              <a:rPr lang="vi-VN" sz="2000" smtClean="0"/>
              <a:t>.</a:t>
            </a:r>
            <a:endParaRPr lang="en-US" sz="2000" smtClean="0"/>
          </a:p>
          <a:p>
            <a:pPr marL="342900" lvl="0" indent="-342900">
              <a:buFontTx/>
              <a:buChar char="-"/>
            </a:pPr>
            <a:r>
              <a:rPr lang="vi-VN" sz="2000" smtClean="0"/>
              <a:t> </a:t>
            </a:r>
            <a:r>
              <a:rPr lang="vi-VN" sz="2000"/>
              <a:t>Qml là một ngôn ngữ lập trình được sử dụng để thiết kế giao diện người dùng động cho các ứng dụng </a:t>
            </a:r>
            <a:r>
              <a:rPr lang="vi-VN" sz="2000"/>
              <a:t>Qt</a:t>
            </a:r>
            <a:r>
              <a:rPr lang="vi-VN" sz="2000" smtClean="0"/>
              <a:t>..</a:t>
            </a:r>
            <a:endParaRPr sz="2000"/>
          </a:p>
        </p:txBody>
      </p:sp>
      <p:sp>
        <p:nvSpPr>
          <p:cNvPr id="65" name="Google Shape;65;p14"/>
          <p:cNvSpPr/>
          <p:nvPr/>
        </p:nvSpPr>
        <p:spPr>
          <a:xfrm flipH="1">
            <a:off x="720164" y="593986"/>
            <a:ext cx="604411" cy="60616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6" descr="Lập trình tân binh | 3.1. Giới thiệu về thư viện Q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277" y="3660149"/>
            <a:ext cx="2188723" cy="1483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1404639" y="801313"/>
            <a:ext cx="5500800" cy="5349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solidFill>
                  <a:schemeClr val="accent3">
                    <a:lumMod val="75000"/>
                  </a:schemeClr>
                </a:solidFill>
              </a:rPr>
              <a:t>QT Quick là gì ?</a:t>
            </a:r>
            <a:endParaRPr>
              <a:solidFill>
                <a:schemeClr val="accent3">
                  <a:lumMod val="75000"/>
                </a:schemeClr>
              </a:solidFill>
            </a:endParaRPr>
          </a:p>
        </p:txBody>
      </p:sp>
      <p:sp>
        <p:nvSpPr>
          <p:cNvPr id="72" name="Google Shape;72;p15"/>
          <p:cNvSpPr txBox="1">
            <a:spLocks noGrp="1"/>
          </p:cNvSpPr>
          <p:nvPr>
            <p:ph type="subTitle" idx="1"/>
          </p:nvPr>
        </p:nvSpPr>
        <p:spPr>
          <a:xfrm>
            <a:off x="686950" y="1336293"/>
            <a:ext cx="7839337" cy="1853811"/>
          </a:xfrm>
          <a:prstGeom prst="rect">
            <a:avLst/>
          </a:prstGeom>
        </p:spPr>
        <p:txBody>
          <a:bodyPr spcFirstLastPara="1" wrap="square" lIns="91425" tIns="91425" rIns="91425" bIns="91425" anchor="t" anchorCtr="0">
            <a:noAutofit/>
          </a:bodyPr>
          <a:lstStyle/>
          <a:p>
            <a:pPr marL="0" lvl="0" indent="0">
              <a:spcBef>
                <a:spcPts val="300"/>
              </a:spcBef>
              <a:spcAft>
                <a:spcPts val="300"/>
              </a:spcAft>
            </a:pPr>
            <a:r>
              <a:rPr lang="en-US"/>
              <a:t>Qt Quick là một thành phần của Qt framework </a:t>
            </a:r>
            <a:r>
              <a:rPr lang="en-US"/>
              <a:t>cho </a:t>
            </a:r>
            <a:r>
              <a:rPr lang="en-US" smtClean="0"/>
              <a:t>phép:  + Xây </a:t>
            </a:r>
            <a:r>
              <a:rPr lang="en-US"/>
              <a:t>dựng giao diện ứng dụng nhanh </a:t>
            </a:r>
            <a:r>
              <a:rPr lang="en-US"/>
              <a:t>chóng</a:t>
            </a:r>
            <a:r>
              <a:rPr lang="en-US" smtClean="0"/>
              <a:t>,</a:t>
            </a:r>
          </a:p>
          <a:p>
            <a:pPr marL="0" lvl="0" indent="0">
              <a:spcBef>
                <a:spcPts val="300"/>
              </a:spcBef>
              <a:spcAft>
                <a:spcPts val="300"/>
              </a:spcAft>
            </a:pPr>
            <a:r>
              <a:rPr lang="en-US" smtClean="0"/>
              <a:t>+ Hiệu </a:t>
            </a:r>
            <a:r>
              <a:rPr lang="en-US"/>
              <a:t>ứng </a:t>
            </a:r>
            <a:r>
              <a:rPr lang="en-US"/>
              <a:t>đẹp </a:t>
            </a:r>
            <a:r>
              <a:rPr lang="en-US" smtClean="0"/>
              <a:t>mắt</a:t>
            </a:r>
          </a:p>
          <a:p>
            <a:pPr marL="0" lvl="0" indent="0">
              <a:spcBef>
                <a:spcPts val="300"/>
              </a:spcBef>
              <a:spcAft>
                <a:spcPts val="300"/>
              </a:spcAft>
            </a:pPr>
            <a:r>
              <a:rPr lang="en-US" smtClean="0"/>
              <a:t>+ Sử </a:t>
            </a:r>
            <a:r>
              <a:rPr lang="en-US"/>
              <a:t>dụng ngôn ngữ kịch bản (script) gọi là </a:t>
            </a:r>
            <a:r>
              <a:rPr lang="en-US"/>
              <a:t>QML </a:t>
            </a:r>
            <a:endParaRPr lang="en-US" smtClean="0"/>
          </a:p>
          <a:p>
            <a:pPr marL="0" lvl="0" indent="0">
              <a:spcBef>
                <a:spcPts val="300"/>
              </a:spcBef>
              <a:spcAft>
                <a:spcPts val="300"/>
              </a:spcAft>
            </a:pPr>
            <a:r>
              <a:rPr lang="en-US" smtClean="0"/>
              <a:t>(Qt </a:t>
            </a:r>
            <a:r>
              <a:rPr lang="en-US"/>
              <a:t>Modeling Language).</a:t>
            </a:r>
            <a:endParaRPr/>
          </a:p>
        </p:txBody>
      </p:sp>
      <p:sp>
        <p:nvSpPr>
          <p:cNvPr id="73" name="Google Shape;73;p15"/>
          <p:cNvSpPr/>
          <p:nvPr/>
        </p:nvSpPr>
        <p:spPr>
          <a:xfrm>
            <a:off x="686950" y="500191"/>
            <a:ext cx="717689" cy="628875"/>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74" name="Google Shape;74;p1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905439" y="3317131"/>
            <a:ext cx="2238561" cy="182621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715077" y="1220282"/>
            <a:ext cx="7767442" cy="819900"/>
          </a:xfrm>
          <a:prstGeom prst="rect">
            <a:avLst/>
          </a:prstGeom>
        </p:spPr>
        <p:txBody>
          <a:bodyPr spcFirstLastPara="1" wrap="square" lIns="91425" tIns="91425" rIns="91425" bIns="91425" anchor="t" anchorCtr="0">
            <a:noAutofit/>
          </a:bodyPr>
          <a:lstStyle/>
          <a:p>
            <a:pPr marL="0" lvl="0" indent="0" algn="l">
              <a:buNone/>
            </a:pPr>
            <a:r>
              <a:rPr lang="en-US" sz="1600" smtClean="0"/>
              <a:t>- Độ </a:t>
            </a:r>
            <a:r>
              <a:rPr lang="en-US" sz="1600"/>
              <a:t>tin </a:t>
            </a:r>
            <a:r>
              <a:rPr lang="en-US" sz="1600"/>
              <a:t>cậy </a:t>
            </a:r>
            <a:r>
              <a:rPr lang="en-US" sz="1600" smtClean="0"/>
              <a:t>cao: có </a:t>
            </a:r>
            <a:r>
              <a:rPr lang="en-US" sz="1600"/>
              <a:t>khả năng phát hiện lỗi và sửa chúng ngay khi chúng xảy ra, giúp giảm thiểu rủi ro và đảm bảo ứng dụng hoạt động một cách ổn định.</a:t>
            </a:r>
            <a:endParaRPr sz="1600"/>
          </a:p>
        </p:txBody>
      </p:sp>
      <p:sp>
        <p:nvSpPr>
          <p:cNvPr id="80" name="Google Shape;80;p16"/>
          <p:cNvSpPr/>
          <p:nvPr/>
        </p:nvSpPr>
        <p:spPr>
          <a:xfrm>
            <a:off x="715077" y="523184"/>
            <a:ext cx="923990" cy="8513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81" name="Google Shape;81;p16"/>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Rectangle 2"/>
          <p:cNvSpPr/>
          <p:nvPr/>
        </p:nvSpPr>
        <p:spPr>
          <a:xfrm>
            <a:off x="1637946" y="523184"/>
            <a:ext cx="6957354" cy="553998"/>
          </a:xfrm>
          <a:prstGeom prst="rect">
            <a:avLst/>
          </a:prstGeom>
        </p:spPr>
        <p:txBody>
          <a:bodyPr wrap="none">
            <a:spAutoFit/>
          </a:bodyPr>
          <a:lstStyle/>
          <a:p>
            <a:r>
              <a:rPr lang="en-US" sz="3000">
                <a:solidFill>
                  <a:srgbClr val="FF0000"/>
                </a:solidFill>
                <a:latin typeface="Patrick Hand SC" panose="020B0604020202020204" charset="0"/>
              </a:rPr>
              <a:t>2. Lợi ích của Qt/Qml trong phát triển ứng dụng</a:t>
            </a:r>
            <a:endParaRPr lang="en-US" sz="3000">
              <a:latin typeface="Patrick Hand SC" panose="020B0604020202020204" charset="0"/>
            </a:endParaRPr>
          </a:p>
        </p:txBody>
      </p:sp>
      <p:sp>
        <p:nvSpPr>
          <p:cNvPr id="8" name="Google Shape;79;p16"/>
          <p:cNvSpPr txBox="1">
            <a:spLocks/>
          </p:cNvSpPr>
          <p:nvPr/>
        </p:nvSpPr>
        <p:spPr>
          <a:xfrm>
            <a:off x="715077" y="1910777"/>
            <a:ext cx="7767442"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ctr" rtl="0">
              <a:lnSpc>
                <a:spcPct val="100000"/>
              </a:lnSpc>
              <a:spcBef>
                <a:spcPts val="60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1pPr>
            <a:lvl2pPr marL="914400" marR="0" lvl="1"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2pPr>
            <a:lvl3pPr marL="1371600" marR="0" lvl="2"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3pPr>
            <a:lvl4pPr marL="1828800" marR="0" lvl="3"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4pPr>
            <a:lvl5pPr marL="2286000" marR="0" lvl="4"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5pPr>
            <a:lvl6pPr marL="2743200" marR="0" lvl="5"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6pPr>
            <a:lvl7pPr marL="3200400" marR="0" lvl="6"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7pPr>
            <a:lvl8pPr marL="3657600" marR="0" lvl="7" indent="-393700" algn="ctr" rtl="0">
              <a:lnSpc>
                <a:spcPct val="100000"/>
              </a:lnSpc>
              <a:spcBef>
                <a:spcPts val="0"/>
              </a:spcBef>
              <a:spcAft>
                <a:spcPts val="0"/>
              </a:spcAft>
              <a:buClr>
                <a:srgbClr val="434343"/>
              </a:buClr>
              <a:buSzPts val="2600"/>
              <a:buFont typeface="Sniglet"/>
              <a:buChar char="+"/>
              <a:defRPr sz="2600" b="0" i="0" u="none" strike="noStrike" cap="none">
                <a:solidFill>
                  <a:srgbClr val="434343"/>
                </a:solidFill>
                <a:latin typeface="Sniglet"/>
                <a:ea typeface="Sniglet"/>
                <a:cs typeface="Sniglet"/>
                <a:sym typeface="Sniglet"/>
              </a:defRPr>
            </a:lvl8pPr>
            <a:lvl9pPr marL="4114800" marR="0" lvl="8" indent="-393700" algn="ctr" rtl="0">
              <a:lnSpc>
                <a:spcPct val="100000"/>
              </a:lnSpc>
              <a:spcBef>
                <a:spcPts val="0"/>
              </a:spcBef>
              <a:spcAft>
                <a:spcPts val="0"/>
              </a:spcAft>
              <a:buClr>
                <a:srgbClr val="434343"/>
              </a:buClr>
              <a:buSzPts val="2600"/>
              <a:buFont typeface="Sniglet"/>
              <a:buChar char="+"/>
              <a:defRPr sz="2600" b="0" i="0" u="none" strike="noStrike" cap="none">
                <a:solidFill>
                  <a:srgbClr val="434343"/>
                </a:solidFill>
                <a:latin typeface="Sniglet"/>
                <a:ea typeface="Sniglet"/>
                <a:cs typeface="Sniglet"/>
                <a:sym typeface="Sniglet"/>
              </a:defRPr>
            </a:lvl9pPr>
          </a:lstStyle>
          <a:p>
            <a:pPr marL="0" indent="0" algn="l">
              <a:buNone/>
            </a:pPr>
            <a:r>
              <a:rPr lang="en-US" sz="1600" smtClean="0"/>
              <a:t>- Phát </a:t>
            </a:r>
            <a:r>
              <a:rPr lang="en-US" sz="1600"/>
              <a:t>triển nhanh chóng</a:t>
            </a:r>
            <a:r>
              <a:rPr lang="en-US" sz="1600"/>
              <a:t>: </a:t>
            </a:r>
            <a:r>
              <a:rPr lang="en-US" sz="1600" smtClean="0"/>
              <a:t>cung </a:t>
            </a:r>
            <a:r>
              <a:rPr lang="en-US" sz="1600"/>
              <a:t>cấp nhiều công cụ để phát triển ứng dụng, giúp tiết kiệm thời gian và tăng năng suất.</a:t>
            </a:r>
            <a:endParaRPr lang="en-US" sz="1600"/>
          </a:p>
        </p:txBody>
      </p:sp>
      <p:sp>
        <p:nvSpPr>
          <p:cNvPr id="9" name="Google Shape;79;p16"/>
          <p:cNvSpPr txBox="1">
            <a:spLocks/>
          </p:cNvSpPr>
          <p:nvPr/>
        </p:nvSpPr>
        <p:spPr>
          <a:xfrm>
            <a:off x="715077" y="2601272"/>
            <a:ext cx="7767442"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ctr" rtl="0">
              <a:lnSpc>
                <a:spcPct val="100000"/>
              </a:lnSpc>
              <a:spcBef>
                <a:spcPts val="60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1pPr>
            <a:lvl2pPr marL="914400" marR="0" lvl="1"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2pPr>
            <a:lvl3pPr marL="1371600" marR="0" lvl="2"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3pPr>
            <a:lvl4pPr marL="1828800" marR="0" lvl="3"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4pPr>
            <a:lvl5pPr marL="2286000" marR="0" lvl="4"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5pPr>
            <a:lvl6pPr marL="2743200" marR="0" lvl="5"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6pPr>
            <a:lvl7pPr marL="3200400" marR="0" lvl="6"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7pPr>
            <a:lvl8pPr marL="3657600" marR="0" lvl="7" indent="-393700" algn="ctr" rtl="0">
              <a:lnSpc>
                <a:spcPct val="100000"/>
              </a:lnSpc>
              <a:spcBef>
                <a:spcPts val="0"/>
              </a:spcBef>
              <a:spcAft>
                <a:spcPts val="0"/>
              </a:spcAft>
              <a:buClr>
                <a:srgbClr val="434343"/>
              </a:buClr>
              <a:buSzPts val="2600"/>
              <a:buFont typeface="Sniglet"/>
              <a:buChar char="+"/>
              <a:defRPr sz="2600" b="0" i="0" u="none" strike="noStrike" cap="none">
                <a:solidFill>
                  <a:srgbClr val="434343"/>
                </a:solidFill>
                <a:latin typeface="Sniglet"/>
                <a:ea typeface="Sniglet"/>
                <a:cs typeface="Sniglet"/>
                <a:sym typeface="Sniglet"/>
              </a:defRPr>
            </a:lvl8pPr>
            <a:lvl9pPr marL="4114800" marR="0" lvl="8" indent="-393700" algn="ctr" rtl="0">
              <a:lnSpc>
                <a:spcPct val="100000"/>
              </a:lnSpc>
              <a:spcBef>
                <a:spcPts val="0"/>
              </a:spcBef>
              <a:spcAft>
                <a:spcPts val="0"/>
              </a:spcAft>
              <a:buClr>
                <a:srgbClr val="434343"/>
              </a:buClr>
              <a:buSzPts val="2600"/>
              <a:buFont typeface="Sniglet"/>
              <a:buChar char="+"/>
              <a:defRPr sz="2600" b="0" i="0" u="none" strike="noStrike" cap="none">
                <a:solidFill>
                  <a:srgbClr val="434343"/>
                </a:solidFill>
                <a:latin typeface="Sniglet"/>
                <a:ea typeface="Sniglet"/>
                <a:cs typeface="Sniglet"/>
                <a:sym typeface="Sniglet"/>
              </a:defRPr>
            </a:lvl9pPr>
          </a:lstStyle>
          <a:p>
            <a:pPr marL="0" indent="0" algn="l">
              <a:buNone/>
            </a:pPr>
            <a:r>
              <a:rPr lang="en-US" sz="1600" smtClean="0"/>
              <a:t>- </a:t>
            </a:r>
            <a:r>
              <a:rPr lang="vi-VN" sz="1600" smtClean="0"/>
              <a:t>Đa </a:t>
            </a:r>
            <a:r>
              <a:rPr lang="vi-VN" sz="1600"/>
              <a:t>nền tảng</a:t>
            </a:r>
            <a:r>
              <a:rPr lang="vi-VN" sz="1600"/>
              <a:t>: </a:t>
            </a:r>
            <a:r>
              <a:rPr lang="vi-VN" sz="1600" smtClean="0"/>
              <a:t>có </a:t>
            </a:r>
            <a:r>
              <a:rPr lang="vi-VN" sz="1600"/>
              <a:t>thể chạy trên nhiều hệ điều hành khác nhau, giúp tiết kiệm chi phí và tăng khả năng tiếp cận của ứng dụng đến đối tượng người dùng.</a:t>
            </a:r>
            <a:endParaRPr lang="en-US" sz="1600"/>
          </a:p>
        </p:txBody>
      </p:sp>
      <p:sp>
        <p:nvSpPr>
          <p:cNvPr id="10" name="Google Shape;79;p16"/>
          <p:cNvSpPr txBox="1">
            <a:spLocks/>
          </p:cNvSpPr>
          <p:nvPr/>
        </p:nvSpPr>
        <p:spPr>
          <a:xfrm>
            <a:off x="715077" y="3291767"/>
            <a:ext cx="7767442"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ctr" rtl="0">
              <a:lnSpc>
                <a:spcPct val="100000"/>
              </a:lnSpc>
              <a:spcBef>
                <a:spcPts val="60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1pPr>
            <a:lvl2pPr marL="914400" marR="0" lvl="1"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2pPr>
            <a:lvl3pPr marL="1371600" marR="0" lvl="2"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3pPr>
            <a:lvl4pPr marL="1828800" marR="0" lvl="3"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4pPr>
            <a:lvl5pPr marL="2286000" marR="0" lvl="4"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5pPr>
            <a:lvl6pPr marL="2743200" marR="0" lvl="5"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6pPr>
            <a:lvl7pPr marL="3200400" marR="0" lvl="6" indent="-393700" algn="ctr" rtl="0">
              <a:lnSpc>
                <a:spcPct val="100000"/>
              </a:lnSpc>
              <a:spcBef>
                <a:spcPts val="0"/>
              </a:spcBef>
              <a:spcAft>
                <a:spcPts val="0"/>
              </a:spcAft>
              <a:buClr>
                <a:srgbClr val="2A95B7"/>
              </a:buClr>
              <a:buSzPts val="2600"/>
              <a:buFont typeface="Sniglet"/>
              <a:buChar char="+"/>
              <a:defRPr sz="2600" b="0" i="0" u="none" strike="noStrike" cap="none">
                <a:solidFill>
                  <a:srgbClr val="434343"/>
                </a:solidFill>
                <a:latin typeface="Sniglet"/>
                <a:ea typeface="Sniglet"/>
                <a:cs typeface="Sniglet"/>
                <a:sym typeface="Sniglet"/>
              </a:defRPr>
            </a:lvl7pPr>
            <a:lvl8pPr marL="3657600" marR="0" lvl="7" indent="-393700" algn="ctr" rtl="0">
              <a:lnSpc>
                <a:spcPct val="100000"/>
              </a:lnSpc>
              <a:spcBef>
                <a:spcPts val="0"/>
              </a:spcBef>
              <a:spcAft>
                <a:spcPts val="0"/>
              </a:spcAft>
              <a:buClr>
                <a:srgbClr val="434343"/>
              </a:buClr>
              <a:buSzPts val="2600"/>
              <a:buFont typeface="Sniglet"/>
              <a:buChar char="+"/>
              <a:defRPr sz="2600" b="0" i="0" u="none" strike="noStrike" cap="none">
                <a:solidFill>
                  <a:srgbClr val="434343"/>
                </a:solidFill>
                <a:latin typeface="Sniglet"/>
                <a:ea typeface="Sniglet"/>
                <a:cs typeface="Sniglet"/>
                <a:sym typeface="Sniglet"/>
              </a:defRPr>
            </a:lvl8pPr>
            <a:lvl9pPr marL="4114800" marR="0" lvl="8" indent="-393700" algn="ctr" rtl="0">
              <a:lnSpc>
                <a:spcPct val="100000"/>
              </a:lnSpc>
              <a:spcBef>
                <a:spcPts val="0"/>
              </a:spcBef>
              <a:spcAft>
                <a:spcPts val="0"/>
              </a:spcAft>
              <a:buClr>
                <a:srgbClr val="434343"/>
              </a:buClr>
              <a:buSzPts val="2600"/>
              <a:buFont typeface="Sniglet"/>
              <a:buChar char="+"/>
              <a:defRPr sz="2600" b="0" i="0" u="none" strike="noStrike" cap="none">
                <a:solidFill>
                  <a:srgbClr val="434343"/>
                </a:solidFill>
                <a:latin typeface="Sniglet"/>
                <a:ea typeface="Sniglet"/>
                <a:cs typeface="Sniglet"/>
                <a:sym typeface="Sniglet"/>
              </a:defRPr>
            </a:lvl9pPr>
          </a:lstStyle>
          <a:p>
            <a:pPr marL="0" indent="0" algn="l">
              <a:buNone/>
            </a:pPr>
            <a:r>
              <a:rPr lang="en-US" sz="1600" smtClean="0"/>
              <a:t>- </a:t>
            </a:r>
            <a:r>
              <a:rPr lang="vi-VN" sz="1600" smtClean="0"/>
              <a:t>Qt </a:t>
            </a:r>
            <a:r>
              <a:rPr lang="vi-VN" sz="1600"/>
              <a:t>hiện nay đang được nhiều công ty lớn như Microsoft, Samsung, Bosch, FPT sử dụng để xây dựng ứng dụng</a:t>
            </a:r>
            <a:endParaRPr lang="en-US"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49499" y="796175"/>
            <a:ext cx="7384381"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solidFill>
                  <a:srgbClr val="FF0000"/>
                </a:solidFill>
              </a:rPr>
              <a:t>3. Các bước biên dịch của một chương trình Qt/Qml</a:t>
            </a:r>
            <a:endParaRPr>
              <a:solidFill>
                <a:srgbClr val="FF0000"/>
              </a:solidFill>
            </a:endParaRPr>
          </a:p>
        </p:txBody>
      </p:sp>
      <p:sp>
        <p:nvSpPr>
          <p:cNvPr id="88" name="Google Shape;88;p17"/>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Rectangle 1"/>
          <p:cNvSpPr/>
          <p:nvPr/>
        </p:nvSpPr>
        <p:spPr>
          <a:xfrm>
            <a:off x="1137047" y="1682110"/>
            <a:ext cx="14159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b="1">
                <a:solidFill>
                  <a:schemeClr val="tx1"/>
                </a:solidFill>
              </a:rPr>
              <a:t>PreProcesser</a:t>
            </a:r>
            <a:endParaRPr lang="en-US" b="1">
              <a:solidFill>
                <a:schemeClr val="tx1"/>
              </a:solidFill>
            </a:endParaRPr>
          </a:p>
        </p:txBody>
      </p:sp>
      <p:sp>
        <p:nvSpPr>
          <p:cNvPr id="6" name="Rectangle 5"/>
          <p:cNvSpPr/>
          <p:nvPr/>
        </p:nvSpPr>
        <p:spPr>
          <a:xfrm>
            <a:off x="3775948" y="1682110"/>
            <a:ext cx="14159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Compiler</a:t>
            </a:r>
          </a:p>
        </p:txBody>
      </p:sp>
      <p:sp>
        <p:nvSpPr>
          <p:cNvPr id="8" name="Rectangle 7"/>
          <p:cNvSpPr/>
          <p:nvPr/>
        </p:nvSpPr>
        <p:spPr>
          <a:xfrm>
            <a:off x="6502397" y="1682110"/>
            <a:ext cx="14159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Linker</a:t>
            </a:r>
          </a:p>
        </p:txBody>
      </p:sp>
      <p:sp>
        <p:nvSpPr>
          <p:cNvPr id="9" name="Rectangle 8"/>
          <p:cNvSpPr/>
          <p:nvPr/>
        </p:nvSpPr>
        <p:spPr>
          <a:xfrm>
            <a:off x="2281668" y="3138017"/>
            <a:ext cx="1415918" cy="914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b="1" smtClean="0">
                <a:solidFill>
                  <a:schemeClr val="tx1"/>
                </a:solidFill>
              </a:rPr>
              <a:t>MOC</a:t>
            </a:r>
            <a:endParaRPr lang="en-US" b="1">
              <a:solidFill>
                <a:schemeClr val="tx1"/>
              </a:solidFill>
            </a:endParaRPr>
          </a:p>
        </p:txBody>
      </p:sp>
      <p:cxnSp>
        <p:nvCxnSpPr>
          <p:cNvPr id="4" name="Elbow Connector 3"/>
          <p:cNvCxnSpPr>
            <a:stCxn id="2" idx="2"/>
            <a:endCxn id="9" idx="1"/>
          </p:cNvCxnSpPr>
          <p:nvPr/>
        </p:nvCxnSpPr>
        <p:spPr>
          <a:xfrm rot="16200000" flipH="1">
            <a:off x="1563984" y="2877532"/>
            <a:ext cx="998707" cy="4366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9" idx="3"/>
            <a:endCxn id="6" idx="2"/>
          </p:cNvCxnSpPr>
          <p:nvPr/>
        </p:nvCxnSpPr>
        <p:spPr>
          <a:xfrm flipV="1">
            <a:off x="3697586" y="2596510"/>
            <a:ext cx="786321" cy="9987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8" idx="1"/>
          </p:cNvCxnSpPr>
          <p:nvPr/>
        </p:nvCxnSpPr>
        <p:spPr>
          <a:xfrm>
            <a:off x="5191866" y="2139310"/>
            <a:ext cx="13105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738212" y="610532"/>
            <a:ext cx="7384381"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solidFill>
                  <a:srgbClr val="FF0000"/>
                </a:solidFill>
              </a:rPr>
              <a:t>3. Các bước biên dịch của một chương trình Qt/Qml</a:t>
            </a:r>
            <a:endParaRPr>
              <a:solidFill>
                <a:srgbClr val="FF0000"/>
              </a:solidFill>
            </a:endParaRPr>
          </a:p>
        </p:txBody>
      </p:sp>
      <p:sp>
        <p:nvSpPr>
          <p:cNvPr id="88" name="Google Shape;88;p17"/>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Rectangle 2"/>
          <p:cNvSpPr/>
          <p:nvPr/>
        </p:nvSpPr>
        <p:spPr>
          <a:xfrm>
            <a:off x="738212" y="1465981"/>
            <a:ext cx="7384381" cy="523220"/>
          </a:xfrm>
          <a:prstGeom prst="rect">
            <a:avLst/>
          </a:prstGeom>
        </p:spPr>
        <p:txBody>
          <a:bodyPr wrap="square">
            <a:spAutoFit/>
          </a:bodyPr>
          <a:lstStyle/>
          <a:p>
            <a:pPr algn="just"/>
            <a:r>
              <a:rPr lang="en" b="1" smtClean="0">
                <a:solidFill>
                  <a:schemeClr val="tx1"/>
                </a:solidFill>
              </a:rPr>
              <a:t>- PreProcesser: Giống C++ </a:t>
            </a:r>
            <a:r>
              <a:rPr lang="vi-VN"/>
              <a:t>Loại bỏ các chỉ thị tiền xử lý (#define, #ifdef, #ifndef, #include) và đưa vào các file mã nguồn chính để tạo ra một file mã nguồn </a:t>
            </a:r>
            <a:r>
              <a:rPr lang="vi-VN"/>
              <a:t>đơn</a:t>
            </a:r>
            <a:r>
              <a:rPr lang="vi-VN" smtClean="0"/>
              <a:t>.</a:t>
            </a:r>
            <a:r>
              <a:rPr lang="en" b="1">
                <a:solidFill>
                  <a:schemeClr val="tx1"/>
                </a:solidFill>
              </a:rPr>
              <a:t> </a:t>
            </a:r>
            <a:endParaRPr lang="en-US"/>
          </a:p>
        </p:txBody>
      </p:sp>
      <p:sp>
        <p:nvSpPr>
          <p:cNvPr id="13" name="Rectangle 12"/>
          <p:cNvSpPr/>
          <p:nvPr/>
        </p:nvSpPr>
        <p:spPr>
          <a:xfrm>
            <a:off x="738212" y="2199499"/>
            <a:ext cx="7695668" cy="738664"/>
          </a:xfrm>
          <a:prstGeom prst="rect">
            <a:avLst/>
          </a:prstGeom>
        </p:spPr>
        <p:txBody>
          <a:bodyPr wrap="square">
            <a:spAutoFit/>
          </a:bodyPr>
          <a:lstStyle/>
          <a:p>
            <a:pPr algn="just"/>
            <a:r>
              <a:rPr lang="en" b="1" smtClean="0">
                <a:solidFill>
                  <a:schemeClr val="tx1"/>
                </a:solidFill>
              </a:rPr>
              <a:t>- </a:t>
            </a:r>
            <a:r>
              <a:rPr lang="en-US" b="1" smtClean="0">
                <a:solidFill>
                  <a:schemeClr val="tx1"/>
                </a:solidFill>
              </a:rPr>
              <a:t>MOC: </a:t>
            </a:r>
            <a:r>
              <a:rPr lang="en-US"/>
              <a:t>Để sử dụng các tính năng của Qt, bạn cần phải tạo ra file MOC. MOC là một trình biên dịch đặc biệt để tạo ra mã C++ cho các tính năng của Qt, chẳng hạn như QObject, Q_PROPERTY, Q_SIGNALS</a:t>
            </a:r>
            <a:r>
              <a:rPr lang="en-US"/>
              <a:t>, </a:t>
            </a:r>
            <a:r>
              <a:rPr lang="en-US" smtClean="0"/>
              <a:t>Q_SLOTS (</a:t>
            </a:r>
            <a:r>
              <a:rPr lang="en-US" i="1" smtClean="0"/>
              <a:t>các file có tiền tố là moc, và hậu tố là .moc</a:t>
            </a:r>
            <a:r>
              <a:rPr lang="en-US" smtClean="0"/>
              <a:t>)</a:t>
            </a:r>
            <a:endParaRPr lang="en-US"/>
          </a:p>
        </p:txBody>
      </p:sp>
      <p:sp>
        <p:nvSpPr>
          <p:cNvPr id="14" name="Rectangle 13"/>
          <p:cNvSpPr/>
          <p:nvPr/>
        </p:nvSpPr>
        <p:spPr>
          <a:xfrm>
            <a:off x="738212" y="3014017"/>
            <a:ext cx="7384381" cy="523220"/>
          </a:xfrm>
          <a:prstGeom prst="rect">
            <a:avLst/>
          </a:prstGeom>
        </p:spPr>
        <p:txBody>
          <a:bodyPr wrap="square">
            <a:spAutoFit/>
          </a:bodyPr>
          <a:lstStyle/>
          <a:p>
            <a:pPr algn="just"/>
            <a:r>
              <a:rPr lang="en-US" b="1" smtClean="0"/>
              <a:t>- Compiler</a:t>
            </a:r>
            <a:r>
              <a:rPr lang="en-US" smtClean="0"/>
              <a:t>: </a:t>
            </a:r>
            <a:r>
              <a:rPr lang="en-US"/>
              <a:t>Biên dịch mã nguồn C++ và mã nguồn Qt bằng trình biên </a:t>
            </a:r>
            <a:r>
              <a:rPr lang="en-US"/>
              <a:t>dịch </a:t>
            </a:r>
            <a:r>
              <a:rPr lang="en-US" smtClean="0"/>
              <a:t>C++ </a:t>
            </a:r>
            <a:r>
              <a:rPr lang="en-US" smtClean="0">
                <a:sym typeface="Wingdings" panose="05000000000000000000" pitchFamily="2" charset="2"/>
              </a:rPr>
              <a:t></a:t>
            </a:r>
            <a:r>
              <a:rPr lang="en-US" smtClean="0"/>
              <a:t>tạo </a:t>
            </a:r>
            <a:r>
              <a:rPr lang="en-US"/>
              <a:t>ra các mã assemebly (file .obj)</a:t>
            </a:r>
          </a:p>
        </p:txBody>
      </p:sp>
      <p:sp>
        <p:nvSpPr>
          <p:cNvPr id="15" name="Rectangle 14"/>
          <p:cNvSpPr/>
          <p:nvPr/>
        </p:nvSpPr>
        <p:spPr>
          <a:xfrm>
            <a:off x="738212" y="3671681"/>
            <a:ext cx="7695668" cy="523220"/>
          </a:xfrm>
          <a:prstGeom prst="rect">
            <a:avLst/>
          </a:prstGeom>
        </p:spPr>
        <p:txBody>
          <a:bodyPr wrap="square">
            <a:spAutoFit/>
          </a:bodyPr>
          <a:lstStyle/>
          <a:p>
            <a:r>
              <a:rPr lang="en-US" b="1" smtClean="0"/>
              <a:t>- Linking</a:t>
            </a:r>
            <a:r>
              <a:rPr lang="en-US"/>
              <a:t>: Liên kết các tệp đối tượng: Liên kết các tệp đối tượng C++ và tệp đối tượng </a:t>
            </a:r>
            <a:r>
              <a:rPr lang="en-US"/>
              <a:t>MOC </a:t>
            </a:r>
            <a:endParaRPr lang="en-US" smtClean="0"/>
          </a:p>
          <a:p>
            <a:r>
              <a:rPr lang="en-US" smtClean="0"/>
              <a:t>để </a:t>
            </a:r>
            <a:r>
              <a:rPr lang="en-US"/>
              <a:t>tạo ra một ứng dụng hoàn chỉnh.(tạo ra các file binary)</a:t>
            </a:r>
          </a:p>
        </p:txBody>
      </p:sp>
    </p:spTree>
    <p:extLst>
      <p:ext uri="{BB962C8B-B14F-4D97-AF65-F5344CB8AC3E}">
        <p14:creationId xmlns:p14="http://schemas.microsoft.com/office/powerpoint/2010/main" val="1796062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ctrTitle" idx="4294967295"/>
          </p:nvPr>
        </p:nvSpPr>
        <p:spPr>
          <a:xfrm>
            <a:off x="1929583" y="217004"/>
            <a:ext cx="2347226" cy="692370"/>
          </a:xfrm>
          <a:prstGeom prst="rect">
            <a:avLst/>
          </a:prstGeom>
        </p:spPr>
        <p:txBody>
          <a:bodyPr spcFirstLastPara="1" wrap="square" lIns="91425" tIns="91425" rIns="91425" bIns="91425" anchor="t" anchorCtr="0">
            <a:noAutofit/>
          </a:bodyPr>
          <a:lstStyle/>
          <a:p>
            <a:pPr marL="101600">
              <a:lnSpc>
                <a:spcPct val="150000"/>
              </a:lnSpc>
              <a:spcBef>
                <a:spcPts val="300"/>
              </a:spcBef>
              <a:spcAft>
                <a:spcPts val="300"/>
              </a:spcAft>
            </a:pPr>
            <a:r>
              <a:rPr lang="vi-VN">
                <a:solidFill>
                  <a:srgbClr val="FF0000"/>
                </a:solidFill>
              </a:rPr>
              <a:t>II. Qml cơ bản</a:t>
            </a:r>
            <a:endParaRPr lang="vi-VN">
              <a:solidFill>
                <a:srgbClr val="FF0000"/>
              </a:solidFill>
            </a:endParaRPr>
          </a:p>
        </p:txBody>
      </p:sp>
      <p:sp>
        <p:nvSpPr>
          <p:cNvPr id="94" name="Google Shape;94;p18"/>
          <p:cNvSpPr txBox="1">
            <a:spLocks noGrp="1"/>
          </p:cNvSpPr>
          <p:nvPr>
            <p:ph type="subTitle" idx="4294967295"/>
          </p:nvPr>
        </p:nvSpPr>
        <p:spPr>
          <a:xfrm>
            <a:off x="747039" y="1103454"/>
            <a:ext cx="7745208" cy="1978770"/>
          </a:xfrm>
          <a:prstGeom prst="rect">
            <a:avLst/>
          </a:prstGeom>
        </p:spPr>
        <p:txBody>
          <a:bodyPr spcFirstLastPara="1" wrap="square" lIns="91425" tIns="91425" rIns="91425" bIns="91425" anchor="t" anchorCtr="0">
            <a:noAutofit/>
          </a:bodyPr>
          <a:lstStyle/>
          <a:p>
            <a:pPr>
              <a:lnSpc>
                <a:spcPct val="150000"/>
              </a:lnSpc>
              <a:spcBef>
                <a:spcPts val="300"/>
              </a:spcBef>
              <a:spcAft>
                <a:spcPts val="300"/>
              </a:spcAft>
              <a:buFontTx/>
              <a:buChar char="-"/>
            </a:pPr>
            <a:r>
              <a:rPr lang="en-US" sz="1800" smtClean="0"/>
              <a:t>Khai </a:t>
            </a:r>
            <a:r>
              <a:rPr lang="en-US" sz="1800"/>
              <a:t>báo một đối tượng QML bắt buộc bắt đầu bằng ký tự </a:t>
            </a:r>
            <a:r>
              <a:rPr lang="en-US" sz="1800"/>
              <a:t>viết </a:t>
            </a:r>
            <a:r>
              <a:rPr lang="en-US" sz="1800" smtClean="0"/>
              <a:t>hoa</a:t>
            </a:r>
          </a:p>
          <a:p>
            <a:pPr>
              <a:lnSpc>
                <a:spcPct val="150000"/>
              </a:lnSpc>
              <a:spcBef>
                <a:spcPts val="300"/>
              </a:spcBef>
              <a:spcAft>
                <a:spcPts val="300"/>
              </a:spcAft>
              <a:buFontTx/>
              <a:buChar char="-"/>
            </a:pPr>
            <a:r>
              <a:rPr lang="en-US" sz="1800"/>
              <a:t>Nên </a:t>
            </a:r>
            <a:r>
              <a:rPr lang="en-US" sz="1800" smtClean="0"/>
              <a:t>khai </a:t>
            </a:r>
            <a:r>
              <a:rPr lang="en-US" sz="1800"/>
              <a:t>báo trường id để cho phép đối tượng đó xác định và được gọi bởi các đối tượng </a:t>
            </a:r>
            <a:r>
              <a:rPr lang="en-US" sz="1800"/>
              <a:t>khác</a:t>
            </a:r>
            <a:r>
              <a:rPr lang="en-US" sz="1800" smtClean="0"/>
              <a:t>.</a:t>
            </a:r>
          </a:p>
          <a:p>
            <a:pPr>
              <a:lnSpc>
                <a:spcPct val="150000"/>
              </a:lnSpc>
              <a:spcBef>
                <a:spcPts val="300"/>
              </a:spcBef>
              <a:spcAft>
                <a:spcPts val="300"/>
              </a:spcAft>
              <a:buFontTx/>
              <a:buChar char="-"/>
            </a:pPr>
            <a:r>
              <a:rPr lang="en-US" sz="1800" smtClean="0"/>
              <a:t>Trong QML,không cần sử </a:t>
            </a:r>
            <a:r>
              <a:rPr lang="en-US" sz="1800"/>
              <a:t>dụng dấu chấm phẩy để kết thúc một dòng code</a:t>
            </a:r>
            <a:r>
              <a:rPr lang="en-US" sz="1800"/>
              <a:t>. </a:t>
            </a:r>
            <a:r>
              <a:rPr lang="en-US" sz="1800"/>
              <a:t> </a:t>
            </a:r>
            <a:r>
              <a:rPr lang="en-US" sz="1800" smtClean="0"/>
              <a:t>Thay vào đó chún ta phải xuống dòng</a:t>
            </a:r>
          </a:p>
          <a:p>
            <a:pPr>
              <a:lnSpc>
                <a:spcPct val="150000"/>
              </a:lnSpc>
              <a:spcBef>
                <a:spcPts val="300"/>
              </a:spcBef>
              <a:spcAft>
                <a:spcPts val="300"/>
              </a:spcAft>
              <a:buFontTx/>
              <a:buChar char="-"/>
            </a:pPr>
            <a:r>
              <a:rPr lang="vi-VN" sz="1800"/>
              <a:t>Kí hiệu ":", để chỉ ra tính chất của đối </a:t>
            </a:r>
            <a:r>
              <a:rPr lang="vi-VN" sz="1800"/>
              <a:t>tượng</a:t>
            </a:r>
            <a:r>
              <a:rPr lang="vi-VN" sz="1800" smtClean="0"/>
              <a:t>.</a:t>
            </a:r>
            <a:endParaRPr lang="en-US" sz="1800" smtClean="0"/>
          </a:p>
          <a:p>
            <a:pPr>
              <a:lnSpc>
                <a:spcPct val="150000"/>
              </a:lnSpc>
              <a:spcBef>
                <a:spcPts val="300"/>
              </a:spcBef>
              <a:spcAft>
                <a:spcPts val="300"/>
              </a:spcAft>
              <a:buFontTx/>
              <a:buChar char="-"/>
            </a:pPr>
            <a:r>
              <a:rPr lang="en-US" sz="1800"/>
              <a:t>Kí hiệu "{}", để bao quanh một khối mã Qml.</a:t>
            </a:r>
          </a:p>
        </p:txBody>
      </p:sp>
      <p:sp>
        <p:nvSpPr>
          <p:cNvPr id="95" name="Google Shape;95;p18"/>
          <p:cNvSpPr/>
          <p:nvPr/>
        </p:nvSpPr>
        <p:spPr>
          <a:xfrm>
            <a:off x="1348646" y="363862"/>
            <a:ext cx="720438" cy="93558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96" name="Google Shape;96;p18"/>
          <p:cNvSpPr/>
          <p:nvPr/>
        </p:nvSpPr>
        <p:spPr>
          <a:xfrm rot="1472950">
            <a:off x="837235" y="895393"/>
            <a:ext cx="421215" cy="52582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97" name="Google Shape;97;p18"/>
          <p:cNvSpPr/>
          <p:nvPr/>
        </p:nvSpPr>
        <p:spPr>
          <a:xfrm>
            <a:off x="747039" y="716830"/>
            <a:ext cx="184413" cy="2296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98" name="Google Shape;98;p18"/>
          <p:cNvSpPr/>
          <p:nvPr/>
        </p:nvSpPr>
        <p:spPr>
          <a:xfrm rot="2487373">
            <a:off x="994924" y="630044"/>
            <a:ext cx="131199" cy="16338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99" name="Google Shape;99;p18"/>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0" name="Google Shape;63;p14"/>
          <p:cNvSpPr txBox="1">
            <a:spLocks/>
          </p:cNvSpPr>
          <p:nvPr/>
        </p:nvSpPr>
        <p:spPr>
          <a:xfrm>
            <a:off x="1929583" y="711736"/>
            <a:ext cx="4233221" cy="3350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spcBef>
                <a:spcPts val="300"/>
              </a:spcBef>
              <a:spcAft>
                <a:spcPts val="300"/>
              </a:spcAft>
            </a:pPr>
            <a:r>
              <a:rPr lang="en-US" sz="2000" smtClean="0">
                <a:solidFill>
                  <a:srgbClr val="FF0000"/>
                </a:solidFill>
                <a:latin typeface="Patrick Hand SC" panose="020B0604020202020204" charset="0"/>
              </a:rPr>
              <a:t>1. </a:t>
            </a:r>
            <a:r>
              <a:rPr lang="vi-VN" sz="2000" smtClean="0">
                <a:solidFill>
                  <a:srgbClr val="FF0000"/>
                </a:solidFill>
                <a:latin typeface="Patrick Hand SC" panose="020B0604020202020204" charset="0"/>
              </a:rPr>
              <a:t>Cú </a:t>
            </a:r>
            <a:r>
              <a:rPr lang="vi-VN" sz="2000">
                <a:solidFill>
                  <a:srgbClr val="FF0000"/>
                </a:solidFill>
                <a:latin typeface="Patrick Hand SC" panose="020B0604020202020204" charset="0"/>
              </a:rPr>
              <a:t>pháp cơ bản của Qml</a:t>
            </a:r>
            <a:endParaRPr lang="vi-VN" sz="2000">
              <a:solidFill>
                <a:srgbClr val="FF0000"/>
              </a:solidFill>
              <a:latin typeface="Patrick Hand SC" panose="020B06040202020202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2295</Words>
  <Application>Microsoft Office PowerPoint</Application>
  <PresentationFormat>On-screen Show (16:9)</PresentationFormat>
  <Paragraphs>184</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Times New Roman</vt:lpstr>
      <vt:lpstr>Sniglet</vt:lpstr>
      <vt:lpstr>Calibri</vt:lpstr>
      <vt:lpstr>Wingdings</vt:lpstr>
      <vt:lpstr>Patrick Hand SC</vt:lpstr>
      <vt:lpstr>Montserrat</vt:lpstr>
      <vt:lpstr>Seyton template</vt:lpstr>
      <vt:lpstr>Free Talk about: QT/QML</vt:lpstr>
      <vt:lpstr>OutLine</vt:lpstr>
      <vt:lpstr>OutLine</vt:lpstr>
      <vt:lpstr>I. Giới thiệu về Qt/Qml</vt:lpstr>
      <vt:lpstr>QT Quick là gì ?</vt:lpstr>
      <vt:lpstr>PowerPoint Presentation</vt:lpstr>
      <vt:lpstr>3. Các bước biên dịch của một chương trình Qt/Qml</vt:lpstr>
      <vt:lpstr>3. Các bước biên dịch của một chương trình Qt/Qml</vt:lpstr>
      <vt:lpstr>II. Qml cơ bản</vt:lpstr>
      <vt:lpstr>Ví dụ:</vt:lpstr>
      <vt:lpstr>Các kiểu dữ liệu cơ bản trong QT/qml</vt:lpstr>
      <vt:lpstr>2. Các loại đối tượng cơ bản và cách sử dụng chúng</vt:lpstr>
      <vt:lpstr>2. Các loại đối tượng cơ bản và cách sử dụng chúng</vt:lpstr>
      <vt:lpstr>2. Các loại đối tượng cơ bản và cách sử dụng chúng</vt:lpstr>
      <vt:lpstr>2. Các loại đối tượng cơ bản và cách sử dụng chúng</vt:lpstr>
      <vt:lpstr>3. Cơ chế Signal-Slot trong Qml</vt:lpstr>
      <vt:lpstr>3. Cơ chế Signal-Slot trong Qml</vt:lpstr>
      <vt:lpstr>Syntas của 3 loại</vt:lpstr>
      <vt:lpstr>III. Software Design 1.  Software Architecture : Bản chất đây là biến thể rút gọn của MVC </vt:lpstr>
      <vt:lpstr>III. Software Design 2.  Design Pattern: </vt:lpstr>
      <vt:lpstr>IV. Transform và Animation</vt:lpstr>
      <vt:lpstr>PowerPoint Presentation</vt:lpstr>
      <vt:lpstr>V. Tương tác giữa C++ và Qml</vt:lpstr>
      <vt:lpstr>PowerPoint Presentation</vt:lpstr>
      <vt:lpstr>- Cách binding trong QML và sử dụng:</vt:lpstr>
      <vt:lpstr>2. Tạo model C++ trên QT</vt:lpstr>
      <vt:lpstr>2. Tạo model C++ trên QT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Talk about: QT/QML</dc:title>
  <cp:lastModifiedBy>HP</cp:lastModifiedBy>
  <cp:revision>28</cp:revision>
  <dcterms:modified xsi:type="dcterms:W3CDTF">2023-04-28T00:39:13Z</dcterms:modified>
</cp:coreProperties>
</file>