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1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E039-7E83-4D7B-9430-A17E267C281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5572-3E95-475D-9478-E4097E0D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936" y="493078"/>
            <a:ext cx="9144000" cy="470090"/>
          </a:xfrm>
        </p:spPr>
        <p:txBody>
          <a:bodyPr/>
          <a:lstStyle/>
          <a:p>
            <a:r>
              <a:rPr lang="en-US" smtClean="0"/>
              <a:t>1. Khác nhau giữ c và c++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08484"/>
              </p:ext>
            </p:extLst>
          </p:nvPr>
        </p:nvGraphicFramePr>
        <p:xfrm>
          <a:off x="1142855" y="1240439"/>
          <a:ext cx="9999762" cy="467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254">
                  <a:extLst>
                    <a:ext uri="{9D8B030D-6E8A-4147-A177-3AD203B41FA5}">
                      <a16:colId xmlns:a16="http://schemas.microsoft.com/office/drawing/2014/main" val="3503482581"/>
                    </a:ext>
                  </a:extLst>
                </a:gridCol>
                <a:gridCol w="3453045">
                  <a:extLst>
                    <a:ext uri="{9D8B030D-6E8A-4147-A177-3AD203B41FA5}">
                      <a16:colId xmlns:a16="http://schemas.microsoft.com/office/drawing/2014/main" val="3082096941"/>
                    </a:ext>
                  </a:extLst>
                </a:gridCol>
                <a:gridCol w="3213463">
                  <a:extLst>
                    <a:ext uri="{9D8B030D-6E8A-4147-A177-3AD203B41FA5}">
                      <a16:colId xmlns:a16="http://schemas.microsoft.com/office/drawing/2014/main" val="985306682"/>
                    </a:ext>
                  </a:extLst>
                </a:gridCol>
              </a:tblGrid>
              <a:tr h="60777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Khía</a:t>
                      </a:r>
                      <a:r>
                        <a:rPr lang="en-US" baseline="0" smtClean="0"/>
                        <a:t> cạnh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C++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131041"/>
                  </a:ext>
                </a:extLst>
              </a:tr>
              <a:tr h="655062">
                <a:tc>
                  <a:txBody>
                    <a:bodyPr/>
                    <a:lstStyle/>
                    <a:p>
                      <a:r>
                        <a:rPr lang="en-US" smtClean="0"/>
                        <a:t>Nhập</a:t>
                      </a:r>
                      <a:r>
                        <a:rPr lang="en-US" baseline="0" smtClean="0"/>
                        <a:t> xuất chuẩn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Scanf,</a:t>
                      </a:r>
                      <a:r>
                        <a:rPr lang="en-US" baseline="0" smtClean="0"/>
                        <a:t> printf </a:t>
                      </a:r>
                    </a:p>
                    <a:p>
                      <a:r>
                        <a:rPr lang="en-US" baseline="0" smtClean="0"/>
                        <a:t>phiên bản cao hơn: printf_s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Cin, cout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704023"/>
                  </a:ext>
                </a:extLst>
              </a:tr>
              <a:tr h="607777">
                <a:tc>
                  <a:txBody>
                    <a:bodyPr/>
                    <a:lstStyle/>
                    <a:p>
                      <a:r>
                        <a:rPr lang="en-US" smtClean="0"/>
                        <a:t>Kiểu</a:t>
                      </a:r>
                      <a:r>
                        <a:rPr lang="en-US" baseline="0" smtClean="0"/>
                        <a:t> ngôn ngữ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Hướng</a:t>
                      </a:r>
                      <a:r>
                        <a:rPr lang="en-US" baseline="0" smtClean="0"/>
                        <a:t> thủ tục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Hướng</a:t>
                      </a:r>
                      <a:r>
                        <a:rPr lang="en-US" baseline="0" smtClean="0"/>
                        <a:t> đối tượng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09369"/>
                  </a:ext>
                </a:extLst>
              </a:tr>
              <a:tr h="935803">
                <a:tc>
                  <a:txBody>
                    <a:bodyPr/>
                    <a:lstStyle/>
                    <a:p>
                      <a:r>
                        <a:rPr lang="en-US" smtClean="0"/>
                        <a:t>Tổ</a:t>
                      </a:r>
                      <a:r>
                        <a:rPr lang="en-US" baseline="0" smtClean="0"/>
                        <a:t> chức chương trình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Chia chương</a:t>
                      </a:r>
                      <a:r>
                        <a:rPr lang="en-US" baseline="0" smtClean="0"/>
                        <a:t> trình lớn thành các hoặc (function) hoặc thủ tục (void)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Các</a:t>
                      </a:r>
                      <a:r>
                        <a:rPr lang="en-US" baseline="0" smtClean="0"/>
                        <a:t> class và object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98093"/>
                  </a:ext>
                </a:extLst>
              </a:tr>
              <a:tr h="607777">
                <a:tc>
                  <a:txBody>
                    <a:bodyPr/>
                    <a:lstStyle/>
                    <a:p>
                      <a:r>
                        <a:rPr lang="en-US" smtClean="0"/>
                        <a:t>Đuôi</a:t>
                      </a:r>
                      <a:r>
                        <a:rPr lang="en-US" baseline="0" smtClean="0"/>
                        <a:t> mở rộng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.cpp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068171"/>
                  </a:ext>
                </a:extLst>
              </a:tr>
              <a:tr h="607777">
                <a:tc>
                  <a:txBody>
                    <a:bodyPr/>
                    <a:lstStyle/>
                    <a:p>
                      <a:r>
                        <a:rPr lang="en-US" smtClean="0"/>
                        <a:t>Quan hệ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thể chạy code C++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r>
                        <a:rPr lang="en-US" baseline="0" smtClean="0"/>
                        <a:t> thể chạy code C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685614"/>
                  </a:ext>
                </a:extLst>
              </a:tr>
              <a:tr h="655062">
                <a:tc>
                  <a:txBody>
                    <a:bodyPr/>
                    <a:lstStyle/>
                    <a:p>
                      <a:r>
                        <a:rPr lang="en-US" smtClean="0"/>
                        <a:t>Hàm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cho phép gía trị mặc định tham số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Cho</a:t>
                      </a:r>
                      <a:r>
                        <a:rPr lang="en-US" baseline="0" smtClean="0"/>
                        <a:t> phép giá trị mặc định của tham số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08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936" y="493078"/>
            <a:ext cx="9144000" cy="470090"/>
          </a:xfrm>
        </p:spPr>
        <p:txBody>
          <a:bodyPr/>
          <a:lstStyle/>
          <a:p>
            <a:r>
              <a:rPr lang="en-US" smtClean="0"/>
              <a:t>CON TRỎ (POINTER) cấp 1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78385"/>
              </p:ext>
            </p:extLst>
          </p:nvPr>
        </p:nvGraphicFramePr>
        <p:xfrm>
          <a:off x="404949" y="1435217"/>
          <a:ext cx="11691257" cy="379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212">
                  <a:extLst>
                    <a:ext uri="{9D8B030D-6E8A-4147-A177-3AD203B41FA5}">
                      <a16:colId xmlns:a16="http://schemas.microsoft.com/office/drawing/2014/main" val="3503482581"/>
                    </a:ext>
                  </a:extLst>
                </a:gridCol>
                <a:gridCol w="9582045">
                  <a:extLst>
                    <a:ext uri="{9D8B030D-6E8A-4147-A177-3AD203B41FA5}">
                      <a16:colId xmlns:a16="http://schemas.microsoft.com/office/drawing/2014/main" val="3082096941"/>
                    </a:ext>
                  </a:extLst>
                </a:gridCol>
              </a:tblGrid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Khai báo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CON TRỎ</a:t>
                      </a:r>
                    </a:p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131041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auto a = 5;</a:t>
                      </a:r>
                    </a:p>
                    <a:p>
                      <a:pPr algn="ctr"/>
                      <a:r>
                        <a:rPr lang="en-US" b="1" smtClean="0"/>
                        <a:t>auto *ptr</a:t>
                      </a:r>
                      <a:r>
                        <a:rPr lang="en-US" b="1" baseline="0" smtClean="0"/>
                        <a:t> = &amp;a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Khai báo</a:t>
                      </a:r>
                      <a:r>
                        <a:rPr lang="en-US" baseline="0" smtClean="0"/>
                        <a:t> 1 con trỏ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704023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cout&lt;&lt;ptr;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In </a:t>
                      </a:r>
                      <a:r>
                        <a:rPr lang="en-US" baseline="0" smtClean="0"/>
                        <a:t>địa chỉ con trỏ trỏ đến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78465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cout&lt;&lt;*ptr;</a:t>
                      </a:r>
                    </a:p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in ra giá</a:t>
                      </a:r>
                      <a:r>
                        <a:rPr lang="en-US" baseline="0" smtClean="0"/>
                        <a:t> trị tại địa chỉ mà con trỏ trỏ đến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09667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cout&lt;&lt;&amp;ptr;</a:t>
                      </a:r>
                    </a:p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In địa</a:t>
                      </a:r>
                      <a:r>
                        <a:rPr lang="en-US" baseline="0" smtClean="0"/>
                        <a:t> chỉ ô nhớ của con trỏ (khác với &amp;a)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135519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cout&lt;&lt;*&amp;ptr;</a:t>
                      </a:r>
                    </a:p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&amp;ptr lấy</a:t>
                      </a:r>
                      <a:r>
                        <a:rPr lang="en-US" baseline="0" smtClean="0"/>
                        <a:t> địa chỉ của ptr, * truy suất giá trị bên trong địa chỉ đó -&gt; chính là địa chỉ mà ptr trỏ đến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38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0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936" y="493078"/>
            <a:ext cx="9144000" cy="470090"/>
          </a:xfrm>
        </p:spPr>
        <p:txBody>
          <a:bodyPr/>
          <a:lstStyle/>
          <a:p>
            <a:r>
              <a:rPr lang="en-US" smtClean="0"/>
              <a:t>CON TRỎ (POINTER) cấp 2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32451"/>
              </p:ext>
            </p:extLst>
          </p:nvPr>
        </p:nvGraphicFramePr>
        <p:xfrm>
          <a:off x="654448" y="1113110"/>
          <a:ext cx="9858976" cy="35632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9540">
                  <a:extLst>
                    <a:ext uri="{9D8B030D-6E8A-4147-A177-3AD203B41FA5}">
                      <a16:colId xmlns:a16="http://schemas.microsoft.com/office/drawing/2014/main" val="3503482581"/>
                    </a:ext>
                  </a:extLst>
                </a:gridCol>
                <a:gridCol w="7869436">
                  <a:extLst>
                    <a:ext uri="{9D8B030D-6E8A-4147-A177-3AD203B41FA5}">
                      <a16:colId xmlns:a16="http://schemas.microsoft.com/office/drawing/2014/main" val="3082096941"/>
                    </a:ext>
                  </a:extLst>
                </a:gridCol>
              </a:tblGrid>
              <a:tr h="593876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CON TRỎ TRỎ</a:t>
                      </a:r>
                      <a:r>
                        <a:rPr lang="en-US" baseline="0" smtClean="0"/>
                        <a:t> TỚI CON TRỎ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31041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Định</a:t>
                      </a:r>
                      <a:r>
                        <a:rPr lang="en-US" b="1" baseline="0" smtClean="0"/>
                        <a:t> nghĩa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Là</a:t>
                      </a:r>
                      <a:r>
                        <a:rPr lang="en-US" baseline="0" smtClean="0"/>
                        <a:t> 1 biến chứa địa chỉ của 1 CON TRỎ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704023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int</a:t>
                      </a:r>
                      <a:r>
                        <a:rPr lang="en-US" b="1" baseline="0" smtClean="0"/>
                        <a:t> **ptr;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78465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09667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135519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8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936" y="493078"/>
            <a:ext cx="9144000" cy="470090"/>
          </a:xfrm>
        </p:spPr>
        <p:txBody>
          <a:bodyPr/>
          <a:lstStyle/>
          <a:p>
            <a:r>
              <a:rPr lang="en-US" smtClean="0"/>
              <a:t>Vùng nhớ c++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6285"/>
              </p:ext>
            </p:extLst>
          </p:nvPr>
        </p:nvGraphicFramePr>
        <p:xfrm>
          <a:off x="1490470" y="1178425"/>
          <a:ext cx="8881438" cy="44786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93516">
                  <a:extLst>
                    <a:ext uri="{9D8B030D-6E8A-4147-A177-3AD203B41FA5}">
                      <a16:colId xmlns:a16="http://schemas.microsoft.com/office/drawing/2014/main" val="3503482581"/>
                    </a:ext>
                  </a:extLst>
                </a:gridCol>
                <a:gridCol w="6587922">
                  <a:extLst>
                    <a:ext uri="{9D8B030D-6E8A-4147-A177-3AD203B41FA5}">
                      <a16:colId xmlns:a16="http://schemas.microsoft.com/office/drawing/2014/main" val="3082096941"/>
                    </a:ext>
                  </a:extLst>
                </a:gridCol>
              </a:tblGrid>
              <a:tr h="593876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Vùng</a:t>
                      </a:r>
                      <a:r>
                        <a:rPr lang="en-US" baseline="0" smtClean="0"/>
                        <a:t> nhớ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31041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Code</a:t>
                      </a:r>
                      <a:r>
                        <a:rPr lang="en-US" b="1" baseline="0" smtClean="0"/>
                        <a:t> segement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Lưu</a:t>
                      </a:r>
                      <a:r>
                        <a:rPr lang="en-US" baseline="0" smtClean="0"/>
                        <a:t> mã lệnh biên dịch chương trình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704023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Data</a:t>
                      </a:r>
                      <a:r>
                        <a:rPr lang="en-US" b="1" baseline="0" smtClean="0"/>
                        <a:t> segement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Khởi</a:t>
                      </a:r>
                      <a:r>
                        <a:rPr lang="en-US" baseline="0" smtClean="0"/>
                        <a:t> tạo giá trị cho biến </a:t>
                      </a:r>
                      <a:r>
                        <a:rPr lang="en-US" b="1" baseline="0" smtClean="0"/>
                        <a:t>static </a:t>
                      </a:r>
                      <a:r>
                        <a:rPr lang="en-US" b="0" baseline="0" smtClean="0"/>
                        <a:t>và</a:t>
                      </a:r>
                      <a:r>
                        <a:rPr lang="en-US" b="1" baseline="0" smtClean="0"/>
                        <a:t> global variable </a:t>
                      </a:r>
                      <a:r>
                        <a:rPr lang="en-US" b="0" baseline="0" smtClean="0"/>
                        <a:t>(biến toàn cục)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78465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BSS segement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smtClean="0"/>
                        <a:t>Lưu biến static và toàn cục nhưng chưa khởi tạo giá trị</a:t>
                      </a:r>
                      <a:endParaRPr lang="en-US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09667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Heap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mtClean="0"/>
                        <a:t>Cấp phát</a:t>
                      </a:r>
                      <a:r>
                        <a:rPr lang="en-US" baseline="0" smtClean="0"/>
                        <a:t> bộ nhớ động </a:t>
                      </a:r>
                      <a:r>
                        <a:rPr lang="en-US" b="1" baseline="0" smtClean="0"/>
                        <a:t>(new), </a:t>
                      </a:r>
                      <a:r>
                        <a:rPr lang="en-US" b="0" baseline="0" smtClean="0"/>
                        <a:t>đối tượng class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à"/>
                      </a:pPr>
                      <a:r>
                        <a:rPr lang="en-US" b="0" baseline="0" smtClean="0">
                          <a:sym typeface="Wingdings" panose="05000000000000000000" pitchFamily="2" charset="2"/>
                        </a:rPr>
                        <a:t>Bộ nhớ không giải phóng khi chtr kết thúc phải </a:t>
                      </a:r>
                      <a:r>
                        <a:rPr lang="en-US" b="1" baseline="0" smtClean="0">
                          <a:sym typeface="Wingdings" panose="05000000000000000000" pitchFamily="2" charset="2"/>
                        </a:rPr>
                        <a:t>delete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à"/>
                      </a:pPr>
                      <a:r>
                        <a:rPr lang="en-US" b="1" baseline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b="0" baseline="0" smtClean="0">
                          <a:sym typeface="Wingdings" panose="05000000000000000000" pitchFamily="2" charset="2"/>
                        </a:rPr>
                        <a:t>dung lượng </a:t>
                      </a:r>
                      <a:r>
                        <a:rPr lang="en-US" b="1" baseline="0" smtClean="0">
                          <a:sym typeface="Wingdings" panose="05000000000000000000" pitchFamily="2" charset="2"/>
                        </a:rPr>
                        <a:t>lớn nhất, </a:t>
                      </a:r>
                      <a:r>
                        <a:rPr lang="en-US" b="0" baseline="0" smtClean="0">
                          <a:sym typeface="Wingdings" panose="05000000000000000000" pitchFamily="2" charset="2"/>
                        </a:rPr>
                        <a:t>cấp phát bộ nhớ </a:t>
                      </a:r>
                      <a:r>
                        <a:rPr lang="en-US" b="1" baseline="0" smtClean="0">
                          <a:sym typeface="Wingdings" panose="05000000000000000000" pitchFamily="2" charset="2"/>
                        </a:rPr>
                        <a:t>lâu hơn </a:t>
                      </a:r>
                      <a:r>
                        <a:rPr lang="en-US" b="0" baseline="0" smtClean="0">
                          <a:sym typeface="Wingdings" panose="05000000000000000000" pitchFamily="2" charset="2"/>
                        </a:rPr>
                        <a:t>các vùng khác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135519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Stack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- Cấp</a:t>
                      </a:r>
                      <a:r>
                        <a:rPr lang="en-US" baseline="0" smtClean="0"/>
                        <a:t> phát cho các tham số của hàm và biến cục bộ+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smtClean="0"/>
                        <a:t>Stack: vào sau ra trước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smtClean="0">
                          <a:sym typeface="Wingdings" panose="05000000000000000000" pitchFamily="2" charset="2"/>
                        </a:rPr>
                        <a:t> Giải phóng sau khi chtr kết thúc</a:t>
                      </a:r>
                      <a:endParaRPr lang="en-US" baseline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smtClean="0">
                          <a:sym typeface="Wingdings" panose="05000000000000000000" pitchFamily="2" charset="2"/>
                        </a:rPr>
                        <a:t> Cấp phát nhanh, kích thước vùng nhớ bé</a:t>
                      </a:r>
                      <a:endParaRPr lang="en-US" baseline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8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9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936" y="493078"/>
            <a:ext cx="9144000" cy="470090"/>
          </a:xfrm>
        </p:spPr>
        <p:txBody>
          <a:bodyPr/>
          <a:lstStyle/>
          <a:p>
            <a:r>
              <a:rPr lang="en-US" smtClean="0"/>
              <a:t>Mảng động, cấp phát mảng 1, 2 chiều, cấp phát động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30604"/>
              </p:ext>
            </p:extLst>
          </p:nvPr>
        </p:nvGraphicFramePr>
        <p:xfrm>
          <a:off x="1490470" y="1178425"/>
          <a:ext cx="8881438" cy="36094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93516">
                  <a:extLst>
                    <a:ext uri="{9D8B030D-6E8A-4147-A177-3AD203B41FA5}">
                      <a16:colId xmlns:a16="http://schemas.microsoft.com/office/drawing/2014/main" val="3503482581"/>
                    </a:ext>
                  </a:extLst>
                </a:gridCol>
                <a:gridCol w="6587922">
                  <a:extLst>
                    <a:ext uri="{9D8B030D-6E8A-4147-A177-3AD203B41FA5}">
                      <a16:colId xmlns:a16="http://schemas.microsoft.com/office/drawing/2014/main" val="3082096941"/>
                    </a:ext>
                  </a:extLst>
                </a:gridCol>
              </a:tblGrid>
              <a:tr h="593876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Mảng động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31041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Khái</a:t>
                      </a:r>
                      <a:r>
                        <a:rPr lang="en-US" b="1" baseline="0" smtClean="0"/>
                        <a:t> niệm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Khi không</a:t>
                      </a:r>
                      <a:r>
                        <a:rPr lang="en-US" baseline="0" smtClean="0"/>
                        <a:t> biết trước số lượng phần tử, thì sử dụng 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704023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78465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09667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135519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delete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smtClean="0"/>
                        <a:t>Không phải xóa vùng nhớ mà trao lại vùng nhớ cho hệ điều hành để hdh trao cho các chtr khác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8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936" y="493078"/>
            <a:ext cx="9144000" cy="470090"/>
          </a:xfrm>
        </p:spPr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61192"/>
              </p:ext>
            </p:extLst>
          </p:nvPr>
        </p:nvGraphicFramePr>
        <p:xfrm>
          <a:off x="1490470" y="1178425"/>
          <a:ext cx="8881438" cy="356325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93516">
                  <a:extLst>
                    <a:ext uri="{9D8B030D-6E8A-4147-A177-3AD203B41FA5}">
                      <a16:colId xmlns:a16="http://schemas.microsoft.com/office/drawing/2014/main" val="3503482581"/>
                    </a:ext>
                  </a:extLst>
                </a:gridCol>
                <a:gridCol w="6587922">
                  <a:extLst>
                    <a:ext uri="{9D8B030D-6E8A-4147-A177-3AD203B41FA5}">
                      <a16:colId xmlns:a16="http://schemas.microsoft.com/office/drawing/2014/main" val="3082096941"/>
                    </a:ext>
                  </a:extLst>
                </a:gridCol>
              </a:tblGrid>
              <a:tr h="593876"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31041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Size,lenghth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704023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Clear, empty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78465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Push_back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09667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Pop_back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135519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delete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aseline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8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936" y="493078"/>
            <a:ext cx="9144000" cy="470090"/>
          </a:xfrm>
        </p:spPr>
        <p:txBody>
          <a:bodyPr/>
          <a:lstStyle/>
          <a:p>
            <a:r>
              <a:rPr lang="en-US" smtClean="0"/>
              <a:t>GHI FILE ĐỌC FILE 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59958"/>
              </p:ext>
            </p:extLst>
          </p:nvPr>
        </p:nvGraphicFramePr>
        <p:xfrm>
          <a:off x="1490470" y="1178425"/>
          <a:ext cx="8881438" cy="356325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93516">
                  <a:extLst>
                    <a:ext uri="{9D8B030D-6E8A-4147-A177-3AD203B41FA5}">
                      <a16:colId xmlns:a16="http://schemas.microsoft.com/office/drawing/2014/main" val="3503482581"/>
                    </a:ext>
                  </a:extLst>
                </a:gridCol>
                <a:gridCol w="6587922">
                  <a:extLst>
                    <a:ext uri="{9D8B030D-6E8A-4147-A177-3AD203B41FA5}">
                      <a16:colId xmlns:a16="http://schemas.microsoft.com/office/drawing/2014/main" val="3082096941"/>
                    </a:ext>
                  </a:extLst>
                </a:gridCol>
              </a:tblGrid>
              <a:tr h="593876"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31041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ifstream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Input file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704023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ofstream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Output</a:t>
                      </a:r>
                      <a:r>
                        <a:rPr lang="en-US" baseline="0" smtClean="0"/>
                        <a:t> file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78465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File nhị</a:t>
                      </a:r>
                      <a:r>
                        <a:rPr lang="en-US" b="1" baseline="0" smtClean="0"/>
                        <a:t> phân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smtClean="0"/>
                        <a:t>Chỉ ghi được dữ liệu có bộ nhớ cố định ( các dữ liệu cơ bản)</a:t>
                      </a:r>
                      <a:endParaRPr lang="en-US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09667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135519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aseline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8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1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936" y="171894"/>
            <a:ext cx="9144000" cy="470090"/>
          </a:xfrm>
        </p:spPr>
        <p:txBody>
          <a:bodyPr/>
          <a:lstStyle/>
          <a:p>
            <a:r>
              <a:rPr lang="en-US" smtClean="0"/>
              <a:t>1. Khác nhau giữ struct và class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44827"/>
              </p:ext>
            </p:extLst>
          </p:nvPr>
        </p:nvGraphicFramePr>
        <p:xfrm>
          <a:off x="104503" y="641984"/>
          <a:ext cx="11926388" cy="320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617">
                  <a:extLst>
                    <a:ext uri="{9D8B030D-6E8A-4147-A177-3AD203B41FA5}">
                      <a16:colId xmlns:a16="http://schemas.microsoft.com/office/drawing/2014/main" val="3503482581"/>
                    </a:ext>
                  </a:extLst>
                </a:gridCol>
                <a:gridCol w="5773783">
                  <a:extLst>
                    <a:ext uri="{9D8B030D-6E8A-4147-A177-3AD203B41FA5}">
                      <a16:colId xmlns:a16="http://schemas.microsoft.com/office/drawing/2014/main" val="3082096941"/>
                    </a:ext>
                  </a:extLst>
                </a:gridCol>
                <a:gridCol w="4153988">
                  <a:extLst>
                    <a:ext uri="{9D8B030D-6E8A-4147-A177-3AD203B41FA5}">
                      <a16:colId xmlns:a16="http://schemas.microsoft.com/office/drawing/2014/main" val="985306682"/>
                    </a:ext>
                  </a:extLst>
                </a:gridCol>
              </a:tblGrid>
              <a:tr h="44339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Khía</a:t>
                      </a:r>
                      <a:r>
                        <a:rPr lang="en-US" baseline="0" smtClean="0"/>
                        <a:t> cạnh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Struct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class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131041"/>
                  </a:ext>
                </a:extLst>
              </a:tr>
              <a:tr h="477890">
                <a:tc>
                  <a:txBody>
                    <a:bodyPr/>
                    <a:lstStyle/>
                    <a:p>
                      <a:r>
                        <a:rPr lang="en-US" smtClean="0"/>
                        <a:t>Hàm</a:t>
                      </a:r>
                      <a:r>
                        <a:rPr lang="en-US" baseline="0" smtClean="0"/>
                        <a:t> khởi tạo (init)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 vì</a:t>
                      </a:r>
                      <a:r>
                        <a:rPr lang="en-US" baseline="0" smtClean="0"/>
                        <a:t> đã có hàm default, nếu tạo cũng đc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Bắt</a:t>
                      </a:r>
                      <a:r>
                        <a:rPr lang="en-US" baseline="0" smtClean="0"/>
                        <a:t> buộc có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704023"/>
                  </a:ext>
                </a:extLst>
              </a:tr>
              <a:tr h="1197338"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r>
                        <a:rPr lang="en-US" baseline="0" smtClean="0"/>
                        <a:t> 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r>
                        <a:rPr lang="en-US" baseline="0" smtClean="0"/>
                        <a:t> type: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smtClean="0"/>
                        <a:t>tạo ra các bản copy truyền đi: gán cho các instance, truyền cào hàm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smtClean="0"/>
                        <a:t>Thay đổi bản cop: bản gốc 0 thay đổi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Reference</a:t>
                      </a:r>
                      <a:r>
                        <a:rPr lang="en-US" baseline="0" smtClean="0"/>
                        <a:t> type:</a:t>
                      </a:r>
                    </a:p>
                    <a:p>
                      <a:r>
                        <a:rPr lang="en-US" baseline="0" smtClean="0"/>
                        <a:t>- truyền di tham chiếu tới chính nó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09369"/>
                  </a:ext>
                </a:extLst>
              </a:tr>
              <a:tr h="443393">
                <a:tc>
                  <a:txBody>
                    <a:bodyPr/>
                    <a:lstStyle/>
                    <a:p>
                      <a:r>
                        <a:rPr lang="en-US" smtClean="0"/>
                        <a:t>Kế</a:t>
                      </a:r>
                      <a:r>
                        <a:rPr lang="en-US" baseline="0" smtClean="0"/>
                        <a:t> thừa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Không, ko có</a:t>
                      </a:r>
                      <a:r>
                        <a:rPr lang="en-US" baseline="0" smtClean="0"/>
                        <a:t> đa hình</a:t>
                      </a:r>
                    </a:p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Có,</a:t>
                      </a:r>
                      <a:r>
                        <a:rPr lang="en-US" baseline="0" smtClean="0"/>
                        <a:t> OPP tốt hơn struct, đa hình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98093"/>
                  </a:ext>
                </a:extLst>
              </a:tr>
              <a:tr h="443393">
                <a:tc>
                  <a:txBody>
                    <a:bodyPr/>
                    <a:lstStyle/>
                    <a:p>
                      <a:r>
                        <a:rPr lang="en-US" smtClean="0"/>
                        <a:t>Khi nào</a:t>
                      </a:r>
                      <a:r>
                        <a:rPr lang="en-US" baseline="0" smtClean="0"/>
                        <a:t> sử dụng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ko cần kế thừa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Cần</a:t>
                      </a:r>
                      <a:r>
                        <a:rPr lang="en-US" baseline="0" smtClean="0"/>
                        <a:t> kế thừa, cần dùng dynamic dispatch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68561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71" y="3844078"/>
            <a:ext cx="3226526" cy="1959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349" y="4010295"/>
            <a:ext cx="3235063" cy="19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0848" y="670560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Các bước của trình biên dịch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1887" y="1528354"/>
            <a:ext cx="11312434" cy="2862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Preprocessing</a:t>
            </a:r>
            <a:r>
              <a:rPr lang="en-US" sz="2000"/>
              <a:t> (-E</a:t>
            </a:r>
            <a:r>
              <a:rPr lang="en-US" sz="2000" smtClean="0"/>
              <a:t>) – xóa các chú thích comment, loại bỏ các # (có 6 loại)</a:t>
            </a:r>
          </a:p>
          <a:p>
            <a:endParaRPr lang="en-US" sz="2000"/>
          </a:p>
          <a:p>
            <a:r>
              <a:rPr lang="en-US" sz="2000" b="1"/>
              <a:t>Compiling</a:t>
            </a:r>
            <a:r>
              <a:rPr lang="en-US" sz="2000"/>
              <a:t> (-</a:t>
            </a:r>
            <a:r>
              <a:rPr lang="en-US" sz="2000" smtClean="0"/>
              <a:t>S)thông qua compiler build source preprocess tạo ra các ma assembly code có định dạng file .s</a:t>
            </a:r>
          </a:p>
          <a:p>
            <a:endParaRPr lang="en-US" sz="2000" smtClean="0"/>
          </a:p>
          <a:p>
            <a:r>
              <a:rPr lang="en-US" sz="2000" b="1" smtClean="0"/>
              <a:t>Assembling</a:t>
            </a:r>
            <a:r>
              <a:rPr lang="en-US" sz="2000" smtClean="0"/>
              <a:t> </a:t>
            </a:r>
            <a:r>
              <a:rPr lang="en-US" sz="2000"/>
              <a:t>(-c</a:t>
            </a:r>
            <a:r>
              <a:rPr lang="en-US" sz="2000" smtClean="0"/>
              <a:t>)  </a:t>
            </a:r>
            <a:r>
              <a:rPr lang="en-US" sz="2000"/>
              <a:t>– </a:t>
            </a:r>
            <a:r>
              <a:rPr lang="en-US" sz="2000" smtClean="0"/>
              <a:t>tạo </a:t>
            </a:r>
            <a:r>
              <a:rPr lang="en-US" sz="2000"/>
              <a:t>các file mã nguồn thành file .o (</a:t>
            </a:r>
            <a:r>
              <a:rPr lang="en-US" sz="2000" smtClean="0"/>
              <a:t>linux, mac os), </a:t>
            </a:r>
            <a:r>
              <a:rPr lang="en-US" sz="2000"/>
              <a:t>.obj(windows</a:t>
            </a:r>
            <a:r>
              <a:rPr lang="en-US" sz="2000" smtClean="0"/>
              <a:t>) </a:t>
            </a:r>
          </a:p>
          <a:p>
            <a:r>
              <a:rPr lang="en-US" sz="2000" smtClean="0"/>
              <a:t> </a:t>
            </a:r>
          </a:p>
          <a:p>
            <a:r>
              <a:rPr lang="en-US" sz="2000" b="1" smtClean="0"/>
              <a:t>Linking </a:t>
            </a:r>
            <a:r>
              <a:rPr lang="en-US" sz="2000"/>
              <a:t>(-o</a:t>
            </a:r>
            <a:r>
              <a:rPr lang="en-US" sz="2000" smtClean="0"/>
              <a:t>) – file thư viện và mã nguồn  file obj này sẽ liên kết với nhau tạo thành 1 chtrinh hoàn chỉnh</a:t>
            </a:r>
          </a:p>
          <a:p>
            <a:r>
              <a:rPr lang="en-US" sz="2000" smtClean="0"/>
              <a:t>+ windows: exe</a:t>
            </a:r>
          </a:p>
          <a:p>
            <a:r>
              <a:rPr lang="en-US" sz="2000" smtClean="0"/>
              <a:t>+ linux: dll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923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smtClean="0"/>
              <a:t>CÁC LỖI THƯỜNG GẶP TRONG 1 CHTR C++</a:t>
            </a:r>
            <a:endParaRPr lang="en-US" sz="3200" b="1"/>
          </a:p>
        </p:txBody>
      </p:sp>
      <p:sp>
        <p:nvSpPr>
          <p:cNvPr id="4" name="TextBox 3"/>
          <p:cNvSpPr txBox="1"/>
          <p:nvPr/>
        </p:nvSpPr>
        <p:spPr>
          <a:xfrm>
            <a:off x="979714" y="1580606"/>
            <a:ext cx="9797143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smtClean="0"/>
              <a:t>Syntax Error:</a:t>
            </a:r>
            <a:r>
              <a:rPr lang="en-US"/>
              <a:t> Code ẩu, </a:t>
            </a:r>
            <a:endParaRPr lang="en-US" b="1" smtClean="0"/>
          </a:p>
          <a:p>
            <a:pPr marL="342900" indent="-342900">
              <a:buAutoNum type="arabicPeriod"/>
            </a:pPr>
            <a:r>
              <a:rPr lang="en-US" b="1" smtClean="0"/>
              <a:t>Lỗi thực thi (Runtime Error) : xảy ra trong qtr chạy chtr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treo màn hình, thoát  khỏi chương trình : phát hiện bằng cách debug, căn bậc 2 số âm,  vòng lặp vô tận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Kiểm tra bằng cách xử lí ngoại lệ hoặc, kiểm tra thủ công</a:t>
            </a:r>
          </a:p>
          <a:p>
            <a:r>
              <a:rPr lang="en-US" b="1" smtClean="0"/>
              <a:t>3. Lôi Logic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Code ẩu, Không biết cách viết các hàm (giải pt bậc 2,….)</a:t>
            </a:r>
          </a:p>
          <a:p>
            <a:pPr marL="285750" indent="-28575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057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144327"/>
            <a:ext cx="10515600" cy="1163229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/>
              <a:t>XỬ LÍ NGOẠI LỆ (Handle expection)</a:t>
            </a:r>
            <a:endParaRPr lang="en-US" sz="3200" b="1"/>
          </a:p>
        </p:txBody>
      </p:sp>
      <p:sp>
        <p:nvSpPr>
          <p:cNvPr id="4" name="TextBox 3"/>
          <p:cNvSpPr txBox="1"/>
          <p:nvPr/>
        </p:nvSpPr>
        <p:spPr>
          <a:xfrm>
            <a:off x="1197427" y="1018902"/>
            <a:ext cx="9797143" cy="53553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Khái niệm: </a:t>
            </a:r>
            <a:r>
              <a:rPr lang="en-US" smtClean="0"/>
              <a:t>là 1 đoạn mã bảo vệ code của LTV, tránh các lỗi run time không cần thiết, giúp chương trình bỏ qua 1 số lỗi. Giúp ích rất nhiều cho các project.</a:t>
            </a:r>
          </a:p>
          <a:p>
            <a:endParaRPr lang="en-US" b="1"/>
          </a:p>
          <a:p>
            <a:r>
              <a:rPr lang="en-US" b="1" smtClean="0"/>
              <a:t>Có 2 loại ngoại lệ: 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Đồng bộ</a:t>
            </a:r>
          </a:p>
          <a:p>
            <a:r>
              <a:rPr lang="en-US" smtClean="0"/>
              <a:t>+ Trong chương trình: chia số 0, cắn bậc 2 số âm, lỗi đọc file, file không tồn tại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Không đồng bộ</a:t>
            </a:r>
          </a:p>
          <a:p>
            <a:r>
              <a:rPr lang="en-US" smtClean="0"/>
              <a:t>+ nằm ngoài chương trình điều khiển: lỗi ổ đĩa</a:t>
            </a:r>
          </a:p>
          <a:p>
            <a:endParaRPr lang="en-US" b="1"/>
          </a:p>
          <a:p>
            <a:endParaRPr lang="en-US" b="1" smtClean="0"/>
          </a:p>
          <a:p>
            <a:r>
              <a:rPr lang="en-US" b="1" smtClean="0"/>
              <a:t>- Try: </a:t>
            </a:r>
            <a:r>
              <a:rPr lang="en-US" smtClean="0"/>
              <a:t>đại diện cho 1 khối mã có thể ném ngoại lệ</a:t>
            </a:r>
          </a:p>
          <a:p>
            <a:pPr marL="285750" indent="-285750">
              <a:buFontTx/>
              <a:buChar char="-"/>
            </a:pPr>
            <a:r>
              <a:rPr lang="en-US" b="1" smtClean="0"/>
              <a:t>Throw: </a:t>
            </a:r>
            <a:r>
              <a:rPr lang="en-US" smtClean="0"/>
              <a:t>ném 1 ngoại lệ nhưng không thực thi tại đó</a:t>
            </a:r>
          </a:p>
          <a:p>
            <a:r>
              <a:rPr lang="en-US" smtClean="0"/>
              <a:t>+ expection(), error, 909</a:t>
            </a:r>
          </a:p>
          <a:p>
            <a:pPr marL="285750" indent="-285750">
              <a:buFontTx/>
              <a:buChar char="-"/>
            </a:pPr>
            <a:r>
              <a:rPr lang="en-US" b="1" smtClean="0"/>
              <a:t>Catch: </a:t>
            </a:r>
            <a:r>
              <a:rPr lang="en-US" smtClean="0"/>
              <a:t>đại diện cho 1 khối mã để thực thi ngoại lệ cụ thể</a:t>
            </a:r>
            <a:r>
              <a:rPr lang="en-US" b="1" smtClean="0"/>
              <a:t> </a:t>
            </a:r>
          </a:p>
          <a:p>
            <a:r>
              <a:rPr lang="en-US" smtClean="0"/>
              <a:t>+ expection</a:t>
            </a:r>
          </a:p>
          <a:p>
            <a:r>
              <a:rPr lang="en-US" smtClean="0"/>
              <a:t>+ const *char</a:t>
            </a:r>
          </a:p>
          <a:p>
            <a:r>
              <a:rPr lang="en-US" smtClean="0"/>
              <a:t>+ Int, double, float, bool</a:t>
            </a:r>
          </a:p>
          <a:p>
            <a:r>
              <a:rPr lang="en-US" smtClean="0"/>
              <a:t>+</a:t>
            </a:r>
            <a:r>
              <a:rPr lang="en-US" b="1" smtClean="0"/>
              <a:t> …. </a:t>
            </a:r>
            <a:r>
              <a:rPr lang="en-US" smtClean="0"/>
              <a:t>: tất cả ngoại lệ chưa ném được ở throw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441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144327"/>
            <a:ext cx="10515600" cy="1163229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/>
              <a:t>CẤU TRÚC CỦA 1 CHTR C++ ( STRUCT OF C++ PROGRAMMING)</a:t>
            </a:r>
            <a:endParaRPr lang="en-US" sz="3200" b="1"/>
          </a:p>
        </p:txBody>
      </p:sp>
      <p:sp>
        <p:nvSpPr>
          <p:cNvPr id="4" name="TextBox 3"/>
          <p:cNvSpPr txBox="1"/>
          <p:nvPr/>
        </p:nvSpPr>
        <p:spPr>
          <a:xfrm>
            <a:off x="635724" y="1227908"/>
            <a:ext cx="10519956" cy="48013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smtClean="0"/>
              <a:t>Hàm (methor) :</a:t>
            </a:r>
          </a:p>
          <a:p>
            <a:pPr marL="285750" indent="-285750">
              <a:buFontTx/>
              <a:buChar char="-"/>
            </a:pPr>
            <a:r>
              <a:rPr lang="en-US" b="1" smtClean="0"/>
              <a:t>Hàm</a:t>
            </a:r>
            <a:r>
              <a:rPr lang="en-US" smtClean="0"/>
              <a:t>: Tập hợp các nhóm câu lệnh đi cùng với nhau, để hực hiện 1 nhiệm vụ. 1 chtr C++ có duy nhất 1 hàm main();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Biến: dùng lưu giá trị, tham chiếu tới các đối tượng trong mã nguồn (hoa thường, chứa các kí tự chữ cái gạch dưới)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Hằng: đc định danh riêng, được gán duy nhất 1 lần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Nạp chồng, truyền tham số()</a:t>
            </a:r>
          </a:p>
          <a:p>
            <a:r>
              <a:rPr lang="en-US" b="1" smtClean="0"/>
              <a:t>2. Thư viện chuẩn: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tập hợp các mã được biên dịch sẵn, gói lại cho LTV sử dụng. Ví dụ để sử dụng chuỗi “string” ta #include&lt;string&gt;</a:t>
            </a:r>
          </a:p>
          <a:p>
            <a:r>
              <a:rPr lang="en-US" b="1" smtClean="0"/>
              <a:t>3. Using namespace std: </a:t>
            </a:r>
            <a:r>
              <a:rPr lang="en-US" smtClean="0"/>
              <a:t>tiêu chuẩn không gian tên 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Không gian tên miền giúp cho LTV không cần phải viết lại tiền tố std:: trước mỗi (cout, string, cin, cerr,…)</a:t>
            </a:r>
          </a:p>
          <a:p>
            <a:r>
              <a:rPr lang="en-US" b="1" smtClean="0"/>
              <a:t>4. Main():</a:t>
            </a:r>
          </a:p>
          <a:p>
            <a:r>
              <a:rPr lang="en-US" b="1" smtClean="0"/>
              <a:t>- Duy nhất 1 hàm main()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Khi chtr chạy thì main() sẽ được gọi đầu tiên và chtr sẽ chạy từ trên xuống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Cuối các câu lệnh được kết thúc bằng dấu “;”</a:t>
            </a:r>
          </a:p>
          <a:p>
            <a:r>
              <a:rPr lang="en-US" b="1" smtClean="0"/>
              <a:t>5. Các hàm giá trị kiểu int thì sẽ được returrn về giá trị của nó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573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144327"/>
            <a:ext cx="10515600" cy="1163229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/>
              <a:t>Các kiểu dữ liệu (Basic Data type)</a:t>
            </a:r>
            <a:endParaRPr lang="en-US" sz="3200" b="1"/>
          </a:p>
        </p:txBody>
      </p:sp>
      <p:sp>
        <p:nvSpPr>
          <p:cNvPr id="4" name="TextBox 3"/>
          <p:cNvSpPr txBox="1"/>
          <p:nvPr/>
        </p:nvSpPr>
        <p:spPr>
          <a:xfrm>
            <a:off x="674913" y="1018902"/>
            <a:ext cx="10519956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smtClean="0"/>
              <a:t>Basic Data: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Số, void( những gì mà không trả về), 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Void * tham chiếu địa chỉ </a:t>
            </a:r>
            <a:r>
              <a:rPr lang="en-US" smtClean="0">
                <a:sym typeface="Wingdings" panose="05000000000000000000" pitchFamily="2" charset="2"/>
              </a:rPr>
              <a:t> không phải data mới</a:t>
            </a:r>
          </a:p>
          <a:p>
            <a:endParaRPr 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144327"/>
            <a:ext cx="10515600" cy="1163229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/>
              <a:t>Các kiểu dữ liệu nâng cao (Basic Data type)</a:t>
            </a:r>
            <a:endParaRPr lang="en-US" sz="3200" b="1"/>
          </a:p>
        </p:txBody>
      </p:sp>
      <p:sp>
        <p:nvSpPr>
          <p:cNvPr id="4" name="TextBox 3"/>
          <p:cNvSpPr txBox="1"/>
          <p:nvPr/>
        </p:nvSpPr>
        <p:spPr>
          <a:xfrm>
            <a:off x="457200" y="1018902"/>
            <a:ext cx="11260183" cy="45243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smtClean="0">
                <a:sym typeface="Wingdings" panose="05000000000000000000" pitchFamily="2" charset="2"/>
              </a:rPr>
              <a:t>Arrays</a:t>
            </a:r>
            <a:r>
              <a:rPr lang="en-US" smtClean="0">
                <a:sym typeface="Wingdings" panose="05000000000000000000" pitchFamily="2" charset="2"/>
              </a:rPr>
              <a:t>: </a:t>
            </a:r>
            <a:r>
              <a:rPr lang="en-US" b="1" smtClean="0">
                <a:sym typeface="Wingdings" panose="05000000000000000000" pitchFamily="2" charset="2"/>
              </a:rPr>
              <a:t>tập hợp các đối tượng được nhóm lại với nhau với cùng kiểu dữ liệu  lưu trữ nhiều hơn 1 đoạn dữ liệu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chỉ số đầu 0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Size = số phần tử có thể chứa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1 chiều, đa chiều, răng cưa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Nếu truy cập vượt quá số phần tử của mảng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 + Với những ngôn ngữ khác sẽ báo lỗi ngay</a:t>
            </a:r>
          </a:p>
          <a:p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+ C/C++ vẫn có giá trị trả về nhưng nó là 1 giá trị rác  vì vậy việc quản lí bộ nhớ rất quan trọng</a:t>
            </a:r>
          </a:p>
          <a:p>
            <a:pPr marL="342900" indent="-342900">
              <a:buAutoNum type="arabicPeriod" startAt="2"/>
            </a:pPr>
            <a:r>
              <a:rPr lang="en-US" b="1" smtClean="0">
                <a:sym typeface="Wingdings" panose="05000000000000000000" pitchFamily="2" charset="2"/>
              </a:rPr>
              <a:t>Strings: 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Đối với char: Ở C chuỗi phải đc thêm 1 ô bộ nhớ để chứa hello (</a:t>
            </a:r>
            <a:r>
              <a:rPr lang="en-US" b="1" smtClean="0">
                <a:sym typeface="Wingdings" panose="05000000000000000000" pitchFamily="2" charset="2"/>
              </a:rPr>
              <a:t>5</a:t>
            </a:r>
            <a:r>
              <a:rPr lang="en-US" smtClean="0">
                <a:sym typeface="Wingdings" panose="05000000000000000000" pitchFamily="2" charset="2"/>
              </a:rPr>
              <a:t> </a:t>
            </a:r>
            <a:r>
              <a:rPr lang="en-US" b="1" smtClean="0">
                <a:sym typeface="Wingdings" panose="05000000000000000000" pitchFamily="2" charset="2"/>
              </a:rPr>
              <a:t>pt</a:t>
            </a:r>
            <a:r>
              <a:rPr lang="en-US" smtClean="0">
                <a:sym typeface="Wingdings" panose="05000000000000000000" pitchFamily="2" charset="2"/>
              </a:rPr>
              <a:t>) thì phải tạo mảng chứa </a:t>
            </a:r>
            <a:r>
              <a:rPr lang="en-US" b="1" smtClean="0">
                <a:sym typeface="Wingdings" panose="05000000000000000000" pitchFamily="2" charset="2"/>
              </a:rPr>
              <a:t>6</a:t>
            </a:r>
            <a:r>
              <a:rPr lang="en-US" smtClean="0">
                <a:sym typeface="Wingdings" panose="05000000000000000000" pitchFamily="2" charset="2"/>
              </a:rPr>
              <a:t> </a:t>
            </a:r>
            <a:r>
              <a:rPr lang="en-US" b="1" smtClean="0">
                <a:sym typeface="Wingdings" panose="05000000000000000000" pitchFamily="2" charset="2"/>
              </a:rPr>
              <a:t>pt</a:t>
            </a:r>
            <a:r>
              <a:rPr lang="en-US" smtClean="0">
                <a:sym typeface="Wingdings" panose="05000000000000000000" pitchFamily="2" charset="2"/>
              </a:rPr>
              <a:t> để chứa.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Tiêu chuẩn ISO/ANSI  GIÚP C++ có khả năng handling chuỗi by add  string class  #include&lt;string&gt;, không vần thêm kí tự null vào cuối như ngôn ngữ C</a:t>
            </a:r>
          </a:p>
          <a:p>
            <a:r>
              <a:rPr lang="en-US" b="1" smtClean="0">
                <a:sym typeface="Wingdings" panose="05000000000000000000" pitchFamily="2" charset="2"/>
              </a:rPr>
              <a:t>3. Struct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để lưu các dữ liệu khác loại (khác mảng)</a:t>
            </a:r>
          </a:p>
          <a:p>
            <a:r>
              <a:rPr lang="en-US" b="1" smtClean="0">
                <a:sym typeface="Wingdings" panose="05000000000000000000" pitchFamily="2" charset="2"/>
              </a:rPr>
              <a:t>4. Union: </a:t>
            </a:r>
            <a:r>
              <a:rPr lang="en-US" smtClean="0">
                <a:sym typeface="Wingdings" panose="05000000000000000000" pitchFamily="2" charset="2"/>
              </a:rPr>
              <a:t>lưu giá trị tài 1 thời điểm  dùng cho bộ nhớ thấp quản lí đơn lẻ 1 lần dùng (kích thước lớn nhất của phần tử )</a:t>
            </a:r>
          </a:p>
          <a:p>
            <a:r>
              <a:rPr lang="en-US" b="1" smtClean="0">
                <a:sym typeface="Wingdings" panose="05000000000000000000" pitchFamily="2" charset="2"/>
              </a:rPr>
              <a:t>5. Enums: </a:t>
            </a:r>
            <a:r>
              <a:rPr lang="en-US" smtClean="0">
                <a:sym typeface="Wingdings" panose="05000000000000000000" pitchFamily="2" charset="2"/>
              </a:rPr>
              <a:t>liệt kê, mỗi phần tử sẽ tăng thêm 1 luôn return về dạng số </a:t>
            </a:r>
            <a:endParaRPr lang="en-US" b="1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06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936" y="493078"/>
            <a:ext cx="9144000" cy="470090"/>
          </a:xfrm>
        </p:spPr>
        <p:txBody>
          <a:bodyPr/>
          <a:lstStyle/>
          <a:p>
            <a:r>
              <a:rPr lang="en-US" smtClean="0"/>
              <a:t>CON TRỎ (POINTER) cấp 1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39242"/>
              </p:ext>
            </p:extLst>
          </p:nvPr>
        </p:nvGraphicFramePr>
        <p:xfrm>
          <a:off x="648352" y="1609499"/>
          <a:ext cx="9858976" cy="420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540">
                  <a:extLst>
                    <a:ext uri="{9D8B030D-6E8A-4147-A177-3AD203B41FA5}">
                      <a16:colId xmlns:a16="http://schemas.microsoft.com/office/drawing/2014/main" val="3503482581"/>
                    </a:ext>
                  </a:extLst>
                </a:gridCol>
                <a:gridCol w="3934718">
                  <a:extLst>
                    <a:ext uri="{9D8B030D-6E8A-4147-A177-3AD203B41FA5}">
                      <a16:colId xmlns:a16="http://schemas.microsoft.com/office/drawing/2014/main" val="3082096941"/>
                    </a:ext>
                  </a:extLst>
                </a:gridCol>
                <a:gridCol w="3934718">
                  <a:extLst>
                    <a:ext uri="{9D8B030D-6E8A-4147-A177-3AD203B41FA5}">
                      <a16:colId xmlns:a16="http://schemas.microsoft.com/office/drawing/2014/main" val="1928295763"/>
                    </a:ext>
                  </a:extLst>
                </a:gridCol>
              </a:tblGrid>
              <a:tr h="593876">
                <a:tc grid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CON TRỎ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31041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Định</a:t>
                      </a:r>
                      <a:r>
                        <a:rPr lang="en-US" b="1" baseline="0" smtClean="0"/>
                        <a:t> nghĩa</a:t>
                      </a:r>
                      <a:endParaRPr lang="en-US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Là</a:t>
                      </a:r>
                      <a:r>
                        <a:rPr lang="en-US" baseline="0" smtClean="0"/>
                        <a:t> 1 biến chứa địa chỉ của 1 biến hoặc vùng nhớ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04023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Kích</a:t>
                      </a:r>
                      <a:r>
                        <a:rPr lang="en-US" b="1" baseline="0" smtClean="0"/>
                        <a:t> thước con trỏ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X86: 32bit 4 byte</a:t>
                      </a:r>
                    </a:p>
                    <a:p>
                      <a:pPr algn="ctr"/>
                      <a:r>
                        <a:rPr lang="en-US" smtClean="0"/>
                        <a:t>X64</a:t>
                      </a:r>
                      <a:r>
                        <a:rPr lang="en-US" baseline="0" smtClean="0"/>
                        <a:t>: 64 bit 8 byte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Unsigned_int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78465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r>
                        <a:rPr lang="vi-VN" b="1" smtClean="0"/>
                        <a:t>Ư</a:t>
                      </a:r>
                      <a:r>
                        <a:rPr lang="en-US" b="1" smtClean="0"/>
                        <a:t>u</a:t>
                      </a:r>
                      <a:r>
                        <a:rPr lang="en-US" b="1" baseline="0" smtClean="0"/>
                        <a:t> điểm</a:t>
                      </a:r>
                      <a:endParaRPr lang="en-US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mtClean="0"/>
                        <a:t>- Cấp</a:t>
                      </a:r>
                      <a:r>
                        <a:rPr lang="en-US" baseline="0" smtClean="0"/>
                        <a:t> phát bộ nhớ động</a:t>
                      </a:r>
                    </a:p>
                    <a:p>
                      <a:pPr algn="l"/>
                      <a:r>
                        <a:rPr lang="en-US" baseline="0" smtClean="0"/>
                        <a:t>- có thể truyền tham số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smtClean="0"/>
                        <a:t>- Trả về nhiều hơn 1 giá trị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smtClean="0"/>
                        <a:t>- Xây dựng nhiều cấu trúc phực tạp: linked list, binary tree</a:t>
                      </a:r>
                      <a:endParaRPr lang="en-US" baseline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09667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smtClean="0"/>
                        <a:t>- tự Quản lí bộ nhớ, dùng pointer thông minh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35519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Kiểu</a:t>
                      </a:r>
                      <a:r>
                        <a:rPr lang="en-US" baseline="0" smtClean="0"/>
                        <a:t> dữ liệu con trỏ thay đổi không tác động đến kích thước bộ nhớ con trỏ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82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98171" y="963168"/>
            <a:ext cx="775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Con trỏ NULL, nullptr </a:t>
            </a:r>
            <a:r>
              <a:rPr lang="en-US" smtClean="0"/>
              <a:t>: con trỏ chưa trỏ tới địa chỉ của 1 ô nhớ nào</a:t>
            </a:r>
          </a:p>
          <a:p>
            <a:r>
              <a:rPr lang="en-US" b="1" smtClean="0"/>
              <a:t>Kí tự null</a:t>
            </a:r>
            <a:r>
              <a:rPr lang="en-US" smtClean="0"/>
              <a:t>: mã ASCI= 0: kí tự cuối cùng của 1 chuôi char*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4393</TotalTime>
  <Words>1549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CÁC LỖI THƯỜNG GẶP TRONG 1 CHTR C++</vt:lpstr>
      <vt:lpstr>XỬ LÍ NGOẠI LỆ (Handle expection)</vt:lpstr>
      <vt:lpstr>CẤU TRÚC CỦA 1 CHTR C++ ( STRUCT OF C++ PROGRAMMING)</vt:lpstr>
      <vt:lpstr>Các kiểu dữ liệu (Basic Data type)</vt:lpstr>
      <vt:lpstr>Các kiểu dữ liệu nâng cao (Basic Data type)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85</cp:revision>
  <dcterms:created xsi:type="dcterms:W3CDTF">2022-11-03T13:54:50Z</dcterms:created>
  <dcterms:modified xsi:type="dcterms:W3CDTF">2022-12-23T04:38:46Z</dcterms:modified>
</cp:coreProperties>
</file>