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869" r:id="rId2"/>
    <p:sldId id="1160" r:id="rId3"/>
    <p:sldId id="1140" r:id="rId4"/>
    <p:sldId id="1141" r:id="rId5"/>
    <p:sldId id="1162" r:id="rId6"/>
    <p:sldId id="1163" r:id="rId7"/>
    <p:sldId id="1164" r:id="rId8"/>
    <p:sldId id="1145" r:id="rId9"/>
    <p:sldId id="1146" r:id="rId10"/>
    <p:sldId id="1147" r:id="rId11"/>
    <p:sldId id="1148" r:id="rId12"/>
    <p:sldId id="1149" r:id="rId13"/>
    <p:sldId id="1139" r:id="rId14"/>
    <p:sldId id="1161" r:id="rId15"/>
    <p:sldId id="1150" r:id="rId16"/>
    <p:sldId id="1151" r:id="rId17"/>
    <p:sldId id="1152" r:id="rId18"/>
    <p:sldId id="1153" r:id="rId19"/>
    <p:sldId id="1154" r:id="rId20"/>
    <p:sldId id="1155" r:id="rId21"/>
    <p:sldId id="1156" r:id="rId22"/>
    <p:sldId id="1157" r:id="rId23"/>
    <p:sldId id="1158" r:id="rId24"/>
    <p:sldId id="11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C7"/>
    <a:srgbClr val="C6EFCE"/>
    <a:srgbClr val="D52D27"/>
    <a:srgbClr val="4A7EBB"/>
    <a:srgbClr val="E7E7E9"/>
    <a:srgbClr val="FBFBFA"/>
    <a:srgbClr val="99D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77" autoAdjust="0"/>
    <p:restoredTop sz="83511" autoAdjust="0"/>
  </p:normalViewPr>
  <p:slideViewPr>
    <p:cSldViewPr snapToGrid="0">
      <p:cViewPr>
        <p:scale>
          <a:sx n="75" d="100"/>
          <a:sy n="75" d="100"/>
        </p:scale>
        <p:origin x="739" y="4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2800" dirty="0"/>
              <a:t>4 Figure shows the results of applying kernel filters of different sizes to a test pattern image of size 1024 × 1024 pixels.</a:t>
            </a:r>
          </a:p>
          <a:p>
            <a:r>
              <a:rPr lang="en-US" sz="1800" b="0" i="0" dirty="0">
                <a:solidFill>
                  <a:srgbClr val="242021"/>
                </a:solidFill>
                <a:effectLst/>
                <a:latin typeface="TimesTen-Roman"/>
              </a:rPr>
              <a:t>For </a:t>
            </a:r>
            <a:r>
              <a:rPr lang="en-US" sz="1800" b="0" i="1" dirty="0">
                <a:solidFill>
                  <a:srgbClr val="242021"/>
                </a:solidFill>
                <a:effectLst/>
                <a:latin typeface="TimesTen-Italic"/>
              </a:rPr>
              <a:t>m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3, we note a slight overall blurring of the image</a:t>
            </a:r>
            <a:r>
              <a:rPr lang="en-US" dirty="0"/>
              <a:t> </a:t>
            </a:r>
            <a:br>
              <a:rPr lang="en-US" dirty="0"/>
            </a:br>
            <a:r>
              <a:rPr lang="en-US" sz="1800" b="0" i="0" dirty="0">
                <a:solidFill>
                  <a:srgbClr val="242021"/>
                </a:solidFill>
                <a:effectLst/>
                <a:latin typeface="TimesTen-Roman"/>
              </a:rPr>
              <a:t>The filtered image also has a thin gray border, the result of zero-padding the image prior to filtering</a:t>
            </a:r>
            <a:r>
              <a:rPr lang="en-US" dirty="0"/>
              <a:t> </a:t>
            </a:r>
            <a:br>
              <a:rPr lang="en-US" dirty="0"/>
            </a:br>
            <a:r>
              <a:rPr lang="en-US" sz="1800" b="0" i="0" dirty="0">
                <a:solidFill>
                  <a:srgbClr val="242021"/>
                </a:solidFill>
                <a:effectLst/>
                <a:latin typeface="TimesTen-Roman"/>
              </a:rPr>
              <a:t>Using the 11 11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resulted in more pronounced blurring throughout the image, including a more prominent dark border</a:t>
            </a:r>
          </a:p>
          <a:p>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271943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A </a:t>
            </a:r>
            <a:r>
              <a:rPr lang="en-US" b="1" dirty="0"/>
              <a:t>Gaussian kernel filter</a:t>
            </a:r>
            <a:r>
              <a:rPr lang="en-US" dirty="0"/>
              <a:t> (or </a:t>
            </a:r>
            <a:r>
              <a:rPr lang="en-US" b="1" dirty="0"/>
              <a:t>Gaussian blur</a:t>
            </a:r>
            <a:r>
              <a:rPr lang="en-US" dirty="0"/>
              <a:t>) is a type of image processing filter used to smooth or blur images and remove noise. It's based on the </a:t>
            </a:r>
            <a:r>
              <a:rPr lang="en-US" b="1" dirty="0"/>
              <a:t>Gaussian function</a:t>
            </a: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11</a:t>
            </a:fld>
            <a:endParaRPr lang="en-US"/>
          </a:p>
        </p:txBody>
      </p:sp>
    </p:spTree>
    <p:extLst>
      <p:ext uri="{BB962C8B-B14F-4D97-AF65-F5344CB8AC3E}">
        <p14:creationId xmlns:p14="http://schemas.microsoft.com/office/powerpoint/2010/main" val="222765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 filter kernel is a matrix that have size 3x3, 4x4, </a:t>
            </a:r>
            <a:r>
              <a:rPr lang="en-US" sz="1800" b="0" i="0" dirty="0" err="1">
                <a:solidFill>
                  <a:srgbClr val="242021"/>
                </a:solidFill>
                <a:effectLst/>
                <a:latin typeface="TimesTen-Roman"/>
              </a:rPr>
              <a:t>etc</a:t>
            </a:r>
            <a:r>
              <a:rPr lang="en-US" sz="1800" b="0" i="0" dirty="0">
                <a:solidFill>
                  <a:srgbClr val="242021"/>
                </a:solidFill>
                <a:effectLst/>
                <a:latin typeface="TimesTen-Roman"/>
              </a:rPr>
              <a:t> </a:t>
            </a: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13</a:t>
            </a:fld>
            <a:endParaRPr lang="en-US"/>
          </a:p>
        </p:txBody>
      </p:sp>
    </p:spTree>
    <p:extLst>
      <p:ext uri="{BB962C8B-B14F-4D97-AF65-F5344CB8AC3E}">
        <p14:creationId xmlns:p14="http://schemas.microsoft.com/office/powerpoint/2010/main" val="53385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14</a:t>
            </a:fld>
            <a:endParaRPr lang="en-US"/>
          </a:p>
        </p:txBody>
      </p:sp>
    </p:spTree>
    <p:extLst>
      <p:ext uri="{BB962C8B-B14F-4D97-AF65-F5344CB8AC3E}">
        <p14:creationId xmlns:p14="http://schemas.microsoft.com/office/powerpoint/2010/main" val="122983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Spatial filtering is the process of modifying a pixel value by considering the values of its surrounding neighbors.</a:t>
            </a:r>
          </a:p>
          <a:p>
            <a:r>
              <a:rPr lang="en-US" dirty="0"/>
              <a:t>This technique operates directly in the </a:t>
            </a:r>
            <a:r>
              <a:rPr lang="en-US" b="1" dirty="0"/>
              <a:t>spatial domain</a:t>
            </a:r>
            <a:r>
              <a:rPr lang="en-US" dirty="0"/>
              <a:t> of the image.</a:t>
            </a:r>
          </a:p>
          <a:p>
            <a:r>
              <a:rPr lang="en-US" dirty="0"/>
              <a:t>It is used for </a:t>
            </a:r>
            <a:r>
              <a:rPr lang="en-US" b="1" dirty="0"/>
              <a:t>smoothing</a:t>
            </a:r>
            <a:r>
              <a:rPr lang="en-US" dirty="0"/>
              <a:t>, </a:t>
            </a:r>
            <a:r>
              <a:rPr lang="en-US" b="1" dirty="0"/>
              <a:t>enhancing</a:t>
            </a:r>
            <a:r>
              <a:rPr lang="en-US" dirty="0"/>
              <a:t>, or </a:t>
            </a:r>
            <a:r>
              <a:rPr lang="en-US" b="1" dirty="0"/>
              <a:t>detecting edges</a:t>
            </a:r>
            <a:r>
              <a:rPr lang="en-US" dirty="0"/>
              <a:t>.</a:t>
            </a:r>
          </a:p>
          <a:p>
            <a:r>
              <a:rPr lang="en-US" sz="1200" b="0" i="0" dirty="0">
                <a:solidFill>
                  <a:srgbClr val="242021"/>
                </a:solidFill>
                <a:effectLst/>
                <a:latin typeface="TimesTen-Roman"/>
              </a:rPr>
              <a:t>A linear spatial filter performs a sum-of-products operation between an image </a:t>
            </a:r>
            <a:r>
              <a:rPr lang="en-US" sz="1200" b="0" i="1" dirty="0">
                <a:solidFill>
                  <a:srgbClr val="242021"/>
                </a:solidFill>
                <a:effectLst/>
                <a:latin typeface="TimesTen-Italic"/>
              </a:rPr>
              <a:t>f </a:t>
            </a:r>
            <a:r>
              <a:rPr lang="en-US" sz="1200" b="0" i="0" dirty="0">
                <a:solidFill>
                  <a:srgbClr val="242021"/>
                </a:solidFill>
                <a:effectLst/>
                <a:latin typeface="TimesTen-Roman"/>
              </a:rPr>
              <a:t>and a </a:t>
            </a:r>
            <a:r>
              <a:rPr lang="en-US" sz="1200" b="0" i="1" dirty="0">
                <a:solidFill>
                  <a:srgbClr val="242021"/>
                </a:solidFill>
                <a:effectLst/>
                <a:latin typeface="TimesTen-Italic"/>
              </a:rPr>
              <a:t>filter kernel</a:t>
            </a:r>
            <a:r>
              <a:rPr lang="en-US" sz="1200" b="0" i="0" dirty="0">
                <a:solidFill>
                  <a:srgbClr val="242021"/>
                </a:solidFill>
                <a:effectLst/>
                <a:latin typeface="TimesTen-Roman"/>
              </a:rPr>
              <a:t>, </a:t>
            </a:r>
            <a:r>
              <a:rPr lang="en-US" sz="1200" b="0" i="0" dirty="0">
                <a:solidFill>
                  <a:srgbClr val="242021"/>
                </a:solidFill>
                <a:effectLst/>
                <a:latin typeface="CoreTTI2k"/>
              </a:rPr>
              <a:t>w</a:t>
            </a:r>
            <a:r>
              <a:rPr lang="en-US" sz="1200" b="0" i="0" dirty="0">
                <a:solidFill>
                  <a:srgbClr val="242021"/>
                </a:solidFill>
                <a:effectLst/>
                <a:latin typeface="TimesTen-Roma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42021"/>
                </a:solidFill>
                <a:effectLst/>
                <a:latin typeface="TimesTen-Roman"/>
              </a:rPr>
              <a:t>A filter kernel is a matrix that have size 3x3, 5x5 and so on.</a:t>
            </a:r>
          </a:p>
          <a:p>
            <a:r>
              <a:rPr lang="en-US" sz="1200" b="0" i="0" dirty="0">
                <a:solidFill>
                  <a:srgbClr val="242021"/>
                </a:solidFill>
                <a:effectLst/>
                <a:latin typeface="TimesTen-Roman"/>
              </a:rPr>
              <a:t>Any terms used to refer to a spatial filter kernel are </a:t>
            </a:r>
            <a:r>
              <a:rPr lang="en-US" sz="1200" b="0" i="1" dirty="0">
                <a:solidFill>
                  <a:srgbClr val="242021"/>
                </a:solidFill>
                <a:effectLst/>
                <a:latin typeface="TimesTen-Italic"/>
              </a:rPr>
              <a:t>mask</a:t>
            </a:r>
            <a:r>
              <a:rPr lang="en-US" sz="1200" b="0" i="0" dirty="0">
                <a:solidFill>
                  <a:srgbClr val="242021"/>
                </a:solidFill>
                <a:effectLst/>
                <a:latin typeface="TimesTen-Roman"/>
              </a:rPr>
              <a:t>, </a:t>
            </a:r>
            <a:r>
              <a:rPr lang="en-US" sz="1200" b="0" i="1" dirty="0">
                <a:solidFill>
                  <a:srgbClr val="242021"/>
                </a:solidFill>
                <a:effectLst/>
                <a:latin typeface="TimesTen-Italic"/>
              </a:rPr>
              <a:t>template</a:t>
            </a:r>
            <a:r>
              <a:rPr lang="en-US" sz="1200" b="0" i="0" dirty="0">
                <a:solidFill>
                  <a:srgbClr val="242021"/>
                </a:solidFill>
                <a:effectLst/>
                <a:latin typeface="TimesTen-Roman"/>
              </a:rPr>
              <a:t>, and </a:t>
            </a:r>
            <a:r>
              <a:rPr lang="en-US" sz="1200" b="0" i="1" dirty="0">
                <a:solidFill>
                  <a:srgbClr val="242021"/>
                </a:solidFill>
                <a:effectLst/>
                <a:latin typeface="TimesTen-Italic"/>
              </a:rPr>
              <a:t>window</a:t>
            </a:r>
            <a:r>
              <a:rPr lang="en-US" sz="1200" b="0" i="0" dirty="0">
                <a:solidFill>
                  <a:srgbClr val="242021"/>
                </a:solidFill>
                <a:effectLst/>
                <a:latin typeface="TimesTen-Roman"/>
              </a:rPr>
              <a:t>.</a:t>
            </a:r>
          </a:p>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44971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This figure illustrates the mechanics of linear spatial filtering using a 3 multiply 3</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matrix.</a:t>
            </a:r>
            <a:r>
              <a:rPr lang="en-US" dirty="0"/>
              <a:t> </a:t>
            </a:r>
          </a:p>
          <a:p>
            <a:r>
              <a:rPr lang="en-US" sz="1800" b="0" i="0" dirty="0">
                <a:solidFill>
                  <a:srgbClr val="242021"/>
                </a:solidFill>
                <a:effectLst/>
                <a:latin typeface="TimesTen-Roman"/>
              </a:rPr>
              <a:t>At any point (</a:t>
            </a:r>
            <a:r>
              <a:rPr lang="en-US" sz="1800" b="0" i="1" dirty="0">
                <a:solidFill>
                  <a:srgbClr val="242021"/>
                </a:solidFill>
                <a:effectLst/>
                <a:latin typeface="TimesTen-Italic"/>
              </a:rPr>
              <a:t>x</a:t>
            </a:r>
            <a:r>
              <a:rPr lang="en-US" sz="1800" b="0" i="0" dirty="0">
                <a:solidFill>
                  <a:srgbClr val="242021"/>
                </a:solidFill>
                <a:effectLst/>
                <a:latin typeface="TimesTen-Roman"/>
              </a:rPr>
              <a:t>, </a:t>
            </a:r>
            <a:r>
              <a:rPr lang="en-US" sz="1800" b="0" i="1" dirty="0">
                <a:solidFill>
                  <a:srgbClr val="242021"/>
                </a:solidFill>
                <a:effectLst/>
                <a:latin typeface="TimesTen-Italic"/>
              </a:rPr>
              <a:t>y</a:t>
            </a:r>
            <a:r>
              <a:rPr lang="en-US" sz="1800" b="0" i="0" dirty="0">
                <a:solidFill>
                  <a:srgbClr val="242021"/>
                </a:solidFill>
                <a:effectLst/>
                <a:latin typeface="TimesTen-Roman"/>
              </a:rPr>
              <a:t>) in the image, the response, </a:t>
            </a:r>
            <a:r>
              <a:rPr lang="en-US" sz="1800" b="0" i="1" dirty="0">
                <a:solidFill>
                  <a:srgbClr val="242021"/>
                </a:solidFill>
                <a:effectLst/>
                <a:latin typeface="TimesTen-Italic"/>
              </a:rPr>
              <a:t>g </a:t>
            </a:r>
            <a:r>
              <a:rPr lang="en-US" sz="1800" b="0" i="0" dirty="0">
                <a:solidFill>
                  <a:srgbClr val="242021"/>
                </a:solidFill>
                <a:effectLst/>
                <a:latin typeface="TimesTen-Roman"/>
              </a:rPr>
              <a:t>(</a:t>
            </a:r>
            <a:r>
              <a:rPr lang="en-US" sz="1800" b="0" i="1" dirty="0">
                <a:solidFill>
                  <a:srgbClr val="242021"/>
                </a:solidFill>
                <a:effectLst/>
                <a:latin typeface="TimesTen-Italic"/>
              </a:rPr>
              <a:t>x</a:t>
            </a:r>
            <a:r>
              <a:rPr lang="en-US" sz="1800" b="0" i="0" dirty="0">
                <a:solidFill>
                  <a:srgbClr val="242021"/>
                </a:solidFill>
                <a:effectLst/>
                <a:latin typeface="TimesTen-Roman"/>
              </a:rPr>
              <a:t> , </a:t>
            </a:r>
            <a:r>
              <a:rPr lang="en-US" sz="1800" b="0" i="1" dirty="0">
                <a:solidFill>
                  <a:srgbClr val="242021"/>
                </a:solidFill>
                <a:effectLst/>
                <a:latin typeface="TimesTen-Italic"/>
              </a:rPr>
              <a:t>y</a:t>
            </a:r>
            <a:r>
              <a:rPr lang="en-US" sz="1800" b="0" i="0" dirty="0">
                <a:solidFill>
                  <a:srgbClr val="242021"/>
                </a:solidFill>
                <a:effectLst/>
                <a:latin typeface="TimesTen-Roman"/>
              </a:rPr>
              <a:t>), of the filter is the sum of products of the kernel coefficients and the image pixels encompassed by the kernel:</a:t>
            </a:r>
            <a:r>
              <a:rPr lang="en-US" dirty="0"/>
              <a:t> </a:t>
            </a:r>
            <a:br>
              <a:rPr lang="en-US" dirty="0"/>
            </a:br>
            <a:r>
              <a:rPr lang="en-US" sz="1800" b="0" i="0" dirty="0">
                <a:solidFill>
                  <a:srgbClr val="242021"/>
                </a:solidFill>
                <a:effectLst/>
                <a:latin typeface="TimesTen-Roman"/>
              </a:rPr>
              <a:t>As coordinates </a:t>
            </a:r>
            <a:r>
              <a:rPr lang="en-US" sz="1800" b="0" i="1" dirty="0">
                <a:solidFill>
                  <a:srgbClr val="242021"/>
                </a:solidFill>
                <a:effectLst/>
                <a:latin typeface="TimesTen-Italic"/>
              </a:rPr>
              <a:t>x </a:t>
            </a:r>
            <a:r>
              <a:rPr lang="en-US" sz="1800" b="0" i="0" dirty="0">
                <a:solidFill>
                  <a:srgbClr val="242021"/>
                </a:solidFill>
                <a:effectLst/>
                <a:latin typeface="TimesTen-Roman"/>
              </a:rPr>
              <a:t>and </a:t>
            </a:r>
            <a:r>
              <a:rPr lang="en-US" sz="1800" b="0" i="1" dirty="0">
                <a:solidFill>
                  <a:srgbClr val="242021"/>
                </a:solidFill>
                <a:effectLst/>
                <a:latin typeface="TimesTen-Italic"/>
              </a:rPr>
              <a:t>y </a:t>
            </a:r>
            <a:r>
              <a:rPr lang="en-US" sz="1800" b="0" i="0" dirty="0">
                <a:solidFill>
                  <a:srgbClr val="242021"/>
                </a:solidFill>
                <a:effectLst/>
                <a:latin typeface="TimesTen-Roman"/>
              </a:rPr>
              <a:t>are varied, the center of the kernel moves from pixel to pixel, generating the filtered image, </a:t>
            </a:r>
            <a:r>
              <a:rPr lang="en-US" sz="1800" b="0" i="1" dirty="0">
                <a:solidFill>
                  <a:srgbClr val="242021"/>
                </a:solidFill>
                <a:effectLst/>
                <a:latin typeface="TimesTen-Italic"/>
              </a:rPr>
              <a:t>g</a:t>
            </a:r>
            <a:r>
              <a:rPr lang="en-US" sz="1800" b="0" i="0" dirty="0">
                <a:solidFill>
                  <a:srgbClr val="242021"/>
                </a:solidFill>
                <a:effectLst/>
                <a:latin typeface="TimesTen-Roman"/>
              </a:rPr>
              <a:t>, in the process.</a:t>
            </a:r>
            <a:r>
              <a:rPr lang="en-US" dirty="0"/>
              <a:t> </a:t>
            </a:r>
          </a:p>
          <a:p>
            <a:r>
              <a:rPr lang="en-US" sz="1800" b="0" i="0" dirty="0">
                <a:solidFill>
                  <a:srgbClr val="242021"/>
                </a:solidFill>
                <a:effectLst/>
                <a:latin typeface="TimesTen-Roman"/>
              </a:rPr>
              <a:t>Observe that the center coefficient of the kernel, </a:t>
            </a:r>
            <a:r>
              <a:rPr lang="en-US" sz="1800" b="0" i="0" dirty="0">
                <a:solidFill>
                  <a:srgbClr val="242021"/>
                </a:solidFill>
                <a:effectLst/>
                <a:latin typeface="CoreTTI2k"/>
              </a:rPr>
              <a:t>w</a:t>
            </a:r>
            <a:r>
              <a:rPr lang="en-US" sz="1800" b="0" i="0" dirty="0">
                <a:solidFill>
                  <a:srgbClr val="242021"/>
                </a:solidFill>
                <a:effectLst/>
                <a:latin typeface="TimesTen-Roman"/>
              </a:rPr>
              <a:t>( , 0 0), aligns with the pixel at location ( , ). </a:t>
            </a:r>
            <a:r>
              <a:rPr lang="en-US" sz="1800" b="0" i="1" dirty="0">
                <a:solidFill>
                  <a:srgbClr val="242021"/>
                </a:solidFill>
                <a:effectLst/>
                <a:latin typeface="TimesTen-Italic"/>
              </a:rPr>
              <a:t>x y </a:t>
            </a:r>
          </a:p>
          <a:p>
            <a:r>
              <a:rPr lang="en-US" sz="2800" dirty="0"/>
              <a:t>From the formula above, we derive the general formula as shown here.</a:t>
            </a:r>
            <a:endParaRPr lang="en-US" sz="1800" b="0" i="1" dirty="0">
              <a:solidFill>
                <a:srgbClr val="242021"/>
              </a:solidFill>
              <a:effectLst/>
              <a:latin typeface="TimesTen-Italic"/>
            </a:endParaRPr>
          </a:p>
          <a:p>
            <a:r>
              <a:rPr lang="en-US" sz="1800" b="0" i="0" dirty="0">
                <a:solidFill>
                  <a:srgbClr val="242021"/>
                </a:solidFill>
                <a:effectLst/>
                <a:latin typeface="TimesTen-Roman"/>
              </a:rPr>
              <a:t>For a kernel of size </a:t>
            </a:r>
            <a:r>
              <a:rPr lang="en-US" sz="1800" b="0" i="1" dirty="0">
                <a:solidFill>
                  <a:srgbClr val="242021"/>
                </a:solidFill>
                <a:effectLst/>
                <a:latin typeface="TimesTen-Italic"/>
              </a:rPr>
              <a:t>m </a:t>
            </a:r>
            <a:r>
              <a:rPr lang="en-US" sz="1800" b="0" i="0" dirty="0">
                <a:solidFill>
                  <a:srgbClr val="242021"/>
                </a:solidFill>
                <a:effectLst/>
                <a:latin typeface="TimesTen-Roman"/>
              </a:rPr>
              <a:t>multiply</a:t>
            </a:r>
            <a:r>
              <a:rPr lang="en-US" sz="1800" b="0" i="0" dirty="0">
                <a:solidFill>
                  <a:srgbClr val="242021"/>
                </a:solidFill>
                <a:effectLst/>
                <a:latin typeface="Symbol" panose="05050102010706020507" pitchFamily="18" charset="2"/>
              </a:rPr>
              <a:t> n </a:t>
            </a:r>
            <a:r>
              <a:rPr lang="en-US" sz="1800" b="0" i="0" dirty="0">
                <a:solidFill>
                  <a:srgbClr val="242021"/>
                </a:solidFill>
                <a:effectLst/>
                <a:latin typeface="TimesTen-Roman"/>
              </a:rPr>
              <a:t>, we assume that </a:t>
            </a:r>
            <a:r>
              <a:rPr lang="en-US" sz="1800" b="0" i="1" dirty="0">
                <a:solidFill>
                  <a:srgbClr val="242021"/>
                </a:solidFill>
                <a:effectLst/>
                <a:latin typeface="TimesTen-Italic"/>
              </a:rPr>
              <a:t>m a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 and </a:t>
            </a:r>
            <a:r>
              <a:rPr lang="en-US" sz="1800" b="0" i="1" dirty="0">
                <a:solidFill>
                  <a:srgbClr val="242021"/>
                </a:solidFill>
                <a:effectLst/>
                <a:latin typeface="TimesTen-Italic"/>
              </a:rPr>
              <a:t>n b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a:t>
            </a:r>
            <a:r>
              <a:rPr lang="en-US" dirty="0"/>
              <a:t> </a:t>
            </a:r>
          </a:p>
          <a:p>
            <a:r>
              <a:rPr lang="en-US" dirty="0"/>
              <a:t>s takes values from Negative a to a. and t have range from Negative b to b</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76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Correlation consists of moving the center of a kernel over an image, and computing the sum of products at each location. The mechanics of </a:t>
            </a:r>
            <a:r>
              <a:rPr lang="en-US" sz="1800" b="0" i="1" dirty="0">
                <a:solidFill>
                  <a:srgbClr val="242021"/>
                </a:solidFill>
                <a:effectLst/>
                <a:latin typeface="TimesTen-Italic"/>
              </a:rPr>
              <a:t>spatial convolution </a:t>
            </a:r>
            <a:r>
              <a:rPr lang="en-US" sz="1800" b="0" i="0" dirty="0">
                <a:solidFill>
                  <a:srgbClr val="242021"/>
                </a:solidFill>
                <a:effectLst/>
                <a:latin typeface="TimesTen-Roman"/>
              </a:rPr>
              <a:t>are the same, except that the correlation kernel is rotated by 180°.</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6801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An example of a 1-D function, </a:t>
            </a:r>
            <a:r>
              <a:rPr lang="en-US" sz="1800" b="0" i="1" dirty="0">
                <a:solidFill>
                  <a:srgbClr val="242021"/>
                </a:solidFill>
                <a:effectLst/>
                <a:latin typeface="TimesTen-Italic"/>
              </a:rPr>
              <a:t>f</a:t>
            </a:r>
            <a:r>
              <a:rPr lang="en-US" sz="1800" b="0" i="0" dirty="0">
                <a:solidFill>
                  <a:srgbClr val="242021"/>
                </a:solidFill>
                <a:effectLst/>
                <a:latin typeface="TimesTen-Roman"/>
              </a:rPr>
              <a:t>, and a kernel, </a:t>
            </a:r>
            <a:r>
              <a:rPr lang="en-US" sz="1800" b="0" i="0" dirty="0">
                <a:solidFill>
                  <a:srgbClr val="242021"/>
                </a:solidFill>
                <a:effectLst/>
                <a:latin typeface="CoreTTI2k"/>
              </a:rPr>
              <a:t>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242021"/>
                </a:solidFill>
                <a:effectLst/>
                <a:latin typeface="TimesTen-Roman"/>
              </a:rPr>
              <a:t>A function that contains a single 1 with the rest being 0’s is called a </a:t>
            </a:r>
            <a:r>
              <a:rPr lang="en-US" sz="2800" b="0" i="1" dirty="0">
                <a:solidFill>
                  <a:srgbClr val="242021"/>
                </a:solidFill>
                <a:effectLst/>
                <a:latin typeface="TimesTen-Italic"/>
              </a:rPr>
              <a:t>discrete unit impulse</a:t>
            </a:r>
            <a:r>
              <a:rPr lang="en-US" sz="2800" b="0" i="0" dirty="0">
                <a:solidFill>
                  <a:srgbClr val="242021"/>
                </a:solidFill>
                <a:effectLst/>
                <a:latin typeface="TimesTen-Roman"/>
              </a:rPr>
              <a:t>. </a:t>
            </a:r>
            <a:br>
              <a:rPr lang="en-US" sz="2800" dirty="0"/>
            </a:br>
            <a:r>
              <a:rPr lang="en-US" sz="1800" b="0" i="0" dirty="0">
                <a:solidFill>
                  <a:srgbClr val="242021"/>
                </a:solidFill>
                <a:effectLst/>
                <a:latin typeface="TimesTen-Roman"/>
              </a:rPr>
              <a:t>Due to the </a:t>
            </a:r>
            <a:r>
              <a:rPr lang="en-US" sz="1800" b="0" i="1" dirty="0">
                <a:solidFill>
                  <a:srgbClr val="242021"/>
                </a:solidFill>
                <a:effectLst/>
                <a:latin typeface="TimesTen-Italic"/>
              </a:rPr>
              <a:t>center </a:t>
            </a:r>
            <a:r>
              <a:rPr lang="en-US" sz="1800" b="0" i="0" dirty="0">
                <a:solidFill>
                  <a:srgbClr val="242021"/>
                </a:solidFill>
                <a:effectLst/>
                <a:latin typeface="TimesTen-Roman"/>
              </a:rPr>
              <a:t>of the kernel coincides with the </a:t>
            </a:r>
            <a:r>
              <a:rPr lang="en-US" sz="1800" b="0" i="1" dirty="0">
                <a:solidFill>
                  <a:srgbClr val="242021"/>
                </a:solidFill>
                <a:effectLst/>
                <a:latin typeface="TimesTen-Italic"/>
              </a:rPr>
              <a:t>origin </a:t>
            </a:r>
            <a:r>
              <a:rPr lang="en-US" sz="1800" b="0" i="0" dirty="0">
                <a:solidFill>
                  <a:srgbClr val="242021"/>
                </a:solidFill>
                <a:effectLst/>
                <a:latin typeface="TimesTen-Roman"/>
              </a:rPr>
              <a:t>of the image,</a:t>
            </a:r>
            <a:r>
              <a:rPr lang="en-US" dirty="0"/>
              <a:t> we need set </a:t>
            </a:r>
            <a:r>
              <a:rPr lang="en-US" sz="1800" b="0" i="0" dirty="0">
                <a:solidFill>
                  <a:srgbClr val="242021"/>
                </a:solidFill>
                <a:effectLst/>
                <a:latin typeface="TimesTen-Roman"/>
              </a:rPr>
              <a:t>part of </a:t>
            </a:r>
            <a:r>
              <a:rPr lang="en-US" sz="1800" b="0" i="0" dirty="0">
                <a:solidFill>
                  <a:srgbClr val="242021"/>
                </a:solidFill>
                <a:effectLst/>
                <a:latin typeface="CoreTTI2k"/>
              </a:rPr>
              <a:t>w </a:t>
            </a:r>
            <a:r>
              <a:rPr lang="en-US" sz="1800" b="0" i="0" dirty="0">
                <a:solidFill>
                  <a:srgbClr val="242021"/>
                </a:solidFill>
                <a:effectLst/>
                <a:latin typeface="TimesTen-Roman"/>
              </a:rPr>
              <a:t>lies outside </a:t>
            </a:r>
            <a:r>
              <a:rPr lang="en-US" sz="1800" b="0" i="1" dirty="0">
                <a:solidFill>
                  <a:srgbClr val="242021"/>
                </a:solidFill>
                <a:effectLst/>
                <a:latin typeface="TimesTen-Italic"/>
              </a:rPr>
              <a:t>f. </a:t>
            </a:r>
          </a:p>
          <a:p>
            <a:r>
              <a:rPr lang="en-US" sz="1800" b="0" i="1" dirty="0">
                <a:solidFill>
                  <a:srgbClr val="242021"/>
                </a:solidFill>
                <a:effectLst/>
                <a:latin typeface="TimesTen-Italic"/>
              </a:rPr>
              <a:t>S</a:t>
            </a:r>
            <a:r>
              <a:rPr lang="en-US" sz="1800" b="0" i="0" dirty="0">
                <a:solidFill>
                  <a:srgbClr val="242021"/>
                </a:solidFill>
                <a:effectLst/>
                <a:latin typeface="TimesTen-Roman"/>
              </a:rPr>
              <a:t>o the summation is undefined in that area. </a:t>
            </a:r>
          </a:p>
          <a:p>
            <a:r>
              <a:rPr lang="en-US" sz="1800" b="0" i="0" dirty="0">
                <a:solidFill>
                  <a:srgbClr val="242021"/>
                </a:solidFill>
                <a:effectLst/>
                <a:latin typeface="TimesTen-Roman"/>
              </a:rPr>
              <a:t>A solution to this problem is to </a:t>
            </a:r>
            <a:r>
              <a:rPr lang="en-US" sz="1800" b="0" i="1" dirty="0">
                <a:solidFill>
                  <a:srgbClr val="242021"/>
                </a:solidFill>
                <a:effectLst/>
                <a:latin typeface="TimesTen-Italic"/>
              </a:rPr>
              <a:t>pad </a:t>
            </a:r>
            <a:r>
              <a:rPr lang="en-US" sz="1800" b="0" i="0" dirty="0">
                <a:solidFill>
                  <a:srgbClr val="242021"/>
                </a:solidFill>
                <a:effectLst/>
                <a:latin typeface="TimesTen-Roman"/>
              </a:rPr>
              <a:t>function </a:t>
            </a:r>
            <a:r>
              <a:rPr lang="en-US" sz="1800" b="0" i="1" dirty="0">
                <a:solidFill>
                  <a:srgbClr val="242021"/>
                </a:solidFill>
                <a:effectLst/>
                <a:latin typeface="TimesTen-Italic"/>
              </a:rPr>
              <a:t>f </a:t>
            </a:r>
            <a:r>
              <a:rPr lang="en-US" sz="1800" b="0" i="0" dirty="0">
                <a:solidFill>
                  <a:srgbClr val="242021"/>
                </a:solidFill>
                <a:effectLst/>
                <a:latin typeface="TimesTen-Roman"/>
              </a:rPr>
              <a:t>with enough 0’s on either side.</a:t>
            </a:r>
          </a:p>
          <a:p>
            <a:r>
              <a:rPr lang="en-US" sz="1800" b="0" i="0" dirty="0">
                <a:solidFill>
                  <a:srgbClr val="242021"/>
                </a:solidFill>
                <a:effectLst/>
                <a:latin typeface="TimesTen-Roman"/>
              </a:rPr>
              <a:t>In general, if the kernel is of size 1 </a:t>
            </a:r>
            <a:r>
              <a:rPr lang="en-US" sz="1800" b="0" i="0" dirty="0">
                <a:solidFill>
                  <a:srgbClr val="242021"/>
                </a:solidFill>
                <a:effectLst/>
                <a:latin typeface="Symbol" panose="05050102010706020507" pitchFamily="18" charset="2"/>
              </a:rPr>
              <a:t>× </a:t>
            </a:r>
            <a:r>
              <a:rPr lang="en-US" sz="1800" b="0" i="1" dirty="0">
                <a:solidFill>
                  <a:srgbClr val="242021"/>
                </a:solidFill>
                <a:effectLst/>
                <a:latin typeface="TimesTen-Italic"/>
              </a:rPr>
              <a:t>m</a:t>
            </a:r>
            <a:r>
              <a:rPr lang="en-US" sz="1800" b="0" i="0" dirty="0">
                <a:solidFill>
                  <a:srgbClr val="242021"/>
                </a:solidFill>
                <a:effectLst/>
                <a:latin typeface="TimesTen-Roman"/>
              </a:rPr>
              <a:t>, we need </a:t>
            </a:r>
            <a:r>
              <a:rPr lang="en-US" sz="1800" dirty="0">
                <a:latin typeface="Times New Roman" panose="02020603050405020304" pitchFamily="18" charset="0"/>
                <a:cs typeface="Times New Roman" panose="02020603050405020304" pitchFamily="18" charset="0"/>
              </a:rPr>
              <a:t>(m – 1) / 2 </a:t>
            </a:r>
            <a:r>
              <a:rPr lang="en-US" sz="1800" b="0" i="0" dirty="0">
                <a:solidFill>
                  <a:srgbClr val="242021"/>
                </a:solidFill>
                <a:effectLst/>
                <a:latin typeface="TimesTen-Roman"/>
              </a:rPr>
              <a:t>zeros on either side of </a:t>
            </a:r>
            <a:r>
              <a:rPr lang="en-US" sz="1800" b="0" i="1" dirty="0">
                <a:solidFill>
                  <a:srgbClr val="242021"/>
                </a:solidFill>
                <a:effectLst/>
                <a:latin typeface="TimesTen-Italic"/>
              </a:rPr>
              <a:t>f </a:t>
            </a:r>
            <a:r>
              <a:rPr lang="en-US" sz="1800" b="0" i="0" dirty="0">
                <a:solidFill>
                  <a:srgbClr val="242021"/>
                </a:solidFill>
                <a:effectLst/>
                <a:latin typeface="TimesTen-Roman"/>
              </a:rPr>
              <a:t>in order to handle the beginning and ending configurations of </a:t>
            </a:r>
            <a:r>
              <a:rPr lang="en-US" sz="1800" b="0" i="0" dirty="0">
                <a:solidFill>
                  <a:srgbClr val="242021"/>
                </a:solidFill>
                <a:effectLst/>
                <a:latin typeface="CoreTTI2k"/>
              </a:rPr>
              <a:t>w</a:t>
            </a:r>
            <a:r>
              <a:rPr lang="en-US" dirty="0"/>
              <a:t>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57181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Correlating a kernel with a discrete unit impulse yields a </a:t>
            </a:r>
            <a:r>
              <a:rPr lang="en-US" sz="1800" b="0" i="1" dirty="0">
                <a:solidFill>
                  <a:srgbClr val="242021"/>
                </a:solidFill>
                <a:effectLst/>
                <a:latin typeface="TimesTen-Italic"/>
              </a:rPr>
              <a:t>rotated </a:t>
            </a:r>
            <a:r>
              <a:rPr lang="en-US" sz="1800" b="0" i="0" dirty="0">
                <a:solidFill>
                  <a:srgbClr val="242021"/>
                </a:solidFill>
                <a:effectLst/>
                <a:latin typeface="TimesTen-Roman"/>
              </a:rPr>
              <a:t>version of the kernel at the location of the impulse.</a:t>
            </a:r>
            <a:r>
              <a:rPr lang="en-US" sz="4000" dirty="0"/>
              <a:t> </a:t>
            </a:r>
          </a:p>
          <a:p>
            <a:r>
              <a:rPr lang="en-US" sz="1800" b="0" i="0" dirty="0">
                <a:solidFill>
                  <a:srgbClr val="242021"/>
                </a:solidFill>
                <a:effectLst/>
                <a:latin typeface="TimesTen-Roman"/>
              </a:rPr>
              <a:t>the result is a copy of the kernel, rotated by 180°</a:t>
            </a:r>
            <a:r>
              <a:rPr lang="en-US" sz="5400" dirty="0"/>
              <a:t> </a:t>
            </a:r>
            <a:br>
              <a:rPr lang="en-US" sz="5400" dirty="0"/>
            </a:br>
            <a:br>
              <a:rPr lang="en-US" sz="4000" dirty="0"/>
            </a:br>
            <a:br>
              <a:rPr lang="en-US" sz="2800"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6</a:t>
            </a:fld>
            <a:endParaRPr lang="en-US"/>
          </a:p>
        </p:txBody>
      </p:sp>
    </p:spTree>
    <p:extLst>
      <p:ext uri="{BB962C8B-B14F-4D97-AF65-F5344CB8AC3E}">
        <p14:creationId xmlns:p14="http://schemas.microsoft.com/office/powerpoint/2010/main" val="311886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sz="1800" b="0" i="0" dirty="0">
                <a:solidFill>
                  <a:srgbClr val="242021"/>
                </a:solidFill>
                <a:effectLst/>
                <a:latin typeface="TimesTen-Roman"/>
              </a:rPr>
              <a:t>You see again</a:t>
            </a:r>
          </a:p>
          <a:p>
            <a:r>
              <a:rPr lang="en-US" sz="1800" b="0" i="0" dirty="0">
                <a:solidFill>
                  <a:srgbClr val="242021"/>
                </a:solidFill>
                <a:effectLst/>
                <a:latin typeface="TimesTen-Roman"/>
              </a:rPr>
              <a:t>that convolution of a function with an impulse copies the function to the location of the impulse.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20940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dirty="0"/>
              <a:t>This refers to the size of the filter matrix, commonly </a:t>
            </a:r>
            <a:r>
              <a:rPr lang="en-US" b="1" dirty="0"/>
              <a:t>odd dimensions</a:t>
            </a:r>
            <a:r>
              <a:rPr lang="en-US" dirty="0"/>
              <a:t> like 3×3, 5×5, 7×7, etc., so that the filter has a central pixel.</a:t>
            </a:r>
          </a:p>
          <a:p>
            <a:r>
              <a:rPr lang="en-US" dirty="0"/>
              <a:t>The size determines the </a:t>
            </a:r>
            <a:r>
              <a:rPr lang="en-US" b="1" dirty="0"/>
              <a:t>neighborhood</a:t>
            </a:r>
            <a:r>
              <a:rPr lang="en-US" dirty="0"/>
              <a:t> of pixels that will influence the output:</a:t>
            </a:r>
          </a:p>
          <a:p>
            <a:pPr>
              <a:buFont typeface="Arial" panose="020B0604020202020204" pitchFamily="34" charset="0"/>
              <a:buChar char="•"/>
            </a:pPr>
            <a:r>
              <a:rPr lang="en-US" b="1" dirty="0"/>
              <a:t>Small kernels</a:t>
            </a:r>
            <a:r>
              <a:rPr lang="en-US" dirty="0"/>
              <a:t> (e.g., 3×3) preserve more details.</a:t>
            </a:r>
          </a:p>
          <a:p>
            <a:pPr>
              <a:buFont typeface="Arial" panose="020B0604020202020204" pitchFamily="34" charset="0"/>
              <a:buChar char="•"/>
            </a:pPr>
            <a:r>
              <a:rPr lang="en-US" b="1" dirty="0"/>
              <a:t>Larger kernels</a:t>
            </a:r>
            <a:r>
              <a:rPr lang="en-US" dirty="0"/>
              <a:t> (e.g., 5×5 or more) smooth more aggressively but may blur important features.</a:t>
            </a:r>
          </a:p>
          <a:p>
            <a:pPr>
              <a:buFont typeface="Arial" panose="020B0604020202020204" pitchFamily="34" charset="0"/>
              <a:buChar char="•"/>
            </a:pPr>
            <a:r>
              <a:rPr lang="en-US" dirty="0"/>
              <a:t>These are the numerical values inside the kernel that determine how each neighboring pixel contributes to the result.</a:t>
            </a:r>
          </a:p>
          <a:p>
            <a:r>
              <a:rPr lang="en-US" dirty="0"/>
              <a:t>They define the </a:t>
            </a:r>
            <a:r>
              <a:rPr lang="en-US" b="1" dirty="0"/>
              <a:t>type of filtering</a:t>
            </a:r>
            <a:r>
              <a:rPr lang="en-US" dirty="0"/>
              <a:t>:</a:t>
            </a:r>
          </a:p>
          <a:p>
            <a:pPr>
              <a:buFont typeface="Arial" panose="020B0604020202020204" pitchFamily="34" charset="0"/>
              <a:buChar char="•"/>
            </a:pPr>
            <a:r>
              <a:rPr lang="en-US" b="1" dirty="0"/>
              <a:t>Uniform coefficients</a:t>
            </a:r>
            <a:r>
              <a:rPr lang="en-US" dirty="0"/>
              <a:t> → smoothing (e.g., mean filter).</a:t>
            </a:r>
          </a:p>
          <a:p>
            <a:pPr>
              <a:buFont typeface="Arial" panose="020B0604020202020204" pitchFamily="34" charset="0"/>
              <a:buChar char="•"/>
            </a:pPr>
            <a:r>
              <a:rPr lang="en-US" b="1" dirty="0"/>
              <a:t>Centered high weights</a:t>
            </a:r>
            <a:r>
              <a:rPr lang="en-US" dirty="0"/>
              <a:t> → Gaussian blur.</a:t>
            </a:r>
          </a:p>
          <a:p>
            <a:pPr>
              <a:buFont typeface="Arial" panose="020B0604020202020204" pitchFamily="34" charset="0"/>
              <a:buChar char="•"/>
            </a:pPr>
            <a:r>
              <a:rPr lang="en-US" b="1" dirty="0"/>
              <a:t>Positive and negative values</a:t>
            </a:r>
            <a:r>
              <a:rPr lang="en-US" dirty="0"/>
              <a:t> → edge detection (e.g., Sobel, Laplacian).</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11539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The simplest, separable lowpass filter kernel is the </a:t>
            </a:r>
            <a:r>
              <a:rPr lang="en-US" sz="1800" b="0" i="1" dirty="0">
                <a:solidFill>
                  <a:srgbClr val="242021"/>
                </a:solidFill>
                <a:effectLst/>
                <a:latin typeface="TimesTen-Italic"/>
              </a:rPr>
              <a:t>box kernel</a:t>
            </a:r>
            <a:r>
              <a:rPr lang="en-US" sz="1800" b="0" i="0" dirty="0">
                <a:solidFill>
                  <a:srgbClr val="242021"/>
                </a:solidFill>
                <a:effectLst/>
                <a:latin typeface="TimesTen-Roman"/>
              </a:rPr>
              <a:t>, whose coefficients of kernel have the same value (typically 1)</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4191375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9.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1908572"/>
            <a:ext cx="10945216" cy="1754326"/>
          </a:xfrm>
          <a:prstGeom prst="rect">
            <a:avLst/>
          </a:prstGeom>
          <a:noFill/>
        </p:spPr>
        <p:txBody>
          <a:bodyPr wrap="square" rtlCol="0">
            <a:spAutoFit/>
          </a:bodyPr>
          <a:lstStyle/>
          <a:p>
            <a:pPr algn="ctr"/>
            <a:r>
              <a:rPr lang="en-US" sz="5400" b="1" dirty="0"/>
              <a:t>FUNDAMENTALS OF </a:t>
            </a:r>
          </a:p>
          <a:p>
            <a:pPr algn="ctr"/>
            <a:r>
              <a:rPr lang="en-US" sz="5400" b="1" dirty="0"/>
              <a:t>SPACTIAL FILLTERING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1BA1189-D9D3-09FC-4B7A-E21C8B52E84E}"/>
              </a:ext>
            </a:extLst>
          </p:cNvPr>
          <p:cNvPicPr>
            <a:picLocks noChangeAspect="1"/>
          </p:cNvPicPr>
          <p:nvPr/>
        </p:nvPicPr>
        <p:blipFill>
          <a:blip r:embed="rId3"/>
          <a:stretch>
            <a:fillRect/>
          </a:stretch>
        </p:blipFill>
        <p:spPr>
          <a:xfrm>
            <a:off x="371306" y="957693"/>
            <a:ext cx="2471307" cy="2471307"/>
          </a:xfrm>
          <a:prstGeom prst="rect">
            <a:avLst/>
          </a:prstGeom>
        </p:spPr>
      </p:pic>
      <p:pic>
        <p:nvPicPr>
          <p:cNvPr id="7" name="Hình ảnh 6">
            <a:extLst>
              <a:ext uri="{FF2B5EF4-FFF2-40B4-BE49-F238E27FC236}">
                <a16:creationId xmlns:a16="http://schemas.microsoft.com/office/drawing/2014/main" id="{DA313FE8-3C9C-888C-9698-6DA08FC052FA}"/>
              </a:ext>
            </a:extLst>
          </p:cNvPr>
          <p:cNvPicPr>
            <a:picLocks noChangeAspect="1"/>
          </p:cNvPicPr>
          <p:nvPr/>
        </p:nvPicPr>
        <p:blipFill>
          <a:blip r:embed="rId4"/>
          <a:stretch>
            <a:fillRect/>
          </a:stretch>
        </p:blipFill>
        <p:spPr>
          <a:xfrm>
            <a:off x="3331098" y="957693"/>
            <a:ext cx="2455329" cy="2471307"/>
          </a:xfrm>
          <a:prstGeom prst="rect">
            <a:avLst/>
          </a:prstGeom>
        </p:spPr>
      </p:pic>
      <p:pic>
        <p:nvPicPr>
          <p:cNvPr id="9" name="Hình ảnh 8">
            <a:extLst>
              <a:ext uri="{FF2B5EF4-FFF2-40B4-BE49-F238E27FC236}">
                <a16:creationId xmlns:a16="http://schemas.microsoft.com/office/drawing/2014/main" id="{79864A44-29AC-FAB8-8CAD-ED5334A60D12}"/>
              </a:ext>
            </a:extLst>
          </p:cNvPr>
          <p:cNvPicPr>
            <a:picLocks noChangeAspect="1"/>
          </p:cNvPicPr>
          <p:nvPr/>
        </p:nvPicPr>
        <p:blipFill>
          <a:blip r:embed="rId5"/>
          <a:stretch>
            <a:fillRect/>
          </a:stretch>
        </p:blipFill>
        <p:spPr>
          <a:xfrm>
            <a:off x="6170777" y="957693"/>
            <a:ext cx="2465991" cy="2471306"/>
          </a:xfrm>
          <a:prstGeom prst="rect">
            <a:avLst/>
          </a:prstGeom>
        </p:spPr>
      </p:pic>
      <p:pic>
        <p:nvPicPr>
          <p:cNvPr id="11" name="Hình ảnh 10">
            <a:extLst>
              <a:ext uri="{FF2B5EF4-FFF2-40B4-BE49-F238E27FC236}">
                <a16:creationId xmlns:a16="http://schemas.microsoft.com/office/drawing/2014/main" id="{DB814D98-C79B-58E2-D6CA-0CB4FE41BDAB}"/>
              </a:ext>
            </a:extLst>
          </p:cNvPr>
          <p:cNvPicPr>
            <a:picLocks noChangeAspect="1"/>
          </p:cNvPicPr>
          <p:nvPr/>
        </p:nvPicPr>
        <p:blipFill>
          <a:blip r:embed="rId6"/>
          <a:stretch>
            <a:fillRect/>
          </a:stretch>
        </p:blipFill>
        <p:spPr>
          <a:xfrm>
            <a:off x="9021118" y="957693"/>
            <a:ext cx="2465992" cy="2471306"/>
          </a:xfrm>
          <a:prstGeom prst="rect">
            <a:avLst/>
          </a:prstGeom>
        </p:spPr>
      </p:pic>
      <p:sp>
        <p:nvSpPr>
          <p:cNvPr id="13" name="Hộp Văn bản 12">
            <a:extLst>
              <a:ext uri="{FF2B5EF4-FFF2-40B4-BE49-F238E27FC236}">
                <a16:creationId xmlns:a16="http://schemas.microsoft.com/office/drawing/2014/main" id="{914CE164-4A36-FD86-A1C5-B5E0CB028F18}"/>
              </a:ext>
            </a:extLst>
          </p:cNvPr>
          <p:cNvSpPr txBox="1"/>
          <p:nvPr/>
        </p:nvSpPr>
        <p:spPr>
          <a:xfrm>
            <a:off x="-209761" y="3428999"/>
            <a:ext cx="3633440" cy="646331"/>
          </a:xfrm>
          <a:prstGeom prst="rect">
            <a:avLst/>
          </a:prstGeom>
          <a:noFill/>
        </p:spPr>
        <p:txBody>
          <a:bodyPr wrap="square">
            <a:spAutoFit/>
          </a:bodyPr>
          <a:lstStyle/>
          <a:p>
            <a:pPr algn="ctr"/>
            <a:r>
              <a:rPr lang="en-US" sz="1800" b="0" i="0" dirty="0">
                <a:solidFill>
                  <a:srgbClr val="242021"/>
                </a:solidFill>
                <a:effectLst/>
                <a:latin typeface="TimesTen-Roman"/>
              </a:rPr>
              <a:t>Test pattern</a:t>
            </a:r>
          </a:p>
          <a:p>
            <a:pPr algn="ctr"/>
            <a:r>
              <a:rPr lang="en-US" sz="1800" b="0" i="0" dirty="0">
                <a:solidFill>
                  <a:srgbClr val="242021"/>
                </a:solidFill>
                <a:effectLst/>
                <a:latin typeface="TimesTen-Roman"/>
              </a:rPr>
              <a:t>size 1024x1024</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pixels</a:t>
            </a:r>
            <a:endParaRPr lang="en-US" dirty="0"/>
          </a:p>
        </p:txBody>
      </p:sp>
      <p:sp>
        <p:nvSpPr>
          <p:cNvPr id="15" name="Hộp Văn bản 14">
            <a:extLst>
              <a:ext uri="{FF2B5EF4-FFF2-40B4-BE49-F238E27FC236}">
                <a16:creationId xmlns:a16="http://schemas.microsoft.com/office/drawing/2014/main" id="{5479BF8A-D91F-0D17-D8AE-FC04E4251D7B}"/>
              </a:ext>
            </a:extLst>
          </p:cNvPr>
          <p:cNvSpPr txBox="1"/>
          <p:nvPr/>
        </p:nvSpPr>
        <p:spPr>
          <a:xfrm>
            <a:off x="3436206" y="3428999"/>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3x3</a:t>
            </a:r>
            <a:r>
              <a:rPr lang="en-US" dirty="0"/>
              <a:t> </a:t>
            </a:r>
          </a:p>
        </p:txBody>
      </p:sp>
      <p:sp>
        <p:nvSpPr>
          <p:cNvPr id="16" name="Hộp Văn bản 15">
            <a:extLst>
              <a:ext uri="{FF2B5EF4-FFF2-40B4-BE49-F238E27FC236}">
                <a16:creationId xmlns:a16="http://schemas.microsoft.com/office/drawing/2014/main" id="{4A549D31-5E17-A8CF-C52C-519492459359}"/>
              </a:ext>
            </a:extLst>
          </p:cNvPr>
          <p:cNvSpPr txBox="1"/>
          <p:nvPr/>
        </p:nvSpPr>
        <p:spPr>
          <a:xfrm>
            <a:off x="6281216" y="3463272"/>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a:t>
            </a:r>
            <a:r>
              <a:rPr lang="en-US" dirty="0">
                <a:solidFill>
                  <a:srgbClr val="242021"/>
                </a:solidFill>
                <a:latin typeface="TimesTen-Roman"/>
              </a:rPr>
              <a:t>11</a:t>
            </a:r>
            <a:r>
              <a:rPr lang="en-US" sz="1800" b="0" i="0" dirty="0">
                <a:solidFill>
                  <a:srgbClr val="242021"/>
                </a:solidFill>
                <a:effectLst/>
                <a:latin typeface="TimesTen-Roman"/>
              </a:rPr>
              <a:t>x</a:t>
            </a:r>
            <a:r>
              <a:rPr lang="en-US" dirty="0">
                <a:solidFill>
                  <a:srgbClr val="242021"/>
                </a:solidFill>
                <a:latin typeface="TimesTen-Roman"/>
              </a:rPr>
              <a:t>11</a:t>
            </a:r>
            <a:r>
              <a:rPr lang="en-US" dirty="0"/>
              <a:t> </a:t>
            </a:r>
          </a:p>
        </p:txBody>
      </p:sp>
      <p:sp>
        <p:nvSpPr>
          <p:cNvPr id="17" name="Hộp Văn bản 16">
            <a:extLst>
              <a:ext uri="{FF2B5EF4-FFF2-40B4-BE49-F238E27FC236}">
                <a16:creationId xmlns:a16="http://schemas.microsoft.com/office/drawing/2014/main" id="{74515316-3747-9B98-17A1-E80A332737EA}"/>
              </a:ext>
            </a:extLst>
          </p:cNvPr>
          <p:cNvSpPr txBox="1"/>
          <p:nvPr/>
        </p:nvSpPr>
        <p:spPr>
          <a:xfrm>
            <a:off x="9128340" y="3463272"/>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21x2</a:t>
            </a:r>
            <a:r>
              <a:rPr lang="en-US" dirty="0">
                <a:solidFill>
                  <a:srgbClr val="242021"/>
                </a:solidFill>
                <a:latin typeface="TimesTen-Roman"/>
              </a:rPr>
              <a:t>1</a:t>
            </a:r>
            <a:r>
              <a:rPr lang="en-US" dirty="0"/>
              <a:t> </a:t>
            </a:r>
          </a:p>
        </p:txBody>
      </p:sp>
      <p:sp>
        <p:nvSpPr>
          <p:cNvPr id="18" name="Tiêu đề 1">
            <a:extLst>
              <a:ext uri="{FF2B5EF4-FFF2-40B4-BE49-F238E27FC236}">
                <a16:creationId xmlns:a16="http://schemas.microsoft.com/office/drawing/2014/main" id="{6986D66F-11E9-BF73-D52E-A59949F5FE07}"/>
              </a:ext>
            </a:extLst>
          </p:cNvPr>
          <p:cNvSpPr>
            <a:spLocks noGrp="1"/>
          </p:cNvSpPr>
          <p:nvPr>
            <p:ph type="title"/>
          </p:nvPr>
        </p:nvSpPr>
        <p:spPr>
          <a:xfrm>
            <a:off x="335360" y="145499"/>
            <a:ext cx="7406613" cy="369524"/>
          </a:xfrm>
        </p:spPr>
        <p:txBody>
          <a:bodyPr/>
          <a:lstStyle/>
          <a:p>
            <a:r>
              <a:rPr lang="en-US" dirty="0"/>
              <a:t>BOX FILTER KERNEL</a:t>
            </a:r>
          </a:p>
        </p:txBody>
      </p:sp>
    </p:spTree>
    <p:extLst>
      <p:ext uri="{BB962C8B-B14F-4D97-AF65-F5344CB8AC3E}">
        <p14:creationId xmlns:p14="http://schemas.microsoft.com/office/powerpoint/2010/main" val="380386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D1921E4C-A2D0-FE6A-80CF-6F35D12CF0B5}"/>
              </a:ext>
            </a:extLst>
          </p:cNvPr>
          <p:cNvSpPr>
            <a:spLocks noGrp="1"/>
          </p:cNvSpPr>
          <p:nvPr>
            <p:ph type="title"/>
          </p:nvPr>
        </p:nvSpPr>
        <p:spPr>
          <a:xfrm>
            <a:off x="335360" y="145499"/>
            <a:ext cx="7406613" cy="369524"/>
          </a:xfrm>
        </p:spPr>
        <p:txBody>
          <a:bodyPr/>
          <a:lstStyle/>
          <a:p>
            <a:r>
              <a:rPr lang="en-US" dirty="0"/>
              <a:t>GAUSSIAN FILTER KERNEL</a:t>
            </a:r>
          </a:p>
        </p:txBody>
      </p:sp>
      <p:pic>
        <p:nvPicPr>
          <p:cNvPr id="2" name="Hình ảnh 1">
            <a:extLst>
              <a:ext uri="{FF2B5EF4-FFF2-40B4-BE49-F238E27FC236}">
                <a16:creationId xmlns:a16="http://schemas.microsoft.com/office/drawing/2014/main" id="{D07AA24C-A4C8-490F-A789-8EED4F182224}"/>
              </a:ext>
            </a:extLst>
          </p:cNvPr>
          <p:cNvPicPr>
            <a:picLocks noChangeAspect="1"/>
          </p:cNvPicPr>
          <p:nvPr/>
        </p:nvPicPr>
        <p:blipFill>
          <a:blip r:embed="rId3"/>
          <a:stretch>
            <a:fillRect/>
          </a:stretch>
        </p:blipFill>
        <p:spPr>
          <a:xfrm>
            <a:off x="5989845" y="1026158"/>
            <a:ext cx="4956701" cy="4586683"/>
          </a:xfrm>
          <a:prstGeom prst="rect">
            <a:avLst/>
          </a:prstGeom>
        </p:spPr>
      </p:pic>
      <p:pic>
        <p:nvPicPr>
          <p:cNvPr id="4" name="Hình ảnh 3">
            <a:extLst>
              <a:ext uri="{FF2B5EF4-FFF2-40B4-BE49-F238E27FC236}">
                <a16:creationId xmlns:a16="http://schemas.microsoft.com/office/drawing/2014/main" id="{329EB0A8-F639-4A83-BD25-53CA7F1770D6}"/>
              </a:ext>
            </a:extLst>
          </p:cNvPr>
          <p:cNvPicPr>
            <a:picLocks noChangeAspect="1"/>
          </p:cNvPicPr>
          <p:nvPr/>
        </p:nvPicPr>
        <p:blipFill>
          <a:blip r:embed="rId4"/>
          <a:stretch>
            <a:fillRect/>
          </a:stretch>
        </p:blipFill>
        <p:spPr>
          <a:xfrm>
            <a:off x="335360" y="659395"/>
            <a:ext cx="4124901" cy="733527"/>
          </a:xfrm>
          <a:prstGeom prst="rect">
            <a:avLst/>
          </a:prstGeom>
        </p:spPr>
      </p:pic>
      <p:pic>
        <p:nvPicPr>
          <p:cNvPr id="3" name="Hình ảnh 2">
            <a:extLst>
              <a:ext uri="{FF2B5EF4-FFF2-40B4-BE49-F238E27FC236}">
                <a16:creationId xmlns:a16="http://schemas.microsoft.com/office/drawing/2014/main" id="{310BB16B-1E3E-46B7-87BD-2209693D9836}"/>
              </a:ext>
            </a:extLst>
          </p:cNvPr>
          <p:cNvPicPr>
            <a:picLocks noChangeAspect="1"/>
          </p:cNvPicPr>
          <p:nvPr/>
        </p:nvPicPr>
        <p:blipFill rotWithShape="1">
          <a:blip r:embed="rId5"/>
          <a:srcRect r="67376"/>
          <a:stretch/>
        </p:blipFill>
        <p:spPr>
          <a:xfrm>
            <a:off x="2220484" y="1392922"/>
            <a:ext cx="934720" cy="596548"/>
          </a:xfrm>
          <a:prstGeom prst="rect">
            <a:avLst/>
          </a:prstGeom>
        </p:spPr>
      </p:pic>
      <p:cxnSp>
        <p:nvCxnSpPr>
          <p:cNvPr id="7" name="Đường kết nối Mũi tên Thẳng 6">
            <a:extLst>
              <a:ext uri="{FF2B5EF4-FFF2-40B4-BE49-F238E27FC236}">
                <a16:creationId xmlns:a16="http://schemas.microsoft.com/office/drawing/2014/main" id="{8E036357-BB82-44EA-9E6C-622E53D56B19}"/>
              </a:ext>
            </a:extLst>
          </p:cNvPr>
          <p:cNvCxnSpPr>
            <a:cxnSpLocks/>
          </p:cNvCxnSpPr>
          <p:nvPr/>
        </p:nvCxnSpPr>
        <p:spPr>
          <a:xfrm flipV="1">
            <a:off x="2565924" y="119335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ình Bầu dục 9">
            <a:extLst>
              <a:ext uri="{FF2B5EF4-FFF2-40B4-BE49-F238E27FC236}">
                <a16:creationId xmlns:a16="http://schemas.microsoft.com/office/drawing/2014/main" id="{5B6F71AE-F3F0-444C-A0FA-6718BDA5B5A9}"/>
              </a:ext>
            </a:extLst>
          </p:cNvPr>
          <p:cNvSpPr/>
          <p:nvPr/>
        </p:nvSpPr>
        <p:spPr>
          <a:xfrm>
            <a:off x="8503920" y="2824480"/>
            <a:ext cx="416560" cy="3556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5" name="Đường nối Thẳng 14">
            <a:extLst>
              <a:ext uri="{FF2B5EF4-FFF2-40B4-BE49-F238E27FC236}">
                <a16:creationId xmlns:a16="http://schemas.microsoft.com/office/drawing/2014/main" id="{7F84B7EC-FC76-41C2-8898-C107F50EE181}"/>
              </a:ext>
            </a:extLst>
          </p:cNvPr>
          <p:cNvCxnSpPr>
            <a:cxnSpLocks/>
            <a:stCxn id="10" idx="7"/>
          </p:cNvCxnSpPr>
          <p:nvPr/>
        </p:nvCxnSpPr>
        <p:spPr>
          <a:xfrm flipV="1">
            <a:off x="8859476" y="1650556"/>
            <a:ext cx="956112" cy="1226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Đường nối Thẳng 17">
            <a:extLst>
              <a:ext uri="{FF2B5EF4-FFF2-40B4-BE49-F238E27FC236}">
                <a16:creationId xmlns:a16="http://schemas.microsoft.com/office/drawing/2014/main" id="{CBA76608-691F-4487-9BC2-96E69836CA3E}"/>
              </a:ext>
            </a:extLst>
          </p:cNvPr>
          <p:cNvCxnSpPr>
            <a:cxnSpLocks/>
          </p:cNvCxnSpPr>
          <p:nvPr/>
        </p:nvCxnSpPr>
        <p:spPr>
          <a:xfrm>
            <a:off x="9815588" y="1650556"/>
            <a:ext cx="821932" cy="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1" name="Hộp Văn bản 20">
                <a:extLst>
                  <a:ext uri="{FF2B5EF4-FFF2-40B4-BE49-F238E27FC236}">
                    <a16:creationId xmlns:a16="http://schemas.microsoft.com/office/drawing/2014/main" id="{44148A3A-EA26-4E27-85E7-D98631FE07AE}"/>
                  </a:ext>
                </a:extLst>
              </p:cNvPr>
              <p:cNvSpPr txBox="1"/>
              <p:nvPr/>
            </p:nvSpPr>
            <p:spPr>
              <a:xfrm>
                <a:off x="10666332" y="1392922"/>
                <a:ext cx="1371529" cy="1234249"/>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w </a:t>
                </a:r>
                <a:r>
                  <a:rPr lang="en-US" dirty="0">
                    <a:latin typeface="Times New Roman" panose="02020603050405020304" pitchFamily="18" charset="0"/>
                    <a:cs typeface="Times New Roman" panose="02020603050405020304" pitchFamily="18" charset="0"/>
                  </a:rPr>
                  <a:t>(1, 1)</a:t>
                </a:r>
              </a:p>
              <a:p>
                <a:r>
                  <a:rPr lang="en-US" dirty="0">
                    <a:latin typeface="Times New Roman" panose="02020603050405020304" pitchFamily="18" charset="0"/>
                    <a:cs typeface="Times New Roman" panose="02020603050405020304" pitchFamily="18" charset="0"/>
                  </a:rPr>
                  <a:t>s = 1, t = 1</a:t>
                </a:r>
              </a:p>
              <a:p>
                <a:r>
                  <a:rPr lang="en-US" dirty="0">
                    <a:latin typeface="Times New Roman" panose="02020603050405020304" pitchFamily="18" charset="0"/>
                    <a:cs typeface="Times New Roman" panose="02020603050405020304" pitchFamily="18" charset="0"/>
                  </a:rPr>
                  <a:t>r = </a:t>
                </a:r>
                <a14:m>
                  <m:oMath xmlns:m="http://schemas.openxmlformats.org/officeDocument/2006/math">
                    <m:rad>
                      <m:radPr>
                        <m:degHide m:val="on"/>
                        <m:ctrlPr>
                          <a:rPr lang="en-US" i="1" smtClean="0">
                            <a:latin typeface="Cambria Math" panose="02040503050406030204" pitchFamily="18" charset="0"/>
                            <a:cs typeface="Times New Roman" panose="02020603050405020304" pitchFamily="18" charset="0"/>
                          </a:rPr>
                        </m:ctrlPr>
                      </m:radPr>
                      <m:deg/>
                      <m:e>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𝑠</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rad>
                  </m:oMath>
                </a14:m>
                <a:endParaRPr lang="en-US" dirty="0">
                  <a:latin typeface="Times New Roman" panose="02020603050405020304" pitchFamily="18" charset="0"/>
                  <a:cs typeface="Times New Roman" panose="02020603050405020304" pitchFamily="18" charset="0"/>
                </a:endParaRPr>
              </a:p>
              <a:p>
                <a:pPr indent="60325"/>
                <a:r>
                  <a:rPr lang="en-US" dirty="0">
                    <a:latin typeface="Times New Roman" panose="02020603050405020304" pitchFamily="18" charset="0"/>
                    <a:cs typeface="Times New Roman" panose="02020603050405020304" pitchFamily="18" charset="0"/>
                  </a:rPr>
                  <a:t> = 2</a:t>
                </a:r>
              </a:p>
            </p:txBody>
          </p:sp>
        </mc:Choice>
        <mc:Fallback>
          <p:sp>
            <p:nvSpPr>
              <p:cNvPr id="21" name="Hộp Văn bản 20">
                <a:extLst>
                  <a:ext uri="{FF2B5EF4-FFF2-40B4-BE49-F238E27FC236}">
                    <a16:creationId xmlns:a16="http://schemas.microsoft.com/office/drawing/2014/main" id="{44148A3A-EA26-4E27-85E7-D98631FE07AE}"/>
                  </a:ext>
                </a:extLst>
              </p:cNvPr>
              <p:cNvSpPr txBox="1">
                <a:spLocks noRot="1" noChangeAspect="1" noMove="1" noResize="1" noEditPoints="1" noAdjustHandles="1" noChangeArrowheads="1" noChangeShapeType="1" noTextEdit="1"/>
              </p:cNvSpPr>
              <p:nvPr/>
            </p:nvSpPr>
            <p:spPr>
              <a:xfrm>
                <a:off x="10666332" y="1392922"/>
                <a:ext cx="1371529" cy="1234249"/>
              </a:xfrm>
              <a:prstGeom prst="rect">
                <a:avLst/>
              </a:prstGeom>
              <a:blipFill>
                <a:blip r:embed="rId6"/>
                <a:stretch>
                  <a:fillRect l="-4000" t="-2463" b="-6897"/>
                </a:stretch>
              </a:blipFill>
            </p:spPr>
            <p:txBody>
              <a:bodyPr/>
              <a:lstStyle/>
              <a:p>
                <a:r>
                  <a:rPr lang="en-US">
                    <a:noFill/>
                  </a:rPr>
                  <a:t> </a:t>
                </a:r>
              </a:p>
            </p:txBody>
          </p:sp>
        </mc:Fallback>
      </mc:AlternateContent>
      <p:sp>
        <p:nvSpPr>
          <p:cNvPr id="23" name="Hộp Văn bản 22">
            <a:extLst>
              <a:ext uri="{FF2B5EF4-FFF2-40B4-BE49-F238E27FC236}">
                <a16:creationId xmlns:a16="http://schemas.microsoft.com/office/drawing/2014/main" id="{15538828-4E4F-44DC-A7F3-843EA2EFDECE}"/>
              </a:ext>
            </a:extLst>
          </p:cNvPr>
          <p:cNvSpPr txBox="1"/>
          <p:nvPr/>
        </p:nvSpPr>
        <p:spPr>
          <a:xfrm>
            <a:off x="5506720" y="5656439"/>
            <a:ext cx="6177280" cy="369332"/>
          </a:xfrm>
          <a:prstGeom prst="rect">
            <a:avLst/>
          </a:prstGeom>
          <a:noFill/>
        </p:spPr>
        <p:txBody>
          <a:bodyPr wrap="square">
            <a:spAutoFit/>
          </a:bodyPr>
          <a:lstStyle/>
          <a:p>
            <a:pPr algn="ctr"/>
            <a:r>
              <a:rPr lang="en-US" sz="1800" b="0" i="0" dirty="0">
                <a:solidFill>
                  <a:srgbClr val="242021"/>
                </a:solidFill>
                <a:effectLst/>
                <a:latin typeface="TimesTen-Roman"/>
              </a:rPr>
              <a:t>Distances from the center for various sizes of square kernels.</a:t>
            </a:r>
            <a:r>
              <a:rPr lang="en-US" dirty="0"/>
              <a:t> </a:t>
            </a:r>
          </a:p>
        </p:txBody>
      </p:sp>
      <p:sp>
        <p:nvSpPr>
          <p:cNvPr id="25" name="Hộp Văn bản 24">
            <a:extLst>
              <a:ext uri="{FF2B5EF4-FFF2-40B4-BE49-F238E27FC236}">
                <a16:creationId xmlns:a16="http://schemas.microsoft.com/office/drawing/2014/main" id="{9CE68188-7FAD-4F81-9F8C-988B0661F9A8}"/>
              </a:ext>
            </a:extLst>
          </p:cNvPr>
          <p:cNvSpPr txBox="1"/>
          <p:nvPr/>
        </p:nvSpPr>
        <p:spPr>
          <a:xfrm>
            <a:off x="590640" y="2182457"/>
            <a:ext cx="5827204" cy="67710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 t: The pixel distances from the center of the kernel</a:t>
            </a:r>
          </a:p>
          <a:p>
            <a:r>
              <a:rPr lang="el-GR" sz="2000"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The standard deviation (controls the amount of blur)</a:t>
            </a:r>
          </a:p>
        </p:txBody>
      </p:sp>
      <p:pic>
        <p:nvPicPr>
          <p:cNvPr id="27" name="Hình ảnh 26">
            <a:extLst>
              <a:ext uri="{FF2B5EF4-FFF2-40B4-BE49-F238E27FC236}">
                <a16:creationId xmlns:a16="http://schemas.microsoft.com/office/drawing/2014/main" id="{757BC8B2-8189-4E19-BE4E-40A9FE57D730}"/>
              </a:ext>
            </a:extLst>
          </p:cNvPr>
          <p:cNvPicPr>
            <a:picLocks noChangeAspect="1"/>
          </p:cNvPicPr>
          <p:nvPr/>
        </p:nvPicPr>
        <p:blipFill>
          <a:blip r:embed="rId7"/>
          <a:stretch>
            <a:fillRect/>
          </a:stretch>
        </p:blipFill>
        <p:spPr>
          <a:xfrm>
            <a:off x="3224609" y="1480838"/>
            <a:ext cx="2835157" cy="679820"/>
          </a:xfrm>
          <a:prstGeom prst="rect">
            <a:avLst/>
          </a:prstGeom>
        </p:spPr>
      </p:pic>
      <mc:AlternateContent xmlns:mc="http://schemas.openxmlformats.org/markup-compatibility/2006">
        <mc:Choice xmlns:a14="http://schemas.microsoft.com/office/drawing/2010/main" Requires="a14">
          <p:sp>
            <p:nvSpPr>
              <p:cNvPr id="28" name="Hộp Văn bản 27">
                <a:extLst>
                  <a:ext uri="{FF2B5EF4-FFF2-40B4-BE49-F238E27FC236}">
                    <a16:creationId xmlns:a16="http://schemas.microsoft.com/office/drawing/2014/main" id="{D364930D-C581-48DD-8753-8CF753A46CBB}"/>
                  </a:ext>
                </a:extLst>
              </p:cNvPr>
              <p:cNvSpPr txBox="1"/>
              <p:nvPr/>
            </p:nvSpPr>
            <p:spPr>
              <a:xfrm>
                <a:off x="49842" y="3632507"/>
                <a:ext cx="658232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Set constant K =              (ensures the sum of all values equals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𝑟</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𝑠</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(r is </a:t>
                </a:r>
                <a:r>
                  <a:rPr lang="en-US" dirty="0">
                    <a:solidFill>
                      <a:srgbClr val="242021"/>
                    </a:solidFill>
                    <a:latin typeface="TimesTen-Roman"/>
                  </a:rPr>
                  <a:t>distances from the center for various sizes of square kernels)</a:t>
                </a:r>
                <a:endParaRPr lang="en-US" dirty="0"/>
              </a:p>
            </p:txBody>
          </p:sp>
        </mc:Choice>
        <mc:Fallback>
          <p:sp>
            <p:nvSpPr>
              <p:cNvPr id="28" name="Hộp Văn bản 27">
                <a:extLst>
                  <a:ext uri="{FF2B5EF4-FFF2-40B4-BE49-F238E27FC236}">
                    <a16:creationId xmlns:a16="http://schemas.microsoft.com/office/drawing/2014/main" id="{D364930D-C581-48DD-8753-8CF753A46CBB}"/>
                  </a:ext>
                </a:extLst>
              </p:cNvPr>
              <p:cNvSpPr txBox="1">
                <a:spLocks noRot="1" noChangeAspect="1" noMove="1" noResize="1" noEditPoints="1" noAdjustHandles="1" noChangeArrowheads="1" noChangeShapeType="1" noTextEdit="1"/>
              </p:cNvSpPr>
              <p:nvPr/>
            </p:nvSpPr>
            <p:spPr>
              <a:xfrm>
                <a:off x="49842" y="3632507"/>
                <a:ext cx="6582320" cy="1200329"/>
              </a:xfrm>
              <a:prstGeom prst="rect">
                <a:avLst/>
              </a:prstGeom>
              <a:blipFill>
                <a:blip r:embed="rId8"/>
                <a:stretch>
                  <a:fillRect l="-741" t="-3046" b="-7107"/>
                </a:stretch>
              </a:blipFill>
            </p:spPr>
            <p:txBody>
              <a:bodyPr/>
              <a:lstStyle/>
              <a:p>
                <a:r>
                  <a:rPr lang="en-US">
                    <a:noFill/>
                  </a:rPr>
                  <a:t> </a:t>
                </a:r>
              </a:p>
            </p:txBody>
          </p:sp>
        </mc:Fallback>
      </mc:AlternateContent>
      <p:pic>
        <p:nvPicPr>
          <p:cNvPr id="29" name="Hình ảnh 28">
            <a:extLst>
              <a:ext uri="{FF2B5EF4-FFF2-40B4-BE49-F238E27FC236}">
                <a16:creationId xmlns:a16="http://schemas.microsoft.com/office/drawing/2014/main" id="{0068A77B-C2DE-463A-B3F6-F5AE461B104D}"/>
              </a:ext>
            </a:extLst>
          </p:cNvPr>
          <p:cNvPicPr>
            <a:picLocks noChangeAspect="1"/>
          </p:cNvPicPr>
          <p:nvPr/>
        </p:nvPicPr>
        <p:blipFill>
          <a:blip r:embed="rId9"/>
          <a:stretch>
            <a:fillRect/>
          </a:stretch>
        </p:blipFill>
        <p:spPr>
          <a:xfrm>
            <a:off x="1721705" y="3467427"/>
            <a:ext cx="619125" cy="657225"/>
          </a:xfrm>
          <a:prstGeom prst="rect">
            <a:avLst/>
          </a:prstGeom>
        </p:spPr>
      </p:pic>
      <p:pic>
        <p:nvPicPr>
          <p:cNvPr id="30" name="Hình ảnh 29">
            <a:extLst>
              <a:ext uri="{FF2B5EF4-FFF2-40B4-BE49-F238E27FC236}">
                <a16:creationId xmlns:a16="http://schemas.microsoft.com/office/drawing/2014/main" id="{E8BFE543-A71A-4D43-8DAE-B7DBBA991953}"/>
              </a:ext>
            </a:extLst>
          </p:cNvPr>
          <p:cNvPicPr>
            <a:picLocks noChangeAspect="1"/>
          </p:cNvPicPr>
          <p:nvPr/>
        </p:nvPicPr>
        <p:blipFill>
          <a:blip r:embed="rId10"/>
          <a:stretch>
            <a:fillRect/>
          </a:stretch>
        </p:blipFill>
        <p:spPr>
          <a:xfrm>
            <a:off x="2200084" y="4832836"/>
            <a:ext cx="1838582" cy="704948"/>
          </a:xfrm>
          <a:prstGeom prst="rect">
            <a:avLst/>
          </a:prstGeom>
        </p:spPr>
      </p:pic>
    </p:spTree>
    <p:extLst>
      <p:ext uri="{BB962C8B-B14F-4D97-AF65-F5344CB8AC3E}">
        <p14:creationId xmlns:p14="http://schemas.microsoft.com/office/powerpoint/2010/main" val="145781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1D1B3-F036-4E9B-8269-8BEAADF55A2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3633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a:xfrm>
            <a:off x="968664" y="145499"/>
            <a:ext cx="7406613" cy="369524"/>
          </a:xfrm>
        </p:spPr>
        <p:txBody>
          <a:bodyPr/>
          <a:lstStyle/>
          <a:p>
            <a:r>
              <a:rPr lang="en-US" dirty="0"/>
              <a:t>SPACTIAL FILLTERING</a:t>
            </a:r>
          </a:p>
        </p:txBody>
      </p:sp>
      <p:grpSp>
        <p:nvGrpSpPr>
          <p:cNvPr id="369" name="Nhóm 368">
            <a:extLst>
              <a:ext uri="{FF2B5EF4-FFF2-40B4-BE49-F238E27FC236}">
                <a16:creationId xmlns:a16="http://schemas.microsoft.com/office/drawing/2014/main" id="{C17FCED0-5008-45BB-ABCB-AD61BE5FD7F3}"/>
              </a:ext>
            </a:extLst>
          </p:cNvPr>
          <p:cNvGrpSpPr/>
          <p:nvPr/>
        </p:nvGrpSpPr>
        <p:grpSpPr>
          <a:xfrm>
            <a:off x="5079314" y="2169051"/>
            <a:ext cx="2965261" cy="2860944"/>
            <a:chOff x="4827703" y="2169051"/>
            <a:chExt cx="2965261" cy="2860944"/>
          </a:xfrm>
        </p:grpSpPr>
        <p:cxnSp>
          <p:nvCxnSpPr>
            <p:cNvPr id="251" name="Đường nối Thẳng 250">
              <a:extLst>
                <a:ext uri="{FF2B5EF4-FFF2-40B4-BE49-F238E27FC236}">
                  <a16:creationId xmlns:a16="http://schemas.microsoft.com/office/drawing/2014/main" id="{C237A408-C462-4BA3-B7B1-C27E228B2A3D}"/>
                </a:ext>
              </a:extLst>
            </p:cNvPr>
            <p:cNvCxnSpPr>
              <a:cxnSpLocks/>
              <a:endCxn id="169" idx="1"/>
            </p:cNvCxnSpPr>
            <p:nvPr/>
          </p:nvCxnSpPr>
          <p:spPr>
            <a:xfrm>
              <a:off x="7175312" y="2169051"/>
              <a:ext cx="75867" cy="1282579"/>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1" name="Nhóm 170">
              <a:extLst>
                <a:ext uri="{FF2B5EF4-FFF2-40B4-BE49-F238E27FC236}">
                  <a16:creationId xmlns:a16="http://schemas.microsoft.com/office/drawing/2014/main" id="{1B712F83-E004-4811-B951-5DD3B74AEC1B}"/>
                </a:ext>
              </a:extLst>
            </p:cNvPr>
            <p:cNvGrpSpPr/>
            <p:nvPr/>
          </p:nvGrpSpPr>
          <p:grpSpPr>
            <a:xfrm>
              <a:off x="4827703" y="2174482"/>
              <a:ext cx="2965261" cy="2855513"/>
              <a:chOff x="7738464" y="2174482"/>
              <a:chExt cx="2965261" cy="2855513"/>
            </a:xfrm>
          </p:grpSpPr>
          <p:grpSp>
            <p:nvGrpSpPr>
              <p:cNvPr id="98" name="Nhóm 97">
                <a:extLst>
                  <a:ext uri="{FF2B5EF4-FFF2-40B4-BE49-F238E27FC236}">
                    <a16:creationId xmlns:a16="http://schemas.microsoft.com/office/drawing/2014/main" id="{0268E772-AEA4-4AB7-8783-E83769688DCB}"/>
                  </a:ext>
                </a:extLst>
              </p:cNvPr>
              <p:cNvGrpSpPr/>
              <p:nvPr/>
            </p:nvGrpSpPr>
            <p:grpSpPr>
              <a:xfrm>
                <a:off x="7738464" y="3204077"/>
                <a:ext cx="2965261" cy="1825918"/>
                <a:chOff x="4434742" y="3204077"/>
                <a:chExt cx="2965261" cy="1825918"/>
              </a:xfrm>
            </p:grpSpPr>
            <p:sp>
              <p:nvSpPr>
                <p:cNvPr id="99" name="Hình tự do: Hình 98">
                  <a:extLst>
                    <a:ext uri="{FF2B5EF4-FFF2-40B4-BE49-F238E27FC236}">
                      <a16:creationId xmlns:a16="http://schemas.microsoft.com/office/drawing/2014/main" id="{C5A58080-8881-4EFC-A34E-5CA40A6768C1}"/>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Hình tự do: Hình 99">
                  <a:extLst>
                    <a:ext uri="{FF2B5EF4-FFF2-40B4-BE49-F238E27FC236}">
                      <a16:creationId xmlns:a16="http://schemas.microsoft.com/office/drawing/2014/main" id="{F9DA10DA-C50C-496A-BB17-B6B6D54205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Hình tự do: Hình 100">
                  <a:extLst>
                    <a:ext uri="{FF2B5EF4-FFF2-40B4-BE49-F238E27FC236}">
                      <a16:creationId xmlns:a16="http://schemas.microsoft.com/office/drawing/2014/main" id="{B5EB2A55-8CDE-4D7B-91C6-5C2BEFA82F3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Hình tự do: Hình 101">
                  <a:extLst>
                    <a:ext uri="{FF2B5EF4-FFF2-40B4-BE49-F238E27FC236}">
                      <a16:creationId xmlns:a16="http://schemas.microsoft.com/office/drawing/2014/main" id="{3B34FF11-B9E0-4E84-A878-0A49EB588713}"/>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Hình tự do: Hình 102">
                  <a:extLst>
                    <a:ext uri="{FF2B5EF4-FFF2-40B4-BE49-F238E27FC236}">
                      <a16:creationId xmlns:a16="http://schemas.microsoft.com/office/drawing/2014/main" id="{A8ADA94F-11DB-4E0D-98B8-BF1116C91C99}"/>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Hình tự do: Hình 103">
                  <a:extLst>
                    <a:ext uri="{FF2B5EF4-FFF2-40B4-BE49-F238E27FC236}">
                      <a16:creationId xmlns:a16="http://schemas.microsoft.com/office/drawing/2014/main" id="{8BCF514A-0A5F-428C-A9CD-4BD7A3BB971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Hình tự do: Hình 104">
                  <a:extLst>
                    <a:ext uri="{FF2B5EF4-FFF2-40B4-BE49-F238E27FC236}">
                      <a16:creationId xmlns:a16="http://schemas.microsoft.com/office/drawing/2014/main" id="{27BA181A-79FE-47BE-9C2E-489A452AD1B6}"/>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Hình tự do: Hình 105">
                  <a:extLst>
                    <a:ext uri="{FF2B5EF4-FFF2-40B4-BE49-F238E27FC236}">
                      <a16:creationId xmlns:a16="http://schemas.microsoft.com/office/drawing/2014/main" id="{2BAF548D-4A71-4EF5-92D8-27A36E25E765}"/>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Hình tự do: Hình 106">
                  <a:extLst>
                    <a:ext uri="{FF2B5EF4-FFF2-40B4-BE49-F238E27FC236}">
                      <a16:creationId xmlns:a16="http://schemas.microsoft.com/office/drawing/2014/main" id="{A3DCEF2A-BAF3-4975-966A-79618F34BFD2}"/>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Hình tự do: Hình 107">
                  <a:extLst>
                    <a:ext uri="{FF2B5EF4-FFF2-40B4-BE49-F238E27FC236}">
                      <a16:creationId xmlns:a16="http://schemas.microsoft.com/office/drawing/2014/main" id="{E56D55B5-C859-45BB-80F5-53F814E1B8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Hình tự do: Hình 108">
                  <a:extLst>
                    <a:ext uri="{FF2B5EF4-FFF2-40B4-BE49-F238E27FC236}">
                      <a16:creationId xmlns:a16="http://schemas.microsoft.com/office/drawing/2014/main" id="{871AE310-0AE4-4594-B055-2CED937B776F}"/>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Hình tự do: Hình 109">
                  <a:extLst>
                    <a:ext uri="{FF2B5EF4-FFF2-40B4-BE49-F238E27FC236}">
                      <a16:creationId xmlns:a16="http://schemas.microsoft.com/office/drawing/2014/main" id="{A3256D72-236B-4483-B7B4-03CFD07D826A}"/>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ình tự do: Hình 110">
                  <a:extLst>
                    <a:ext uri="{FF2B5EF4-FFF2-40B4-BE49-F238E27FC236}">
                      <a16:creationId xmlns:a16="http://schemas.microsoft.com/office/drawing/2014/main" id="{F47C1035-ABC3-4FE0-B714-59C5BA566FDF}"/>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ình tự do: Hình 111">
                  <a:extLst>
                    <a:ext uri="{FF2B5EF4-FFF2-40B4-BE49-F238E27FC236}">
                      <a16:creationId xmlns:a16="http://schemas.microsoft.com/office/drawing/2014/main" id="{7938BF69-E180-4944-9AB0-3ED7CE62B099}"/>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ình tự do: Hình 112">
                  <a:extLst>
                    <a:ext uri="{FF2B5EF4-FFF2-40B4-BE49-F238E27FC236}">
                      <a16:creationId xmlns:a16="http://schemas.microsoft.com/office/drawing/2014/main" id="{FDF7A71F-75C9-4436-8833-4C0A08612AF9}"/>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ình tự do: Hình 113">
                  <a:extLst>
                    <a:ext uri="{FF2B5EF4-FFF2-40B4-BE49-F238E27FC236}">
                      <a16:creationId xmlns:a16="http://schemas.microsoft.com/office/drawing/2014/main" id="{2ADF315F-DC21-43DA-A4AC-A8A83FC6E0F1}"/>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ình tự do: Hình 114">
                  <a:extLst>
                    <a:ext uri="{FF2B5EF4-FFF2-40B4-BE49-F238E27FC236}">
                      <a16:creationId xmlns:a16="http://schemas.microsoft.com/office/drawing/2014/main" id="{DD7FFA8F-FD1A-4BD9-9F11-2997424BE3D7}"/>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ình tự do: Hình 115">
                  <a:extLst>
                    <a:ext uri="{FF2B5EF4-FFF2-40B4-BE49-F238E27FC236}">
                      <a16:creationId xmlns:a16="http://schemas.microsoft.com/office/drawing/2014/main" id="{1A53B64C-2272-42FB-A114-18282DF96587}"/>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ình tự do: Hình 116">
                  <a:extLst>
                    <a:ext uri="{FF2B5EF4-FFF2-40B4-BE49-F238E27FC236}">
                      <a16:creationId xmlns:a16="http://schemas.microsoft.com/office/drawing/2014/main" id="{E4ADA60D-ACE4-442F-BA48-227D1F2AFB22}"/>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ình tự do: Hình 117">
                  <a:extLst>
                    <a:ext uri="{FF2B5EF4-FFF2-40B4-BE49-F238E27FC236}">
                      <a16:creationId xmlns:a16="http://schemas.microsoft.com/office/drawing/2014/main" id="{A7EBF616-D157-4515-A73A-A6BB448084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ình tự do: Hình 118">
                  <a:extLst>
                    <a:ext uri="{FF2B5EF4-FFF2-40B4-BE49-F238E27FC236}">
                      <a16:creationId xmlns:a16="http://schemas.microsoft.com/office/drawing/2014/main" id="{41C659F2-DA97-4DCF-868D-CDBBF30B3375}"/>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Hình tự do: Hình 119">
                  <a:extLst>
                    <a:ext uri="{FF2B5EF4-FFF2-40B4-BE49-F238E27FC236}">
                      <a16:creationId xmlns:a16="http://schemas.microsoft.com/office/drawing/2014/main" id="{F36B7E31-DDD4-44BB-915C-B4E4273FA62B}"/>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ình tự do: Hình 120">
                  <a:extLst>
                    <a:ext uri="{FF2B5EF4-FFF2-40B4-BE49-F238E27FC236}">
                      <a16:creationId xmlns:a16="http://schemas.microsoft.com/office/drawing/2014/main" id="{D0AD9C62-9F49-4F3F-8919-F7FCC393AE71}"/>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ình tự do: Hình 121">
                  <a:extLst>
                    <a:ext uri="{FF2B5EF4-FFF2-40B4-BE49-F238E27FC236}">
                      <a16:creationId xmlns:a16="http://schemas.microsoft.com/office/drawing/2014/main" id="{309C85CC-A91F-442A-A66A-9932870D07B4}"/>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ình tự do: Hình 122">
                  <a:extLst>
                    <a:ext uri="{FF2B5EF4-FFF2-40B4-BE49-F238E27FC236}">
                      <a16:creationId xmlns:a16="http://schemas.microsoft.com/office/drawing/2014/main" id="{B19E86C3-709F-4DC8-AEF9-0915C1DDDB05}"/>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ình tự do: Hình 123">
                  <a:extLst>
                    <a:ext uri="{FF2B5EF4-FFF2-40B4-BE49-F238E27FC236}">
                      <a16:creationId xmlns:a16="http://schemas.microsoft.com/office/drawing/2014/main" id="{5CB04EEB-9FD5-419C-A8A8-47A21DC7B232}"/>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Hình tự do: Hình 124">
                  <a:extLst>
                    <a:ext uri="{FF2B5EF4-FFF2-40B4-BE49-F238E27FC236}">
                      <a16:creationId xmlns:a16="http://schemas.microsoft.com/office/drawing/2014/main" id="{5BC18EC9-67BE-4B9A-B1AA-9DE50CB1E544}"/>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Hình tự do: Hình 125">
                  <a:extLst>
                    <a:ext uri="{FF2B5EF4-FFF2-40B4-BE49-F238E27FC236}">
                      <a16:creationId xmlns:a16="http://schemas.microsoft.com/office/drawing/2014/main" id="{A0BAF620-B695-49DC-92EB-978D7FAD2887}"/>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Hình tự do: Hình 126">
                  <a:extLst>
                    <a:ext uri="{FF2B5EF4-FFF2-40B4-BE49-F238E27FC236}">
                      <a16:creationId xmlns:a16="http://schemas.microsoft.com/office/drawing/2014/main" id="{B8819B7C-BF11-44A8-B71D-1FE945ED3B66}"/>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Hình tự do: Hình 127">
                  <a:extLst>
                    <a:ext uri="{FF2B5EF4-FFF2-40B4-BE49-F238E27FC236}">
                      <a16:creationId xmlns:a16="http://schemas.microsoft.com/office/drawing/2014/main" id="{E344EC85-29F8-4EA9-8A11-7193FBD93C50}"/>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Hình tự do: Hình 128">
                  <a:extLst>
                    <a:ext uri="{FF2B5EF4-FFF2-40B4-BE49-F238E27FC236}">
                      <a16:creationId xmlns:a16="http://schemas.microsoft.com/office/drawing/2014/main" id="{77578EA4-226B-4F73-85C5-7DCCF55EFF76}"/>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Hình tự do: Hình 129">
                  <a:extLst>
                    <a:ext uri="{FF2B5EF4-FFF2-40B4-BE49-F238E27FC236}">
                      <a16:creationId xmlns:a16="http://schemas.microsoft.com/office/drawing/2014/main" id="{CABCBB2C-1761-4F7E-8786-B3255F5B7725}"/>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Hình tự do: Hình 130">
                  <a:extLst>
                    <a:ext uri="{FF2B5EF4-FFF2-40B4-BE49-F238E27FC236}">
                      <a16:creationId xmlns:a16="http://schemas.microsoft.com/office/drawing/2014/main" id="{A177B153-9F9D-451E-892C-3F9E22F806A6}"/>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Hình tự do: Hình 131">
                  <a:extLst>
                    <a:ext uri="{FF2B5EF4-FFF2-40B4-BE49-F238E27FC236}">
                      <a16:creationId xmlns:a16="http://schemas.microsoft.com/office/drawing/2014/main" id="{6DB2E5F6-68A8-4388-8444-70F63BCF7EEB}"/>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Hình tự do: Hình 132">
                  <a:extLst>
                    <a:ext uri="{FF2B5EF4-FFF2-40B4-BE49-F238E27FC236}">
                      <a16:creationId xmlns:a16="http://schemas.microsoft.com/office/drawing/2014/main" id="{F4E08909-ACDA-46CC-838A-86623458ED9E}"/>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Hình tự do: Hình 133">
                  <a:extLst>
                    <a:ext uri="{FF2B5EF4-FFF2-40B4-BE49-F238E27FC236}">
                      <a16:creationId xmlns:a16="http://schemas.microsoft.com/office/drawing/2014/main" id="{4FDF7715-1497-4B90-B6AF-3C3258C7DF2E}"/>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Hình tự do: Hình 134">
                  <a:extLst>
                    <a:ext uri="{FF2B5EF4-FFF2-40B4-BE49-F238E27FC236}">
                      <a16:creationId xmlns:a16="http://schemas.microsoft.com/office/drawing/2014/main" id="{E89E8C9E-20A2-48B5-B82B-C0C1D5F7D8DA}"/>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Hình tự do: Hình 135">
                  <a:extLst>
                    <a:ext uri="{FF2B5EF4-FFF2-40B4-BE49-F238E27FC236}">
                      <a16:creationId xmlns:a16="http://schemas.microsoft.com/office/drawing/2014/main" id="{3C8B23B9-CE57-4116-86B5-9621F56BBF1F}"/>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Hình tự do: Hình 136">
                  <a:extLst>
                    <a:ext uri="{FF2B5EF4-FFF2-40B4-BE49-F238E27FC236}">
                      <a16:creationId xmlns:a16="http://schemas.microsoft.com/office/drawing/2014/main" id="{1CC7571D-5645-4A9F-8B5F-004E375BDC39}"/>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Hình tự do: Hình 137">
                  <a:extLst>
                    <a:ext uri="{FF2B5EF4-FFF2-40B4-BE49-F238E27FC236}">
                      <a16:creationId xmlns:a16="http://schemas.microsoft.com/office/drawing/2014/main" id="{B7AF4D0B-6821-46B7-B498-4FD672D47341}"/>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Hình tự do: Hình 138">
                  <a:extLst>
                    <a:ext uri="{FF2B5EF4-FFF2-40B4-BE49-F238E27FC236}">
                      <a16:creationId xmlns:a16="http://schemas.microsoft.com/office/drawing/2014/main" id="{803F601E-AF2A-46BD-B872-29C331A767DC}"/>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Hình tự do: Hình 139">
                  <a:extLst>
                    <a:ext uri="{FF2B5EF4-FFF2-40B4-BE49-F238E27FC236}">
                      <a16:creationId xmlns:a16="http://schemas.microsoft.com/office/drawing/2014/main" id="{345DC642-2DF7-4A5A-A0BD-27E81180E9F2}"/>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ình tự do: Hình 140">
                  <a:extLst>
                    <a:ext uri="{FF2B5EF4-FFF2-40B4-BE49-F238E27FC236}">
                      <a16:creationId xmlns:a16="http://schemas.microsoft.com/office/drawing/2014/main" id="{7B395BBD-1D72-42CF-A041-68765C339DDC}"/>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Hình tự do: Hình 141">
                  <a:extLst>
                    <a:ext uri="{FF2B5EF4-FFF2-40B4-BE49-F238E27FC236}">
                      <a16:creationId xmlns:a16="http://schemas.microsoft.com/office/drawing/2014/main" id="{8DF1BD18-3B44-4958-94B2-A9E2696AFC07}"/>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Hình tự do: Hình 142">
                  <a:extLst>
                    <a:ext uri="{FF2B5EF4-FFF2-40B4-BE49-F238E27FC236}">
                      <a16:creationId xmlns:a16="http://schemas.microsoft.com/office/drawing/2014/main" id="{BCCBD39C-5150-476E-8386-A2664521B46A}"/>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Hình tự do: Hình 143">
                  <a:extLst>
                    <a:ext uri="{FF2B5EF4-FFF2-40B4-BE49-F238E27FC236}">
                      <a16:creationId xmlns:a16="http://schemas.microsoft.com/office/drawing/2014/main" id="{8FA36B7C-323E-4641-9AF6-2A0C0D8D2E36}"/>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ình tự do: Hình 144">
                  <a:extLst>
                    <a:ext uri="{FF2B5EF4-FFF2-40B4-BE49-F238E27FC236}">
                      <a16:creationId xmlns:a16="http://schemas.microsoft.com/office/drawing/2014/main" id="{74B796B4-A311-4580-A916-C9BE87E7C9F2}"/>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ình tự do: Hình 145">
                  <a:extLst>
                    <a:ext uri="{FF2B5EF4-FFF2-40B4-BE49-F238E27FC236}">
                      <a16:creationId xmlns:a16="http://schemas.microsoft.com/office/drawing/2014/main" id="{AE83ECD5-0F43-4D9E-9D4C-5D0217498A64}"/>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ình tự do: Hình 146">
                  <a:extLst>
                    <a:ext uri="{FF2B5EF4-FFF2-40B4-BE49-F238E27FC236}">
                      <a16:creationId xmlns:a16="http://schemas.microsoft.com/office/drawing/2014/main" id="{72978A1C-FEF2-4122-A6FE-98605DF72FDD}"/>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Nhóm 147">
                <a:extLst>
                  <a:ext uri="{FF2B5EF4-FFF2-40B4-BE49-F238E27FC236}">
                    <a16:creationId xmlns:a16="http://schemas.microsoft.com/office/drawing/2014/main" id="{EA2DF644-BFE0-458F-ACE8-1FED251DE414}"/>
                  </a:ext>
                </a:extLst>
              </p:cNvPr>
              <p:cNvGrpSpPr/>
              <p:nvPr/>
            </p:nvGrpSpPr>
            <p:grpSpPr>
              <a:xfrm>
                <a:off x="9123215" y="2174482"/>
                <a:ext cx="1271589" cy="785814"/>
                <a:chOff x="5819493" y="2174482"/>
                <a:chExt cx="1271589" cy="785814"/>
              </a:xfrm>
              <a:solidFill>
                <a:schemeClr val="accent3">
                  <a:lumMod val="75000"/>
                </a:schemeClr>
              </a:solidFill>
            </p:grpSpPr>
            <p:sp>
              <p:nvSpPr>
                <p:cNvPr id="149" name="Hình tự do: Hình 148">
                  <a:extLst>
                    <a:ext uri="{FF2B5EF4-FFF2-40B4-BE49-F238E27FC236}">
                      <a16:creationId xmlns:a16="http://schemas.microsoft.com/office/drawing/2014/main" id="{25A6F86B-995F-4F6D-8433-C2B5EF4123CE}"/>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Nhóm 149">
                  <a:extLst>
                    <a:ext uri="{FF2B5EF4-FFF2-40B4-BE49-F238E27FC236}">
                      <a16:creationId xmlns:a16="http://schemas.microsoft.com/office/drawing/2014/main" id="{88150765-80C7-4259-B723-7A23C0AF063F}"/>
                    </a:ext>
                  </a:extLst>
                </p:cNvPr>
                <p:cNvGrpSpPr/>
                <p:nvPr/>
              </p:nvGrpSpPr>
              <p:grpSpPr>
                <a:xfrm>
                  <a:off x="5819493" y="2174482"/>
                  <a:ext cx="1176338" cy="785814"/>
                  <a:chOff x="5819493" y="2174482"/>
                  <a:chExt cx="1176338" cy="785814"/>
                </a:xfrm>
                <a:grpFill/>
              </p:grpSpPr>
              <p:sp>
                <p:nvSpPr>
                  <p:cNvPr id="151" name="Hình tự do: Hình 150">
                    <a:extLst>
                      <a:ext uri="{FF2B5EF4-FFF2-40B4-BE49-F238E27FC236}">
                        <a16:creationId xmlns:a16="http://schemas.microsoft.com/office/drawing/2014/main" id="{D4B945B4-A38A-462C-978C-295BAD0CC06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ình tự do: Hình 151">
                    <a:extLst>
                      <a:ext uri="{FF2B5EF4-FFF2-40B4-BE49-F238E27FC236}">
                        <a16:creationId xmlns:a16="http://schemas.microsoft.com/office/drawing/2014/main" id="{302865BF-596B-4BB7-A489-A1D832EC3D6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ình tự do: Hình 152">
                    <a:extLst>
                      <a:ext uri="{FF2B5EF4-FFF2-40B4-BE49-F238E27FC236}">
                        <a16:creationId xmlns:a16="http://schemas.microsoft.com/office/drawing/2014/main" id="{4DFDE020-5CF0-4C74-B7DF-C26A091F95D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ình tự do: Hình 153">
                    <a:extLst>
                      <a:ext uri="{FF2B5EF4-FFF2-40B4-BE49-F238E27FC236}">
                        <a16:creationId xmlns:a16="http://schemas.microsoft.com/office/drawing/2014/main" id="{480130E4-A518-4536-8E52-BC455075C402}"/>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ình tự do: Hình 154">
                    <a:extLst>
                      <a:ext uri="{FF2B5EF4-FFF2-40B4-BE49-F238E27FC236}">
                        <a16:creationId xmlns:a16="http://schemas.microsoft.com/office/drawing/2014/main" id="{BB0A3EC5-0C44-4658-B156-2CFFB251757D}"/>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ình tự do: Hình 155">
                    <a:extLst>
                      <a:ext uri="{FF2B5EF4-FFF2-40B4-BE49-F238E27FC236}">
                        <a16:creationId xmlns:a16="http://schemas.microsoft.com/office/drawing/2014/main" id="{B8C9A693-1878-49B0-9141-05B035FC578C}"/>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ình tự do: Hình 156">
                    <a:extLst>
                      <a:ext uri="{FF2B5EF4-FFF2-40B4-BE49-F238E27FC236}">
                        <a16:creationId xmlns:a16="http://schemas.microsoft.com/office/drawing/2014/main" id="{F9A43852-2D0B-4A0E-B7BE-4AE95311B3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ình tự do: Hình 157">
                    <a:extLst>
                      <a:ext uri="{FF2B5EF4-FFF2-40B4-BE49-F238E27FC236}">
                        <a16:creationId xmlns:a16="http://schemas.microsoft.com/office/drawing/2014/main" id="{BE4B7496-AE0F-4BE2-9C5D-3A521C8A77F9}"/>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59" name="Nhóm 158">
              <a:extLst>
                <a:ext uri="{FF2B5EF4-FFF2-40B4-BE49-F238E27FC236}">
                  <a16:creationId xmlns:a16="http://schemas.microsoft.com/office/drawing/2014/main" id="{8D9F8168-BE20-4B61-98BE-9B5F817BD14C}"/>
                </a:ext>
              </a:extLst>
            </p:cNvPr>
            <p:cNvGrpSpPr/>
            <p:nvPr/>
          </p:nvGrpSpPr>
          <p:grpSpPr>
            <a:xfrm>
              <a:off x="6265342" y="3451630"/>
              <a:ext cx="1271589" cy="785814"/>
              <a:chOff x="5819493" y="2174482"/>
              <a:chExt cx="1271589" cy="785814"/>
            </a:xfrm>
            <a:solidFill>
              <a:schemeClr val="accent3">
                <a:lumMod val="75000"/>
              </a:schemeClr>
            </a:solidFill>
          </p:grpSpPr>
          <p:sp>
            <p:nvSpPr>
              <p:cNvPr id="160" name="Hình tự do: Hình 159">
                <a:extLst>
                  <a:ext uri="{FF2B5EF4-FFF2-40B4-BE49-F238E27FC236}">
                    <a16:creationId xmlns:a16="http://schemas.microsoft.com/office/drawing/2014/main" id="{4665CA29-282F-4389-A0F4-846302A1EFC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61" name="Nhóm 160">
                <a:extLst>
                  <a:ext uri="{FF2B5EF4-FFF2-40B4-BE49-F238E27FC236}">
                    <a16:creationId xmlns:a16="http://schemas.microsoft.com/office/drawing/2014/main" id="{4057CDC6-2AA1-4098-812D-C3CFA2649BC1}"/>
                  </a:ext>
                </a:extLst>
              </p:cNvPr>
              <p:cNvGrpSpPr/>
              <p:nvPr/>
            </p:nvGrpSpPr>
            <p:grpSpPr>
              <a:xfrm>
                <a:off x="5819493" y="2174482"/>
                <a:ext cx="1176338" cy="785814"/>
                <a:chOff x="5819493" y="2174482"/>
                <a:chExt cx="1176338" cy="785814"/>
              </a:xfrm>
              <a:grpFill/>
            </p:grpSpPr>
            <p:sp>
              <p:nvSpPr>
                <p:cNvPr id="162" name="Hình tự do: Hình 161">
                  <a:extLst>
                    <a:ext uri="{FF2B5EF4-FFF2-40B4-BE49-F238E27FC236}">
                      <a16:creationId xmlns:a16="http://schemas.microsoft.com/office/drawing/2014/main" id="{26A16F97-3C96-4D0C-A847-A5EE07C3630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Hình tự do: Hình 162">
                  <a:extLst>
                    <a:ext uri="{FF2B5EF4-FFF2-40B4-BE49-F238E27FC236}">
                      <a16:creationId xmlns:a16="http://schemas.microsoft.com/office/drawing/2014/main" id="{5ABAA1A1-C344-4A45-B970-F2BEDD439D2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Hình tự do: Hình 163">
                  <a:extLst>
                    <a:ext uri="{FF2B5EF4-FFF2-40B4-BE49-F238E27FC236}">
                      <a16:creationId xmlns:a16="http://schemas.microsoft.com/office/drawing/2014/main" id="{CCC57E84-3872-4C72-8018-074B046490B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Hình tự do: Hình 164">
                  <a:extLst>
                    <a:ext uri="{FF2B5EF4-FFF2-40B4-BE49-F238E27FC236}">
                      <a16:creationId xmlns:a16="http://schemas.microsoft.com/office/drawing/2014/main" id="{F9CE11EE-0EE3-4E6C-A052-44B35B4D117D}"/>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6" name="Hình tự do: Hình 165">
                  <a:extLst>
                    <a:ext uri="{FF2B5EF4-FFF2-40B4-BE49-F238E27FC236}">
                      <a16:creationId xmlns:a16="http://schemas.microsoft.com/office/drawing/2014/main" id="{50A8B094-7C03-4376-8BAD-C47DEFAE56DA}"/>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Hình tự do: Hình 166">
                  <a:extLst>
                    <a:ext uri="{FF2B5EF4-FFF2-40B4-BE49-F238E27FC236}">
                      <a16:creationId xmlns:a16="http://schemas.microsoft.com/office/drawing/2014/main" id="{DDC683F7-A192-4FE7-A041-B2E6D75D246A}"/>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Hình tự do: Hình 167">
                  <a:extLst>
                    <a:ext uri="{FF2B5EF4-FFF2-40B4-BE49-F238E27FC236}">
                      <a16:creationId xmlns:a16="http://schemas.microsoft.com/office/drawing/2014/main" id="{608A5476-DCE4-4984-A231-B21CACCEEB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Hình tự do: Hình 168">
                  <a:extLst>
                    <a:ext uri="{FF2B5EF4-FFF2-40B4-BE49-F238E27FC236}">
                      <a16:creationId xmlns:a16="http://schemas.microsoft.com/office/drawing/2014/main" id="{B3B67C33-9130-46D7-A381-7241612776D3}"/>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52" name="Đường nối Thẳng 251">
              <a:extLst>
                <a:ext uri="{FF2B5EF4-FFF2-40B4-BE49-F238E27FC236}">
                  <a16:creationId xmlns:a16="http://schemas.microsoft.com/office/drawing/2014/main" id="{5557B954-5468-4BB9-8C76-5DE2F2611829}"/>
                </a:ext>
              </a:extLst>
            </p:cNvPr>
            <p:cNvCxnSpPr>
              <a:cxnSpLocks/>
              <a:endCxn id="123" idx="0"/>
            </p:cNvCxnSpPr>
            <p:nvPr/>
          </p:nvCxnSpPr>
          <p:spPr>
            <a:xfrm>
              <a:off x="6221248" y="2184918"/>
              <a:ext cx="29152" cy="12754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3" name="Đường nối Thẳng 252">
              <a:extLst>
                <a:ext uri="{FF2B5EF4-FFF2-40B4-BE49-F238E27FC236}">
                  <a16:creationId xmlns:a16="http://schemas.microsoft.com/office/drawing/2014/main" id="{672287C3-E814-4329-81F4-B58A3DCD351E}"/>
                </a:ext>
              </a:extLst>
            </p:cNvPr>
            <p:cNvCxnSpPr>
              <a:cxnSpLocks/>
              <a:endCxn id="160" idx="2"/>
            </p:cNvCxnSpPr>
            <p:nvPr/>
          </p:nvCxnSpPr>
          <p:spPr>
            <a:xfrm>
              <a:off x="7499336" y="2952529"/>
              <a:ext cx="37595" cy="128491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4" name="Đường nối Thẳng 253">
              <a:extLst>
                <a:ext uri="{FF2B5EF4-FFF2-40B4-BE49-F238E27FC236}">
                  <a16:creationId xmlns:a16="http://schemas.microsoft.com/office/drawing/2014/main" id="{F9D79485-1B71-4D86-AAA1-89C6ABE877D0}"/>
                </a:ext>
              </a:extLst>
            </p:cNvPr>
            <p:cNvCxnSpPr>
              <a:cxnSpLocks/>
              <a:endCxn id="162" idx="3"/>
            </p:cNvCxnSpPr>
            <p:nvPr/>
          </p:nvCxnSpPr>
          <p:spPr>
            <a:xfrm>
              <a:off x="6508962" y="2942908"/>
              <a:ext cx="42132" cy="1294536"/>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70" name="Nhóm 369">
            <a:extLst>
              <a:ext uri="{FF2B5EF4-FFF2-40B4-BE49-F238E27FC236}">
                <a16:creationId xmlns:a16="http://schemas.microsoft.com/office/drawing/2014/main" id="{71C13583-1FA7-40D3-B5D6-44FF73A4F5A7}"/>
              </a:ext>
            </a:extLst>
          </p:cNvPr>
          <p:cNvGrpSpPr/>
          <p:nvPr/>
        </p:nvGrpSpPr>
        <p:grpSpPr>
          <a:xfrm>
            <a:off x="8954224" y="2160853"/>
            <a:ext cx="2965261" cy="2855513"/>
            <a:chOff x="8320920" y="2160853"/>
            <a:chExt cx="2965261" cy="2855513"/>
          </a:xfrm>
        </p:grpSpPr>
        <p:grpSp>
          <p:nvGrpSpPr>
            <p:cNvPr id="173" name="Nhóm 172">
              <a:extLst>
                <a:ext uri="{FF2B5EF4-FFF2-40B4-BE49-F238E27FC236}">
                  <a16:creationId xmlns:a16="http://schemas.microsoft.com/office/drawing/2014/main" id="{3E1C4E62-3371-47AD-8661-8FFD6ECB3BC5}"/>
                </a:ext>
              </a:extLst>
            </p:cNvPr>
            <p:cNvGrpSpPr/>
            <p:nvPr/>
          </p:nvGrpSpPr>
          <p:grpSpPr>
            <a:xfrm>
              <a:off x="8320920" y="3190448"/>
              <a:ext cx="2965261" cy="1825918"/>
              <a:chOff x="4434742" y="3204077"/>
              <a:chExt cx="2965261" cy="1825918"/>
            </a:xfrm>
          </p:grpSpPr>
          <p:sp>
            <p:nvSpPr>
              <p:cNvPr id="174" name="Hình tự do: Hình 173">
                <a:extLst>
                  <a:ext uri="{FF2B5EF4-FFF2-40B4-BE49-F238E27FC236}">
                    <a16:creationId xmlns:a16="http://schemas.microsoft.com/office/drawing/2014/main" id="{30443752-92FE-4521-8EFA-41650C4687BC}"/>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Hình tự do: Hình 174">
                <a:extLst>
                  <a:ext uri="{FF2B5EF4-FFF2-40B4-BE49-F238E27FC236}">
                    <a16:creationId xmlns:a16="http://schemas.microsoft.com/office/drawing/2014/main" id="{5EA785CF-A78D-478F-B4EA-0F3810958520}"/>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Hình tự do: Hình 175">
                <a:extLst>
                  <a:ext uri="{FF2B5EF4-FFF2-40B4-BE49-F238E27FC236}">
                    <a16:creationId xmlns:a16="http://schemas.microsoft.com/office/drawing/2014/main" id="{6617BF1A-9E92-4826-B2FC-7C829368F32C}"/>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Hình tự do: Hình 176">
                <a:extLst>
                  <a:ext uri="{FF2B5EF4-FFF2-40B4-BE49-F238E27FC236}">
                    <a16:creationId xmlns:a16="http://schemas.microsoft.com/office/drawing/2014/main" id="{D1126EAE-4E8A-4614-AACD-340A9A8D012B}"/>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Hình tự do: Hình 177">
                <a:extLst>
                  <a:ext uri="{FF2B5EF4-FFF2-40B4-BE49-F238E27FC236}">
                    <a16:creationId xmlns:a16="http://schemas.microsoft.com/office/drawing/2014/main" id="{E09D1A1E-A390-4484-924F-F89CD7D96FB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Hình tự do: Hình 178">
                <a:extLst>
                  <a:ext uri="{FF2B5EF4-FFF2-40B4-BE49-F238E27FC236}">
                    <a16:creationId xmlns:a16="http://schemas.microsoft.com/office/drawing/2014/main" id="{74D9DC71-F162-4501-ACB2-B62BAE352E7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Hình tự do: Hình 179">
                <a:extLst>
                  <a:ext uri="{FF2B5EF4-FFF2-40B4-BE49-F238E27FC236}">
                    <a16:creationId xmlns:a16="http://schemas.microsoft.com/office/drawing/2014/main" id="{013F0581-A0B4-4CC2-ABD0-701D40B9931B}"/>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Hình tự do: Hình 180">
                <a:extLst>
                  <a:ext uri="{FF2B5EF4-FFF2-40B4-BE49-F238E27FC236}">
                    <a16:creationId xmlns:a16="http://schemas.microsoft.com/office/drawing/2014/main" id="{1CEFFCAB-E762-40ED-A2AC-D533A4D0C2A9}"/>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Hình tự do: Hình 181">
                <a:extLst>
                  <a:ext uri="{FF2B5EF4-FFF2-40B4-BE49-F238E27FC236}">
                    <a16:creationId xmlns:a16="http://schemas.microsoft.com/office/drawing/2014/main" id="{C2568D84-2533-4CF7-B280-26C85846FA9B}"/>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Hình tự do: Hình 182">
                <a:extLst>
                  <a:ext uri="{FF2B5EF4-FFF2-40B4-BE49-F238E27FC236}">
                    <a16:creationId xmlns:a16="http://schemas.microsoft.com/office/drawing/2014/main" id="{61FEA46A-0CBA-4C2E-87CC-2148D972B472}"/>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Hình tự do: Hình 183">
                <a:extLst>
                  <a:ext uri="{FF2B5EF4-FFF2-40B4-BE49-F238E27FC236}">
                    <a16:creationId xmlns:a16="http://schemas.microsoft.com/office/drawing/2014/main" id="{95D9EBAA-835C-4CF3-997D-5EBA7550CD6D}"/>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ình tự do: Hình 184">
                <a:extLst>
                  <a:ext uri="{FF2B5EF4-FFF2-40B4-BE49-F238E27FC236}">
                    <a16:creationId xmlns:a16="http://schemas.microsoft.com/office/drawing/2014/main" id="{62D8D9D9-4E29-4A2F-8A88-B8F4806C8222}"/>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ình tự do: Hình 185">
                <a:extLst>
                  <a:ext uri="{FF2B5EF4-FFF2-40B4-BE49-F238E27FC236}">
                    <a16:creationId xmlns:a16="http://schemas.microsoft.com/office/drawing/2014/main" id="{FC6B0144-DC3E-46D7-A83B-B180C0838B9D}"/>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ình tự do: Hình 186">
                <a:extLst>
                  <a:ext uri="{FF2B5EF4-FFF2-40B4-BE49-F238E27FC236}">
                    <a16:creationId xmlns:a16="http://schemas.microsoft.com/office/drawing/2014/main" id="{7F97159D-A166-4277-AC9B-934D1C186ACD}"/>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ình tự do: Hình 187">
                <a:extLst>
                  <a:ext uri="{FF2B5EF4-FFF2-40B4-BE49-F238E27FC236}">
                    <a16:creationId xmlns:a16="http://schemas.microsoft.com/office/drawing/2014/main" id="{F20C90D9-5996-435F-97EB-ABE3D09340E1}"/>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ình tự do: Hình 188">
                <a:extLst>
                  <a:ext uri="{FF2B5EF4-FFF2-40B4-BE49-F238E27FC236}">
                    <a16:creationId xmlns:a16="http://schemas.microsoft.com/office/drawing/2014/main" id="{862DDD13-0A94-4604-B5D4-FD3AB78C3970}"/>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ình tự do: Hình 189">
                <a:extLst>
                  <a:ext uri="{FF2B5EF4-FFF2-40B4-BE49-F238E27FC236}">
                    <a16:creationId xmlns:a16="http://schemas.microsoft.com/office/drawing/2014/main" id="{537EB441-8AE5-4CBD-B6A8-298D6EA547A2}"/>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ình tự do: Hình 190">
                <a:extLst>
                  <a:ext uri="{FF2B5EF4-FFF2-40B4-BE49-F238E27FC236}">
                    <a16:creationId xmlns:a16="http://schemas.microsoft.com/office/drawing/2014/main" id="{F12120C3-AF89-45C9-92CA-3710D1C40CF3}"/>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ình tự do: Hình 191">
                <a:extLst>
                  <a:ext uri="{FF2B5EF4-FFF2-40B4-BE49-F238E27FC236}">
                    <a16:creationId xmlns:a16="http://schemas.microsoft.com/office/drawing/2014/main" id="{6EB774D2-C9E8-437F-8F4D-754E9F173F49}"/>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ình tự do: Hình 192">
                <a:extLst>
                  <a:ext uri="{FF2B5EF4-FFF2-40B4-BE49-F238E27FC236}">
                    <a16:creationId xmlns:a16="http://schemas.microsoft.com/office/drawing/2014/main" id="{89AF82BE-A572-428D-B991-5B28D490EA62}"/>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ình tự do: Hình 193">
                <a:extLst>
                  <a:ext uri="{FF2B5EF4-FFF2-40B4-BE49-F238E27FC236}">
                    <a16:creationId xmlns:a16="http://schemas.microsoft.com/office/drawing/2014/main" id="{169A2956-00C7-44B3-AE36-BEB44493E2DE}"/>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ình tự do: Hình 194">
                <a:extLst>
                  <a:ext uri="{FF2B5EF4-FFF2-40B4-BE49-F238E27FC236}">
                    <a16:creationId xmlns:a16="http://schemas.microsoft.com/office/drawing/2014/main" id="{A961C227-640C-4B22-8D3A-1A53B16ACFE8}"/>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ình tự do: Hình 195">
                <a:extLst>
                  <a:ext uri="{FF2B5EF4-FFF2-40B4-BE49-F238E27FC236}">
                    <a16:creationId xmlns:a16="http://schemas.microsoft.com/office/drawing/2014/main" id="{051C5A9A-DBA5-48CF-94DB-A3436F84E4AD}"/>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ình tự do: Hình 196">
                <a:extLst>
                  <a:ext uri="{FF2B5EF4-FFF2-40B4-BE49-F238E27FC236}">
                    <a16:creationId xmlns:a16="http://schemas.microsoft.com/office/drawing/2014/main" id="{EFE79F9D-B87D-402E-8C3D-A55E0F88441B}"/>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ình tự do: Hình 197">
                <a:extLst>
                  <a:ext uri="{FF2B5EF4-FFF2-40B4-BE49-F238E27FC236}">
                    <a16:creationId xmlns:a16="http://schemas.microsoft.com/office/drawing/2014/main" id="{EFD33DC0-12BB-4348-9175-6E0A0FBAD311}"/>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ình tự do: Hình 198">
                <a:extLst>
                  <a:ext uri="{FF2B5EF4-FFF2-40B4-BE49-F238E27FC236}">
                    <a16:creationId xmlns:a16="http://schemas.microsoft.com/office/drawing/2014/main" id="{7DFA9BA8-5EB9-4A04-824A-CC6BC8CE8774}"/>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Hình tự do: Hình 199">
                <a:extLst>
                  <a:ext uri="{FF2B5EF4-FFF2-40B4-BE49-F238E27FC236}">
                    <a16:creationId xmlns:a16="http://schemas.microsoft.com/office/drawing/2014/main" id="{2A47636B-2F2D-4AB0-99E7-B0B513492562}"/>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Hình tự do: Hình 200">
                <a:extLst>
                  <a:ext uri="{FF2B5EF4-FFF2-40B4-BE49-F238E27FC236}">
                    <a16:creationId xmlns:a16="http://schemas.microsoft.com/office/drawing/2014/main" id="{A339BC9E-604C-4C67-AB78-1C9B04FD2E8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Hình tự do: Hình 201">
                <a:extLst>
                  <a:ext uri="{FF2B5EF4-FFF2-40B4-BE49-F238E27FC236}">
                    <a16:creationId xmlns:a16="http://schemas.microsoft.com/office/drawing/2014/main" id="{7BA5971C-2BDF-49A2-8371-83319FFA5570}"/>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Hình tự do: Hình 202">
                <a:extLst>
                  <a:ext uri="{FF2B5EF4-FFF2-40B4-BE49-F238E27FC236}">
                    <a16:creationId xmlns:a16="http://schemas.microsoft.com/office/drawing/2014/main" id="{D655994C-BCFC-4B1E-B732-873FC63EA9C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Hình tự do: Hình 203">
                <a:extLst>
                  <a:ext uri="{FF2B5EF4-FFF2-40B4-BE49-F238E27FC236}">
                    <a16:creationId xmlns:a16="http://schemas.microsoft.com/office/drawing/2014/main" id="{69B9184C-4006-4516-9EA1-51E930542FC1}"/>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Hình tự do: Hình 204">
                <a:extLst>
                  <a:ext uri="{FF2B5EF4-FFF2-40B4-BE49-F238E27FC236}">
                    <a16:creationId xmlns:a16="http://schemas.microsoft.com/office/drawing/2014/main" id="{91933DF5-5A03-4A19-B885-A130B07B742C}"/>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Hình tự do: Hình 205">
                <a:extLst>
                  <a:ext uri="{FF2B5EF4-FFF2-40B4-BE49-F238E27FC236}">
                    <a16:creationId xmlns:a16="http://schemas.microsoft.com/office/drawing/2014/main" id="{2DE7AA6F-13BE-4CD7-9FAA-B343F08B9BAC}"/>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Hình tự do: Hình 206">
                <a:extLst>
                  <a:ext uri="{FF2B5EF4-FFF2-40B4-BE49-F238E27FC236}">
                    <a16:creationId xmlns:a16="http://schemas.microsoft.com/office/drawing/2014/main" id="{326F72E6-B31C-4B9E-A678-156828465AF4}"/>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Hình tự do: Hình 207">
                <a:extLst>
                  <a:ext uri="{FF2B5EF4-FFF2-40B4-BE49-F238E27FC236}">
                    <a16:creationId xmlns:a16="http://schemas.microsoft.com/office/drawing/2014/main" id="{A9EA7308-46C2-4FF8-B520-2349DF1AE7F7}"/>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Hình tự do: Hình 208">
                <a:extLst>
                  <a:ext uri="{FF2B5EF4-FFF2-40B4-BE49-F238E27FC236}">
                    <a16:creationId xmlns:a16="http://schemas.microsoft.com/office/drawing/2014/main" id="{CDB921BD-EA00-4749-AA6C-EF5375AEC656}"/>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Hình tự do: Hình 209">
                <a:extLst>
                  <a:ext uri="{FF2B5EF4-FFF2-40B4-BE49-F238E27FC236}">
                    <a16:creationId xmlns:a16="http://schemas.microsoft.com/office/drawing/2014/main" id="{CDABC503-3F6D-4F7E-9702-161F513A397C}"/>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Hình tự do: Hình 210">
                <a:extLst>
                  <a:ext uri="{FF2B5EF4-FFF2-40B4-BE49-F238E27FC236}">
                    <a16:creationId xmlns:a16="http://schemas.microsoft.com/office/drawing/2014/main" id="{AC2311C2-C7E4-4DDD-BFE4-96C2B295F390}"/>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Hình tự do: Hình 211">
                <a:extLst>
                  <a:ext uri="{FF2B5EF4-FFF2-40B4-BE49-F238E27FC236}">
                    <a16:creationId xmlns:a16="http://schemas.microsoft.com/office/drawing/2014/main" id="{6586F3AA-97AE-4546-A7C7-76C8A4445565}"/>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Hình tự do: Hình 212">
                <a:extLst>
                  <a:ext uri="{FF2B5EF4-FFF2-40B4-BE49-F238E27FC236}">
                    <a16:creationId xmlns:a16="http://schemas.microsoft.com/office/drawing/2014/main" id="{C443A319-88AC-40AB-B3B2-F12638405507}"/>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ình tự do: Hình 213">
                <a:extLst>
                  <a:ext uri="{FF2B5EF4-FFF2-40B4-BE49-F238E27FC236}">
                    <a16:creationId xmlns:a16="http://schemas.microsoft.com/office/drawing/2014/main" id="{4A5E7F41-4208-4CDD-B20F-92A50A3CAD93}"/>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ình tự do: Hình 214">
                <a:extLst>
                  <a:ext uri="{FF2B5EF4-FFF2-40B4-BE49-F238E27FC236}">
                    <a16:creationId xmlns:a16="http://schemas.microsoft.com/office/drawing/2014/main" id="{FF1CF942-81A6-42AF-9F69-06EF2020DC45}"/>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ình tự do: Hình 215">
                <a:extLst>
                  <a:ext uri="{FF2B5EF4-FFF2-40B4-BE49-F238E27FC236}">
                    <a16:creationId xmlns:a16="http://schemas.microsoft.com/office/drawing/2014/main" id="{682DD1E9-A61B-4244-82BA-F524F89CE290}"/>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ình tự do: Hình 216">
                <a:extLst>
                  <a:ext uri="{FF2B5EF4-FFF2-40B4-BE49-F238E27FC236}">
                    <a16:creationId xmlns:a16="http://schemas.microsoft.com/office/drawing/2014/main" id="{1B100EC9-11A8-4430-AD47-471E781CA9BA}"/>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ình tự do: Hình 217">
                <a:extLst>
                  <a:ext uri="{FF2B5EF4-FFF2-40B4-BE49-F238E27FC236}">
                    <a16:creationId xmlns:a16="http://schemas.microsoft.com/office/drawing/2014/main" id="{5D86385B-D1C1-4FD0-80A3-99594065556C}"/>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ình tự do: Hình 218">
                <a:extLst>
                  <a:ext uri="{FF2B5EF4-FFF2-40B4-BE49-F238E27FC236}">
                    <a16:creationId xmlns:a16="http://schemas.microsoft.com/office/drawing/2014/main" id="{22178EAC-B4EE-41F0-A67C-724B6F5CB113}"/>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ình tự do: Hình 219">
                <a:extLst>
                  <a:ext uri="{FF2B5EF4-FFF2-40B4-BE49-F238E27FC236}">
                    <a16:creationId xmlns:a16="http://schemas.microsoft.com/office/drawing/2014/main" id="{D4AC62F5-2F20-46E3-8C60-1E20DB019CC8}"/>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ình tự do: Hình 220">
                <a:extLst>
                  <a:ext uri="{FF2B5EF4-FFF2-40B4-BE49-F238E27FC236}">
                    <a16:creationId xmlns:a16="http://schemas.microsoft.com/office/drawing/2014/main" id="{37339B15-DB3C-495D-AD47-BC1633F27747}"/>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ình tự do: Hình 221">
                <a:extLst>
                  <a:ext uri="{FF2B5EF4-FFF2-40B4-BE49-F238E27FC236}">
                    <a16:creationId xmlns:a16="http://schemas.microsoft.com/office/drawing/2014/main" id="{435C511E-529E-4F8F-B5E4-73756E0DC59E}"/>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Nhóm 233">
              <a:extLst>
                <a:ext uri="{FF2B5EF4-FFF2-40B4-BE49-F238E27FC236}">
                  <a16:creationId xmlns:a16="http://schemas.microsoft.com/office/drawing/2014/main" id="{C926714B-6C10-466E-965D-DAA5EDDA98FC}"/>
                </a:ext>
              </a:extLst>
            </p:cNvPr>
            <p:cNvGrpSpPr/>
            <p:nvPr/>
          </p:nvGrpSpPr>
          <p:grpSpPr>
            <a:xfrm>
              <a:off x="9864629" y="3729036"/>
              <a:ext cx="1271589" cy="785814"/>
              <a:chOff x="5819493" y="2174482"/>
              <a:chExt cx="1271589" cy="785814"/>
            </a:xfrm>
            <a:solidFill>
              <a:schemeClr val="accent3">
                <a:lumMod val="75000"/>
              </a:schemeClr>
            </a:solidFill>
          </p:grpSpPr>
          <p:sp>
            <p:nvSpPr>
              <p:cNvPr id="235" name="Hình tự do: Hình 234">
                <a:extLst>
                  <a:ext uri="{FF2B5EF4-FFF2-40B4-BE49-F238E27FC236}">
                    <a16:creationId xmlns:a16="http://schemas.microsoft.com/office/drawing/2014/main" id="{055A226D-9F09-4A82-9774-8A653C5E6F22}"/>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36" name="Nhóm 235">
                <a:extLst>
                  <a:ext uri="{FF2B5EF4-FFF2-40B4-BE49-F238E27FC236}">
                    <a16:creationId xmlns:a16="http://schemas.microsoft.com/office/drawing/2014/main" id="{7F4E9D31-600D-4429-BCEF-647CC7F17310}"/>
                  </a:ext>
                </a:extLst>
              </p:cNvPr>
              <p:cNvGrpSpPr/>
              <p:nvPr/>
            </p:nvGrpSpPr>
            <p:grpSpPr>
              <a:xfrm>
                <a:off x="5819493" y="2174482"/>
                <a:ext cx="1176338" cy="785814"/>
                <a:chOff x="5819493" y="2174482"/>
                <a:chExt cx="1176338" cy="785814"/>
              </a:xfrm>
              <a:grpFill/>
            </p:grpSpPr>
            <p:sp>
              <p:nvSpPr>
                <p:cNvPr id="237" name="Hình tự do: Hình 236">
                  <a:extLst>
                    <a:ext uri="{FF2B5EF4-FFF2-40B4-BE49-F238E27FC236}">
                      <a16:creationId xmlns:a16="http://schemas.microsoft.com/office/drawing/2014/main" id="{187F9DBA-1044-4C31-84F3-FD10F27649DF}"/>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Hình tự do: Hình 237">
                  <a:extLst>
                    <a:ext uri="{FF2B5EF4-FFF2-40B4-BE49-F238E27FC236}">
                      <a16:creationId xmlns:a16="http://schemas.microsoft.com/office/drawing/2014/main" id="{9E04B04E-366D-4B8F-8EF9-741DF396A673}"/>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Hình tự do: Hình 238">
                  <a:extLst>
                    <a:ext uri="{FF2B5EF4-FFF2-40B4-BE49-F238E27FC236}">
                      <a16:creationId xmlns:a16="http://schemas.microsoft.com/office/drawing/2014/main" id="{F80F5D6C-06FF-4700-BAED-03FA5E7C2B7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Hình tự do: Hình 239">
                  <a:extLst>
                    <a:ext uri="{FF2B5EF4-FFF2-40B4-BE49-F238E27FC236}">
                      <a16:creationId xmlns:a16="http://schemas.microsoft.com/office/drawing/2014/main" id="{4334A41A-2111-4929-8010-70F5E4C675A1}"/>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41" name="Hình tự do: Hình 240">
                  <a:extLst>
                    <a:ext uri="{FF2B5EF4-FFF2-40B4-BE49-F238E27FC236}">
                      <a16:creationId xmlns:a16="http://schemas.microsoft.com/office/drawing/2014/main" id="{36F4F5B4-26BB-42D4-9B7F-48C3EA027372}"/>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Hình tự do: Hình 241">
                  <a:extLst>
                    <a:ext uri="{FF2B5EF4-FFF2-40B4-BE49-F238E27FC236}">
                      <a16:creationId xmlns:a16="http://schemas.microsoft.com/office/drawing/2014/main" id="{F98A1CFF-4F20-4B15-8989-0DF6AAA3FFA4}"/>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Hình tự do: Hình 242">
                  <a:extLst>
                    <a:ext uri="{FF2B5EF4-FFF2-40B4-BE49-F238E27FC236}">
                      <a16:creationId xmlns:a16="http://schemas.microsoft.com/office/drawing/2014/main" id="{1CFB67A7-DDFC-4C1B-B5C9-93D9AADA9E64}"/>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Hình tự do: Hình 243">
                  <a:extLst>
                    <a:ext uri="{FF2B5EF4-FFF2-40B4-BE49-F238E27FC236}">
                      <a16:creationId xmlns:a16="http://schemas.microsoft.com/office/drawing/2014/main" id="{E3078B89-7942-4238-B836-C0FC28370CE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62" name="Đường nối Thẳng 261">
              <a:extLst>
                <a:ext uri="{FF2B5EF4-FFF2-40B4-BE49-F238E27FC236}">
                  <a16:creationId xmlns:a16="http://schemas.microsoft.com/office/drawing/2014/main" id="{F1379616-0116-4828-AC4E-17A39281744E}"/>
                </a:ext>
              </a:extLst>
            </p:cNvPr>
            <p:cNvCxnSpPr>
              <a:cxnSpLocks/>
              <a:stCxn id="230" idx="0"/>
              <a:endCxn id="198" idx="3"/>
            </p:cNvCxnSpPr>
            <p:nvPr/>
          </p:nvCxnSpPr>
          <p:spPr>
            <a:xfrm>
              <a:off x="9705671" y="2160853"/>
              <a:ext cx="133196" cy="154781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5" name="Đường nối Thẳng 264">
              <a:extLst>
                <a:ext uri="{FF2B5EF4-FFF2-40B4-BE49-F238E27FC236}">
                  <a16:creationId xmlns:a16="http://schemas.microsoft.com/office/drawing/2014/main" id="{A04546C4-3FAD-4630-9185-8C896D4EA1C1}"/>
                </a:ext>
              </a:extLst>
            </p:cNvPr>
            <p:cNvCxnSpPr>
              <a:cxnSpLocks/>
              <a:stCxn id="226" idx="3"/>
              <a:endCxn id="186" idx="0"/>
            </p:cNvCxnSpPr>
            <p:nvPr/>
          </p:nvCxnSpPr>
          <p:spPr>
            <a:xfrm>
              <a:off x="9991423" y="2946667"/>
              <a:ext cx="133198" cy="15545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8" name="Đường nối Thẳng 267">
              <a:extLst>
                <a:ext uri="{FF2B5EF4-FFF2-40B4-BE49-F238E27FC236}">
                  <a16:creationId xmlns:a16="http://schemas.microsoft.com/office/drawing/2014/main" id="{AD56DA3F-F9ED-42AD-8BC2-8DDEBC580DF1}"/>
                </a:ext>
              </a:extLst>
            </p:cNvPr>
            <p:cNvCxnSpPr>
              <a:cxnSpLocks/>
              <a:stCxn id="233" idx="1"/>
              <a:endCxn id="206" idx="2"/>
            </p:cNvCxnSpPr>
            <p:nvPr/>
          </p:nvCxnSpPr>
          <p:spPr>
            <a:xfrm>
              <a:off x="10691508" y="2160853"/>
              <a:ext cx="124493" cy="15515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1" name="Đường nối Thẳng 270">
              <a:extLst>
                <a:ext uri="{FF2B5EF4-FFF2-40B4-BE49-F238E27FC236}">
                  <a16:creationId xmlns:a16="http://schemas.microsoft.com/office/drawing/2014/main" id="{7387AFCC-580C-4383-9955-544E568A91D2}"/>
                </a:ext>
              </a:extLst>
            </p:cNvPr>
            <p:cNvCxnSpPr>
              <a:cxnSpLocks/>
              <a:stCxn id="224" idx="2"/>
              <a:endCxn id="235" idx="2"/>
            </p:cNvCxnSpPr>
            <p:nvPr/>
          </p:nvCxnSpPr>
          <p:spPr>
            <a:xfrm>
              <a:off x="10977260" y="2946667"/>
              <a:ext cx="158958" cy="156818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223" name="Nhóm 222">
              <a:extLst>
                <a:ext uri="{FF2B5EF4-FFF2-40B4-BE49-F238E27FC236}">
                  <a16:creationId xmlns:a16="http://schemas.microsoft.com/office/drawing/2014/main" id="{0862A063-F20E-4FD4-A1D1-DFC44E1A73AE}"/>
                </a:ext>
              </a:extLst>
            </p:cNvPr>
            <p:cNvGrpSpPr/>
            <p:nvPr/>
          </p:nvGrpSpPr>
          <p:grpSpPr>
            <a:xfrm>
              <a:off x="9705671" y="2160853"/>
              <a:ext cx="1271589" cy="785814"/>
              <a:chOff x="5819493" y="2174482"/>
              <a:chExt cx="1271589" cy="785814"/>
            </a:xfrm>
            <a:solidFill>
              <a:schemeClr val="accent3">
                <a:lumMod val="75000"/>
              </a:schemeClr>
            </a:solidFill>
          </p:grpSpPr>
          <p:sp>
            <p:nvSpPr>
              <p:cNvPr id="224" name="Hình tự do: Hình 223">
                <a:extLst>
                  <a:ext uri="{FF2B5EF4-FFF2-40B4-BE49-F238E27FC236}">
                    <a16:creationId xmlns:a16="http://schemas.microsoft.com/office/drawing/2014/main" id="{7D478DB2-CE07-4AEE-ACB2-C56435BEEBD4}"/>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5" name="Nhóm 224">
                <a:extLst>
                  <a:ext uri="{FF2B5EF4-FFF2-40B4-BE49-F238E27FC236}">
                    <a16:creationId xmlns:a16="http://schemas.microsoft.com/office/drawing/2014/main" id="{7C478B02-75E3-4F10-B804-25094E13069E}"/>
                  </a:ext>
                </a:extLst>
              </p:cNvPr>
              <p:cNvGrpSpPr/>
              <p:nvPr/>
            </p:nvGrpSpPr>
            <p:grpSpPr>
              <a:xfrm>
                <a:off x="5819493" y="2174482"/>
                <a:ext cx="1176338" cy="785814"/>
                <a:chOff x="5819493" y="2174482"/>
                <a:chExt cx="1176338" cy="785814"/>
              </a:xfrm>
              <a:grpFill/>
            </p:grpSpPr>
            <p:sp>
              <p:nvSpPr>
                <p:cNvPr id="226" name="Hình tự do: Hình 225">
                  <a:extLst>
                    <a:ext uri="{FF2B5EF4-FFF2-40B4-BE49-F238E27FC236}">
                      <a16:creationId xmlns:a16="http://schemas.microsoft.com/office/drawing/2014/main" id="{AFA74512-739D-45C5-BBF5-17B7AF5E4229}"/>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ình tự do: Hình 226">
                  <a:extLst>
                    <a:ext uri="{FF2B5EF4-FFF2-40B4-BE49-F238E27FC236}">
                      <a16:creationId xmlns:a16="http://schemas.microsoft.com/office/drawing/2014/main" id="{E4F79412-46CA-4726-A8E3-3046C61E9E47}"/>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ình tự do: Hình 227">
                  <a:extLst>
                    <a:ext uri="{FF2B5EF4-FFF2-40B4-BE49-F238E27FC236}">
                      <a16:creationId xmlns:a16="http://schemas.microsoft.com/office/drawing/2014/main" id="{B27A46C4-53DC-4146-A981-794A94C4C0F1}"/>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ình tự do: Hình 228">
                  <a:extLst>
                    <a:ext uri="{FF2B5EF4-FFF2-40B4-BE49-F238E27FC236}">
                      <a16:creationId xmlns:a16="http://schemas.microsoft.com/office/drawing/2014/main" id="{A5AFEC18-2B1C-4369-9BED-D4A0A3430888}"/>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ình tự do: Hình 229">
                  <a:extLst>
                    <a:ext uri="{FF2B5EF4-FFF2-40B4-BE49-F238E27FC236}">
                      <a16:creationId xmlns:a16="http://schemas.microsoft.com/office/drawing/2014/main" id="{87850E28-DF1A-4903-8AEB-55FCA4D77A76}"/>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ình tự do: Hình 230">
                  <a:extLst>
                    <a:ext uri="{FF2B5EF4-FFF2-40B4-BE49-F238E27FC236}">
                      <a16:creationId xmlns:a16="http://schemas.microsoft.com/office/drawing/2014/main" id="{04494EC9-95E8-4320-A4A0-283729C7CE1B}"/>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ình tự do: Hình 232">
                  <a:extLst>
                    <a:ext uri="{FF2B5EF4-FFF2-40B4-BE49-F238E27FC236}">
                      <a16:creationId xmlns:a16="http://schemas.microsoft.com/office/drawing/2014/main" id="{C8A90E1D-9C50-43F3-BA4B-84C63ED3164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Hình tự do: Hình 231">
                  <a:extLst>
                    <a:ext uri="{FF2B5EF4-FFF2-40B4-BE49-F238E27FC236}">
                      <a16:creationId xmlns:a16="http://schemas.microsoft.com/office/drawing/2014/main" id="{61A71DE2-CC68-4FAA-863B-2FB34D1500C3}"/>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78" name="Hộp Văn bản 377">
            <a:extLst>
              <a:ext uri="{FF2B5EF4-FFF2-40B4-BE49-F238E27FC236}">
                <a16:creationId xmlns:a16="http://schemas.microsoft.com/office/drawing/2014/main" id="{74FE9A80-CCE3-4031-B895-262650E6EA9B}"/>
              </a:ext>
            </a:extLst>
          </p:cNvPr>
          <p:cNvSpPr txBox="1"/>
          <p:nvPr/>
        </p:nvSpPr>
        <p:spPr>
          <a:xfrm>
            <a:off x="6300399"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sp>
        <p:nvSpPr>
          <p:cNvPr id="379" name="Hộp Văn bản 378">
            <a:extLst>
              <a:ext uri="{FF2B5EF4-FFF2-40B4-BE49-F238E27FC236}">
                <a16:creationId xmlns:a16="http://schemas.microsoft.com/office/drawing/2014/main" id="{A20D8D1F-7BC8-42A2-915F-FC919AD25585}"/>
              </a:ext>
            </a:extLst>
          </p:cNvPr>
          <p:cNvSpPr txBox="1"/>
          <p:nvPr/>
        </p:nvSpPr>
        <p:spPr>
          <a:xfrm>
            <a:off x="10253771"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grpSp>
        <p:nvGrpSpPr>
          <p:cNvPr id="383" name="Nhóm 382">
            <a:extLst>
              <a:ext uri="{FF2B5EF4-FFF2-40B4-BE49-F238E27FC236}">
                <a16:creationId xmlns:a16="http://schemas.microsoft.com/office/drawing/2014/main" id="{2803FFFB-3BDE-4079-88E1-56DD60089771}"/>
              </a:ext>
            </a:extLst>
          </p:cNvPr>
          <p:cNvGrpSpPr/>
          <p:nvPr/>
        </p:nvGrpSpPr>
        <p:grpSpPr>
          <a:xfrm>
            <a:off x="1222384" y="1371491"/>
            <a:ext cx="4873616" cy="4074888"/>
            <a:chOff x="589080" y="1371491"/>
            <a:chExt cx="4873616" cy="4074888"/>
          </a:xfrm>
        </p:grpSpPr>
        <p:grpSp>
          <p:nvGrpSpPr>
            <p:cNvPr id="274" name="Nhóm 273">
              <a:extLst>
                <a:ext uri="{FF2B5EF4-FFF2-40B4-BE49-F238E27FC236}">
                  <a16:creationId xmlns:a16="http://schemas.microsoft.com/office/drawing/2014/main" id="{4B04F902-EEFA-42FD-B0C2-C8F990D7046B}"/>
                </a:ext>
              </a:extLst>
            </p:cNvPr>
            <p:cNvGrpSpPr/>
            <p:nvPr/>
          </p:nvGrpSpPr>
          <p:grpSpPr>
            <a:xfrm>
              <a:off x="589080" y="2173633"/>
              <a:ext cx="2965261" cy="2855513"/>
              <a:chOff x="1197336" y="2174482"/>
              <a:chExt cx="2965261" cy="2855513"/>
            </a:xfrm>
          </p:grpSpPr>
          <p:cxnSp>
            <p:nvCxnSpPr>
              <p:cNvPr id="246" name="Đường nối Thẳng 245">
                <a:extLst>
                  <a:ext uri="{FF2B5EF4-FFF2-40B4-BE49-F238E27FC236}">
                    <a16:creationId xmlns:a16="http://schemas.microsoft.com/office/drawing/2014/main" id="{805C4487-4BDA-40DC-B70C-D2C966CCEB0E}"/>
                  </a:ext>
                </a:extLst>
              </p:cNvPr>
              <p:cNvCxnSpPr>
                <a:cxnSpLocks/>
                <a:stCxn id="73" idx="0"/>
                <a:endCxn id="88" idx="0"/>
              </p:cNvCxnSpPr>
              <p:nvPr/>
            </p:nvCxnSpPr>
            <p:spPr>
              <a:xfrm flipH="1">
                <a:off x="2531365" y="2174482"/>
                <a:ext cx="50722" cy="102851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8" name="Đường nối Thẳng 247">
                <a:extLst>
                  <a:ext uri="{FF2B5EF4-FFF2-40B4-BE49-F238E27FC236}">
                    <a16:creationId xmlns:a16="http://schemas.microsoft.com/office/drawing/2014/main" id="{882AED4C-D2A4-43B1-A1A9-6F74ECE9B1D5}"/>
                  </a:ext>
                </a:extLst>
              </p:cNvPr>
              <p:cNvCxnSpPr>
                <a:cxnSpLocks/>
                <a:stCxn id="77" idx="1"/>
              </p:cNvCxnSpPr>
              <p:nvPr/>
            </p:nvCxnSpPr>
            <p:spPr>
              <a:xfrm flipH="1">
                <a:off x="3485430" y="2174482"/>
                <a:ext cx="82494" cy="101264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9" name="Đường nối Thẳng 248">
                <a:extLst>
                  <a:ext uri="{FF2B5EF4-FFF2-40B4-BE49-F238E27FC236}">
                    <a16:creationId xmlns:a16="http://schemas.microsoft.com/office/drawing/2014/main" id="{D3CA0BF2-5836-4491-B056-3E93EDF3EEDA}"/>
                  </a:ext>
                </a:extLst>
              </p:cNvPr>
              <p:cNvCxnSpPr>
                <a:cxnSpLocks/>
                <a:stCxn id="75" idx="2"/>
              </p:cNvCxnSpPr>
              <p:nvPr/>
            </p:nvCxnSpPr>
            <p:spPr>
              <a:xfrm flipH="1">
                <a:off x="3809454" y="2960296"/>
                <a:ext cx="44222" cy="1010308"/>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0" name="Nhóm 169">
                <a:extLst>
                  <a:ext uri="{FF2B5EF4-FFF2-40B4-BE49-F238E27FC236}">
                    <a16:creationId xmlns:a16="http://schemas.microsoft.com/office/drawing/2014/main" id="{04317E70-983A-4248-B09B-33F5A06D0E60}"/>
                  </a:ext>
                </a:extLst>
              </p:cNvPr>
              <p:cNvGrpSpPr/>
              <p:nvPr/>
            </p:nvGrpSpPr>
            <p:grpSpPr>
              <a:xfrm>
                <a:off x="1197336" y="2174482"/>
                <a:ext cx="2965261" cy="2855513"/>
                <a:chOff x="4434742" y="2174482"/>
                <a:chExt cx="2965261" cy="2855512"/>
              </a:xfrm>
            </p:grpSpPr>
            <p:grpSp>
              <p:nvGrpSpPr>
                <p:cNvPr id="80" name="Nhóm 79">
                  <a:extLst>
                    <a:ext uri="{FF2B5EF4-FFF2-40B4-BE49-F238E27FC236}">
                      <a16:creationId xmlns:a16="http://schemas.microsoft.com/office/drawing/2014/main" id="{FC54E8AE-31C3-4441-8BE6-DF61C79E3966}"/>
                    </a:ext>
                  </a:extLst>
                </p:cNvPr>
                <p:cNvGrpSpPr/>
                <p:nvPr/>
              </p:nvGrpSpPr>
              <p:grpSpPr>
                <a:xfrm>
                  <a:off x="4434742" y="3204076"/>
                  <a:ext cx="2965261" cy="1825918"/>
                  <a:chOff x="4434742" y="3204077"/>
                  <a:chExt cx="2965261" cy="1825918"/>
                </a:xfrm>
              </p:grpSpPr>
              <p:sp>
                <p:nvSpPr>
                  <p:cNvPr id="51" name="Hình tự do: Hình 50">
                    <a:extLst>
                      <a:ext uri="{FF2B5EF4-FFF2-40B4-BE49-F238E27FC236}">
                        <a16:creationId xmlns:a16="http://schemas.microsoft.com/office/drawing/2014/main" id="{031A14C8-5B57-4631-9203-48E4C3337513}"/>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Hình tự do: Hình 51">
                    <a:extLst>
                      <a:ext uri="{FF2B5EF4-FFF2-40B4-BE49-F238E27FC236}">
                        <a16:creationId xmlns:a16="http://schemas.microsoft.com/office/drawing/2014/main" id="{C4285C20-B05D-450A-8D89-9EBBD975BD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Hình tự do: Hình 52">
                    <a:extLst>
                      <a:ext uri="{FF2B5EF4-FFF2-40B4-BE49-F238E27FC236}">
                        <a16:creationId xmlns:a16="http://schemas.microsoft.com/office/drawing/2014/main" id="{41603568-B15F-4AD2-B2EB-ABC9B2734D2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Hình tự do: Hình 53">
                    <a:extLst>
                      <a:ext uri="{FF2B5EF4-FFF2-40B4-BE49-F238E27FC236}">
                        <a16:creationId xmlns:a16="http://schemas.microsoft.com/office/drawing/2014/main" id="{CFFD8095-BD0A-4F3B-A7D2-85066F143A3F}"/>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Hình tự do: Hình 54">
                    <a:extLst>
                      <a:ext uri="{FF2B5EF4-FFF2-40B4-BE49-F238E27FC236}">
                        <a16:creationId xmlns:a16="http://schemas.microsoft.com/office/drawing/2014/main" id="{5BB9F3B5-D6E1-4792-A926-E6A3176326F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Hình tự do: Hình 62">
                    <a:extLst>
                      <a:ext uri="{FF2B5EF4-FFF2-40B4-BE49-F238E27FC236}">
                        <a16:creationId xmlns:a16="http://schemas.microsoft.com/office/drawing/2014/main" id="{A0163396-67F3-4315-9C17-0D1B4A0430C9}"/>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Hình tự do: Hình 63">
                    <a:extLst>
                      <a:ext uri="{FF2B5EF4-FFF2-40B4-BE49-F238E27FC236}">
                        <a16:creationId xmlns:a16="http://schemas.microsoft.com/office/drawing/2014/main" id="{79F25F7D-B20D-4B1A-B79B-DA3527B2216F}"/>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Hình tự do: Hình 64">
                    <a:extLst>
                      <a:ext uri="{FF2B5EF4-FFF2-40B4-BE49-F238E27FC236}">
                        <a16:creationId xmlns:a16="http://schemas.microsoft.com/office/drawing/2014/main" id="{81E54F9D-8F04-4657-A11F-96F55F75F368}"/>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Hình tự do: Hình 65">
                    <a:extLst>
                      <a:ext uri="{FF2B5EF4-FFF2-40B4-BE49-F238E27FC236}">
                        <a16:creationId xmlns:a16="http://schemas.microsoft.com/office/drawing/2014/main" id="{A57753EE-E51C-43CC-B8AD-9404B8E31F27}"/>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Hình tự do: Hình 66">
                    <a:extLst>
                      <a:ext uri="{FF2B5EF4-FFF2-40B4-BE49-F238E27FC236}">
                        <a16:creationId xmlns:a16="http://schemas.microsoft.com/office/drawing/2014/main" id="{0D171F6E-4D80-4AE7-A69A-181BF4DF20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Hình tự do: Hình 13">
                    <a:extLst>
                      <a:ext uri="{FF2B5EF4-FFF2-40B4-BE49-F238E27FC236}">
                        <a16:creationId xmlns:a16="http://schemas.microsoft.com/office/drawing/2014/main" id="{2DC4EEA2-0E7E-4E50-8349-2D0CCDD8D214}"/>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tự do: Hình 14">
                    <a:extLst>
                      <a:ext uri="{FF2B5EF4-FFF2-40B4-BE49-F238E27FC236}">
                        <a16:creationId xmlns:a16="http://schemas.microsoft.com/office/drawing/2014/main" id="{3F84C820-3ADC-4DB5-B420-F772C405DE9E}"/>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ình tự do: Hình 15">
                    <a:extLst>
                      <a:ext uri="{FF2B5EF4-FFF2-40B4-BE49-F238E27FC236}">
                        <a16:creationId xmlns:a16="http://schemas.microsoft.com/office/drawing/2014/main" id="{3DD8CF7A-0C60-4B58-89F9-663D9E055D6C}"/>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ình tự do: Hình 20">
                    <a:extLst>
                      <a:ext uri="{FF2B5EF4-FFF2-40B4-BE49-F238E27FC236}">
                        <a16:creationId xmlns:a16="http://schemas.microsoft.com/office/drawing/2014/main" id="{C1A6432E-BA6B-4E9D-BCC8-DC1F4FF72C10}"/>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ình tự do: Hình 21">
                    <a:extLst>
                      <a:ext uri="{FF2B5EF4-FFF2-40B4-BE49-F238E27FC236}">
                        <a16:creationId xmlns:a16="http://schemas.microsoft.com/office/drawing/2014/main" id="{34D9BAA4-5D43-445A-9E4D-0B8D926C0607}"/>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ình tự do: Hình 22">
                    <a:extLst>
                      <a:ext uri="{FF2B5EF4-FFF2-40B4-BE49-F238E27FC236}">
                        <a16:creationId xmlns:a16="http://schemas.microsoft.com/office/drawing/2014/main" id="{1739906F-FB59-44A2-83A7-EF88835D6FA5}"/>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ình tự do: Hình 25">
                    <a:extLst>
                      <a:ext uri="{FF2B5EF4-FFF2-40B4-BE49-F238E27FC236}">
                        <a16:creationId xmlns:a16="http://schemas.microsoft.com/office/drawing/2014/main" id="{D92CD52E-1415-46F5-BB7B-32541F601863}"/>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tự do: Hình 26">
                    <a:extLst>
                      <a:ext uri="{FF2B5EF4-FFF2-40B4-BE49-F238E27FC236}">
                        <a16:creationId xmlns:a16="http://schemas.microsoft.com/office/drawing/2014/main" id="{67DECFAA-B4EF-4BB6-9465-84C9A6C9C428}"/>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ình tự do: Hình 27">
                    <a:extLst>
                      <a:ext uri="{FF2B5EF4-FFF2-40B4-BE49-F238E27FC236}">
                        <a16:creationId xmlns:a16="http://schemas.microsoft.com/office/drawing/2014/main" id="{4CF882A1-FF4F-49AC-93B3-2601C1A91C1B}"/>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tự do: Hình 30">
                    <a:extLst>
                      <a:ext uri="{FF2B5EF4-FFF2-40B4-BE49-F238E27FC236}">
                        <a16:creationId xmlns:a16="http://schemas.microsoft.com/office/drawing/2014/main" id="{4898D28C-6744-4FDD-9D9E-48E4A51156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tự do: Hình 31">
                    <a:extLst>
                      <a:ext uri="{FF2B5EF4-FFF2-40B4-BE49-F238E27FC236}">
                        <a16:creationId xmlns:a16="http://schemas.microsoft.com/office/drawing/2014/main" id="{3C0D7D90-CD23-4AE3-873F-7089946ECFA9}"/>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tự do: Hình 32">
                    <a:extLst>
                      <a:ext uri="{FF2B5EF4-FFF2-40B4-BE49-F238E27FC236}">
                        <a16:creationId xmlns:a16="http://schemas.microsoft.com/office/drawing/2014/main" id="{2D523EFC-AE42-4732-B2C6-71EE6E47F159}"/>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tự do: Hình 35">
                    <a:extLst>
                      <a:ext uri="{FF2B5EF4-FFF2-40B4-BE49-F238E27FC236}">
                        <a16:creationId xmlns:a16="http://schemas.microsoft.com/office/drawing/2014/main" id="{FBF4B2CC-4A92-45A0-A822-35364C9C77BC}"/>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ình tự do: Hình 36">
                    <a:extLst>
                      <a:ext uri="{FF2B5EF4-FFF2-40B4-BE49-F238E27FC236}">
                        <a16:creationId xmlns:a16="http://schemas.microsoft.com/office/drawing/2014/main" id="{AB496C45-DA50-4066-A7B8-E42FBB2A7916}"/>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ình tự do: Hình 37">
                    <a:extLst>
                      <a:ext uri="{FF2B5EF4-FFF2-40B4-BE49-F238E27FC236}">
                        <a16:creationId xmlns:a16="http://schemas.microsoft.com/office/drawing/2014/main" id="{A4EF1F13-ACA4-4FEF-8A16-6FC64A37340A}"/>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tự do: Hình 39">
                    <a:extLst>
                      <a:ext uri="{FF2B5EF4-FFF2-40B4-BE49-F238E27FC236}">
                        <a16:creationId xmlns:a16="http://schemas.microsoft.com/office/drawing/2014/main" id="{8E78DD92-A223-477E-8BD8-564C9B1CC465}"/>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Hình tự do: Hình 40">
                    <a:extLst>
                      <a:ext uri="{FF2B5EF4-FFF2-40B4-BE49-F238E27FC236}">
                        <a16:creationId xmlns:a16="http://schemas.microsoft.com/office/drawing/2014/main" id="{CC0D2FAA-726A-4C8D-A6D9-C9444356B910}"/>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Hình tự do: Hình 45">
                    <a:extLst>
                      <a:ext uri="{FF2B5EF4-FFF2-40B4-BE49-F238E27FC236}">
                        <a16:creationId xmlns:a16="http://schemas.microsoft.com/office/drawing/2014/main" id="{F53CA37F-CD43-4903-A17F-B6766225C96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Hình tự do: Hình 46">
                    <a:extLst>
                      <a:ext uri="{FF2B5EF4-FFF2-40B4-BE49-F238E27FC236}">
                        <a16:creationId xmlns:a16="http://schemas.microsoft.com/office/drawing/2014/main" id="{CD0A8069-A5D6-4BEC-AB10-97290D525265}"/>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Hình tự do: Hình 47">
                    <a:extLst>
                      <a:ext uri="{FF2B5EF4-FFF2-40B4-BE49-F238E27FC236}">
                        <a16:creationId xmlns:a16="http://schemas.microsoft.com/office/drawing/2014/main" id="{9BE723BB-E5B5-489F-AD0B-0A540705481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Hình tự do: Hình 48">
                    <a:extLst>
                      <a:ext uri="{FF2B5EF4-FFF2-40B4-BE49-F238E27FC236}">
                        <a16:creationId xmlns:a16="http://schemas.microsoft.com/office/drawing/2014/main" id="{F6D58957-9A31-4595-99D4-20D3F3F01014}"/>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Hình tự do: Hình 49">
                    <a:extLst>
                      <a:ext uri="{FF2B5EF4-FFF2-40B4-BE49-F238E27FC236}">
                        <a16:creationId xmlns:a16="http://schemas.microsoft.com/office/drawing/2014/main" id="{B80DBBA8-CEC7-4C87-8AF1-047320719011}"/>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Hình tự do: Hình 55">
                    <a:extLst>
                      <a:ext uri="{FF2B5EF4-FFF2-40B4-BE49-F238E27FC236}">
                        <a16:creationId xmlns:a16="http://schemas.microsoft.com/office/drawing/2014/main" id="{D7292D2C-E0DC-4A59-8BBE-22815B54937F}"/>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Hình tự do: Hình 56">
                    <a:extLst>
                      <a:ext uri="{FF2B5EF4-FFF2-40B4-BE49-F238E27FC236}">
                        <a16:creationId xmlns:a16="http://schemas.microsoft.com/office/drawing/2014/main" id="{7300598F-C8EE-42A3-AC5C-3790F5D3EE2D}"/>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Hình tự do: Hình 57">
                    <a:extLst>
                      <a:ext uri="{FF2B5EF4-FFF2-40B4-BE49-F238E27FC236}">
                        <a16:creationId xmlns:a16="http://schemas.microsoft.com/office/drawing/2014/main" id="{7A5DAA69-1402-49DD-9AC2-23934933C398}"/>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Hình tự do: Hình 58">
                    <a:extLst>
                      <a:ext uri="{FF2B5EF4-FFF2-40B4-BE49-F238E27FC236}">
                        <a16:creationId xmlns:a16="http://schemas.microsoft.com/office/drawing/2014/main" id="{607C782A-45B2-4E5B-9972-BE663A9C7721}"/>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Hình tự do: Hình 59">
                    <a:extLst>
                      <a:ext uri="{FF2B5EF4-FFF2-40B4-BE49-F238E27FC236}">
                        <a16:creationId xmlns:a16="http://schemas.microsoft.com/office/drawing/2014/main" id="{496722AC-2021-4DFA-9CD5-5CF640335F15}"/>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Hình tự do: Hình 60">
                    <a:extLst>
                      <a:ext uri="{FF2B5EF4-FFF2-40B4-BE49-F238E27FC236}">
                        <a16:creationId xmlns:a16="http://schemas.microsoft.com/office/drawing/2014/main" id="{02526BC8-F096-4977-B3CD-DFFB1AC4E61B}"/>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Hình tự do: Hình 61">
                    <a:extLst>
                      <a:ext uri="{FF2B5EF4-FFF2-40B4-BE49-F238E27FC236}">
                        <a16:creationId xmlns:a16="http://schemas.microsoft.com/office/drawing/2014/main" id="{43913241-FE7B-4653-928A-3520512CFEBA}"/>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Hình tự do: Hình 12">
                    <a:extLst>
                      <a:ext uri="{FF2B5EF4-FFF2-40B4-BE49-F238E27FC236}">
                        <a16:creationId xmlns:a16="http://schemas.microsoft.com/office/drawing/2014/main" id="{3CB5A855-3496-470C-BB41-691A197773DA}"/>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ình tự do: Hình 16">
                    <a:extLst>
                      <a:ext uri="{FF2B5EF4-FFF2-40B4-BE49-F238E27FC236}">
                        <a16:creationId xmlns:a16="http://schemas.microsoft.com/office/drawing/2014/main" id="{504A3AB7-FA5A-43F4-8C9F-E6CC546D649E}"/>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tự do: Hình 19">
                    <a:extLst>
                      <a:ext uri="{FF2B5EF4-FFF2-40B4-BE49-F238E27FC236}">
                        <a16:creationId xmlns:a16="http://schemas.microsoft.com/office/drawing/2014/main" id="{67BAA242-4832-43BB-B87C-9FD01D702E21}"/>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ình tự do: Hình 23">
                    <a:extLst>
                      <a:ext uri="{FF2B5EF4-FFF2-40B4-BE49-F238E27FC236}">
                        <a16:creationId xmlns:a16="http://schemas.microsoft.com/office/drawing/2014/main" id="{2D6AD46C-7A46-442E-8889-A0424863F086}"/>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ình tự do: Hình 24">
                    <a:extLst>
                      <a:ext uri="{FF2B5EF4-FFF2-40B4-BE49-F238E27FC236}">
                        <a16:creationId xmlns:a16="http://schemas.microsoft.com/office/drawing/2014/main" id="{1B0F7F56-5510-4FCD-9E7A-435D36AE96BD}"/>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ình tự do: Hình 28">
                    <a:extLst>
                      <a:ext uri="{FF2B5EF4-FFF2-40B4-BE49-F238E27FC236}">
                        <a16:creationId xmlns:a16="http://schemas.microsoft.com/office/drawing/2014/main" id="{606A2A1D-D9CD-4F4E-9982-F9454292688B}"/>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ình tự do: Hình 29">
                    <a:extLst>
                      <a:ext uri="{FF2B5EF4-FFF2-40B4-BE49-F238E27FC236}">
                        <a16:creationId xmlns:a16="http://schemas.microsoft.com/office/drawing/2014/main" id="{32795D7F-AD79-46EC-AFC6-53448EFF22DD}"/>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tự do: Hình 33">
                    <a:extLst>
                      <a:ext uri="{FF2B5EF4-FFF2-40B4-BE49-F238E27FC236}">
                        <a16:creationId xmlns:a16="http://schemas.microsoft.com/office/drawing/2014/main" id="{50AB2FBF-C1A4-402A-B054-D9DE39706B4B}"/>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tự do: Hình 34">
                    <a:extLst>
                      <a:ext uri="{FF2B5EF4-FFF2-40B4-BE49-F238E27FC236}">
                        <a16:creationId xmlns:a16="http://schemas.microsoft.com/office/drawing/2014/main" id="{DEDB295C-2707-462C-9E7C-D30BC8C4B216}"/>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ình tự do: Hình 38">
                    <a:extLst>
                      <a:ext uri="{FF2B5EF4-FFF2-40B4-BE49-F238E27FC236}">
                        <a16:creationId xmlns:a16="http://schemas.microsoft.com/office/drawing/2014/main" id="{5542E289-6212-4194-BDAA-4F23852047CB}"/>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Nhóm 78">
                  <a:extLst>
                    <a:ext uri="{FF2B5EF4-FFF2-40B4-BE49-F238E27FC236}">
                      <a16:creationId xmlns:a16="http://schemas.microsoft.com/office/drawing/2014/main" id="{625CC654-7726-4C16-952A-E53BD6A2816D}"/>
                    </a:ext>
                  </a:extLst>
                </p:cNvPr>
                <p:cNvGrpSpPr/>
                <p:nvPr/>
              </p:nvGrpSpPr>
              <p:grpSpPr>
                <a:xfrm>
                  <a:off x="5819493" y="2174482"/>
                  <a:ext cx="1271589" cy="785814"/>
                  <a:chOff x="5819493" y="2174482"/>
                  <a:chExt cx="1271589" cy="785814"/>
                </a:xfrm>
                <a:solidFill>
                  <a:schemeClr val="accent3">
                    <a:lumMod val="75000"/>
                  </a:schemeClr>
                </a:solidFill>
              </p:grpSpPr>
              <p:sp>
                <p:nvSpPr>
                  <p:cNvPr id="75" name="Hình tự do: Hình 74">
                    <a:extLst>
                      <a:ext uri="{FF2B5EF4-FFF2-40B4-BE49-F238E27FC236}">
                        <a16:creationId xmlns:a16="http://schemas.microsoft.com/office/drawing/2014/main" id="{5B401D1C-A1F8-4AFE-AF3B-674BF9A5F666}"/>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Nhóm 77">
                    <a:extLst>
                      <a:ext uri="{FF2B5EF4-FFF2-40B4-BE49-F238E27FC236}">
                        <a16:creationId xmlns:a16="http://schemas.microsoft.com/office/drawing/2014/main" id="{2BBC5E9C-2A48-46C4-80A8-BCF66A76FDB0}"/>
                      </a:ext>
                    </a:extLst>
                  </p:cNvPr>
                  <p:cNvGrpSpPr/>
                  <p:nvPr/>
                </p:nvGrpSpPr>
                <p:grpSpPr>
                  <a:xfrm>
                    <a:off x="5819493" y="2174482"/>
                    <a:ext cx="1176338" cy="785814"/>
                    <a:chOff x="5819493" y="2174482"/>
                    <a:chExt cx="1176338" cy="785814"/>
                  </a:xfrm>
                  <a:grpFill/>
                </p:grpSpPr>
                <p:sp>
                  <p:nvSpPr>
                    <p:cNvPr id="70" name="Hình tự do: Hình 69">
                      <a:extLst>
                        <a:ext uri="{FF2B5EF4-FFF2-40B4-BE49-F238E27FC236}">
                          <a16:creationId xmlns:a16="http://schemas.microsoft.com/office/drawing/2014/main" id="{06BB7F7D-8EF9-48A8-8EFB-9E56AE5AA206}"/>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ình tự do: Hình 70">
                      <a:extLst>
                        <a:ext uri="{FF2B5EF4-FFF2-40B4-BE49-F238E27FC236}">
                          <a16:creationId xmlns:a16="http://schemas.microsoft.com/office/drawing/2014/main" id="{87BD05A2-A34D-42E5-9055-4519539F67A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ình tự do: Hình 71">
                      <a:extLst>
                        <a:ext uri="{FF2B5EF4-FFF2-40B4-BE49-F238E27FC236}">
                          <a16:creationId xmlns:a16="http://schemas.microsoft.com/office/drawing/2014/main" id="{355FE2F7-00F2-4AF5-AA3A-E30A82F2A68F}"/>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ình tự do: Hình 72">
                      <a:extLst>
                        <a:ext uri="{FF2B5EF4-FFF2-40B4-BE49-F238E27FC236}">
                          <a16:creationId xmlns:a16="http://schemas.microsoft.com/office/drawing/2014/main" id="{BA38EAB5-26B1-4DC3-ADFE-8C61B3C50B4B}"/>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ình tự do: Hình 73">
                      <a:extLst>
                        <a:ext uri="{FF2B5EF4-FFF2-40B4-BE49-F238E27FC236}">
                          <a16:creationId xmlns:a16="http://schemas.microsoft.com/office/drawing/2014/main" id="{FEE015ED-0DF2-4888-BF11-E50AFAC48CD3}"/>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ình tự do: Hình 75">
                      <a:extLst>
                        <a:ext uri="{FF2B5EF4-FFF2-40B4-BE49-F238E27FC236}">
                          <a16:creationId xmlns:a16="http://schemas.microsoft.com/office/drawing/2014/main" id="{710C232F-779A-47F4-B8F8-CB5EC12B3308}"/>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tự do: Hình 76">
                      <a:extLst>
                        <a:ext uri="{FF2B5EF4-FFF2-40B4-BE49-F238E27FC236}">
                          <a16:creationId xmlns:a16="http://schemas.microsoft.com/office/drawing/2014/main" id="{99D8ACA3-FDE6-4C26-A8C5-2040478CEEE2}"/>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ình tự do: Hình 68">
                      <a:extLst>
                        <a:ext uri="{FF2B5EF4-FFF2-40B4-BE49-F238E27FC236}">
                          <a16:creationId xmlns:a16="http://schemas.microsoft.com/office/drawing/2014/main" id="{C7B57C24-C317-422F-BCFA-03FFE6F66864}"/>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1" name="Nhóm 80">
                  <a:extLst>
                    <a:ext uri="{FF2B5EF4-FFF2-40B4-BE49-F238E27FC236}">
                      <a16:creationId xmlns:a16="http://schemas.microsoft.com/office/drawing/2014/main" id="{E218F592-8A03-4DE7-8125-4B0D64C69749}"/>
                    </a:ext>
                  </a:extLst>
                </p:cNvPr>
                <p:cNvGrpSpPr/>
                <p:nvPr/>
              </p:nvGrpSpPr>
              <p:grpSpPr>
                <a:xfrm>
                  <a:off x="5768771" y="3202993"/>
                  <a:ext cx="1271589" cy="785814"/>
                  <a:chOff x="5819493" y="2174482"/>
                  <a:chExt cx="1271589" cy="785814"/>
                </a:xfrm>
                <a:solidFill>
                  <a:schemeClr val="accent3">
                    <a:lumMod val="75000"/>
                  </a:schemeClr>
                </a:solidFill>
              </p:grpSpPr>
              <p:sp>
                <p:nvSpPr>
                  <p:cNvPr id="82" name="Hình tự do: Hình 81">
                    <a:extLst>
                      <a:ext uri="{FF2B5EF4-FFF2-40B4-BE49-F238E27FC236}">
                        <a16:creationId xmlns:a16="http://schemas.microsoft.com/office/drawing/2014/main" id="{002DE2A1-B7E1-41B1-8F2F-913960C8F78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3" name="Nhóm 82">
                    <a:extLst>
                      <a:ext uri="{FF2B5EF4-FFF2-40B4-BE49-F238E27FC236}">
                        <a16:creationId xmlns:a16="http://schemas.microsoft.com/office/drawing/2014/main" id="{42D0F1CC-D545-4FD8-9100-07CEF57E76A3}"/>
                      </a:ext>
                    </a:extLst>
                  </p:cNvPr>
                  <p:cNvGrpSpPr/>
                  <p:nvPr/>
                </p:nvGrpSpPr>
                <p:grpSpPr>
                  <a:xfrm>
                    <a:off x="5819493" y="2174482"/>
                    <a:ext cx="1176338" cy="785814"/>
                    <a:chOff x="5819493" y="2174482"/>
                    <a:chExt cx="1176338" cy="785814"/>
                  </a:xfrm>
                  <a:grpFill/>
                </p:grpSpPr>
                <p:sp>
                  <p:nvSpPr>
                    <p:cNvPr id="84" name="Hình tự do: Hình 83">
                      <a:extLst>
                        <a:ext uri="{FF2B5EF4-FFF2-40B4-BE49-F238E27FC236}">
                          <a16:creationId xmlns:a16="http://schemas.microsoft.com/office/drawing/2014/main" id="{3AE78659-4D1E-4D03-A5D7-E52977183698}"/>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Hình tự do: Hình 84">
                      <a:extLst>
                        <a:ext uri="{FF2B5EF4-FFF2-40B4-BE49-F238E27FC236}">
                          <a16:creationId xmlns:a16="http://schemas.microsoft.com/office/drawing/2014/main" id="{A41B37C4-5760-4123-BE7A-D4946FF8851B}"/>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Hình tự do: Hình 85">
                      <a:extLst>
                        <a:ext uri="{FF2B5EF4-FFF2-40B4-BE49-F238E27FC236}">
                          <a16:creationId xmlns:a16="http://schemas.microsoft.com/office/drawing/2014/main" id="{922AFF15-A2E0-49C0-9E5B-F21992EAA2B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Hình tự do: Hình 86">
                      <a:extLst>
                        <a:ext uri="{FF2B5EF4-FFF2-40B4-BE49-F238E27FC236}">
                          <a16:creationId xmlns:a16="http://schemas.microsoft.com/office/drawing/2014/main" id="{EBA0EE1B-B4D0-48FE-8E2F-37562E0A0376}"/>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8" name="Hình tự do: Hình 87">
                      <a:extLst>
                        <a:ext uri="{FF2B5EF4-FFF2-40B4-BE49-F238E27FC236}">
                          <a16:creationId xmlns:a16="http://schemas.microsoft.com/office/drawing/2014/main" id="{AAA96198-6670-44A3-8CFE-AFF205461B94}"/>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Hình tự do: Hình 88">
                      <a:extLst>
                        <a:ext uri="{FF2B5EF4-FFF2-40B4-BE49-F238E27FC236}">
                          <a16:creationId xmlns:a16="http://schemas.microsoft.com/office/drawing/2014/main" id="{394C3700-D76D-4512-AB2D-564094E51AB7}"/>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Hình tự do: Hình 89">
                      <a:extLst>
                        <a:ext uri="{FF2B5EF4-FFF2-40B4-BE49-F238E27FC236}">
                          <a16:creationId xmlns:a16="http://schemas.microsoft.com/office/drawing/2014/main" id="{BB80013A-F235-4C95-8F13-421C5ECFFD05}"/>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Hình tự do: Hình 90">
                      <a:extLst>
                        <a:ext uri="{FF2B5EF4-FFF2-40B4-BE49-F238E27FC236}">
                          <a16:creationId xmlns:a16="http://schemas.microsoft.com/office/drawing/2014/main" id="{5E4B5C6D-0E1B-4610-A7D4-2B5CC0950106}"/>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grpSp>
          <p:cxnSp>
            <p:nvCxnSpPr>
              <p:cNvPr id="250" name="Đường nối Thẳng 249">
                <a:extLst>
                  <a:ext uri="{FF2B5EF4-FFF2-40B4-BE49-F238E27FC236}">
                    <a16:creationId xmlns:a16="http://schemas.microsoft.com/office/drawing/2014/main" id="{54D9371E-9835-4963-B0A4-E40C1292B59A}"/>
                  </a:ext>
                </a:extLst>
              </p:cNvPr>
              <p:cNvCxnSpPr>
                <a:cxnSpLocks/>
                <a:stCxn id="69" idx="3"/>
              </p:cNvCxnSpPr>
              <p:nvPr/>
            </p:nvCxnSpPr>
            <p:spPr>
              <a:xfrm flipH="1">
                <a:off x="2819079" y="2960296"/>
                <a:ext cx="48760" cy="1000688"/>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377" name="Hộp Văn bản 376">
              <a:extLst>
                <a:ext uri="{FF2B5EF4-FFF2-40B4-BE49-F238E27FC236}">
                  <a16:creationId xmlns:a16="http://schemas.microsoft.com/office/drawing/2014/main" id="{CC7C1074-AD8E-404D-8E63-78704671D9C5}"/>
                </a:ext>
              </a:extLst>
            </p:cNvPr>
            <p:cNvSpPr txBox="1"/>
            <p:nvPr/>
          </p:nvSpPr>
          <p:spPr>
            <a:xfrm>
              <a:off x="1602879" y="5077048"/>
              <a:ext cx="1280835" cy="369331"/>
            </a:xfrm>
            <a:prstGeom prst="rect">
              <a:avLst/>
            </a:prstGeom>
            <a:noFill/>
          </p:spPr>
          <p:txBody>
            <a:bodyPr wrap="square">
              <a:spAutoFit/>
            </a:bodyPr>
            <a:lstStyle/>
            <a:p>
              <a:pPr algn="ctr"/>
              <a:r>
                <a:rPr lang="en-US" dirty="0">
                  <a:solidFill>
                    <a:srgbClr val="242021"/>
                  </a:solidFill>
                  <a:latin typeface="TimesTen-Roman"/>
                </a:rPr>
                <a:t>I</a:t>
              </a:r>
              <a:r>
                <a:rPr lang="en-US" b="0" i="0" dirty="0">
                  <a:solidFill>
                    <a:srgbClr val="242021"/>
                  </a:solidFill>
                  <a:effectLst/>
                  <a:latin typeface="TimesTen-Roman"/>
                </a:rPr>
                <a:t>mage </a:t>
              </a:r>
              <a:r>
                <a:rPr lang="en-US" b="0" i="1" dirty="0">
                  <a:solidFill>
                    <a:srgbClr val="242021"/>
                  </a:solidFill>
                  <a:effectLst/>
                  <a:latin typeface="TimesTen-Italic"/>
                </a:rPr>
                <a:t>f</a:t>
              </a:r>
              <a:endParaRPr lang="en-US" dirty="0"/>
            </a:p>
          </p:txBody>
        </p:sp>
        <p:sp>
          <p:nvSpPr>
            <p:cNvPr id="380" name="Hộp Văn bản 379">
              <a:extLst>
                <a:ext uri="{FF2B5EF4-FFF2-40B4-BE49-F238E27FC236}">
                  <a16:creationId xmlns:a16="http://schemas.microsoft.com/office/drawing/2014/main" id="{88F8198B-C2BF-4D7D-9F59-94E08F7CD97E}"/>
                </a:ext>
              </a:extLst>
            </p:cNvPr>
            <p:cNvSpPr txBox="1"/>
            <p:nvPr/>
          </p:nvSpPr>
          <p:spPr>
            <a:xfrm>
              <a:off x="1358720"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9" name="Hộp Văn bản 388">
              <a:extLst>
                <a:ext uri="{FF2B5EF4-FFF2-40B4-BE49-F238E27FC236}">
                  <a16:creationId xmlns:a16="http://schemas.microsoft.com/office/drawing/2014/main" id="{378F9F60-99C6-47B2-A84D-C19099135842}"/>
                </a:ext>
              </a:extLst>
            </p:cNvPr>
            <p:cNvSpPr txBox="1"/>
            <p:nvPr/>
          </p:nvSpPr>
          <p:spPr>
            <a:xfrm>
              <a:off x="3084161" y="1371491"/>
              <a:ext cx="2378535" cy="369332"/>
            </a:xfrm>
            <a:prstGeom prst="rect">
              <a:avLst/>
            </a:prstGeom>
            <a:noFill/>
          </p:spPr>
          <p:txBody>
            <a:bodyPr wrap="square">
              <a:spAutoFit/>
            </a:bodyPr>
            <a:lstStyle/>
            <a:p>
              <a:pPr algn="ctr"/>
              <a:r>
                <a:rPr lang="en-US" sz="1800" b="0" i="0" dirty="0">
                  <a:solidFill>
                    <a:srgbClr val="242021"/>
                  </a:solidFill>
                  <a:effectLst/>
                  <a:latin typeface="TimesTen-Roman"/>
                </a:rPr>
                <a:t>Origin of Filter Kernel</a:t>
              </a:r>
              <a:endParaRPr lang="en-US" dirty="0"/>
            </a:p>
          </p:txBody>
        </p:sp>
      </p:grpSp>
      <p:sp>
        <p:nvSpPr>
          <p:cNvPr id="381" name="Hộp Văn bản 380">
            <a:extLst>
              <a:ext uri="{FF2B5EF4-FFF2-40B4-BE49-F238E27FC236}">
                <a16:creationId xmlns:a16="http://schemas.microsoft.com/office/drawing/2014/main" id="{C2B78FDE-73F9-4344-8A28-B28130A7DEE2}"/>
              </a:ext>
            </a:extLst>
          </p:cNvPr>
          <p:cNvSpPr txBox="1"/>
          <p:nvPr/>
        </p:nvSpPr>
        <p:spPr>
          <a:xfrm>
            <a:off x="5827525"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2" name="Hộp Văn bản 381">
            <a:extLst>
              <a:ext uri="{FF2B5EF4-FFF2-40B4-BE49-F238E27FC236}">
                <a16:creationId xmlns:a16="http://schemas.microsoft.com/office/drawing/2014/main" id="{37A76220-A002-457C-A839-A554C0ED1FCE}"/>
              </a:ext>
            </a:extLst>
          </p:cNvPr>
          <p:cNvSpPr txBox="1"/>
          <p:nvPr/>
        </p:nvSpPr>
        <p:spPr>
          <a:xfrm>
            <a:off x="9607184"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cxnSp>
        <p:nvCxnSpPr>
          <p:cNvPr id="385" name="Đường kết nối Mũi tên Thẳng 384">
            <a:extLst>
              <a:ext uri="{FF2B5EF4-FFF2-40B4-BE49-F238E27FC236}">
                <a16:creationId xmlns:a16="http://schemas.microsoft.com/office/drawing/2014/main" id="{706CEF08-4FF1-4158-B283-69CDCC4B69CE}"/>
              </a:ext>
            </a:extLst>
          </p:cNvPr>
          <p:cNvCxnSpPr>
            <a:cxnSpLocks/>
          </p:cNvCxnSpPr>
          <p:nvPr/>
        </p:nvCxnSpPr>
        <p:spPr>
          <a:xfrm flipH="1">
            <a:off x="3255079" y="1762138"/>
            <a:ext cx="1115481" cy="8351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1" name="Hộp Văn bản 390">
            <a:extLst>
              <a:ext uri="{FF2B5EF4-FFF2-40B4-BE49-F238E27FC236}">
                <a16:creationId xmlns:a16="http://schemas.microsoft.com/office/drawing/2014/main" id="{4B80CF4F-37BB-4915-A2A1-85D380C90BC1}"/>
              </a:ext>
            </a:extLst>
          </p:cNvPr>
          <p:cNvSpPr txBox="1"/>
          <p:nvPr/>
        </p:nvSpPr>
        <p:spPr>
          <a:xfrm>
            <a:off x="-409417" y="2441008"/>
            <a:ext cx="2378535" cy="369332"/>
          </a:xfrm>
          <a:prstGeom prst="rect">
            <a:avLst/>
          </a:prstGeom>
          <a:noFill/>
        </p:spPr>
        <p:txBody>
          <a:bodyPr wrap="square">
            <a:spAutoFit/>
          </a:bodyPr>
          <a:lstStyle/>
          <a:p>
            <a:pPr algn="ctr"/>
            <a:r>
              <a:rPr lang="en-US" sz="1800" b="0" i="0" dirty="0">
                <a:solidFill>
                  <a:srgbClr val="242021"/>
                </a:solidFill>
                <a:effectLst/>
                <a:latin typeface="TimesTen-Roman"/>
              </a:rPr>
              <a:t>Image Origin</a:t>
            </a:r>
            <a:endParaRPr lang="en-US" dirty="0"/>
          </a:p>
        </p:txBody>
      </p:sp>
      <p:cxnSp>
        <p:nvCxnSpPr>
          <p:cNvPr id="392" name="Đường kết nối Mũi tên Thẳng 391">
            <a:extLst>
              <a:ext uri="{FF2B5EF4-FFF2-40B4-BE49-F238E27FC236}">
                <a16:creationId xmlns:a16="http://schemas.microsoft.com/office/drawing/2014/main" id="{623B751A-ED02-4208-9813-C3BF44E25556}"/>
              </a:ext>
            </a:extLst>
          </p:cNvPr>
          <p:cNvCxnSpPr>
            <a:cxnSpLocks/>
            <a:stCxn id="391" idx="2"/>
            <a:endCxn id="50" idx="0"/>
          </p:cNvCxnSpPr>
          <p:nvPr/>
        </p:nvCxnSpPr>
        <p:spPr>
          <a:xfrm>
            <a:off x="779851" y="2810340"/>
            <a:ext cx="442533" cy="3928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9432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6" name="Hình ảnh 5">
            <a:extLst>
              <a:ext uri="{FF2B5EF4-FFF2-40B4-BE49-F238E27FC236}">
                <a16:creationId xmlns:a16="http://schemas.microsoft.com/office/drawing/2014/main" id="{008C6F05-4232-4D45-9CD9-71D1DC029884}"/>
              </a:ext>
            </a:extLst>
          </p:cNvPr>
          <p:cNvPicPr>
            <a:picLocks noChangeAspect="1"/>
          </p:cNvPicPr>
          <p:nvPr/>
        </p:nvPicPr>
        <p:blipFill>
          <a:blip r:embed="rId3"/>
          <a:stretch>
            <a:fillRect/>
          </a:stretch>
        </p:blipFill>
        <p:spPr>
          <a:xfrm>
            <a:off x="269711" y="911670"/>
            <a:ext cx="5358091" cy="5182760"/>
          </a:xfrm>
          <a:prstGeom prst="rect">
            <a:avLst/>
          </a:prstGeom>
        </p:spPr>
      </p:pic>
    </p:spTree>
    <p:extLst>
      <p:ext uri="{BB962C8B-B14F-4D97-AF65-F5344CB8AC3E}">
        <p14:creationId xmlns:p14="http://schemas.microsoft.com/office/powerpoint/2010/main" val="158629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4CEB10-4297-4A04-A2E5-F3DCD5DE2B77}"/>
              </a:ext>
            </a:extLst>
          </p:cNvPr>
          <p:cNvSpPr>
            <a:spLocks noGrp="1"/>
          </p:cNvSpPr>
          <p:nvPr>
            <p:ph type="title"/>
          </p:nvPr>
        </p:nvSpPr>
        <p:spPr/>
        <p:txBody>
          <a:bodyPr/>
          <a:lstStyle/>
          <a:p>
            <a:endParaRPr lang="en-US"/>
          </a:p>
        </p:txBody>
      </p:sp>
      <p:pic>
        <p:nvPicPr>
          <p:cNvPr id="7" name="Hình ảnh 6">
            <a:extLst>
              <a:ext uri="{FF2B5EF4-FFF2-40B4-BE49-F238E27FC236}">
                <a16:creationId xmlns:a16="http://schemas.microsoft.com/office/drawing/2014/main" id="{E4C49B15-378B-46AF-9FBD-620802F7F96D}"/>
              </a:ext>
            </a:extLst>
          </p:cNvPr>
          <p:cNvPicPr>
            <a:picLocks noChangeAspect="1"/>
          </p:cNvPicPr>
          <p:nvPr/>
        </p:nvPicPr>
        <p:blipFill>
          <a:blip r:embed="rId2"/>
          <a:stretch>
            <a:fillRect/>
          </a:stretch>
        </p:blipFill>
        <p:spPr>
          <a:xfrm>
            <a:off x="538560" y="1812163"/>
            <a:ext cx="2926000" cy="2933189"/>
          </a:xfrm>
          <a:prstGeom prst="rect">
            <a:avLst/>
          </a:prstGeom>
        </p:spPr>
      </p:pic>
      <p:pic>
        <p:nvPicPr>
          <p:cNvPr id="8" name="Hình ảnh 7">
            <a:extLst>
              <a:ext uri="{FF2B5EF4-FFF2-40B4-BE49-F238E27FC236}">
                <a16:creationId xmlns:a16="http://schemas.microsoft.com/office/drawing/2014/main" id="{45CA600E-32E1-4157-B7A4-3F0794DE7890}"/>
              </a:ext>
            </a:extLst>
          </p:cNvPr>
          <p:cNvPicPr>
            <a:picLocks noChangeAspect="1"/>
          </p:cNvPicPr>
          <p:nvPr/>
        </p:nvPicPr>
        <p:blipFill>
          <a:blip r:embed="rId3"/>
          <a:stretch>
            <a:fillRect/>
          </a:stretch>
        </p:blipFill>
        <p:spPr>
          <a:xfrm>
            <a:off x="4622233" y="1812162"/>
            <a:ext cx="2947533" cy="2933190"/>
          </a:xfrm>
          <a:prstGeom prst="rect">
            <a:avLst/>
          </a:prstGeom>
        </p:spPr>
      </p:pic>
      <p:pic>
        <p:nvPicPr>
          <p:cNvPr id="9" name="Hình ảnh 8">
            <a:extLst>
              <a:ext uri="{FF2B5EF4-FFF2-40B4-BE49-F238E27FC236}">
                <a16:creationId xmlns:a16="http://schemas.microsoft.com/office/drawing/2014/main" id="{5A3ED54E-8034-469A-9069-116EADC06297}"/>
              </a:ext>
            </a:extLst>
          </p:cNvPr>
          <p:cNvPicPr>
            <a:picLocks noChangeAspect="1"/>
          </p:cNvPicPr>
          <p:nvPr/>
        </p:nvPicPr>
        <p:blipFill>
          <a:blip r:embed="rId4"/>
          <a:stretch>
            <a:fillRect/>
          </a:stretch>
        </p:blipFill>
        <p:spPr>
          <a:xfrm>
            <a:off x="8561659" y="1812162"/>
            <a:ext cx="2945887" cy="2933190"/>
          </a:xfrm>
          <a:prstGeom prst="rect">
            <a:avLst/>
          </a:prstGeom>
        </p:spPr>
      </p:pic>
    </p:spTree>
    <p:extLst>
      <p:ext uri="{BB962C8B-B14F-4D97-AF65-F5344CB8AC3E}">
        <p14:creationId xmlns:p14="http://schemas.microsoft.com/office/powerpoint/2010/main" val="205247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300C1B-4857-42CD-BB13-7BE5732E02B8}"/>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68055E2-1185-45A8-8965-3FCB579BF85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1427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0BF5A8-D131-4759-911C-09CA6AE3D5B9}"/>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F858D30-60B8-4EBE-8734-FCA302C1E91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0310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CF9415-376D-4345-B9EA-F0F2DC4D7A03}"/>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0E1D547-ED6E-40AD-B817-52DD003D9A8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43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EF4FF4-B20B-41E5-A9B5-0C6991A1188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BCF1F27-615E-4290-8E90-C1A6058D4325}"/>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2473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p:txBody>
          <a:bodyPr/>
          <a:lstStyle/>
          <a:p>
            <a:r>
              <a:rPr lang="en-US" dirty="0"/>
              <a:t>SPACTIAL FILLTERING</a:t>
            </a:r>
          </a:p>
        </p:txBody>
      </p:sp>
      <p:sp>
        <p:nvSpPr>
          <p:cNvPr id="247" name="Hộp Văn bản 246">
            <a:extLst>
              <a:ext uri="{FF2B5EF4-FFF2-40B4-BE49-F238E27FC236}">
                <a16:creationId xmlns:a16="http://schemas.microsoft.com/office/drawing/2014/main" id="{54429128-096E-43D7-A872-B9B02E2055A0}"/>
              </a:ext>
            </a:extLst>
          </p:cNvPr>
          <p:cNvSpPr txBox="1"/>
          <p:nvPr/>
        </p:nvSpPr>
        <p:spPr>
          <a:xfrm>
            <a:off x="533400" y="809625"/>
            <a:ext cx="5724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Spatial filtering modifies pixel values using their neighbors.</a:t>
            </a:r>
          </a:p>
        </p:txBody>
      </p:sp>
      <p:sp>
        <p:nvSpPr>
          <p:cNvPr id="255" name="Hộp Văn bản 254">
            <a:extLst>
              <a:ext uri="{FF2B5EF4-FFF2-40B4-BE49-F238E27FC236}">
                <a16:creationId xmlns:a16="http://schemas.microsoft.com/office/drawing/2014/main" id="{B190EFCC-19C5-4316-B36C-69477BF0CFD9}"/>
              </a:ext>
            </a:extLst>
          </p:cNvPr>
          <p:cNvSpPr txBox="1"/>
          <p:nvPr/>
        </p:nvSpPr>
        <p:spPr>
          <a:xfrm>
            <a:off x="528584" y="1683109"/>
            <a:ext cx="6176962" cy="120032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Used for:</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Smoothing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Sharpening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Edge detection</a:t>
            </a:r>
            <a:endParaRPr lang="en-US" dirty="0">
              <a:latin typeface="Times New Roman" panose="02020603050405020304" pitchFamily="18" charset="0"/>
              <a:cs typeface="Times New Roman" panose="02020603050405020304" pitchFamily="18" charset="0"/>
            </a:endParaRPr>
          </a:p>
        </p:txBody>
      </p:sp>
      <p:sp>
        <p:nvSpPr>
          <p:cNvPr id="256" name="Hộp Văn bản 255">
            <a:extLst>
              <a:ext uri="{FF2B5EF4-FFF2-40B4-BE49-F238E27FC236}">
                <a16:creationId xmlns:a16="http://schemas.microsoft.com/office/drawing/2014/main" id="{0E261F30-C1DE-459B-942B-2361CE48E11E}"/>
              </a:ext>
            </a:extLst>
          </p:cNvPr>
          <p:cNvSpPr txBox="1"/>
          <p:nvPr/>
        </p:nvSpPr>
        <p:spPr>
          <a:xfrm>
            <a:off x="528584" y="1252627"/>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Operates in the spatial domain</a:t>
            </a:r>
          </a:p>
        </p:txBody>
      </p:sp>
      <p:pic>
        <p:nvPicPr>
          <p:cNvPr id="4" name="Hình ảnh 3">
            <a:extLst>
              <a:ext uri="{FF2B5EF4-FFF2-40B4-BE49-F238E27FC236}">
                <a16:creationId xmlns:a16="http://schemas.microsoft.com/office/drawing/2014/main" id="{5C935B89-0065-4FE1-AF3B-A6C1F175C19C}"/>
              </a:ext>
            </a:extLst>
          </p:cNvPr>
          <p:cNvPicPr>
            <a:picLocks noChangeAspect="1"/>
          </p:cNvPicPr>
          <p:nvPr/>
        </p:nvPicPr>
        <p:blipFill>
          <a:blip r:embed="rId3"/>
          <a:stretch>
            <a:fillRect/>
          </a:stretch>
        </p:blipFill>
        <p:spPr>
          <a:xfrm>
            <a:off x="1917268" y="2883438"/>
            <a:ext cx="8357464" cy="3008687"/>
          </a:xfrm>
          <a:prstGeom prst="rect">
            <a:avLst/>
          </a:prstGeom>
        </p:spPr>
      </p:pic>
    </p:spTree>
    <p:extLst>
      <p:ext uri="{BB962C8B-B14F-4D97-AF65-F5344CB8AC3E}">
        <p14:creationId xmlns:p14="http://schemas.microsoft.com/office/powerpoint/2010/main" val="150609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B86E97-55D8-418E-8FC0-75965ECD23E0}"/>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CCFA2659-C4B7-4773-AD9C-D6112537736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679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2B9D39-7461-4CA0-A697-D85C7ACA159E}"/>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DBC639A-B99D-4883-AA98-0F1DF71FA14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575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C30FC8-1CDA-43B1-9A0C-419F649A0AFB}"/>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3311F083-6608-4D76-AD92-CC8E988E331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2634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B44693-61BB-453F-BD55-CE4743EE2A0C}"/>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EF0CE98A-E32F-4FB7-9608-450D902C66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3883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0CFD35-C471-461F-B439-27DE826C900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719B533-E4E3-44A4-B13B-46BE9BE5B9A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174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2941A5DE-6D87-4343-9A13-CA2AE606553E}"/>
              </a:ext>
            </a:extLst>
          </p:cNvPr>
          <p:cNvPicPr>
            <a:picLocks noChangeAspect="1"/>
          </p:cNvPicPr>
          <p:nvPr/>
        </p:nvPicPr>
        <p:blipFill>
          <a:blip r:embed="rId3"/>
          <a:stretch>
            <a:fillRect/>
          </a:stretch>
        </p:blipFill>
        <p:spPr>
          <a:xfrm>
            <a:off x="335360" y="675086"/>
            <a:ext cx="5307239" cy="5507827"/>
          </a:xfrm>
          <a:prstGeom prst="rect">
            <a:avLst/>
          </a:prstGeom>
        </p:spPr>
      </p:pic>
      <p:sp>
        <p:nvSpPr>
          <p:cNvPr id="6" name="Tiêu đề 1">
            <a:extLst>
              <a:ext uri="{FF2B5EF4-FFF2-40B4-BE49-F238E27FC236}">
                <a16:creationId xmlns:a16="http://schemas.microsoft.com/office/drawing/2014/main" id="{8A10BB0F-0499-404A-A26D-707BD353C6C8}"/>
              </a:ext>
            </a:extLst>
          </p:cNvPr>
          <p:cNvSpPr>
            <a:spLocks noGrp="1"/>
          </p:cNvSpPr>
          <p:nvPr>
            <p:ph type="title"/>
          </p:nvPr>
        </p:nvSpPr>
        <p:spPr>
          <a:xfrm>
            <a:off x="335360" y="145499"/>
            <a:ext cx="7406613" cy="369524"/>
          </a:xfrm>
        </p:spPr>
        <p:txBody>
          <a:bodyPr/>
          <a:lstStyle/>
          <a:p>
            <a:r>
              <a:rPr lang="en-US" dirty="0"/>
              <a:t>How it work ?</a:t>
            </a:r>
          </a:p>
        </p:txBody>
      </p:sp>
      <p:pic>
        <p:nvPicPr>
          <p:cNvPr id="13" name="Hình ảnh 12">
            <a:extLst>
              <a:ext uri="{FF2B5EF4-FFF2-40B4-BE49-F238E27FC236}">
                <a16:creationId xmlns:a16="http://schemas.microsoft.com/office/drawing/2014/main" id="{E08047CF-67C3-416F-AE04-142D51174B17}"/>
              </a:ext>
            </a:extLst>
          </p:cNvPr>
          <p:cNvPicPr>
            <a:picLocks noChangeAspect="1"/>
          </p:cNvPicPr>
          <p:nvPr/>
        </p:nvPicPr>
        <p:blipFill>
          <a:blip r:embed="rId4"/>
          <a:stretch>
            <a:fillRect/>
          </a:stretch>
        </p:blipFill>
        <p:spPr>
          <a:xfrm>
            <a:off x="6010275" y="928688"/>
            <a:ext cx="5517724" cy="671512"/>
          </a:xfrm>
          <a:prstGeom prst="rect">
            <a:avLst/>
          </a:prstGeom>
        </p:spPr>
      </p:pic>
      <p:sp>
        <p:nvSpPr>
          <p:cNvPr id="14" name="Hình chữ nhật 13">
            <a:extLst>
              <a:ext uri="{FF2B5EF4-FFF2-40B4-BE49-F238E27FC236}">
                <a16:creationId xmlns:a16="http://schemas.microsoft.com/office/drawing/2014/main" id="{043E8D94-765C-4F8E-862F-6DA8FDAE0FB1}"/>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19102D5C-7019-4A5E-A9C7-5BF21460A959}"/>
              </a:ext>
            </a:extLst>
          </p:cNvPr>
          <p:cNvSpPr/>
          <p:nvPr/>
        </p:nvSpPr>
        <p:spPr>
          <a:xfrm>
            <a:off x="3352800" y="308610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DD38A102-749A-4CCA-B3F4-EED9DE337816}"/>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6" name="Đường kết nối Mũi tên Thẳng 25">
            <a:extLst>
              <a:ext uri="{FF2B5EF4-FFF2-40B4-BE49-F238E27FC236}">
                <a16:creationId xmlns:a16="http://schemas.microsoft.com/office/drawing/2014/main" id="{EBB1A28E-2B55-40E6-81E4-515C5B3F8F91}"/>
              </a:ext>
            </a:extLst>
          </p:cNvPr>
          <p:cNvCxnSpPr>
            <a:cxnSpLocks/>
          </p:cNvCxnSpPr>
          <p:nvPr/>
        </p:nvCxnSpPr>
        <p:spPr>
          <a:xfrm flipH="1">
            <a:off x="2506981" y="1099499"/>
            <a:ext cx="3406139" cy="4245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Hộp Văn bản 33">
            <a:extLst>
              <a:ext uri="{FF2B5EF4-FFF2-40B4-BE49-F238E27FC236}">
                <a16:creationId xmlns:a16="http://schemas.microsoft.com/office/drawing/2014/main" id="{84B09303-7D47-4B0B-A101-473E4E8F49A7}"/>
              </a:ext>
            </a:extLst>
          </p:cNvPr>
          <p:cNvSpPr txBox="1"/>
          <p:nvPr/>
        </p:nvSpPr>
        <p:spPr>
          <a:xfrm>
            <a:off x="6057907" y="2616989"/>
            <a:ext cx="5941119" cy="369332"/>
          </a:xfrm>
          <a:prstGeom prst="rect">
            <a:avLst/>
          </a:prstGeom>
          <a:noFill/>
        </p:spPr>
        <p:txBody>
          <a:bodyPr wrap="square">
            <a:spAutoFit/>
          </a:bodyPr>
          <a:lstStyle/>
          <a:p>
            <a:r>
              <a:rPr lang="en-US" sz="1800" b="0" i="0" dirty="0">
                <a:solidFill>
                  <a:schemeClr val="accent1">
                    <a:lumMod val="60000"/>
                    <a:lumOff val="40000"/>
                  </a:schemeClr>
                </a:solidFill>
                <a:effectLst/>
                <a:latin typeface="TimesTen-Roman"/>
              </a:rPr>
              <a:t>With a kernel of size </a:t>
            </a:r>
            <a:r>
              <a:rPr lang="en-US" sz="1800" b="0" i="1" dirty="0">
                <a:solidFill>
                  <a:schemeClr val="accent1">
                    <a:lumMod val="60000"/>
                    <a:lumOff val="40000"/>
                  </a:schemeClr>
                </a:solidFill>
                <a:effectLst/>
                <a:latin typeface="TimesTen-Italic"/>
              </a:rPr>
              <a:t>m </a:t>
            </a:r>
            <a:r>
              <a:rPr lang="en-US" sz="1800" b="0" dirty="0">
                <a:solidFill>
                  <a:schemeClr val="accent1">
                    <a:lumMod val="60000"/>
                    <a:lumOff val="40000"/>
                  </a:schemeClr>
                </a:solidFill>
                <a:effectLst/>
                <a:latin typeface="TimesTen-Italic"/>
              </a:rPr>
              <a:t>x</a:t>
            </a:r>
            <a:r>
              <a:rPr lang="en-US" sz="1800" b="0" i="1" dirty="0">
                <a:solidFill>
                  <a:schemeClr val="accent1">
                    <a:lumMod val="60000"/>
                    <a:lumOff val="40000"/>
                  </a:schemeClr>
                </a:solidFill>
                <a:effectLst/>
                <a:latin typeface="TimesTen-Italic"/>
              </a:rPr>
              <a:t> n</a:t>
            </a:r>
            <a:r>
              <a:rPr lang="en-US" dirty="0">
                <a:solidFill>
                  <a:schemeClr val="accent1">
                    <a:lumMod val="60000"/>
                    <a:lumOff val="40000"/>
                  </a:schemeClr>
                </a:solidFill>
              </a:rPr>
              <a:t>   </a:t>
            </a:r>
            <a:r>
              <a:rPr lang="en-US" dirty="0">
                <a:solidFill>
                  <a:schemeClr val="accent1">
                    <a:lumMod val="60000"/>
                    <a:lumOff val="40000"/>
                  </a:schemeClr>
                </a:solidFill>
                <a:sym typeface="Wingdings" panose="05000000000000000000" pitchFamily="2" charset="2"/>
              </a:rPr>
              <a:t>   </a:t>
            </a:r>
            <a:r>
              <a:rPr lang="en-US" sz="1800" b="0" i="1" dirty="0">
                <a:solidFill>
                  <a:schemeClr val="accent1">
                    <a:lumMod val="60000"/>
                    <a:lumOff val="40000"/>
                  </a:schemeClr>
                </a:solidFill>
                <a:effectLst/>
                <a:latin typeface="TimesTen-Italic"/>
              </a:rPr>
              <a:t>m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a</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 1 and </a:t>
            </a:r>
            <a:r>
              <a:rPr lang="en-US" sz="1800" b="0" i="1" dirty="0">
                <a:solidFill>
                  <a:schemeClr val="accent1">
                    <a:lumMod val="60000"/>
                    <a:lumOff val="40000"/>
                  </a:schemeClr>
                </a:solidFill>
                <a:effectLst/>
                <a:latin typeface="TimesTen-Italic"/>
              </a:rPr>
              <a:t>n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b</a:t>
            </a:r>
            <a:r>
              <a:rPr lang="en-US" sz="1800" b="0" i="0" dirty="0">
                <a:solidFill>
                  <a:schemeClr val="accent1">
                    <a:lumMod val="60000"/>
                    <a:lumOff val="40000"/>
                  </a:schemeClr>
                </a:solidFill>
                <a:effectLst/>
                <a:latin typeface="TimesTen-Roman"/>
              </a:rPr>
              <a:t>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1</a:t>
            </a:r>
            <a:r>
              <a:rPr lang="en-US" dirty="0">
                <a:solidFill>
                  <a:schemeClr val="accent1">
                    <a:lumMod val="60000"/>
                    <a:lumOff val="40000"/>
                  </a:schemeClr>
                </a:solidFill>
              </a:rPr>
              <a:t> </a:t>
            </a:r>
          </a:p>
        </p:txBody>
      </p:sp>
      <p:pic>
        <p:nvPicPr>
          <p:cNvPr id="35" name="Hình ảnh 34">
            <a:extLst>
              <a:ext uri="{FF2B5EF4-FFF2-40B4-BE49-F238E27FC236}">
                <a16:creationId xmlns:a16="http://schemas.microsoft.com/office/drawing/2014/main" id="{5551CBD5-66D6-4857-92B5-26E4973382DE}"/>
              </a:ext>
            </a:extLst>
          </p:cNvPr>
          <p:cNvPicPr>
            <a:picLocks noChangeAspect="1"/>
          </p:cNvPicPr>
          <p:nvPr/>
        </p:nvPicPr>
        <p:blipFill>
          <a:blip r:embed="rId5"/>
          <a:stretch>
            <a:fillRect/>
          </a:stretch>
        </p:blipFill>
        <p:spPr>
          <a:xfrm>
            <a:off x="6161596" y="1725935"/>
            <a:ext cx="4124901" cy="733527"/>
          </a:xfrm>
          <a:prstGeom prst="rect">
            <a:avLst/>
          </a:prstGeom>
        </p:spPr>
      </p:pic>
      <p:pic>
        <p:nvPicPr>
          <p:cNvPr id="2" name="Hình ảnh 1">
            <a:extLst>
              <a:ext uri="{FF2B5EF4-FFF2-40B4-BE49-F238E27FC236}">
                <a16:creationId xmlns:a16="http://schemas.microsoft.com/office/drawing/2014/main" id="{EAD31A13-029F-F045-99AE-CA54746AC80B}"/>
              </a:ext>
            </a:extLst>
          </p:cNvPr>
          <p:cNvPicPr>
            <a:picLocks noChangeAspect="1"/>
          </p:cNvPicPr>
          <p:nvPr/>
        </p:nvPicPr>
        <p:blipFill>
          <a:blip r:embed="rId6"/>
          <a:stretch>
            <a:fillRect/>
          </a:stretch>
        </p:blipFill>
        <p:spPr>
          <a:xfrm>
            <a:off x="5586880" y="3429000"/>
            <a:ext cx="6470836" cy="2329501"/>
          </a:xfrm>
          <a:prstGeom prst="rect">
            <a:avLst/>
          </a:prstGeom>
        </p:spPr>
      </p:pic>
    </p:spTree>
    <p:extLst>
      <p:ext uri="{BB962C8B-B14F-4D97-AF65-F5344CB8AC3E}">
        <p14:creationId xmlns:p14="http://schemas.microsoft.com/office/powerpoint/2010/main" val="354565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862F09-710F-4F22-B694-C3D78979EFA9}"/>
              </a:ext>
            </a:extLst>
          </p:cNvPr>
          <p:cNvSpPr>
            <a:spLocks noGrp="1"/>
          </p:cNvSpPr>
          <p:nvPr>
            <p:ph type="title"/>
          </p:nvPr>
        </p:nvSpPr>
        <p:spPr/>
        <p:txBody>
          <a:bodyPr/>
          <a:lstStyle/>
          <a:p>
            <a:r>
              <a:rPr lang="en-US" sz="2000" i="0" dirty="0">
                <a:effectLst/>
              </a:rPr>
              <a:t>SPATIAL CORRELATION AND CONVOLUTION</a:t>
            </a:r>
            <a:r>
              <a:rPr lang="en-US" sz="2800" dirty="0"/>
              <a:t> </a:t>
            </a:r>
          </a:p>
        </p:txBody>
      </p:sp>
      <p:grpSp>
        <p:nvGrpSpPr>
          <p:cNvPr id="16" name="Nhóm 15">
            <a:extLst>
              <a:ext uri="{FF2B5EF4-FFF2-40B4-BE49-F238E27FC236}">
                <a16:creationId xmlns:a16="http://schemas.microsoft.com/office/drawing/2014/main" id="{41079207-1C8C-4DD3-8C9F-B9E5EA06BCF2}"/>
              </a:ext>
            </a:extLst>
          </p:cNvPr>
          <p:cNvGrpSpPr/>
          <p:nvPr/>
        </p:nvGrpSpPr>
        <p:grpSpPr>
          <a:xfrm>
            <a:off x="0" y="914400"/>
            <a:ext cx="5141613" cy="5268513"/>
            <a:chOff x="335360" y="675086"/>
            <a:chExt cx="5307239" cy="5507827"/>
          </a:xfrm>
        </p:grpSpPr>
        <p:pic>
          <p:nvPicPr>
            <p:cNvPr id="4" name="Hình ảnh 3">
              <a:extLst>
                <a:ext uri="{FF2B5EF4-FFF2-40B4-BE49-F238E27FC236}">
                  <a16:creationId xmlns:a16="http://schemas.microsoft.com/office/drawing/2014/main" id="{C7194862-4945-4CF5-9F95-9466390F914B}"/>
                </a:ext>
              </a:extLst>
            </p:cNvPr>
            <p:cNvPicPr>
              <a:picLocks noChangeAspect="1"/>
            </p:cNvPicPr>
            <p:nvPr/>
          </p:nvPicPr>
          <p:blipFill>
            <a:blip r:embed="rId3"/>
            <a:stretch>
              <a:fillRect/>
            </a:stretch>
          </p:blipFill>
          <p:spPr>
            <a:xfrm>
              <a:off x="335360" y="675086"/>
              <a:ext cx="5307239" cy="5507827"/>
            </a:xfrm>
            <a:prstGeom prst="rect">
              <a:avLst/>
            </a:prstGeom>
          </p:spPr>
        </p:pic>
        <p:sp>
          <p:nvSpPr>
            <p:cNvPr id="5" name="Hình chữ nhật 4">
              <a:extLst>
                <a:ext uri="{FF2B5EF4-FFF2-40B4-BE49-F238E27FC236}">
                  <a16:creationId xmlns:a16="http://schemas.microsoft.com/office/drawing/2014/main" id="{3041A7CB-E69F-4AB7-B678-C5053D6A2CA7}"/>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ình chữ nhật 5">
              <a:extLst>
                <a:ext uri="{FF2B5EF4-FFF2-40B4-BE49-F238E27FC236}">
                  <a16:creationId xmlns:a16="http://schemas.microsoft.com/office/drawing/2014/main" id="{C00B59A5-6D51-4547-92DA-085836D1D88C}"/>
                </a:ext>
              </a:extLst>
            </p:cNvPr>
            <p:cNvSpPr/>
            <p:nvPr/>
          </p:nvSpPr>
          <p:spPr>
            <a:xfrm>
              <a:off x="3352800" y="310134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07AA9CCE-1A5A-4806-B7FD-D98CDC82F2B5}"/>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pic>
        <p:nvPicPr>
          <p:cNvPr id="10" name="Hình ảnh 9">
            <a:extLst>
              <a:ext uri="{FF2B5EF4-FFF2-40B4-BE49-F238E27FC236}">
                <a16:creationId xmlns:a16="http://schemas.microsoft.com/office/drawing/2014/main" id="{DDE0B0E5-76DC-4DE9-8866-F3B2DFFB5C85}"/>
              </a:ext>
            </a:extLst>
          </p:cNvPr>
          <p:cNvPicPr>
            <a:picLocks noChangeAspect="1"/>
          </p:cNvPicPr>
          <p:nvPr/>
        </p:nvPicPr>
        <p:blipFill>
          <a:blip r:embed="rId4"/>
          <a:stretch>
            <a:fillRect/>
          </a:stretch>
        </p:blipFill>
        <p:spPr>
          <a:xfrm>
            <a:off x="6018637" y="2901707"/>
            <a:ext cx="1981477" cy="1124107"/>
          </a:xfrm>
          <a:prstGeom prst="rect">
            <a:avLst/>
          </a:prstGeom>
        </p:spPr>
      </p:pic>
      <p:pic>
        <p:nvPicPr>
          <p:cNvPr id="11" name="Hình ảnh 10">
            <a:extLst>
              <a:ext uri="{FF2B5EF4-FFF2-40B4-BE49-F238E27FC236}">
                <a16:creationId xmlns:a16="http://schemas.microsoft.com/office/drawing/2014/main" id="{035FAA5A-F79C-4072-9FDC-E08F959CF5BF}"/>
              </a:ext>
            </a:extLst>
          </p:cNvPr>
          <p:cNvPicPr>
            <a:picLocks noChangeAspect="1"/>
          </p:cNvPicPr>
          <p:nvPr/>
        </p:nvPicPr>
        <p:blipFill>
          <a:blip r:embed="rId5"/>
          <a:stretch>
            <a:fillRect/>
          </a:stretch>
        </p:blipFill>
        <p:spPr>
          <a:xfrm>
            <a:off x="6079953" y="4657252"/>
            <a:ext cx="1971950" cy="1133633"/>
          </a:xfrm>
          <a:prstGeom prst="rect">
            <a:avLst/>
          </a:prstGeom>
        </p:spPr>
      </p:pic>
      <p:sp>
        <p:nvSpPr>
          <p:cNvPr id="13" name="Hộp Văn bản 12">
            <a:extLst>
              <a:ext uri="{FF2B5EF4-FFF2-40B4-BE49-F238E27FC236}">
                <a16:creationId xmlns:a16="http://schemas.microsoft.com/office/drawing/2014/main" id="{A8F3C376-3BE7-4E02-840C-3C51D51D7B1B}"/>
              </a:ext>
            </a:extLst>
          </p:cNvPr>
          <p:cNvSpPr txBox="1"/>
          <p:nvPr/>
        </p:nvSpPr>
        <p:spPr>
          <a:xfrm>
            <a:off x="6333330" y="4058036"/>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Correlation</a:t>
            </a:r>
            <a:endParaRPr lang="en-US" dirty="0">
              <a:latin typeface="Times New Roman" panose="02020603050405020304" pitchFamily="18" charset="0"/>
              <a:cs typeface="Times New Roman" panose="02020603050405020304" pitchFamily="18" charset="0"/>
            </a:endParaRPr>
          </a:p>
        </p:txBody>
      </p:sp>
      <p:sp>
        <p:nvSpPr>
          <p:cNvPr id="14" name="Hộp Văn bản 13">
            <a:extLst>
              <a:ext uri="{FF2B5EF4-FFF2-40B4-BE49-F238E27FC236}">
                <a16:creationId xmlns:a16="http://schemas.microsoft.com/office/drawing/2014/main" id="{8D853499-211B-414B-9BE4-F695F95DC30E}"/>
              </a:ext>
            </a:extLst>
          </p:cNvPr>
          <p:cNvSpPr txBox="1"/>
          <p:nvPr/>
        </p:nvSpPr>
        <p:spPr>
          <a:xfrm>
            <a:off x="6389883" y="5813581"/>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Convolution</a:t>
            </a:r>
            <a:endParaRPr lang="en-US" dirty="0">
              <a:latin typeface="Times New Roman" panose="02020603050405020304" pitchFamily="18" charset="0"/>
              <a:cs typeface="Times New Roman" panose="02020603050405020304" pitchFamily="18" charset="0"/>
            </a:endParaRPr>
          </a:p>
        </p:txBody>
      </p:sp>
      <p:pic>
        <p:nvPicPr>
          <p:cNvPr id="17" name="Hình ảnh 16">
            <a:extLst>
              <a:ext uri="{FF2B5EF4-FFF2-40B4-BE49-F238E27FC236}">
                <a16:creationId xmlns:a16="http://schemas.microsoft.com/office/drawing/2014/main" id="{BC869766-07FE-47F1-9A53-B1E88E440F4F}"/>
              </a:ext>
            </a:extLst>
          </p:cNvPr>
          <p:cNvPicPr>
            <a:picLocks noChangeAspect="1"/>
          </p:cNvPicPr>
          <p:nvPr/>
        </p:nvPicPr>
        <p:blipFill>
          <a:blip r:embed="rId6"/>
          <a:stretch>
            <a:fillRect/>
          </a:stretch>
        </p:blipFill>
        <p:spPr>
          <a:xfrm>
            <a:off x="8179524" y="4892959"/>
            <a:ext cx="3620005" cy="600159"/>
          </a:xfrm>
          <a:prstGeom prst="rect">
            <a:avLst/>
          </a:prstGeom>
        </p:spPr>
      </p:pic>
      <p:pic>
        <p:nvPicPr>
          <p:cNvPr id="18" name="Hình ảnh 17">
            <a:extLst>
              <a:ext uri="{FF2B5EF4-FFF2-40B4-BE49-F238E27FC236}">
                <a16:creationId xmlns:a16="http://schemas.microsoft.com/office/drawing/2014/main" id="{88686459-B0A9-4FA6-B865-E7D52E40A764}"/>
              </a:ext>
            </a:extLst>
          </p:cNvPr>
          <p:cNvPicPr>
            <a:picLocks noChangeAspect="1"/>
          </p:cNvPicPr>
          <p:nvPr/>
        </p:nvPicPr>
        <p:blipFill>
          <a:blip r:embed="rId7"/>
          <a:stretch>
            <a:fillRect/>
          </a:stretch>
        </p:blipFill>
        <p:spPr>
          <a:xfrm>
            <a:off x="8179523" y="3187496"/>
            <a:ext cx="3620005" cy="552527"/>
          </a:xfrm>
          <a:prstGeom prst="rect">
            <a:avLst/>
          </a:prstGeom>
        </p:spPr>
      </p:pic>
      <p:sp>
        <p:nvSpPr>
          <p:cNvPr id="19" name="Hộp Văn bản 18">
            <a:extLst>
              <a:ext uri="{FF2B5EF4-FFF2-40B4-BE49-F238E27FC236}">
                <a16:creationId xmlns:a16="http://schemas.microsoft.com/office/drawing/2014/main" id="{BBBDCF0F-8CDE-4A82-93AF-70B703FAD340}"/>
              </a:ext>
            </a:extLst>
          </p:cNvPr>
          <p:cNvSpPr txBox="1"/>
          <p:nvPr/>
        </p:nvSpPr>
        <p:spPr>
          <a:xfrm>
            <a:off x="5433491" y="3187496"/>
            <a:ext cx="338554"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w</a:t>
            </a:r>
          </a:p>
        </p:txBody>
      </p:sp>
      <p:sp>
        <p:nvSpPr>
          <p:cNvPr id="20" name="Hộp Văn bản 19">
            <a:extLst>
              <a:ext uri="{FF2B5EF4-FFF2-40B4-BE49-F238E27FC236}">
                <a16:creationId xmlns:a16="http://schemas.microsoft.com/office/drawing/2014/main" id="{672F6EBD-0F56-4153-A408-D2EA5DF6F212}"/>
              </a:ext>
            </a:extLst>
          </p:cNvPr>
          <p:cNvSpPr txBox="1"/>
          <p:nvPr/>
        </p:nvSpPr>
        <p:spPr>
          <a:xfrm>
            <a:off x="4594150" y="4962205"/>
            <a:ext cx="1971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Rotated</a:t>
            </a:r>
            <a:r>
              <a:rPr lang="en-US" sz="2400" i="1" dirty="0">
                <a:latin typeface="Times New Roman" panose="02020603050405020304" pitchFamily="18" charset="0"/>
                <a:cs typeface="Times New Roman" panose="02020603050405020304" pitchFamily="18" charset="0"/>
              </a:rPr>
              <a:t> w</a:t>
            </a:r>
          </a:p>
        </p:txBody>
      </p:sp>
      <p:pic>
        <p:nvPicPr>
          <p:cNvPr id="21" name="Hình ảnh 20">
            <a:extLst>
              <a:ext uri="{FF2B5EF4-FFF2-40B4-BE49-F238E27FC236}">
                <a16:creationId xmlns:a16="http://schemas.microsoft.com/office/drawing/2014/main" id="{25B0C1A9-26ED-46C0-A123-5FF8E842241D}"/>
              </a:ext>
            </a:extLst>
          </p:cNvPr>
          <p:cNvPicPr>
            <a:picLocks noChangeAspect="1"/>
          </p:cNvPicPr>
          <p:nvPr/>
        </p:nvPicPr>
        <p:blipFill>
          <a:blip r:embed="rId8"/>
          <a:stretch>
            <a:fillRect/>
          </a:stretch>
        </p:blipFill>
        <p:spPr>
          <a:xfrm>
            <a:off x="5467550" y="729916"/>
            <a:ext cx="5941119" cy="2138803"/>
          </a:xfrm>
          <a:prstGeom prst="rect">
            <a:avLst/>
          </a:prstGeom>
        </p:spPr>
      </p:pic>
    </p:spTree>
    <p:extLst>
      <p:ext uri="{BB962C8B-B14F-4D97-AF65-F5344CB8AC3E}">
        <p14:creationId xmlns:p14="http://schemas.microsoft.com/office/powerpoint/2010/main" val="202205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pic>
        <p:nvPicPr>
          <p:cNvPr id="4" name="Hình ảnh 3">
            <a:extLst>
              <a:ext uri="{FF2B5EF4-FFF2-40B4-BE49-F238E27FC236}">
                <a16:creationId xmlns:a16="http://schemas.microsoft.com/office/drawing/2014/main" id="{AB9E473C-5B66-4603-9D28-AB9346F0E476}"/>
              </a:ext>
            </a:extLst>
          </p:cNvPr>
          <p:cNvPicPr>
            <a:picLocks noChangeAspect="1"/>
          </p:cNvPicPr>
          <p:nvPr/>
        </p:nvPicPr>
        <p:blipFill>
          <a:blip r:embed="rId3"/>
          <a:stretch>
            <a:fillRect/>
          </a:stretch>
        </p:blipFill>
        <p:spPr>
          <a:xfrm>
            <a:off x="961654" y="1334538"/>
            <a:ext cx="4334246" cy="815584"/>
          </a:xfrm>
          <a:prstGeom prst="rect">
            <a:avLst/>
          </a:prstGeom>
        </p:spPr>
      </p:pic>
      <p:pic>
        <p:nvPicPr>
          <p:cNvPr id="5" name="Hình ảnh 4">
            <a:extLst>
              <a:ext uri="{FF2B5EF4-FFF2-40B4-BE49-F238E27FC236}">
                <a16:creationId xmlns:a16="http://schemas.microsoft.com/office/drawing/2014/main" id="{390501A1-3F49-4926-9BED-8001BAD06826}"/>
              </a:ext>
            </a:extLst>
          </p:cNvPr>
          <p:cNvPicPr>
            <a:picLocks noChangeAspect="1"/>
          </p:cNvPicPr>
          <p:nvPr/>
        </p:nvPicPr>
        <p:blipFill>
          <a:blip r:embed="rId4"/>
          <a:stretch>
            <a:fillRect/>
          </a:stretch>
        </p:blipFill>
        <p:spPr>
          <a:xfrm>
            <a:off x="628339" y="2467389"/>
            <a:ext cx="5134692" cy="1724266"/>
          </a:xfrm>
          <a:prstGeom prst="rect">
            <a:avLst/>
          </a:prstGeom>
        </p:spPr>
      </p:pic>
      <p:pic>
        <p:nvPicPr>
          <p:cNvPr id="8" name="Hình ảnh 7">
            <a:extLst>
              <a:ext uri="{FF2B5EF4-FFF2-40B4-BE49-F238E27FC236}">
                <a16:creationId xmlns:a16="http://schemas.microsoft.com/office/drawing/2014/main" id="{B768D750-FB05-41DE-9BFF-C91F70340D4E}"/>
              </a:ext>
            </a:extLst>
          </p:cNvPr>
          <p:cNvPicPr>
            <a:picLocks noChangeAspect="1"/>
          </p:cNvPicPr>
          <p:nvPr/>
        </p:nvPicPr>
        <p:blipFill>
          <a:blip r:embed="rId5"/>
          <a:stretch>
            <a:fillRect/>
          </a:stretch>
        </p:blipFill>
        <p:spPr>
          <a:xfrm>
            <a:off x="1166316" y="4538298"/>
            <a:ext cx="3824435" cy="1724265"/>
          </a:xfrm>
          <a:prstGeom prst="rect">
            <a:avLst/>
          </a:prstGeom>
        </p:spPr>
      </p:pic>
      <p:sp>
        <p:nvSpPr>
          <p:cNvPr id="9" name="Hộp Văn bản 8">
            <a:extLst>
              <a:ext uri="{FF2B5EF4-FFF2-40B4-BE49-F238E27FC236}">
                <a16:creationId xmlns:a16="http://schemas.microsoft.com/office/drawing/2014/main" id="{AF8A4019-4F76-4013-B250-D6BC4CEDD1C4}"/>
              </a:ext>
            </a:extLst>
          </p:cNvPr>
          <p:cNvSpPr txBox="1"/>
          <p:nvPr/>
        </p:nvSpPr>
        <p:spPr>
          <a:xfrm>
            <a:off x="5914571" y="2174254"/>
            <a:ext cx="600837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 size 1 x 5 (1 x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=&gt; Padding (m – 1) / 2 = 2 zeros on either side </a:t>
            </a:r>
          </a:p>
        </p:txBody>
      </p:sp>
      <p:sp>
        <p:nvSpPr>
          <p:cNvPr id="6" name="Hình chữ nhật 5">
            <a:extLst>
              <a:ext uri="{FF2B5EF4-FFF2-40B4-BE49-F238E27FC236}">
                <a16:creationId xmlns:a16="http://schemas.microsoft.com/office/drawing/2014/main" id="{22E94AF9-3473-1264-92A6-E48B28C4046D}"/>
              </a:ext>
            </a:extLst>
          </p:cNvPr>
          <p:cNvSpPr/>
          <p:nvPr/>
        </p:nvSpPr>
        <p:spPr>
          <a:xfrm>
            <a:off x="840059" y="1334538"/>
            <a:ext cx="4534829" cy="8780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2080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ộp Văn bản 26">
            <a:extLst>
              <a:ext uri="{FF2B5EF4-FFF2-40B4-BE49-F238E27FC236}">
                <a16:creationId xmlns:a16="http://schemas.microsoft.com/office/drawing/2014/main" id="{42A25A74-1CC8-4B0A-A7C3-89506ADE522F}"/>
              </a:ext>
            </a:extLst>
          </p:cNvPr>
          <p:cNvSpPr txBox="1"/>
          <p:nvPr/>
        </p:nvSpPr>
        <p:spPr>
          <a:xfrm>
            <a:off x="-257612" y="2136777"/>
            <a:ext cx="6176962" cy="338554"/>
          </a:xfrm>
          <a:prstGeom prst="rect">
            <a:avLst/>
          </a:prstGeom>
          <a:noFill/>
        </p:spPr>
        <p:txBody>
          <a:bodyPr wrap="square">
            <a:spAutoFit/>
          </a:bodyPr>
          <a:lstStyle/>
          <a:p>
            <a:pPr algn="ctr"/>
            <a:r>
              <a:rPr lang="en-US" sz="1600" dirty="0">
                <a:effectLst/>
                <a:latin typeface="TimesTen-BoldItalic"/>
              </a:rPr>
              <a:t>Start position</a:t>
            </a:r>
            <a:endParaRPr lang="en-US" sz="1600" dirty="0"/>
          </a:p>
        </p:txBody>
      </p:sp>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cxnSp>
        <p:nvCxnSpPr>
          <p:cNvPr id="13" name="Đường kết nối: Mũi tên Gấp khúc 12">
            <a:extLst>
              <a:ext uri="{FF2B5EF4-FFF2-40B4-BE49-F238E27FC236}">
                <a16:creationId xmlns:a16="http://schemas.microsoft.com/office/drawing/2014/main" id="{3DAC2DCC-5556-4477-B650-2924E134CD3E}"/>
              </a:ext>
            </a:extLst>
          </p:cNvPr>
          <p:cNvCxnSpPr>
            <a:cxnSpLocks/>
          </p:cNvCxnSpPr>
          <p:nvPr/>
        </p:nvCxnSpPr>
        <p:spPr>
          <a:xfrm rot="10800000">
            <a:off x="1911350" y="2230855"/>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Hình ảnh 27">
            <a:extLst>
              <a:ext uri="{FF2B5EF4-FFF2-40B4-BE49-F238E27FC236}">
                <a16:creationId xmlns:a16="http://schemas.microsoft.com/office/drawing/2014/main" id="{8FE0CCFB-19CA-423F-BB34-025AA4A680D9}"/>
              </a:ext>
            </a:extLst>
          </p:cNvPr>
          <p:cNvPicPr>
            <a:picLocks noChangeAspect="1"/>
          </p:cNvPicPr>
          <p:nvPr/>
        </p:nvPicPr>
        <p:blipFill>
          <a:blip r:embed="rId3"/>
          <a:stretch>
            <a:fillRect/>
          </a:stretch>
        </p:blipFill>
        <p:spPr>
          <a:xfrm>
            <a:off x="1153769" y="1612950"/>
            <a:ext cx="3707500" cy="506781"/>
          </a:xfrm>
          <a:prstGeom prst="rect">
            <a:avLst/>
          </a:prstGeom>
        </p:spPr>
      </p:pic>
      <p:pic>
        <p:nvPicPr>
          <p:cNvPr id="29" name="Hình ảnh 28">
            <a:extLst>
              <a:ext uri="{FF2B5EF4-FFF2-40B4-BE49-F238E27FC236}">
                <a16:creationId xmlns:a16="http://schemas.microsoft.com/office/drawing/2014/main" id="{CEE918B6-AF03-4A7B-B63B-2BD34F7643EF}"/>
              </a:ext>
            </a:extLst>
          </p:cNvPr>
          <p:cNvPicPr>
            <a:picLocks noChangeAspect="1"/>
          </p:cNvPicPr>
          <p:nvPr/>
        </p:nvPicPr>
        <p:blipFill>
          <a:blip r:embed="rId4"/>
          <a:stretch>
            <a:fillRect/>
          </a:stretch>
        </p:blipFill>
        <p:spPr>
          <a:xfrm>
            <a:off x="6988854" y="1612950"/>
            <a:ext cx="3804054" cy="310836"/>
          </a:xfrm>
          <a:prstGeom prst="rect">
            <a:avLst/>
          </a:prstGeom>
        </p:spPr>
      </p:pic>
      <p:pic>
        <p:nvPicPr>
          <p:cNvPr id="30" name="Hình ảnh 29">
            <a:extLst>
              <a:ext uri="{FF2B5EF4-FFF2-40B4-BE49-F238E27FC236}">
                <a16:creationId xmlns:a16="http://schemas.microsoft.com/office/drawing/2014/main" id="{0E02B2BE-39FB-404E-A568-AC4A77AE5CDE}"/>
              </a:ext>
            </a:extLst>
          </p:cNvPr>
          <p:cNvPicPr>
            <a:picLocks noChangeAspect="1"/>
          </p:cNvPicPr>
          <p:nvPr/>
        </p:nvPicPr>
        <p:blipFill>
          <a:blip r:embed="rId5"/>
          <a:stretch>
            <a:fillRect/>
          </a:stretch>
        </p:blipFill>
        <p:spPr>
          <a:xfrm>
            <a:off x="1301010" y="2961459"/>
            <a:ext cx="3643130" cy="509255"/>
          </a:xfrm>
          <a:prstGeom prst="rect">
            <a:avLst/>
          </a:prstGeom>
        </p:spPr>
      </p:pic>
      <p:cxnSp>
        <p:nvCxnSpPr>
          <p:cNvPr id="32" name="Đường kết nối: Mũi tên Gấp khúc 31">
            <a:extLst>
              <a:ext uri="{FF2B5EF4-FFF2-40B4-BE49-F238E27FC236}">
                <a16:creationId xmlns:a16="http://schemas.microsoft.com/office/drawing/2014/main" id="{E6B30003-5DD4-404B-84D7-23E7F2A35FB1}"/>
              </a:ext>
            </a:extLst>
          </p:cNvPr>
          <p:cNvCxnSpPr>
            <a:cxnSpLocks/>
          </p:cNvCxnSpPr>
          <p:nvPr/>
        </p:nvCxnSpPr>
        <p:spPr>
          <a:xfrm rot="10800000">
            <a:off x="2381250" y="347071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Hộp Văn bản 33">
            <a:extLst>
              <a:ext uri="{FF2B5EF4-FFF2-40B4-BE49-F238E27FC236}">
                <a16:creationId xmlns:a16="http://schemas.microsoft.com/office/drawing/2014/main" id="{8BFC8929-7B64-4ADF-B703-7EBE66FE2095}"/>
              </a:ext>
            </a:extLst>
          </p:cNvPr>
          <p:cNvSpPr txBox="1"/>
          <p:nvPr/>
        </p:nvSpPr>
        <p:spPr>
          <a:xfrm>
            <a:off x="529195" y="3430569"/>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1 shift</a:t>
            </a:r>
            <a:endParaRPr lang="en-US" sz="1600" dirty="0"/>
          </a:p>
        </p:txBody>
      </p:sp>
      <p:pic>
        <p:nvPicPr>
          <p:cNvPr id="31" name="Hình ảnh 30">
            <a:extLst>
              <a:ext uri="{FF2B5EF4-FFF2-40B4-BE49-F238E27FC236}">
                <a16:creationId xmlns:a16="http://schemas.microsoft.com/office/drawing/2014/main" id="{B2833ECC-B768-4716-AB8D-0C7D8AB1834F}"/>
              </a:ext>
            </a:extLst>
          </p:cNvPr>
          <p:cNvPicPr>
            <a:picLocks noChangeAspect="1"/>
          </p:cNvPicPr>
          <p:nvPr/>
        </p:nvPicPr>
        <p:blipFill>
          <a:blip r:embed="rId6"/>
          <a:stretch>
            <a:fillRect/>
          </a:stretch>
        </p:blipFill>
        <p:spPr>
          <a:xfrm>
            <a:off x="7026106" y="2961459"/>
            <a:ext cx="3796650" cy="310837"/>
          </a:xfrm>
          <a:prstGeom prst="rect">
            <a:avLst/>
          </a:prstGeom>
        </p:spPr>
      </p:pic>
      <p:cxnSp>
        <p:nvCxnSpPr>
          <p:cNvPr id="36" name="Đường kết nối Mũi tên Thẳng 35">
            <a:extLst>
              <a:ext uri="{FF2B5EF4-FFF2-40B4-BE49-F238E27FC236}">
                <a16:creationId xmlns:a16="http://schemas.microsoft.com/office/drawing/2014/main" id="{38FCACAC-5B85-44BE-9DCD-40C3B3CA6CAE}"/>
              </a:ext>
            </a:extLst>
          </p:cNvPr>
          <p:cNvCxnSpPr>
            <a:cxnSpLocks/>
          </p:cNvCxnSpPr>
          <p:nvPr/>
        </p:nvCxnSpPr>
        <p:spPr>
          <a:xfrm>
            <a:off x="5730949" y="176836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Đường kết nối Mũi tên Thẳng 38">
            <a:extLst>
              <a:ext uri="{FF2B5EF4-FFF2-40B4-BE49-F238E27FC236}">
                <a16:creationId xmlns:a16="http://schemas.microsoft.com/office/drawing/2014/main" id="{E4EB0446-A819-4FB5-B026-473208FAF428}"/>
              </a:ext>
            </a:extLst>
          </p:cNvPr>
          <p:cNvCxnSpPr>
            <a:cxnSpLocks/>
          </p:cNvCxnSpPr>
          <p:nvPr/>
        </p:nvCxnSpPr>
        <p:spPr>
          <a:xfrm>
            <a:off x="5730949" y="310960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B7865BCF-A008-40C2-A799-F69A08C6CB5C}"/>
              </a:ext>
            </a:extLst>
          </p:cNvPr>
          <p:cNvSpPr txBox="1"/>
          <p:nvPr/>
        </p:nvSpPr>
        <p:spPr>
          <a:xfrm>
            <a:off x="6658644" y="2445408"/>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+ 4x0 + 2x0 + 8x1</a:t>
            </a:r>
          </a:p>
        </p:txBody>
      </p:sp>
      <p:cxnSp>
        <p:nvCxnSpPr>
          <p:cNvPr id="41" name="Đường kết nối Mũi tên Thẳng 40">
            <a:extLst>
              <a:ext uri="{FF2B5EF4-FFF2-40B4-BE49-F238E27FC236}">
                <a16:creationId xmlns:a16="http://schemas.microsoft.com/office/drawing/2014/main" id="{B0BF52D3-F95D-4679-8814-3C729BB954D9}"/>
              </a:ext>
            </a:extLst>
          </p:cNvPr>
          <p:cNvCxnSpPr>
            <a:cxnSpLocks/>
          </p:cNvCxnSpPr>
          <p:nvPr/>
        </p:nvCxnSpPr>
        <p:spPr>
          <a:xfrm>
            <a:off x="8238886" y="2753327"/>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Hình ảnh 44">
            <a:extLst>
              <a:ext uri="{FF2B5EF4-FFF2-40B4-BE49-F238E27FC236}">
                <a16:creationId xmlns:a16="http://schemas.microsoft.com/office/drawing/2014/main" id="{D1D41D31-ABBE-4A19-8485-AA30A20CF376}"/>
              </a:ext>
            </a:extLst>
          </p:cNvPr>
          <p:cNvPicPr>
            <a:picLocks noChangeAspect="1"/>
          </p:cNvPicPr>
          <p:nvPr/>
        </p:nvPicPr>
        <p:blipFill>
          <a:blip r:embed="rId7"/>
          <a:stretch>
            <a:fillRect/>
          </a:stretch>
        </p:blipFill>
        <p:spPr>
          <a:xfrm>
            <a:off x="1301010" y="4090083"/>
            <a:ext cx="3600564" cy="477494"/>
          </a:xfrm>
          <a:prstGeom prst="rect">
            <a:avLst/>
          </a:prstGeom>
        </p:spPr>
      </p:pic>
      <p:cxnSp>
        <p:nvCxnSpPr>
          <p:cNvPr id="47" name="Đường kết nối: Mũi tên Gấp khúc 46">
            <a:extLst>
              <a:ext uri="{FF2B5EF4-FFF2-40B4-BE49-F238E27FC236}">
                <a16:creationId xmlns:a16="http://schemas.microsoft.com/office/drawing/2014/main" id="{118708A1-5CE6-4A4F-A02C-15577A5F7687}"/>
              </a:ext>
            </a:extLst>
          </p:cNvPr>
          <p:cNvCxnSpPr>
            <a:cxnSpLocks/>
          </p:cNvCxnSpPr>
          <p:nvPr/>
        </p:nvCxnSpPr>
        <p:spPr>
          <a:xfrm rot="10800000">
            <a:off x="2953340" y="457546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Hộp Văn bản 47">
            <a:extLst>
              <a:ext uri="{FF2B5EF4-FFF2-40B4-BE49-F238E27FC236}">
                <a16:creationId xmlns:a16="http://schemas.microsoft.com/office/drawing/2014/main" id="{6233F529-3FCA-4DB6-BA84-FB8C0439532D}"/>
              </a:ext>
            </a:extLst>
          </p:cNvPr>
          <p:cNvSpPr txBox="1"/>
          <p:nvPr/>
        </p:nvSpPr>
        <p:spPr>
          <a:xfrm>
            <a:off x="1071455" y="4549983"/>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3 shift</a:t>
            </a:r>
            <a:endParaRPr lang="en-US" sz="1600" dirty="0"/>
          </a:p>
        </p:txBody>
      </p:sp>
      <p:cxnSp>
        <p:nvCxnSpPr>
          <p:cNvPr id="49" name="Đường kết nối Mũi tên Thẳng 48">
            <a:extLst>
              <a:ext uri="{FF2B5EF4-FFF2-40B4-BE49-F238E27FC236}">
                <a16:creationId xmlns:a16="http://schemas.microsoft.com/office/drawing/2014/main" id="{CF08517F-6DA2-48C0-8FA8-B4953D5E1A97}"/>
              </a:ext>
            </a:extLst>
          </p:cNvPr>
          <p:cNvCxnSpPr>
            <a:cxnSpLocks/>
          </p:cNvCxnSpPr>
          <p:nvPr/>
        </p:nvCxnSpPr>
        <p:spPr>
          <a:xfrm>
            <a:off x="5730949" y="4257456"/>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Hộp Văn bản 49">
            <a:extLst>
              <a:ext uri="{FF2B5EF4-FFF2-40B4-BE49-F238E27FC236}">
                <a16:creationId xmlns:a16="http://schemas.microsoft.com/office/drawing/2014/main" id="{9E5BD26A-F217-467A-B60C-D2306653E606}"/>
              </a:ext>
            </a:extLst>
          </p:cNvPr>
          <p:cNvSpPr txBox="1"/>
          <p:nvPr/>
        </p:nvSpPr>
        <p:spPr>
          <a:xfrm>
            <a:off x="7243441" y="3593256"/>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+ 4x1 + 2x0 + 8x0</a:t>
            </a:r>
          </a:p>
        </p:txBody>
      </p:sp>
      <p:cxnSp>
        <p:nvCxnSpPr>
          <p:cNvPr id="51" name="Đường kết nối Mũi tên Thẳng 50">
            <a:extLst>
              <a:ext uri="{FF2B5EF4-FFF2-40B4-BE49-F238E27FC236}">
                <a16:creationId xmlns:a16="http://schemas.microsoft.com/office/drawing/2014/main" id="{EB25A239-A39A-4DA2-AA66-5F7F51460F72}"/>
              </a:ext>
            </a:extLst>
          </p:cNvPr>
          <p:cNvCxnSpPr>
            <a:cxnSpLocks/>
          </p:cNvCxnSpPr>
          <p:nvPr/>
        </p:nvCxnSpPr>
        <p:spPr>
          <a:xfrm>
            <a:off x="8823683" y="3881951"/>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Hình ảnh 45">
            <a:extLst>
              <a:ext uri="{FF2B5EF4-FFF2-40B4-BE49-F238E27FC236}">
                <a16:creationId xmlns:a16="http://schemas.microsoft.com/office/drawing/2014/main" id="{68A1FB37-2571-46AC-9F23-E569DD3F08F8}"/>
              </a:ext>
            </a:extLst>
          </p:cNvPr>
          <p:cNvPicPr>
            <a:picLocks noChangeAspect="1"/>
          </p:cNvPicPr>
          <p:nvPr/>
        </p:nvPicPr>
        <p:blipFill>
          <a:blip r:embed="rId8"/>
          <a:stretch>
            <a:fillRect/>
          </a:stretch>
        </p:blipFill>
        <p:spPr>
          <a:xfrm>
            <a:off x="7015474" y="4133613"/>
            <a:ext cx="3600564" cy="281844"/>
          </a:xfrm>
          <a:prstGeom prst="rect">
            <a:avLst/>
          </a:prstGeom>
        </p:spPr>
      </p:pic>
      <p:pic>
        <p:nvPicPr>
          <p:cNvPr id="52" name="Hình ảnh 51">
            <a:extLst>
              <a:ext uri="{FF2B5EF4-FFF2-40B4-BE49-F238E27FC236}">
                <a16:creationId xmlns:a16="http://schemas.microsoft.com/office/drawing/2014/main" id="{95A22544-0151-4A14-9DA3-ABE44AC55A9A}"/>
              </a:ext>
            </a:extLst>
          </p:cNvPr>
          <p:cNvPicPr>
            <a:picLocks noChangeAspect="1"/>
          </p:cNvPicPr>
          <p:nvPr/>
        </p:nvPicPr>
        <p:blipFill>
          <a:blip r:embed="rId9"/>
          <a:stretch>
            <a:fillRect/>
          </a:stretch>
        </p:blipFill>
        <p:spPr>
          <a:xfrm>
            <a:off x="1342952" y="5106421"/>
            <a:ext cx="3601188" cy="484031"/>
          </a:xfrm>
          <a:prstGeom prst="rect">
            <a:avLst/>
          </a:prstGeom>
        </p:spPr>
      </p:pic>
      <p:cxnSp>
        <p:nvCxnSpPr>
          <p:cNvPr id="54" name="Đường kết nối: Mũi tên Gấp khúc 53">
            <a:extLst>
              <a:ext uri="{FF2B5EF4-FFF2-40B4-BE49-F238E27FC236}">
                <a16:creationId xmlns:a16="http://schemas.microsoft.com/office/drawing/2014/main" id="{36848B2C-517D-4C7C-A42B-B5DE90BC6553}"/>
              </a:ext>
            </a:extLst>
          </p:cNvPr>
          <p:cNvCxnSpPr>
            <a:cxnSpLocks/>
          </p:cNvCxnSpPr>
          <p:nvPr/>
        </p:nvCxnSpPr>
        <p:spPr>
          <a:xfrm rot="10800000">
            <a:off x="4178072" y="5621312"/>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Hộp Văn bản 54">
            <a:extLst>
              <a:ext uri="{FF2B5EF4-FFF2-40B4-BE49-F238E27FC236}">
                <a16:creationId xmlns:a16="http://schemas.microsoft.com/office/drawing/2014/main" id="{37857515-91F6-46FD-ADE9-E7AC38A24EA2}"/>
              </a:ext>
            </a:extLst>
          </p:cNvPr>
          <p:cNvSpPr txBox="1"/>
          <p:nvPr/>
        </p:nvSpPr>
        <p:spPr>
          <a:xfrm>
            <a:off x="1975147" y="5595831"/>
            <a:ext cx="6176962" cy="338554"/>
          </a:xfrm>
          <a:prstGeom prst="rect">
            <a:avLst/>
          </a:prstGeom>
          <a:noFill/>
        </p:spPr>
        <p:txBody>
          <a:bodyPr wrap="square">
            <a:spAutoFit/>
          </a:bodyPr>
          <a:lstStyle/>
          <a:p>
            <a:pPr algn="ctr"/>
            <a:r>
              <a:rPr lang="en-US" sz="1600" dirty="0">
                <a:latin typeface="TimesTen-BoldItalic"/>
              </a:rPr>
              <a:t>Final P</a:t>
            </a:r>
            <a:r>
              <a:rPr lang="en-US" sz="1600" dirty="0">
                <a:effectLst/>
                <a:latin typeface="TimesTen-BoldItalic"/>
              </a:rPr>
              <a:t>osition</a:t>
            </a:r>
            <a:endParaRPr lang="en-US" sz="1600" dirty="0"/>
          </a:p>
        </p:txBody>
      </p:sp>
      <p:pic>
        <p:nvPicPr>
          <p:cNvPr id="53" name="Hình ảnh 52">
            <a:extLst>
              <a:ext uri="{FF2B5EF4-FFF2-40B4-BE49-F238E27FC236}">
                <a16:creationId xmlns:a16="http://schemas.microsoft.com/office/drawing/2014/main" id="{F3AA8D73-95F1-4665-BE7F-7DABC8178F7A}"/>
              </a:ext>
            </a:extLst>
          </p:cNvPr>
          <p:cNvPicPr>
            <a:picLocks noChangeAspect="1"/>
          </p:cNvPicPr>
          <p:nvPr/>
        </p:nvPicPr>
        <p:blipFill>
          <a:blip r:embed="rId10"/>
          <a:stretch>
            <a:fillRect/>
          </a:stretch>
        </p:blipFill>
        <p:spPr>
          <a:xfrm>
            <a:off x="7007565" y="5181063"/>
            <a:ext cx="4353831" cy="332940"/>
          </a:xfrm>
          <a:prstGeom prst="rect">
            <a:avLst/>
          </a:prstGeom>
        </p:spPr>
      </p:pic>
      <p:cxnSp>
        <p:nvCxnSpPr>
          <p:cNvPr id="57" name="Đường kết nối Mũi tên Thẳng 56">
            <a:extLst>
              <a:ext uri="{FF2B5EF4-FFF2-40B4-BE49-F238E27FC236}">
                <a16:creationId xmlns:a16="http://schemas.microsoft.com/office/drawing/2014/main" id="{E50E11E2-7235-48EC-AC6F-8BFD115E00B8}"/>
              </a:ext>
            </a:extLst>
          </p:cNvPr>
          <p:cNvCxnSpPr>
            <a:cxnSpLocks/>
          </p:cNvCxnSpPr>
          <p:nvPr/>
        </p:nvCxnSpPr>
        <p:spPr>
          <a:xfrm>
            <a:off x="5730949" y="5347533"/>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Hình chữ nhật 1">
            <a:extLst>
              <a:ext uri="{FF2B5EF4-FFF2-40B4-BE49-F238E27FC236}">
                <a16:creationId xmlns:a16="http://schemas.microsoft.com/office/drawing/2014/main" id="{EC45D704-C3A7-81D7-851B-70A79602250E}"/>
              </a:ext>
            </a:extLst>
          </p:cNvPr>
          <p:cNvSpPr/>
          <p:nvPr/>
        </p:nvSpPr>
        <p:spPr>
          <a:xfrm>
            <a:off x="8074660" y="2984500"/>
            <a:ext cx="327653" cy="269485"/>
          </a:xfrm>
          <a:prstGeom prst="rect">
            <a:avLst/>
          </a:prstGeom>
          <a:solidFill>
            <a:srgbClr val="C6EFCE">
              <a:alpha val="2588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72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3" name="Hình ảnh 2">
            <a:extLst>
              <a:ext uri="{FF2B5EF4-FFF2-40B4-BE49-F238E27FC236}">
                <a16:creationId xmlns:a16="http://schemas.microsoft.com/office/drawing/2014/main" id="{ECE035FB-7CAB-44C0-A8C1-BCCD0329B74C}"/>
              </a:ext>
            </a:extLst>
          </p:cNvPr>
          <p:cNvPicPr>
            <a:picLocks noChangeAspect="1"/>
          </p:cNvPicPr>
          <p:nvPr/>
        </p:nvPicPr>
        <p:blipFill>
          <a:blip r:embed="rId3"/>
          <a:stretch>
            <a:fillRect/>
          </a:stretch>
        </p:blipFill>
        <p:spPr>
          <a:xfrm>
            <a:off x="996019" y="1408996"/>
            <a:ext cx="4213934" cy="4349075"/>
          </a:xfrm>
          <a:prstGeom prst="rect">
            <a:avLst/>
          </a:prstGeom>
        </p:spPr>
      </p:pic>
      <p:pic>
        <p:nvPicPr>
          <p:cNvPr id="6" name="Hình ảnh 5">
            <a:extLst>
              <a:ext uri="{FF2B5EF4-FFF2-40B4-BE49-F238E27FC236}">
                <a16:creationId xmlns:a16="http://schemas.microsoft.com/office/drawing/2014/main" id="{8FF92035-CDFA-4AC9-9DB1-44E2472AF8DA}"/>
              </a:ext>
            </a:extLst>
          </p:cNvPr>
          <p:cNvPicPr>
            <a:picLocks noChangeAspect="1"/>
          </p:cNvPicPr>
          <p:nvPr/>
        </p:nvPicPr>
        <p:blipFill>
          <a:blip r:embed="rId4"/>
          <a:stretch>
            <a:fillRect/>
          </a:stretch>
        </p:blipFill>
        <p:spPr>
          <a:xfrm>
            <a:off x="6664279" y="1266000"/>
            <a:ext cx="3948393" cy="4635069"/>
          </a:xfrm>
          <a:prstGeom prst="rect">
            <a:avLst/>
          </a:prstGeom>
        </p:spPr>
      </p:pic>
      <p:sp>
        <p:nvSpPr>
          <p:cNvPr id="11" name="Hộp Văn bản 10">
            <a:extLst>
              <a:ext uri="{FF2B5EF4-FFF2-40B4-BE49-F238E27FC236}">
                <a16:creationId xmlns:a16="http://schemas.microsoft.com/office/drawing/2014/main" id="{70A504D4-59AE-4222-BF93-23DCF65935BD}"/>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Convolution</a:t>
            </a:r>
            <a:r>
              <a:rPr lang="en-US" sz="2000" dirty="0"/>
              <a:t> </a:t>
            </a:r>
          </a:p>
        </p:txBody>
      </p:sp>
    </p:spTree>
    <p:extLst>
      <p:ext uri="{BB962C8B-B14F-4D97-AF65-F5344CB8AC3E}">
        <p14:creationId xmlns:p14="http://schemas.microsoft.com/office/powerpoint/2010/main" val="314066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E1248E-8B34-46F5-9A3F-86D5A52B37FD}"/>
              </a:ext>
            </a:extLst>
          </p:cNvPr>
          <p:cNvSpPr>
            <a:spLocks noGrp="1"/>
          </p:cNvSpPr>
          <p:nvPr>
            <p:ph type="title"/>
          </p:nvPr>
        </p:nvSpPr>
        <p:spPr>
          <a:xfrm>
            <a:off x="335360" y="145499"/>
            <a:ext cx="8138789" cy="369524"/>
          </a:xfrm>
        </p:spPr>
        <p:txBody>
          <a:bodyPr/>
          <a:lstStyle/>
          <a:p>
            <a:r>
              <a:rPr lang="en-US" sz="2800" dirty="0"/>
              <a:t>SPATIAL CORRELATION AND CONVOLUTION</a:t>
            </a:r>
            <a:r>
              <a:rPr lang="en-US" sz="3600" dirty="0"/>
              <a:t> </a:t>
            </a:r>
          </a:p>
        </p:txBody>
      </p:sp>
      <p:pic>
        <p:nvPicPr>
          <p:cNvPr id="4" name="Hình ảnh 3">
            <a:extLst>
              <a:ext uri="{FF2B5EF4-FFF2-40B4-BE49-F238E27FC236}">
                <a16:creationId xmlns:a16="http://schemas.microsoft.com/office/drawing/2014/main" id="{64446EE8-EE33-4E59-8EC1-0B55CFE84FF6}"/>
              </a:ext>
            </a:extLst>
          </p:cNvPr>
          <p:cNvPicPr>
            <a:picLocks noChangeAspect="1"/>
          </p:cNvPicPr>
          <p:nvPr/>
        </p:nvPicPr>
        <p:blipFill>
          <a:blip r:embed="rId3"/>
          <a:stretch>
            <a:fillRect/>
          </a:stretch>
        </p:blipFill>
        <p:spPr>
          <a:xfrm>
            <a:off x="335360" y="952323"/>
            <a:ext cx="4939534" cy="5416994"/>
          </a:xfrm>
          <a:prstGeom prst="rect">
            <a:avLst/>
          </a:prstGeom>
        </p:spPr>
      </p:pic>
      <p:sp>
        <p:nvSpPr>
          <p:cNvPr id="5" name="Hộp Văn bản 4">
            <a:extLst>
              <a:ext uri="{FF2B5EF4-FFF2-40B4-BE49-F238E27FC236}">
                <a16:creationId xmlns:a16="http://schemas.microsoft.com/office/drawing/2014/main" id="{6C9447E1-708D-A81E-B98C-F670E45333FD}"/>
              </a:ext>
            </a:extLst>
          </p:cNvPr>
          <p:cNvSpPr txBox="1"/>
          <p:nvPr/>
        </p:nvSpPr>
        <p:spPr>
          <a:xfrm>
            <a:off x="4882679" y="759035"/>
            <a:ext cx="7368795" cy="2964914"/>
          </a:xfrm>
          <a:prstGeom prst="rect">
            <a:avLst/>
          </a:prstGeom>
          <a:noFill/>
        </p:spPr>
        <p:txBody>
          <a:bodyPr wrap="square">
            <a:spAutoFit/>
          </a:bodyPr>
          <a:lstStyle/>
          <a:p>
            <a:pPr algn="just">
              <a:spcBef>
                <a:spcPts val="400"/>
              </a:spcBef>
            </a:pPr>
            <a:r>
              <a:rPr lang="en-US" sz="1600" dirty="0">
                <a:latin typeface="Times New Roman" panose="02020603050405020304" pitchFamily="18" charset="0"/>
                <a:cs typeface="Times New Roman" panose="02020603050405020304" pitchFamily="18" charset="0"/>
              </a:rPr>
              <a:t>In spatial filtering, the filter mask (or kernel) depends on two main factors: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Size (Mask Dimensions)</a:t>
            </a:r>
          </a:p>
          <a:p>
            <a:pPr algn="just">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Small kernels </a:t>
            </a:r>
            <a:r>
              <a:rPr lang="en-US" sz="1600" dirty="0">
                <a:latin typeface="Times New Roman" panose="02020603050405020304" pitchFamily="18" charset="0"/>
                <a:cs typeface="Times New Roman" panose="02020603050405020304" pitchFamily="18" charset="0"/>
              </a:rPr>
              <a:t>(e.g., 3×3) preserve more details.</a:t>
            </a:r>
          </a:p>
          <a:p>
            <a:pPr>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Larger kernels </a:t>
            </a:r>
            <a:r>
              <a:rPr lang="en-US" sz="1600" dirty="0">
                <a:latin typeface="Times New Roman" panose="02020603050405020304" pitchFamily="18" charset="0"/>
                <a:cs typeface="Times New Roman" panose="02020603050405020304" pitchFamily="18" charset="0"/>
              </a:rPr>
              <a:t>(e.g., 5×5 or more) smooth more aggressively but may blur important features.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Coefficients (Weights):</a:t>
            </a:r>
          </a:p>
          <a:p>
            <a:pPr>
              <a:spcBef>
                <a:spcPts val="400"/>
              </a:spcBef>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Uniform coefficients </a:t>
            </a:r>
            <a:r>
              <a:rPr lang="en-US" sz="1600" dirty="0">
                <a:latin typeface="Times New Roman" panose="02020603050405020304" pitchFamily="18" charset="0"/>
                <a:cs typeface="Times New Roman" panose="02020603050405020304" pitchFamily="18" charset="0"/>
              </a:rPr>
              <a:t>→ Smoothing (Box filter).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Centered high weights </a:t>
            </a:r>
            <a:r>
              <a:rPr lang="en-US" sz="1600" dirty="0">
                <a:latin typeface="Times New Roman" panose="02020603050405020304" pitchFamily="18" charset="0"/>
                <a:cs typeface="Times New Roman" panose="02020603050405020304" pitchFamily="18" charset="0"/>
              </a:rPr>
              <a:t>→ Gaussian blur.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Positive and negative values </a:t>
            </a:r>
            <a:r>
              <a:rPr lang="en-US" sz="1600" dirty="0">
                <a:latin typeface="Times New Roman" panose="02020603050405020304" pitchFamily="18" charset="0"/>
                <a:cs typeface="Times New Roman" panose="02020603050405020304" pitchFamily="18" charset="0"/>
              </a:rPr>
              <a:t>→ Edge detection</a:t>
            </a:r>
          </a:p>
          <a:p>
            <a:pPr marL="1200150" lvl="2" indent="-285750">
              <a:spcBef>
                <a:spcPts val="400"/>
              </a:spcBef>
              <a:buFontTx/>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97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F9BD58-4390-4F61-BE11-8593631A1146}"/>
              </a:ext>
            </a:extLst>
          </p:cNvPr>
          <p:cNvSpPr>
            <a:spLocks noGrp="1"/>
          </p:cNvSpPr>
          <p:nvPr>
            <p:ph type="title"/>
          </p:nvPr>
        </p:nvSpPr>
        <p:spPr/>
        <p:txBody>
          <a:bodyPr/>
          <a:lstStyle/>
          <a:p>
            <a:r>
              <a:rPr lang="en-US" dirty="0"/>
              <a:t>BOX FILTER KERNEL</a:t>
            </a:r>
          </a:p>
        </p:txBody>
      </p:sp>
      <p:pic>
        <p:nvPicPr>
          <p:cNvPr id="5" name="Hình ảnh 4">
            <a:extLst>
              <a:ext uri="{FF2B5EF4-FFF2-40B4-BE49-F238E27FC236}">
                <a16:creationId xmlns:a16="http://schemas.microsoft.com/office/drawing/2014/main" id="{B977E9CE-BF8A-1216-668F-F037E7FCFD43}"/>
              </a:ext>
            </a:extLst>
          </p:cNvPr>
          <p:cNvPicPr>
            <a:picLocks noChangeAspect="1"/>
          </p:cNvPicPr>
          <p:nvPr/>
        </p:nvPicPr>
        <p:blipFill>
          <a:blip r:embed="rId3"/>
          <a:stretch>
            <a:fillRect/>
          </a:stretch>
        </p:blipFill>
        <p:spPr>
          <a:xfrm>
            <a:off x="4627122" y="1107958"/>
            <a:ext cx="2792155" cy="2334425"/>
          </a:xfrm>
          <a:prstGeom prst="rect">
            <a:avLst/>
          </a:prstGeom>
        </p:spPr>
      </p:pic>
      <p:pic>
        <p:nvPicPr>
          <p:cNvPr id="29" name="Hình ảnh 28">
            <a:extLst>
              <a:ext uri="{FF2B5EF4-FFF2-40B4-BE49-F238E27FC236}">
                <a16:creationId xmlns:a16="http://schemas.microsoft.com/office/drawing/2014/main" id="{263B5812-9688-B5DB-4ACF-FFAA56B27933}"/>
              </a:ext>
            </a:extLst>
          </p:cNvPr>
          <p:cNvPicPr>
            <a:picLocks noChangeAspect="1"/>
          </p:cNvPicPr>
          <p:nvPr/>
        </p:nvPicPr>
        <p:blipFill>
          <a:blip r:embed="rId4"/>
          <a:stretch>
            <a:fillRect/>
          </a:stretch>
        </p:blipFill>
        <p:spPr>
          <a:xfrm>
            <a:off x="8861502" y="1184327"/>
            <a:ext cx="2205554" cy="2195001"/>
          </a:xfrm>
          <a:prstGeom prst="rect">
            <a:avLst/>
          </a:prstGeom>
        </p:spPr>
      </p:pic>
      <p:cxnSp>
        <p:nvCxnSpPr>
          <p:cNvPr id="31" name="Đường kết nối Mũi tên Thẳng 30">
            <a:extLst>
              <a:ext uri="{FF2B5EF4-FFF2-40B4-BE49-F238E27FC236}">
                <a16:creationId xmlns:a16="http://schemas.microsoft.com/office/drawing/2014/main" id="{52489F49-07D5-46B9-6684-E5167F74286B}"/>
              </a:ext>
            </a:extLst>
          </p:cNvPr>
          <p:cNvCxnSpPr>
            <a:cxnSpLocks/>
          </p:cNvCxnSpPr>
          <p:nvPr/>
        </p:nvCxnSpPr>
        <p:spPr>
          <a:xfrm>
            <a:off x="7605131" y="2260302"/>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Hình ảnh 35">
            <a:extLst>
              <a:ext uri="{FF2B5EF4-FFF2-40B4-BE49-F238E27FC236}">
                <a16:creationId xmlns:a16="http://schemas.microsoft.com/office/drawing/2014/main" id="{BF87A7CC-3FC3-7826-C43C-433C01C8C5FA}"/>
              </a:ext>
            </a:extLst>
          </p:cNvPr>
          <p:cNvPicPr>
            <a:picLocks noChangeAspect="1"/>
          </p:cNvPicPr>
          <p:nvPr/>
        </p:nvPicPr>
        <p:blipFill>
          <a:blip r:embed="rId5"/>
          <a:stretch>
            <a:fillRect/>
          </a:stretch>
        </p:blipFill>
        <p:spPr>
          <a:xfrm>
            <a:off x="1002372" y="1204330"/>
            <a:ext cx="2151563" cy="2151563"/>
          </a:xfrm>
          <a:prstGeom prst="rect">
            <a:avLst/>
          </a:prstGeom>
        </p:spPr>
      </p:pic>
      <p:sp>
        <p:nvSpPr>
          <p:cNvPr id="37" name="Tiêu đề 1">
            <a:extLst>
              <a:ext uri="{FF2B5EF4-FFF2-40B4-BE49-F238E27FC236}">
                <a16:creationId xmlns:a16="http://schemas.microsoft.com/office/drawing/2014/main" id="{A2ECB218-4D20-E6B0-848B-1676F5104C47}"/>
              </a:ext>
            </a:extLst>
          </p:cNvPr>
          <p:cNvSpPr txBox="1">
            <a:spLocks/>
          </p:cNvSpPr>
          <p:nvPr/>
        </p:nvSpPr>
        <p:spPr>
          <a:xfrm>
            <a:off x="1135478" y="3538755"/>
            <a:ext cx="188534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Box filter kernel</a:t>
            </a:r>
          </a:p>
        </p:txBody>
      </p:sp>
      <p:cxnSp>
        <p:nvCxnSpPr>
          <p:cNvPr id="38" name="Đường kết nối Mũi tên Thẳng 37">
            <a:extLst>
              <a:ext uri="{FF2B5EF4-FFF2-40B4-BE49-F238E27FC236}">
                <a16:creationId xmlns:a16="http://schemas.microsoft.com/office/drawing/2014/main" id="{751BBA6A-B6FE-AE34-F85B-5EC117EA57E8}"/>
              </a:ext>
            </a:extLst>
          </p:cNvPr>
          <p:cNvCxnSpPr>
            <a:cxnSpLocks/>
          </p:cNvCxnSpPr>
          <p:nvPr/>
        </p:nvCxnSpPr>
        <p:spPr>
          <a:xfrm>
            <a:off x="3419706" y="2281827"/>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iêu đề 1">
            <a:extLst>
              <a:ext uri="{FF2B5EF4-FFF2-40B4-BE49-F238E27FC236}">
                <a16:creationId xmlns:a16="http://schemas.microsoft.com/office/drawing/2014/main" id="{13749FBE-A9EF-2CDB-A330-6D9120E14E0F}"/>
              </a:ext>
            </a:extLst>
          </p:cNvPr>
          <p:cNvSpPr txBox="1">
            <a:spLocks/>
          </p:cNvSpPr>
          <p:nvPr/>
        </p:nvSpPr>
        <p:spPr>
          <a:xfrm>
            <a:off x="3180308" y="1881261"/>
            <a:ext cx="1420441"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Normalize</a:t>
            </a:r>
          </a:p>
        </p:txBody>
      </p:sp>
      <p:sp>
        <p:nvSpPr>
          <p:cNvPr id="40" name="Tiêu đề 1">
            <a:extLst>
              <a:ext uri="{FF2B5EF4-FFF2-40B4-BE49-F238E27FC236}">
                <a16:creationId xmlns:a16="http://schemas.microsoft.com/office/drawing/2014/main" id="{76D2AF75-9BD3-4665-17CE-5AA670CB8A11}"/>
              </a:ext>
            </a:extLst>
          </p:cNvPr>
          <p:cNvSpPr txBox="1">
            <a:spLocks/>
          </p:cNvSpPr>
          <p:nvPr/>
        </p:nvSpPr>
        <p:spPr>
          <a:xfrm>
            <a:off x="4490223" y="3538755"/>
            <a:ext cx="3902928"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Sum of the value of the coefficients = 9</a:t>
            </a:r>
          </a:p>
        </p:txBody>
      </p:sp>
      <p:sp>
        <p:nvSpPr>
          <p:cNvPr id="41" name="Tiêu đề 1">
            <a:extLst>
              <a:ext uri="{FF2B5EF4-FFF2-40B4-BE49-F238E27FC236}">
                <a16:creationId xmlns:a16="http://schemas.microsoft.com/office/drawing/2014/main" id="{38D44D41-5EF0-3313-1F1A-2861B677C94C}"/>
              </a:ext>
            </a:extLst>
          </p:cNvPr>
          <p:cNvSpPr txBox="1">
            <a:spLocks/>
          </p:cNvSpPr>
          <p:nvPr/>
        </p:nvSpPr>
        <p:spPr>
          <a:xfrm>
            <a:off x="652697" y="4117245"/>
            <a:ext cx="10557995" cy="1807769"/>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1800" b="0" dirty="0">
                <a:latin typeface="Times New Roman" panose="02020603050405020304" pitchFamily="18" charset="0"/>
                <a:cs typeface="Times New Roman" panose="02020603050405020304" pitchFamily="18" charset="0"/>
              </a:rPr>
              <a:t>Normalize:</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ensure that the sum of all values in the kernel equals 1.</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When applied to a region with uniform intensity (e.g., all pixels have a gray value of 100), the filtered result should retain the same intensity.</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prevent increasing or decreasing the overall brightness of the image (i.e., to avoid altering the overall     color balance).</a:t>
            </a:r>
          </a:p>
        </p:txBody>
      </p:sp>
    </p:spTree>
    <p:extLst>
      <p:ext uri="{BB962C8B-B14F-4D97-AF65-F5344CB8AC3E}">
        <p14:creationId xmlns:p14="http://schemas.microsoft.com/office/powerpoint/2010/main" val="1909194843"/>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4646</TotalTime>
  <Words>1416</Words>
  <Application>Microsoft Office PowerPoint</Application>
  <PresentationFormat>Màn hình rộng</PresentationFormat>
  <Paragraphs>129</Paragraphs>
  <Slides>24</Slides>
  <Notes>13</Notes>
  <HiddenSlides>0</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24</vt:i4>
      </vt:variant>
    </vt:vector>
  </HeadingPairs>
  <TitlesOfParts>
    <vt:vector size="38" baseType="lpstr">
      <vt:lpstr>맑은 고딕</vt:lpstr>
      <vt:lpstr>맑은 고딕</vt:lpstr>
      <vt:lpstr>Arial</vt:lpstr>
      <vt:lpstr>Arial Unicode MS</vt:lpstr>
      <vt:lpstr>Calibri</vt:lpstr>
      <vt:lpstr>Cambria Math</vt:lpstr>
      <vt:lpstr>CoreTTI2k</vt:lpstr>
      <vt:lpstr>Symbol</vt:lpstr>
      <vt:lpstr>Times New Roman</vt:lpstr>
      <vt:lpstr>TimesTen-BoldItalic</vt:lpstr>
      <vt:lpstr>TimesTen-Italic</vt:lpstr>
      <vt:lpstr>TimesTen-Roman</vt:lpstr>
      <vt:lpstr>양재참숯체B</vt:lpstr>
      <vt:lpstr>디자인 사용자 지정</vt:lpstr>
      <vt:lpstr>Bản trình bày PowerPoint</vt:lpstr>
      <vt:lpstr>SPACTIAL FILLTERING</vt:lpstr>
      <vt:lpstr>How it work ?</vt:lpstr>
      <vt:lpstr>SPATIAL CORRELATION AND CONVOLUTION </vt:lpstr>
      <vt:lpstr>Bản trình bày PowerPoint</vt:lpstr>
      <vt:lpstr>Bản trình bày PowerPoint</vt:lpstr>
      <vt:lpstr>Bản trình bày PowerPoint</vt:lpstr>
      <vt:lpstr>SPATIAL CORRELATION AND CONVOLUTION </vt:lpstr>
      <vt:lpstr>BOX FILTER KERNEL</vt:lpstr>
      <vt:lpstr>BOX FILTER KERNEL</vt:lpstr>
      <vt:lpstr>GAUSSIAN FILTER KERNEL</vt:lpstr>
      <vt:lpstr>Bản trình bày PowerPoint</vt:lpstr>
      <vt:lpstr>SPACTIAL FILLTERING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Lương Tuấn Anh</cp:lastModifiedBy>
  <cp:revision>258</cp:revision>
  <dcterms:created xsi:type="dcterms:W3CDTF">2024-11-29T08:47:06Z</dcterms:created>
  <dcterms:modified xsi:type="dcterms:W3CDTF">2025-05-15T03:11:40Z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