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12" r:id="rId2"/>
    <p:sldId id="313" r:id="rId3"/>
    <p:sldId id="1302" r:id="rId4"/>
    <p:sldId id="130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B53AE-338E-4C79-A04A-7A69978F0DC2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45AF3-CC37-4102-84E3-0A3BC87AB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52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09CCD-6F45-4F05-B1EE-90634A73A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65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6B70-0BFB-8664-4DF8-DDCD27D28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24F0C-F0F7-9728-7001-69AF5471D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B6DBF-2488-0C84-1EA5-E768619B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71B1-C357-49DF-8B14-BB37C6F7FFE5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2DDD6-3AD1-66E4-F999-D73D1686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DBC3-3027-FB88-F52D-EA3D30CF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EFF8-F0A7-425A-B70F-EBEE8640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6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CC1C8-D046-5DB0-E54B-03085AB20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05687-FB1B-911C-0507-C31C2073E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B3CDA-A228-605C-FBCE-F2FC7C52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71B1-C357-49DF-8B14-BB37C6F7FFE5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A19F1-9B38-51F7-15A4-D96421BE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B5DC1-CD70-8988-65EB-99BDEEC6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EFF8-F0A7-425A-B70F-EBEE8640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4B3A27-B1D8-3878-5348-40D6080F0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00654-748D-5B46-7F57-C8118D793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9BEE6-253D-6E15-3394-6EF2913EE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71B1-C357-49DF-8B14-BB37C6F7FFE5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21266-95B9-6AAA-A4E2-AB628D99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E586D-341C-4F2E-26E7-371B7B54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EFF8-F0A7-425A-B70F-EBEE8640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55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536770"/>
            <a:ext cx="209551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67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Confidential</a:t>
            </a:r>
            <a:endParaRPr lang="ko-KR" altLang="en-US" sz="1067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-96011" y="644691"/>
            <a:ext cx="1233669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0" y="6536392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335360" y="145499"/>
            <a:ext cx="7406613" cy="36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667" b="1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401069" y="817435"/>
            <a:ext cx="11233151" cy="5266267"/>
          </a:xfrm>
        </p:spPr>
        <p:txBody>
          <a:bodyPr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>
              <a:defRPr sz="1467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5687573" y="6520259"/>
            <a:ext cx="683296" cy="365125"/>
          </a:xfrm>
          <a:prstGeom prst="rect">
            <a:avLst/>
          </a:prstGeom>
        </p:spPr>
        <p:txBody>
          <a:bodyPr/>
          <a:lstStyle>
            <a:lvl1pPr algn="r">
              <a:defRPr sz="1333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AE8A381-81F1-40BF-A1F3-1F818F8B73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649" y="164638"/>
            <a:ext cx="1152128" cy="37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549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BBF4-0274-5365-635C-C39C61A9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7527-E845-130B-DEC9-5805F42E0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EF7D3-8FD6-AE0A-D773-8636FA54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71B1-C357-49DF-8B14-BB37C6F7FFE5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F84D0-B68A-024E-6B09-F8499AEEA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02005-6567-589E-04B1-EC654200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EFF8-F0A7-425A-B70F-EBEE8640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7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D723-0E78-91CC-FEB6-0203ED00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79665-47B4-BD4C-50AC-19788F33F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E26EC-886D-A4D5-E91A-AE6A68FD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71B1-C357-49DF-8B14-BB37C6F7FFE5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5C4C2-E9CC-417D-67A3-FFB8876A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14CC8-CEBE-DBD5-C1CB-BB7C5E73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EFF8-F0A7-425A-B70F-EBEE8640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9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0B5EF-8628-700D-467C-9F976F86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36497-0F8F-5EF2-82F4-A7D933EE7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47A3D-7BF9-8ABE-CCF4-8A8D48697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1ADC5-FF7B-71BB-8895-1202B06F3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71B1-C357-49DF-8B14-BB37C6F7FFE5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50B14-2A5D-BCBF-B82C-EE16D9B5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0D009-B158-CD88-2D96-489245F9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EFF8-F0A7-425A-B70F-EBEE8640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7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A4F7-B49A-DCDA-1E9C-ED0DEC43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EE359-B1FA-AFB3-ACDB-E4F458A36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B181C-7BC3-B442-AE01-9852FAAE2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DC35F2-61C7-6C1B-5560-B204CF5A0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8F2E1-9E3D-B32F-56D1-53BC67008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A6C498-CFC7-D8D6-13C0-BC45FB55F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71B1-C357-49DF-8B14-BB37C6F7FFE5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55AF7-9879-F89E-9F91-E28B73D7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5949D-EDF0-C894-B3DF-D898B5B7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EFF8-F0A7-425A-B70F-EBEE8640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1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8632-47F0-B62E-191C-9241DB30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8BFD67-394A-F9B7-F521-50D17ED54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71B1-C357-49DF-8B14-BB37C6F7FFE5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C7DD8-9E47-0289-ED7F-FCC639D6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B568B-D2A6-A55C-2FA3-E41A22EC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EFF8-F0A7-425A-B70F-EBEE8640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9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486EE-C90A-9206-0DBD-BB09235B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71B1-C357-49DF-8B14-BB37C6F7FFE5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115CC2-9F34-A90E-BF0E-22A0D158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DB7A5-19B2-A85E-E3CB-F34D04AC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EFF8-F0A7-425A-B70F-EBEE8640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2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D546-DB15-E00D-F8DE-42F3B14A1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42954-A294-F3AD-8EAB-24B5FD01F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360B7-7515-7560-3AB4-99068D432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0B677-6ECD-DCCE-DA05-90164257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71B1-C357-49DF-8B14-BB37C6F7FFE5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42158-50B4-B75F-9E64-4DAFF4EB4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17D65-BBD3-0495-4B54-02440A3A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EFF8-F0A7-425A-B70F-EBEE8640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7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2559-C728-E986-FDF6-7C5A7DC51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B0177-54E9-E301-AA1E-A8E717A39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95B17-E94A-C8A8-110E-ED6B538F0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315FF-FF01-5B18-B7CC-5DC6931B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71B1-C357-49DF-8B14-BB37C6F7FFE5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DE012-3185-C10A-3E68-4314E87F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DF331-2FD8-810A-7B63-0B8406B0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EFF8-F0A7-425A-B70F-EBEE8640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5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5FA582-7511-51F8-8DD3-1A74A8FCC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5E004-2B7A-B2B4-A084-BC58C1904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5B190-AEA4-A29E-B522-88DDFA639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7771B1-C357-49DF-8B14-BB37C6F7FFE5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8874E-8B69-BA6F-F1C3-B2EB2FBC7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8969F-A5CC-B539-C722-2D36637CE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82EFF8-F0A7-425A-B70F-EBEE8640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6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Đường nối Thẳng 106"/>
          <p:cNvCxnSpPr/>
          <p:nvPr/>
        </p:nvCxnSpPr>
        <p:spPr>
          <a:xfrm>
            <a:off x="1183348" y="2139419"/>
            <a:ext cx="0" cy="137964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282" y="-120961"/>
            <a:ext cx="10515600" cy="1325563"/>
          </a:xfrm>
        </p:spPr>
        <p:txBody>
          <a:bodyPr/>
          <a:lstStyle/>
          <a:p>
            <a:r>
              <a:rPr lang="en-US" dirty="0"/>
              <a:t>2. Pole Leaning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2001EB-C607-4195-83CD-5AE5F3E4F111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나눔고딕" panose="020D0604000000000000" pitchFamily="50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338" y="980983"/>
            <a:ext cx="1183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Pole Leaning Issue</a:t>
            </a:r>
          </a:p>
        </p:txBody>
      </p:sp>
      <p:sp>
        <p:nvSpPr>
          <p:cNvPr id="3" name="Hình chữ nhật 2"/>
          <p:cNvSpPr/>
          <p:nvPr/>
        </p:nvSpPr>
        <p:spPr>
          <a:xfrm>
            <a:off x="1113906" y="2452259"/>
            <a:ext cx="3175462" cy="305908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ình chữ nhật 4"/>
          <p:cNvSpPr/>
          <p:nvPr/>
        </p:nvSpPr>
        <p:spPr>
          <a:xfrm>
            <a:off x="1197032" y="2759831"/>
            <a:ext cx="2884517" cy="2643448"/>
          </a:xfrm>
          <a:prstGeom prst="rect">
            <a:avLst/>
          </a:prstGeom>
          <a:solidFill>
            <a:srgbClr val="5B9BD5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Nhóm 45"/>
          <p:cNvGrpSpPr/>
          <p:nvPr/>
        </p:nvGrpSpPr>
        <p:grpSpPr>
          <a:xfrm>
            <a:off x="1276005" y="2867886"/>
            <a:ext cx="2709956" cy="2527071"/>
            <a:chOff x="1276005" y="2651751"/>
            <a:chExt cx="2709956" cy="2527071"/>
          </a:xfrm>
        </p:grpSpPr>
        <p:cxnSp>
          <p:nvCxnSpPr>
            <p:cNvPr id="8" name="Đường nối Thẳng 7"/>
            <p:cNvCxnSpPr/>
            <p:nvPr/>
          </p:nvCxnSpPr>
          <p:spPr>
            <a:xfrm>
              <a:off x="1354975" y="2651751"/>
              <a:ext cx="8312" cy="252707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Đường nối Thẳng 8"/>
            <p:cNvCxnSpPr/>
            <p:nvPr/>
          </p:nvCxnSpPr>
          <p:spPr>
            <a:xfrm>
              <a:off x="1276005" y="2984261"/>
              <a:ext cx="0" cy="2194561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Đường nối Thẳng 10"/>
            <p:cNvCxnSpPr/>
            <p:nvPr/>
          </p:nvCxnSpPr>
          <p:spPr>
            <a:xfrm>
              <a:off x="1509250" y="2651751"/>
              <a:ext cx="8312" cy="252707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Đường nối Thẳng 11"/>
            <p:cNvCxnSpPr/>
            <p:nvPr/>
          </p:nvCxnSpPr>
          <p:spPr>
            <a:xfrm>
              <a:off x="1430280" y="2984261"/>
              <a:ext cx="0" cy="2194561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Đường nối Thẳng 12"/>
            <p:cNvCxnSpPr/>
            <p:nvPr/>
          </p:nvCxnSpPr>
          <p:spPr>
            <a:xfrm>
              <a:off x="1663525" y="2651751"/>
              <a:ext cx="8312" cy="252707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Đường nối Thẳng 13"/>
            <p:cNvCxnSpPr/>
            <p:nvPr/>
          </p:nvCxnSpPr>
          <p:spPr>
            <a:xfrm>
              <a:off x="1584555" y="2984261"/>
              <a:ext cx="0" cy="2194561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Đường nối Thẳng 14"/>
            <p:cNvCxnSpPr/>
            <p:nvPr/>
          </p:nvCxnSpPr>
          <p:spPr>
            <a:xfrm>
              <a:off x="1817800" y="2651751"/>
              <a:ext cx="8312" cy="252707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Đường nối Thẳng 15"/>
            <p:cNvCxnSpPr/>
            <p:nvPr/>
          </p:nvCxnSpPr>
          <p:spPr>
            <a:xfrm>
              <a:off x="1738830" y="2984261"/>
              <a:ext cx="0" cy="2194561"/>
            </a:xfrm>
            <a:prstGeom prst="line">
              <a:avLst/>
            </a:prstGeom>
            <a:ln w="5715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Đường nối Thẳng 16"/>
            <p:cNvCxnSpPr/>
            <p:nvPr/>
          </p:nvCxnSpPr>
          <p:spPr>
            <a:xfrm>
              <a:off x="1972075" y="2651751"/>
              <a:ext cx="8312" cy="252707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Đường nối Thẳng 17"/>
            <p:cNvCxnSpPr/>
            <p:nvPr/>
          </p:nvCxnSpPr>
          <p:spPr>
            <a:xfrm>
              <a:off x="1893105" y="2984261"/>
              <a:ext cx="0" cy="2194561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Đường nối Thẳng 18"/>
            <p:cNvCxnSpPr/>
            <p:nvPr/>
          </p:nvCxnSpPr>
          <p:spPr>
            <a:xfrm>
              <a:off x="2126350" y="2651751"/>
              <a:ext cx="8312" cy="252707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Đường nối Thẳng 19"/>
            <p:cNvCxnSpPr/>
            <p:nvPr/>
          </p:nvCxnSpPr>
          <p:spPr>
            <a:xfrm>
              <a:off x="2047380" y="2984261"/>
              <a:ext cx="0" cy="2194561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Đường nối Thẳng 20"/>
            <p:cNvCxnSpPr/>
            <p:nvPr/>
          </p:nvCxnSpPr>
          <p:spPr>
            <a:xfrm>
              <a:off x="2280625" y="2651751"/>
              <a:ext cx="8312" cy="252707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Đường nối Thẳng 21"/>
            <p:cNvCxnSpPr/>
            <p:nvPr/>
          </p:nvCxnSpPr>
          <p:spPr>
            <a:xfrm>
              <a:off x="2201655" y="2984261"/>
              <a:ext cx="0" cy="2194561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Đường nối Thẳng 30"/>
            <p:cNvCxnSpPr/>
            <p:nvPr/>
          </p:nvCxnSpPr>
          <p:spPr>
            <a:xfrm>
              <a:off x="3052000" y="2651751"/>
              <a:ext cx="8312" cy="252707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Đường nối Thẳng 31"/>
            <p:cNvCxnSpPr/>
            <p:nvPr/>
          </p:nvCxnSpPr>
          <p:spPr>
            <a:xfrm>
              <a:off x="2973030" y="2984261"/>
              <a:ext cx="0" cy="2194561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Đường nối Thẳng 32"/>
            <p:cNvCxnSpPr/>
            <p:nvPr/>
          </p:nvCxnSpPr>
          <p:spPr>
            <a:xfrm>
              <a:off x="3206275" y="2651751"/>
              <a:ext cx="8312" cy="252707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Đường nối Thẳng 33"/>
            <p:cNvCxnSpPr/>
            <p:nvPr/>
          </p:nvCxnSpPr>
          <p:spPr>
            <a:xfrm>
              <a:off x="3127305" y="2984261"/>
              <a:ext cx="0" cy="2194561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Đường nối Thẳng 34"/>
            <p:cNvCxnSpPr/>
            <p:nvPr/>
          </p:nvCxnSpPr>
          <p:spPr>
            <a:xfrm>
              <a:off x="3360550" y="2651751"/>
              <a:ext cx="8312" cy="252707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Đường nối Thẳng 35"/>
            <p:cNvCxnSpPr/>
            <p:nvPr/>
          </p:nvCxnSpPr>
          <p:spPr>
            <a:xfrm>
              <a:off x="3281580" y="2984261"/>
              <a:ext cx="0" cy="2194561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Đường nối Thẳng 36"/>
            <p:cNvCxnSpPr/>
            <p:nvPr/>
          </p:nvCxnSpPr>
          <p:spPr>
            <a:xfrm>
              <a:off x="3514825" y="2651751"/>
              <a:ext cx="8312" cy="252707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Đường nối Thẳng 37"/>
            <p:cNvCxnSpPr/>
            <p:nvPr/>
          </p:nvCxnSpPr>
          <p:spPr>
            <a:xfrm>
              <a:off x="3435855" y="2984261"/>
              <a:ext cx="0" cy="2194561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Đường nối Thẳng 38"/>
            <p:cNvCxnSpPr/>
            <p:nvPr/>
          </p:nvCxnSpPr>
          <p:spPr>
            <a:xfrm>
              <a:off x="3669100" y="2651751"/>
              <a:ext cx="8312" cy="252707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Đường nối Thẳng 39"/>
            <p:cNvCxnSpPr/>
            <p:nvPr/>
          </p:nvCxnSpPr>
          <p:spPr>
            <a:xfrm>
              <a:off x="3590130" y="2984261"/>
              <a:ext cx="0" cy="2194561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Đường nối Thẳng 41"/>
            <p:cNvCxnSpPr/>
            <p:nvPr/>
          </p:nvCxnSpPr>
          <p:spPr>
            <a:xfrm>
              <a:off x="3823375" y="2651751"/>
              <a:ext cx="8312" cy="252707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Đường nối Thẳng 42"/>
            <p:cNvCxnSpPr/>
            <p:nvPr/>
          </p:nvCxnSpPr>
          <p:spPr>
            <a:xfrm>
              <a:off x="3744405" y="2984261"/>
              <a:ext cx="0" cy="2194561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Đường nối Thẳng 43"/>
            <p:cNvCxnSpPr/>
            <p:nvPr/>
          </p:nvCxnSpPr>
          <p:spPr>
            <a:xfrm>
              <a:off x="3977649" y="2651751"/>
              <a:ext cx="8312" cy="252707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Đường nối Thẳng 44"/>
            <p:cNvCxnSpPr/>
            <p:nvPr/>
          </p:nvCxnSpPr>
          <p:spPr>
            <a:xfrm>
              <a:off x="3898679" y="2984261"/>
              <a:ext cx="0" cy="2194561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Đường nối Thẳng 49"/>
          <p:cNvCxnSpPr/>
          <p:nvPr/>
        </p:nvCxnSpPr>
        <p:spPr>
          <a:xfrm>
            <a:off x="2701637" y="1997112"/>
            <a:ext cx="0" cy="10079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Đường nối Thẳng 50"/>
          <p:cNvCxnSpPr/>
          <p:nvPr/>
        </p:nvCxnSpPr>
        <p:spPr>
          <a:xfrm>
            <a:off x="2452255" y="2576950"/>
            <a:ext cx="0" cy="103077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Đường nối Thẳng 51"/>
          <p:cNvCxnSpPr/>
          <p:nvPr/>
        </p:nvCxnSpPr>
        <p:spPr>
          <a:xfrm>
            <a:off x="2939778" y="2576950"/>
            <a:ext cx="0" cy="103077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Đường nối Thẳng 58"/>
          <p:cNvCxnSpPr/>
          <p:nvPr/>
        </p:nvCxnSpPr>
        <p:spPr>
          <a:xfrm>
            <a:off x="1197032" y="2685015"/>
            <a:ext cx="1266473" cy="0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Đường nối Thẳng 59"/>
          <p:cNvCxnSpPr/>
          <p:nvPr/>
        </p:nvCxnSpPr>
        <p:spPr>
          <a:xfrm>
            <a:off x="2939778" y="2685015"/>
            <a:ext cx="1241524" cy="0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Hộp Văn bản 65"/>
          <p:cNvSpPr txBox="1"/>
          <p:nvPr/>
        </p:nvSpPr>
        <p:spPr>
          <a:xfrm>
            <a:off x="1734509" y="248014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d1</a:t>
            </a:r>
          </a:p>
        </p:txBody>
      </p:sp>
      <p:sp>
        <p:nvSpPr>
          <p:cNvPr id="67" name="Hộp Văn bản 66"/>
          <p:cNvSpPr txBox="1"/>
          <p:nvPr/>
        </p:nvSpPr>
        <p:spPr>
          <a:xfrm>
            <a:off x="3412383" y="248014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d2</a:t>
            </a:r>
          </a:p>
        </p:txBody>
      </p:sp>
      <p:sp>
        <p:nvSpPr>
          <p:cNvPr id="68" name="Hộp Văn bản 67"/>
          <p:cNvSpPr txBox="1"/>
          <p:nvPr/>
        </p:nvSpPr>
        <p:spPr>
          <a:xfrm>
            <a:off x="1641765" y="2138880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d1=d2</a:t>
            </a:r>
          </a:p>
        </p:txBody>
      </p:sp>
      <p:cxnSp>
        <p:nvCxnSpPr>
          <p:cNvPr id="70" name="Đường nối Thẳng 69"/>
          <p:cNvCxnSpPr/>
          <p:nvPr/>
        </p:nvCxnSpPr>
        <p:spPr>
          <a:xfrm>
            <a:off x="4081549" y="2078454"/>
            <a:ext cx="0" cy="137964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Hộp Văn bản 73"/>
          <p:cNvSpPr txBox="1"/>
          <p:nvPr/>
        </p:nvSpPr>
        <p:spPr>
          <a:xfrm>
            <a:off x="1634436" y="3913008"/>
            <a:ext cx="22336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Neglect Center region</a:t>
            </a:r>
          </a:p>
        </p:txBody>
      </p:sp>
      <p:cxnSp>
        <p:nvCxnSpPr>
          <p:cNvPr id="77" name="Đường kết nối Mũi tên Thẳng 76"/>
          <p:cNvCxnSpPr>
            <a:stCxn id="74" idx="0"/>
          </p:cNvCxnSpPr>
          <p:nvPr/>
        </p:nvCxnSpPr>
        <p:spPr>
          <a:xfrm flipH="1" flipV="1">
            <a:off x="2449572" y="3570826"/>
            <a:ext cx="301708" cy="34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Đường kết nối Mũi tên Thẳng 78"/>
          <p:cNvCxnSpPr>
            <a:stCxn id="74" idx="0"/>
          </p:cNvCxnSpPr>
          <p:nvPr/>
        </p:nvCxnSpPr>
        <p:spPr>
          <a:xfrm flipV="1">
            <a:off x="2751280" y="3570826"/>
            <a:ext cx="174277" cy="34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Hộp Văn bản 79"/>
          <p:cNvSpPr txBox="1"/>
          <p:nvPr/>
        </p:nvSpPr>
        <p:spPr>
          <a:xfrm>
            <a:off x="4717095" y="2061556"/>
            <a:ext cx="71624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Leaning ROI is the region between the two border padding line.</a:t>
            </a:r>
            <a:br>
              <a:rPr lang="en-US" dirty="0"/>
            </a:br>
            <a:r>
              <a:rPr lang="en-US" dirty="0"/>
              <a:t>So when user setting the border padding to big (dash line) to remove some boundary poles, there are no leaning information.  So the algorithm worked incorrectly.</a:t>
            </a:r>
          </a:p>
          <a:p>
            <a:r>
              <a:rPr lang="en-US" dirty="0"/>
              <a:t>It also caused wrong center estimation (Green line). Neglect center region </a:t>
            </a:r>
          </a:p>
          <a:p>
            <a:r>
              <a:rPr lang="en-US" dirty="0"/>
              <a:t>Offset from the border padding line (pink line) by the distance d.</a:t>
            </a:r>
          </a:p>
        </p:txBody>
      </p:sp>
      <p:cxnSp>
        <p:nvCxnSpPr>
          <p:cNvPr id="82" name="Đường nối Thẳng 81"/>
          <p:cNvCxnSpPr/>
          <p:nvPr/>
        </p:nvCxnSpPr>
        <p:spPr>
          <a:xfrm>
            <a:off x="4181302" y="2555858"/>
            <a:ext cx="0" cy="1209813"/>
          </a:xfrm>
          <a:prstGeom prst="line">
            <a:avLst/>
          </a:prstGeom>
          <a:ln w="28575">
            <a:solidFill>
              <a:srgbClr val="BF11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Đường nối Thẳng 82"/>
          <p:cNvCxnSpPr/>
          <p:nvPr/>
        </p:nvCxnSpPr>
        <p:spPr>
          <a:xfrm>
            <a:off x="1183178" y="2555858"/>
            <a:ext cx="0" cy="1209813"/>
          </a:xfrm>
          <a:prstGeom prst="line">
            <a:avLst/>
          </a:prstGeom>
          <a:ln w="28575">
            <a:solidFill>
              <a:srgbClr val="BF11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Hộp Văn bản 85"/>
          <p:cNvSpPr txBox="1"/>
          <p:nvPr/>
        </p:nvSpPr>
        <p:spPr>
          <a:xfrm>
            <a:off x="2347307" y="5718885"/>
            <a:ext cx="1638654" cy="369332"/>
          </a:xfrm>
          <a:prstGeom prst="rect">
            <a:avLst/>
          </a:prstGeom>
          <a:noFill/>
          <a:ln w="19050">
            <a:solidFill>
              <a:srgbClr val="BF11A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Border padding</a:t>
            </a:r>
          </a:p>
        </p:txBody>
      </p:sp>
      <p:cxnSp>
        <p:nvCxnSpPr>
          <p:cNvPr id="88" name="Đường kết nối Mũi tên Thẳng 87"/>
          <p:cNvCxnSpPr>
            <a:stCxn id="86" idx="0"/>
          </p:cNvCxnSpPr>
          <p:nvPr/>
        </p:nvCxnSpPr>
        <p:spPr>
          <a:xfrm flipH="1" flipV="1">
            <a:off x="1183178" y="3534985"/>
            <a:ext cx="1983456" cy="2183900"/>
          </a:xfrm>
          <a:prstGeom prst="straightConnector1">
            <a:avLst/>
          </a:prstGeom>
          <a:ln w="19050">
            <a:solidFill>
              <a:srgbClr val="BF11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Đường kết nối Mũi tên Thẳng 89"/>
          <p:cNvCxnSpPr>
            <a:stCxn id="86" idx="0"/>
          </p:cNvCxnSpPr>
          <p:nvPr/>
        </p:nvCxnSpPr>
        <p:spPr>
          <a:xfrm flipV="1">
            <a:off x="3166634" y="3374968"/>
            <a:ext cx="1014563" cy="2343917"/>
          </a:xfrm>
          <a:prstGeom prst="straightConnector1">
            <a:avLst/>
          </a:prstGeom>
          <a:ln w="19050">
            <a:solidFill>
              <a:srgbClr val="BF11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Hộp Văn bản 94"/>
          <p:cNvSpPr txBox="1"/>
          <p:nvPr/>
        </p:nvSpPr>
        <p:spPr>
          <a:xfrm flipH="1">
            <a:off x="2903097" y="1375063"/>
            <a:ext cx="1548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Center of battery case</a:t>
            </a:r>
          </a:p>
        </p:txBody>
      </p:sp>
      <p:cxnSp>
        <p:nvCxnSpPr>
          <p:cNvPr id="97" name="Đường kết nối Mũi tên Thẳng 96"/>
          <p:cNvCxnSpPr>
            <a:stCxn id="95" idx="2"/>
          </p:cNvCxnSpPr>
          <p:nvPr/>
        </p:nvCxnSpPr>
        <p:spPr>
          <a:xfrm flipH="1">
            <a:off x="2679355" y="1652062"/>
            <a:ext cx="998057" cy="36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Đường nối Thẳng 101"/>
          <p:cNvCxnSpPr/>
          <p:nvPr/>
        </p:nvCxnSpPr>
        <p:spPr>
          <a:xfrm>
            <a:off x="3744405" y="2565972"/>
            <a:ext cx="0" cy="1209813"/>
          </a:xfrm>
          <a:prstGeom prst="line">
            <a:avLst/>
          </a:prstGeom>
          <a:ln w="28575">
            <a:solidFill>
              <a:srgbClr val="BF11A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Đường nối Thẳng 102"/>
          <p:cNvCxnSpPr/>
          <p:nvPr/>
        </p:nvCxnSpPr>
        <p:spPr>
          <a:xfrm>
            <a:off x="1565563" y="2565972"/>
            <a:ext cx="0" cy="1209813"/>
          </a:xfrm>
          <a:prstGeom prst="line">
            <a:avLst/>
          </a:prstGeom>
          <a:ln w="28575">
            <a:solidFill>
              <a:srgbClr val="BF11A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Hộp Văn bản 104"/>
          <p:cNvSpPr txBox="1"/>
          <p:nvPr/>
        </p:nvSpPr>
        <p:spPr>
          <a:xfrm>
            <a:off x="1113906" y="1558462"/>
            <a:ext cx="1471353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Pole Leaning detected position</a:t>
            </a:r>
          </a:p>
        </p:txBody>
      </p:sp>
      <p:cxnSp>
        <p:nvCxnSpPr>
          <p:cNvPr id="106" name="Đường kết nối Mũi tên Thẳng 105"/>
          <p:cNvCxnSpPr>
            <a:stCxn id="105" idx="2"/>
          </p:cNvCxnSpPr>
          <p:nvPr/>
        </p:nvCxnSpPr>
        <p:spPr>
          <a:xfrm flipH="1">
            <a:off x="1202397" y="1989349"/>
            <a:ext cx="647186" cy="40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Đường kết nối Mũi tên Thẳng 107"/>
          <p:cNvCxnSpPr>
            <a:stCxn id="105" idx="2"/>
          </p:cNvCxnSpPr>
          <p:nvPr/>
        </p:nvCxnSpPr>
        <p:spPr>
          <a:xfrm>
            <a:off x="1849583" y="1989349"/>
            <a:ext cx="2212918" cy="32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Hình ảnh 110"/>
          <p:cNvPicPr>
            <a:picLocks noChangeAspect="1"/>
          </p:cNvPicPr>
          <p:nvPr/>
        </p:nvPicPr>
        <p:blipFill rotWithShape="1">
          <a:blip r:embed="rId2"/>
          <a:srcRect t="53169" b="19497"/>
          <a:stretch/>
        </p:blipFill>
        <p:spPr>
          <a:xfrm>
            <a:off x="5108695" y="4261662"/>
            <a:ext cx="4572000" cy="1249680"/>
          </a:xfrm>
          <a:prstGeom prst="rect">
            <a:avLst/>
          </a:prstGeom>
        </p:spPr>
      </p:pic>
      <p:sp>
        <p:nvSpPr>
          <p:cNvPr id="112" name="Hộp Văn bản 111"/>
          <p:cNvSpPr txBox="1"/>
          <p:nvPr/>
        </p:nvSpPr>
        <p:spPr>
          <a:xfrm>
            <a:off x="5213169" y="5718885"/>
            <a:ext cx="2399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Wrong Leaning Position</a:t>
            </a:r>
          </a:p>
        </p:txBody>
      </p:sp>
      <p:cxnSp>
        <p:nvCxnSpPr>
          <p:cNvPr id="114" name="Đường kết nối Mũi tên Thẳng 113"/>
          <p:cNvCxnSpPr>
            <a:stCxn id="112" idx="0"/>
          </p:cNvCxnSpPr>
          <p:nvPr/>
        </p:nvCxnSpPr>
        <p:spPr>
          <a:xfrm flipH="1" flipV="1">
            <a:off x="5675994" y="5173980"/>
            <a:ext cx="736863" cy="5449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19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338" y="-139009"/>
            <a:ext cx="10515600" cy="1325563"/>
          </a:xfrm>
        </p:spPr>
        <p:txBody>
          <a:bodyPr/>
          <a:lstStyle/>
          <a:p>
            <a:r>
              <a:rPr lang="en-US" dirty="0"/>
              <a:t>2. Pole Leaning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2001EB-C607-4195-83CD-5AE5F3E4F111}" type="slidenum">
              <a:rPr kumimoji="0" lang="en-US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나눔고딕" panose="020D0604000000000000" pitchFamily="50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338" y="980983"/>
            <a:ext cx="1183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Pole Leaning Improvement</a:t>
            </a:r>
          </a:p>
        </p:txBody>
      </p:sp>
      <p:sp>
        <p:nvSpPr>
          <p:cNvPr id="3" name="Hình chữ nhật 2"/>
          <p:cNvSpPr/>
          <p:nvPr/>
        </p:nvSpPr>
        <p:spPr>
          <a:xfrm>
            <a:off x="1113906" y="2610198"/>
            <a:ext cx="3175462" cy="305908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ình chữ nhật 4"/>
          <p:cNvSpPr/>
          <p:nvPr/>
        </p:nvSpPr>
        <p:spPr>
          <a:xfrm>
            <a:off x="1197032" y="2917770"/>
            <a:ext cx="2884517" cy="2643448"/>
          </a:xfrm>
          <a:prstGeom prst="rect">
            <a:avLst/>
          </a:prstGeom>
          <a:solidFill>
            <a:srgbClr val="5B9BD5">
              <a:alpha val="4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Nhóm 45"/>
          <p:cNvGrpSpPr/>
          <p:nvPr/>
        </p:nvGrpSpPr>
        <p:grpSpPr>
          <a:xfrm>
            <a:off x="1276005" y="3025825"/>
            <a:ext cx="2709956" cy="2527071"/>
            <a:chOff x="1276005" y="2651751"/>
            <a:chExt cx="2709956" cy="2527071"/>
          </a:xfrm>
        </p:grpSpPr>
        <p:cxnSp>
          <p:nvCxnSpPr>
            <p:cNvPr id="8" name="Đường nối Thẳng 7"/>
            <p:cNvCxnSpPr/>
            <p:nvPr/>
          </p:nvCxnSpPr>
          <p:spPr>
            <a:xfrm>
              <a:off x="1354975" y="2651751"/>
              <a:ext cx="8312" cy="252707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Đường nối Thẳng 8"/>
            <p:cNvCxnSpPr/>
            <p:nvPr/>
          </p:nvCxnSpPr>
          <p:spPr>
            <a:xfrm>
              <a:off x="1276005" y="2984261"/>
              <a:ext cx="0" cy="2194561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Đường nối Thẳng 10"/>
            <p:cNvCxnSpPr/>
            <p:nvPr/>
          </p:nvCxnSpPr>
          <p:spPr>
            <a:xfrm>
              <a:off x="1509250" y="2651751"/>
              <a:ext cx="8312" cy="252707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Đường nối Thẳng 11"/>
            <p:cNvCxnSpPr/>
            <p:nvPr/>
          </p:nvCxnSpPr>
          <p:spPr>
            <a:xfrm>
              <a:off x="1430280" y="2984261"/>
              <a:ext cx="0" cy="2194561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Đường nối Thẳng 12"/>
            <p:cNvCxnSpPr/>
            <p:nvPr/>
          </p:nvCxnSpPr>
          <p:spPr>
            <a:xfrm>
              <a:off x="1663525" y="2651751"/>
              <a:ext cx="8312" cy="252707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Đường nối Thẳng 13"/>
            <p:cNvCxnSpPr/>
            <p:nvPr/>
          </p:nvCxnSpPr>
          <p:spPr>
            <a:xfrm>
              <a:off x="1584555" y="2984261"/>
              <a:ext cx="0" cy="2194561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Đường nối Thẳng 14"/>
            <p:cNvCxnSpPr/>
            <p:nvPr/>
          </p:nvCxnSpPr>
          <p:spPr>
            <a:xfrm>
              <a:off x="1817800" y="2651751"/>
              <a:ext cx="8312" cy="252707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Đường nối Thẳng 15"/>
            <p:cNvCxnSpPr/>
            <p:nvPr/>
          </p:nvCxnSpPr>
          <p:spPr>
            <a:xfrm>
              <a:off x="1738830" y="2984261"/>
              <a:ext cx="0" cy="2194561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Đường nối Thẳng 16"/>
            <p:cNvCxnSpPr/>
            <p:nvPr/>
          </p:nvCxnSpPr>
          <p:spPr>
            <a:xfrm>
              <a:off x="1972075" y="2651751"/>
              <a:ext cx="8312" cy="252707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Đường nối Thẳng 17"/>
            <p:cNvCxnSpPr/>
            <p:nvPr/>
          </p:nvCxnSpPr>
          <p:spPr>
            <a:xfrm>
              <a:off x="1893105" y="2984261"/>
              <a:ext cx="0" cy="2194561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Đường nối Thẳng 18"/>
            <p:cNvCxnSpPr/>
            <p:nvPr/>
          </p:nvCxnSpPr>
          <p:spPr>
            <a:xfrm>
              <a:off x="2126350" y="2651751"/>
              <a:ext cx="8312" cy="252707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Đường nối Thẳng 19"/>
            <p:cNvCxnSpPr/>
            <p:nvPr/>
          </p:nvCxnSpPr>
          <p:spPr>
            <a:xfrm>
              <a:off x="2047380" y="2984261"/>
              <a:ext cx="0" cy="2194561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Đường nối Thẳng 20"/>
            <p:cNvCxnSpPr/>
            <p:nvPr/>
          </p:nvCxnSpPr>
          <p:spPr>
            <a:xfrm>
              <a:off x="2280625" y="2651751"/>
              <a:ext cx="8312" cy="252707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Đường nối Thẳng 21"/>
            <p:cNvCxnSpPr/>
            <p:nvPr/>
          </p:nvCxnSpPr>
          <p:spPr>
            <a:xfrm>
              <a:off x="2201655" y="2984261"/>
              <a:ext cx="0" cy="2194561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Đường nối Thẳng 30"/>
            <p:cNvCxnSpPr/>
            <p:nvPr/>
          </p:nvCxnSpPr>
          <p:spPr>
            <a:xfrm>
              <a:off x="3052000" y="2651751"/>
              <a:ext cx="8312" cy="252707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Đường nối Thẳng 31"/>
            <p:cNvCxnSpPr/>
            <p:nvPr/>
          </p:nvCxnSpPr>
          <p:spPr>
            <a:xfrm>
              <a:off x="2973030" y="2984261"/>
              <a:ext cx="0" cy="2194561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Đường nối Thẳng 32"/>
            <p:cNvCxnSpPr/>
            <p:nvPr/>
          </p:nvCxnSpPr>
          <p:spPr>
            <a:xfrm>
              <a:off x="3206275" y="2651751"/>
              <a:ext cx="8312" cy="252707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Đường nối Thẳng 33"/>
            <p:cNvCxnSpPr/>
            <p:nvPr/>
          </p:nvCxnSpPr>
          <p:spPr>
            <a:xfrm>
              <a:off x="3127305" y="2984261"/>
              <a:ext cx="0" cy="2194561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Đường nối Thẳng 34"/>
            <p:cNvCxnSpPr/>
            <p:nvPr/>
          </p:nvCxnSpPr>
          <p:spPr>
            <a:xfrm>
              <a:off x="3360550" y="2651751"/>
              <a:ext cx="8312" cy="252707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Đường nối Thẳng 35"/>
            <p:cNvCxnSpPr/>
            <p:nvPr/>
          </p:nvCxnSpPr>
          <p:spPr>
            <a:xfrm>
              <a:off x="3281580" y="2984261"/>
              <a:ext cx="0" cy="2194561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Đường nối Thẳng 36"/>
            <p:cNvCxnSpPr/>
            <p:nvPr/>
          </p:nvCxnSpPr>
          <p:spPr>
            <a:xfrm>
              <a:off x="3514825" y="2651751"/>
              <a:ext cx="8312" cy="252707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Đường nối Thẳng 37"/>
            <p:cNvCxnSpPr/>
            <p:nvPr/>
          </p:nvCxnSpPr>
          <p:spPr>
            <a:xfrm>
              <a:off x="3435855" y="2984261"/>
              <a:ext cx="0" cy="2194561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Đường nối Thẳng 38"/>
            <p:cNvCxnSpPr/>
            <p:nvPr/>
          </p:nvCxnSpPr>
          <p:spPr>
            <a:xfrm>
              <a:off x="3669100" y="2651751"/>
              <a:ext cx="8312" cy="252707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Đường nối Thẳng 39"/>
            <p:cNvCxnSpPr/>
            <p:nvPr/>
          </p:nvCxnSpPr>
          <p:spPr>
            <a:xfrm>
              <a:off x="3590130" y="2984261"/>
              <a:ext cx="0" cy="2194561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Đường nối Thẳng 41"/>
            <p:cNvCxnSpPr/>
            <p:nvPr/>
          </p:nvCxnSpPr>
          <p:spPr>
            <a:xfrm>
              <a:off x="3823375" y="2651751"/>
              <a:ext cx="8312" cy="252707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Đường nối Thẳng 42"/>
            <p:cNvCxnSpPr/>
            <p:nvPr/>
          </p:nvCxnSpPr>
          <p:spPr>
            <a:xfrm>
              <a:off x="3744405" y="2984261"/>
              <a:ext cx="0" cy="2194561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Đường nối Thẳng 43"/>
            <p:cNvCxnSpPr/>
            <p:nvPr/>
          </p:nvCxnSpPr>
          <p:spPr>
            <a:xfrm>
              <a:off x="3977649" y="2651751"/>
              <a:ext cx="8312" cy="252707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Đường nối Thẳng 44"/>
            <p:cNvCxnSpPr/>
            <p:nvPr/>
          </p:nvCxnSpPr>
          <p:spPr>
            <a:xfrm>
              <a:off x="3898679" y="2984261"/>
              <a:ext cx="0" cy="2194561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Đường nối Thẳng 49"/>
          <p:cNvCxnSpPr/>
          <p:nvPr/>
        </p:nvCxnSpPr>
        <p:spPr>
          <a:xfrm>
            <a:off x="2701637" y="2371186"/>
            <a:ext cx="0" cy="10079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Đường nối Thẳng 50"/>
          <p:cNvCxnSpPr/>
          <p:nvPr/>
        </p:nvCxnSpPr>
        <p:spPr>
          <a:xfrm>
            <a:off x="2363929" y="2737835"/>
            <a:ext cx="0" cy="103077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Đường nối Thẳng 51"/>
          <p:cNvCxnSpPr/>
          <p:nvPr/>
        </p:nvCxnSpPr>
        <p:spPr>
          <a:xfrm>
            <a:off x="2914843" y="2734889"/>
            <a:ext cx="0" cy="103077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Đường nối Thẳng 58"/>
          <p:cNvCxnSpPr/>
          <p:nvPr/>
        </p:nvCxnSpPr>
        <p:spPr>
          <a:xfrm>
            <a:off x="1191658" y="2842954"/>
            <a:ext cx="1155649" cy="0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Hộp Văn bản 65"/>
          <p:cNvSpPr txBox="1"/>
          <p:nvPr/>
        </p:nvSpPr>
        <p:spPr>
          <a:xfrm>
            <a:off x="1734509" y="2638081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d1</a:t>
            </a:r>
          </a:p>
        </p:txBody>
      </p:sp>
      <p:sp>
        <p:nvSpPr>
          <p:cNvPr id="67" name="Hộp Văn bản 66"/>
          <p:cNvSpPr txBox="1"/>
          <p:nvPr/>
        </p:nvSpPr>
        <p:spPr>
          <a:xfrm>
            <a:off x="3412383" y="2646394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d2</a:t>
            </a:r>
          </a:p>
        </p:txBody>
      </p:sp>
      <p:sp>
        <p:nvSpPr>
          <p:cNvPr id="68" name="Hộp Văn bản 67"/>
          <p:cNvSpPr txBox="1"/>
          <p:nvPr/>
        </p:nvSpPr>
        <p:spPr>
          <a:xfrm>
            <a:off x="1470757" y="218652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d1=d2</a:t>
            </a:r>
          </a:p>
        </p:txBody>
      </p:sp>
      <p:cxnSp>
        <p:nvCxnSpPr>
          <p:cNvPr id="70" name="Đường nối Thẳng 69"/>
          <p:cNvCxnSpPr/>
          <p:nvPr/>
        </p:nvCxnSpPr>
        <p:spPr>
          <a:xfrm>
            <a:off x="4081549" y="2186520"/>
            <a:ext cx="0" cy="137964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Hộp Văn bản 70"/>
          <p:cNvSpPr txBox="1"/>
          <p:nvPr/>
        </p:nvSpPr>
        <p:spPr>
          <a:xfrm>
            <a:off x="1113906" y="1558462"/>
            <a:ext cx="1471353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Pole Leaning detected position</a:t>
            </a:r>
          </a:p>
        </p:txBody>
      </p:sp>
      <p:cxnSp>
        <p:nvCxnSpPr>
          <p:cNvPr id="73" name="Đường kết nối Mũi tên Thẳng 72"/>
          <p:cNvCxnSpPr>
            <a:stCxn id="71" idx="2"/>
          </p:cNvCxnSpPr>
          <p:nvPr/>
        </p:nvCxnSpPr>
        <p:spPr>
          <a:xfrm flipH="1">
            <a:off x="1202397" y="1989349"/>
            <a:ext cx="647186" cy="40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Hộp Văn bản 73"/>
          <p:cNvSpPr txBox="1"/>
          <p:nvPr/>
        </p:nvSpPr>
        <p:spPr>
          <a:xfrm>
            <a:off x="1634436" y="4070947"/>
            <a:ext cx="22336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Neglect Center region</a:t>
            </a:r>
          </a:p>
        </p:txBody>
      </p:sp>
      <p:cxnSp>
        <p:nvCxnSpPr>
          <p:cNvPr id="77" name="Đường kết nối Mũi tên Thẳng 76"/>
          <p:cNvCxnSpPr>
            <a:stCxn id="74" idx="0"/>
          </p:cNvCxnSpPr>
          <p:nvPr/>
        </p:nvCxnSpPr>
        <p:spPr>
          <a:xfrm flipH="1" flipV="1">
            <a:off x="2363929" y="3728765"/>
            <a:ext cx="387351" cy="34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Đường kết nối Mũi tên Thẳng 78"/>
          <p:cNvCxnSpPr>
            <a:stCxn id="74" idx="0"/>
          </p:cNvCxnSpPr>
          <p:nvPr/>
        </p:nvCxnSpPr>
        <p:spPr>
          <a:xfrm flipV="1">
            <a:off x="2751280" y="3728765"/>
            <a:ext cx="174277" cy="34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Hộp Văn bản 79"/>
          <p:cNvSpPr txBox="1"/>
          <p:nvPr/>
        </p:nvSpPr>
        <p:spPr>
          <a:xfrm>
            <a:off x="4581559" y="2011339"/>
            <a:ext cx="71624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Update:</a:t>
            </a:r>
          </a:p>
          <a:p>
            <a:pPr marL="285750" indent="-285750">
              <a:buFontTx/>
              <a:buChar char="-"/>
            </a:pPr>
            <a:r>
              <a:rPr lang="en-US" dirty="0"/>
              <a:t>Pole Leaning ROI is the region between two red lines. Red line is offset from the border of the battery to 0.012* battery width.</a:t>
            </a:r>
          </a:p>
          <a:p>
            <a:pPr marL="285750" indent="-285750">
              <a:buFontTx/>
              <a:buChar char="-"/>
            </a:pPr>
            <a:r>
              <a:rPr lang="en-US" dirty="0"/>
              <a:t>After finding the Pole Leaning position. Adjust the affective range (battery center/neglect region) to the new value. </a:t>
            </a:r>
          </a:p>
          <a:p>
            <a:pPr marL="285750" indent="-285750">
              <a:buFontTx/>
              <a:buChar char="-"/>
            </a:pPr>
            <a:r>
              <a:rPr lang="en-US" dirty="0"/>
              <a:t>Border padding to remove unwanted pole will be calculated from the pole leaning detected positions (orange lines) then remove the poles in the setting range.</a:t>
            </a:r>
          </a:p>
          <a:p>
            <a:endParaRPr lang="en-US" dirty="0"/>
          </a:p>
        </p:txBody>
      </p:sp>
      <p:cxnSp>
        <p:nvCxnSpPr>
          <p:cNvPr id="82" name="Đường nối Thẳng 81"/>
          <p:cNvCxnSpPr/>
          <p:nvPr/>
        </p:nvCxnSpPr>
        <p:spPr>
          <a:xfrm>
            <a:off x="4231180" y="2713797"/>
            <a:ext cx="0" cy="120981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Hộp Văn bản 85"/>
          <p:cNvSpPr txBox="1"/>
          <p:nvPr/>
        </p:nvSpPr>
        <p:spPr>
          <a:xfrm>
            <a:off x="2370948" y="5825984"/>
            <a:ext cx="1691553" cy="369332"/>
          </a:xfrm>
          <a:prstGeom prst="rect">
            <a:avLst/>
          </a:prstGeom>
          <a:noFill/>
          <a:ln w="19050">
            <a:solidFill>
              <a:srgbClr val="BF11A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Border padding</a:t>
            </a:r>
          </a:p>
        </p:txBody>
      </p:sp>
      <p:cxnSp>
        <p:nvCxnSpPr>
          <p:cNvPr id="88" name="Đường kết nối Mũi tên Thẳng 87"/>
          <p:cNvCxnSpPr>
            <a:stCxn id="86" idx="0"/>
          </p:cNvCxnSpPr>
          <p:nvPr/>
        </p:nvCxnSpPr>
        <p:spPr>
          <a:xfrm flipH="1" flipV="1">
            <a:off x="1573214" y="3614652"/>
            <a:ext cx="1643511" cy="2211332"/>
          </a:xfrm>
          <a:prstGeom prst="straightConnector1">
            <a:avLst/>
          </a:prstGeom>
          <a:ln w="19050">
            <a:solidFill>
              <a:srgbClr val="BF11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Đường kết nối Mũi tên Thẳng 89"/>
          <p:cNvCxnSpPr>
            <a:stCxn id="86" idx="0"/>
          </p:cNvCxnSpPr>
          <p:nvPr/>
        </p:nvCxnSpPr>
        <p:spPr>
          <a:xfrm flipV="1">
            <a:off x="3216725" y="3866010"/>
            <a:ext cx="479852" cy="1959974"/>
          </a:xfrm>
          <a:prstGeom prst="straightConnector1">
            <a:avLst/>
          </a:prstGeom>
          <a:ln w="19050">
            <a:solidFill>
              <a:srgbClr val="BF11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Hộp Văn bản 94"/>
          <p:cNvSpPr txBox="1"/>
          <p:nvPr/>
        </p:nvSpPr>
        <p:spPr>
          <a:xfrm flipH="1">
            <a:off x="2835492" y="1601127"/>
            <a:ext cx="1548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Center of battery case</a:t>
            </a:r>
          </a:p>
        </p:txBody>
      </p:sp>
      <p:cxnSp>
        <p:nvCxnSpPr>
          <p:cNvPr id="97" name="Đường kết nối Mũi tên Thẳng 96"/>
          <p:cNvCxnSpPr>
            <a:stCxn id="95" idx="2"/>
          </p:cNvCxnSpPr>
          <p:nvPr/>
        </p:nvCxnSpPr>
        <p:spPr>
          <a:xfrm flipH="1">
            <a:off x="2701638" y="1878126"/>
            <a:ext cx="908169" cy="55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Đường nối Thẳng 101"/>
          <p:cNvCxnSpPr/>
          <p:nvPr/>
        </p:nvCxnSpPr>
        <p:spPr>
          <a:xfrm>
            <a:off x="3744405" y="2723911"/>
            <a:ext cx="0" cy="1209813"/>
          </a:xfrm>
          <a:prstGeom prst="line">
            <a:avLst/>
          </a:prstGeom>
          <a:ln w="28575">
            <a:solidFill>
              <a:srgbClr val="BF11A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Đường nối Thẳng 102"/>
          <p:cNvCxnSpPr/>
          <p:nvPr/>
        </p:nvCxnSpPr>
        <p:spPr>
          <a:xfrm>
            <a:off x="1565563" y="2723911"/>
            <a:ext cx="0" cy="1209813"/>
          </a:xfrm>
          <a:prstGeom prst="line">
            <a:avLst/>
          </a:prstGeom>
          <a:ln w="28575">
            <a:solidFill>
              <a:srgbClr val="BF11A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Đường nối Thẳng 62"/>
          <p:cNvCxnSpPr/>
          <p:nvPr/>
        </p:nvCxnSpPr>
        <p:spPr>
          <a:xfrm>
            <a:off x="2906852" y="2845725"/>
            <a:ext cx="1155649" cy="0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Đường kết nối Mũi tên Thẳng 25"/>
          <p:cNvCxnSpPr/>
          <p:nvPr/>
        </p:nvCxnSpPr>
        <p:spPr>
          <a:xfrm>
            <a:off x="1191658" y="3225339"/>
            <a:ext cx="288989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Đường nối Thẳng 71"/>
          <p:cNvCxnSpPr/>
          <p:nvPr/>
        </p:nvCxnSpPr>
        <p:spPr>
          <a:xfrm>
            <a:off x="1183348" y="2222542"/>
            <a:ext cx="0" cy="137964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Hộp Văn bản 26"/>
          <p:cNvSpPr txBox="1"/>
          <p:nvPr/>
        </p:nvSpPr>
        <p:spPr>
          <a:xfrm>
            <a:off x="2932684" y="2986081"/>
            <a:ext cx="819455" cy="215444"/>
          </a:xfrm>
          <a:prstGeom prst="rect">
            <a:avLst/>
          </a:prstGeom>
          <a:solidFill>
            <a:srgbClr val="DDDDDD">
              <a:alpha val="44706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Affective range</a:t>
            </a:r>
          </a:p>
        </p:txBody>
      </p:sp>
      <p:cxnSp>
        <p:nvCxnSpPr>
          <p:cNvPr id="83" name="Đường nối Thẳng 82"/>
          <p:cNvCxnSpPr/>
          <p:nvPr/>
        </p:nvCxnSpPr>
        <p:spPr>
          <a:xfrm>
            <a:off x="1183178" y="2713797"/>
            <a:ext cx="0" cy="120981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Đường kết nối Mũi tên Thẳng 40"/>
          <p:cNvCxnSpPr>
            <a:stCxn id="71" idx="2"/>
          </p:cNvCxnSpPr>
          <p:nvPr/>
        </p:nvCxnSpPr>
        <p:spPr>
          <a:xfrm>
            <a:off x="1849583" y="1989349"/>
            <a:ext cx="2212918" cy="32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Hình ảnh 8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86" b="19887"/>
          <a:stretch/>
        </p:blipFill>
        <p:spPr>
          <a:xfrm>
            <a:off x="5453114" y="4440279"/>
            <a:ext cx="5715000" cy="159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7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D6056-BDE2-7601-96DB-C543F364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+mn-lt"/>
              </a:rPr>
              <a:t>Step </a:t>
            </a:r>
            <a:r>
              <a:rPr lang="en-US" dirty="0">
                <a:latin typeface="+mn-lt"/>
              </a:rPr>
              <a:t>4</a:t>
            </a:r>
            <a:r>
              <a:rPr lang="vi-VN" dirty="0">
                <a:latin typeface="+mn-lt"/>
              </a:rPr>
              <a:t>: </a:t>
            </a:r>
            <a:r>
              <a:rPr lang="en-US" dirty="0">
                <a:latin typeface="+mn-lt"/>
              </a:rPr>
              <a:t>Finding Leaning position(Auto)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CB3A3-5860-097F-153F-736A6CD3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A381-81F1-40BF-A1F3-1F818F8B737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2DA26F1-C5F8-5138-E726-3D074B86BB03}"/>
              </a:ext>
            </a:extLst>
          </p:cNvPr>
          <p:cNvGrpSpPr/>
          <p:nvPr/>
        </p:nvGrpSpPr>
        <p:grpSpPr>
          <a:xfrm>
            <a:off x="9601444" y="5012214"/>
            <a:ext cx="2524477" cy="407394"/>
            <a:chOff x="8412072" y="3349952"/>
            <a:chExt cx="2524477" cy="40739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E893310-E48D-DEC8-549D-0CAE5396F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2072" y="3566819"/>
              <a:ext cx="2524477" cy="190527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14505E3-609D-79E0-91D6-C102063C9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12072" y="3349952"/>
              <a:ext cx="2419688" cy="20957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B5D67E6-4939-4D8D-F8C8-5E1F936B0CD7}"/>
              </a:ext>
            </a:extLst>
          </p:cNvPr>
          <p:cNvGraphicFramePr>
            <a:graphicFrameLocks noGrp="1"/>
          </p:cNvGraphicFramePr>
          <p:nvPr/>
        </p:nvGraphicFramePr>
        <p:xfrm>
          <a:off x="7478579" y="5482426"/>
          <a:ext cx="20072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502">
                  <a:extLst>
                    <a:ext uri="{9D8B030D-6E8A-4147-A177-3AD203B41FA5}">
                      <a16:colId xmlns:a16="http://schemas.microsoft.com/office/drawing/2014/main" val="116417384"/>
                    </a:ext>
                  </a:extLst>
                </a:gridCol>
                <a:gridCol w="1372718">
                  <a:extLst>
                    <a:ext uri="{9D8B030D-6E8A-4147-A177-3AD203B41FA5}">
                      <a16:colId xmlns:a16="http://schemas.microsoft.com/office/drawing/2014/main" val="373002278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rgbClr val="FF0000"/>
                          </a:solidFill>
                        </a:rPr>
                        <a:t>ROI1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969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batteryROI.x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17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A2.y + JR ROI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03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width1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batteryROI.width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429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height1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Pole region height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16112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AB661CF-9AA5-5236-D2B1-D9ACDA812AC0}"/>
              </a:ext>
            </a:extLst>
          </p:cNvPr>
          <p:cNvGraphicFramePr>
            <a:graphicFrameLocks noGrp="1"/>
          </p:cNvGraphicFramePr>
          <p:nvPr/>
        </p:nvGraphicFramePr>
        <p:xfrm>
          <a:off x="9644835" y="5482426"/>
          <a:ext cx="209806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219">
                  <a:extLst>
                    <a:ext uri="{9D8B030D-6E8A-4147-A177-3AD203B41FA5}">
                      <a16:colId xmlns:a16="http://schemas.microsoft.com/office/drawing/2014/main" val="116417384"/>
                    </a:ext>
                  </a:extLst>
                </a:gridCol>
                <a:gridCol w="1434847">
                  <a:extLst>
                    <a:ext uri="{9D8B030D-6E8A-4147-A177-3AD203B41FA5}">
                      <a16:colId xmlns:a16="http://schemas.microsoft.com/office/drawing/2014/main" val="3730022786"/>
                    </a:ext>
                  </a:extLst>
                </a:gridCol>
              </a:tblGrid>
              <a:tr h="1171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rgbClr val="00B050"/>
                          </a:solidFill>
                        </a:rPr>
                        <a:t>ROI2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80268"/>
                  </a:ext>
                </a:extLst>
              </a:tr>
              <a:tr h="11716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x1 + padding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17198"/>
                  </a:ext>
                </a:extLst>
              </a:tr>
              <a:tr h="11716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y1 + 2*padding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03662"/>
                  </a:ext>
                </a:extLst>
              </a:tr>
              <a:tr h="11716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width2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width1 – 2*padding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429466"/>
                  </a:ext>
                </a:extLst>
              </a:tr>
              <a:tr h="11716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height2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height1 – 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16112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60C4E97-265C-5433-795F-0FE253FDA4D7}"/>
              </a:ext>
            </a:extLst>
          </p:cNvPr>
          <p:cNvSpPr txBox="1"/>
          <p:nvPr/>
        </p:nvSpPr>
        <p:spPr>
          <a:xfrm>
            <a:off x="7233865" y="5177159"/>
            <a:ext cx="2224327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/>
              <a:t>Padding = battery width * 0.012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8A1492D-D758-D6F6-928B-E02A7E7083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9"/>
          <a:stretch/>
        </p:blipFill>
        <p:spPr>
          <a:xfrm>
            <a:off x="222559" y="3676084"/>
            <a:ext cx="6063145" cy="114581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CAA81AD-10E5-F1E5-4709-31981AAC81FC}"/>
              </a:ext>
            </a:extLst>
          </p:cNvPr>
          <p:cNvSpPr txBox="1"/>
          <p:nvPr/>
        </p:nvSpPr>
        <p:spPr>
          <a:xfrm>
            <a:off x="2333154" y="3801586"/>
            <a:ext cx="2114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Vertical projection of </a:t>
            </a:r>
            <a:r>
              <a:rPr lang="en-US" sz="1400" b="1">
                <a:solidFill>
                  <a:srgbClr val="FFC000"/>
                </a:solidFill>
              </a:rPr>
              <a:t>ROI3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B76DEA-D2E5-4E3C-E44D-24F780CFB370}"/>
              </a:ext>
            </a:extLst>
          </p:cNvPr>
          <p:cNvCxnSpPr>
            <a:cxnSpLocks/>
          </p:cNvCxnSpPr>
          <p:nvPr/>
        </p:nvCxnSpPr>
        <p:spPr>
          <a:xfrm>
            <a:off x="5726057" y="4397855"/>
            <a:ext cx="4964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C667F48-A0DF-B7DA-B8AE-118D051C5039}"/>
              </a:ext>
            </a:extLst>
          </p:cNvPr>
          <p:cNvSpPr txBox="1"/>
          <p:nvPr/>
        </p:nvSpPr>
        <p:spPr>
          <a:xfrm>
            <a:off x="201145" y="4025782"/>
            <a:ext cx="616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limLeft</a:t>
            </a:r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D3BC49-E7D5-3839-2FE0-EBB9E284955E}"/>
              </a:ext>
            </a:extLst>
          </p:cNvPr>
          <p:cNvSpPr txBox="1"/>
          <p:nvPr/>
        </p:nvSpPr>
        <p:spPr>
          <a:xfrm>
            <a:off x="5648749" y="4042548"/>
            <a:ext cx="699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limRight</a:t>
            </a:r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DBF1403-D0EE-6B61-F623-D281E5AB1D6A}"/>
              </a:ext>
            </a:extLst>
          </p:cNvPr>
          <p:cNvGrpSpPr/>
          <p:nvPr/>
        </p:nvGrpSpPr>
        <p:grpSpPr>
          <a:xfrm>
            <a:off x="220137" y="4853293"/>
            <a:ext cx="6813429" cy="1402634"/>
            <a:chOff x="242814" y="4511323"/>
            <a:chExt cx="6813429" cy="1402634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8BDFD81-4593-883B-F3BD-E71B97DCA0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32"/>
            <a:stretch/>
          </p:blipFill>
          <p:spPr>
            <a:xfrm>
              <a:off x="242814" y="4786564"/>
              <a:ext cx="6063141" cy="1127393"/>
            </a:xfrm>
            <a:prstGeom prst="rect">
              <a:avLst/>
            </a:prstGeom>
          </p:spPr>
        </p:pic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0C580E5-3BE5-96D7-6CAF-278D1A4A5E6E}"/>
                </a:ext>
              </a:extLst>
            </p:cNvPr>
            <p:cNvSpPr/>
            <p:nvPr/>
          </p:nvSpPr>
          <p:spPr>
            <a:xfrm>
              <a:off x="273232" y="5576048"/>
              <a:ext cx="127102" cy="116227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570889A-6126-A056-EE5D-2D53B1735DE5}"/>
                </a:ext>
              </a:extLst>
            </p:cNvPr>
            <p:cNvSpPr/>
            <p:nvPr/>
          </p:nvSpPr>
          <p:spPr>
            <a:xfrm>
              <a:off x="6118085" y="4963001"/>
              <a:ext cx="127102" cy="116227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A548FD7-F259-0175-8524-0ABFA3149090}"/>
                </a:ext>
              </a:extLst>
            </p:cNvPr>
            <p:cNvSpPr txBox="1"/>
            <p:nvPr/>
          </p:nvSpPr>
          <p:spPr>
            <a:xfrm>
              <a:off x="829945" y="5561493"/>
              <a:ext cx="1640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Valley(leaning position)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A862FE9-233B-FDB4-3B02-4C72705014BE}"/>
                </a:ext>
              </a:extLst>
            </p:cNvPr>
            <p:cNvCxnSpPr>
              <a:cxnSpLocks/>
              <a:stCxn id="56" idx="6"/>
              <a:endCxn id="58" idx="1"/>
            </p:cNvCxnSpPr>
            <p:nvPr/>
          </p:nvCxnSpPr>
          <p:spPr>
            <a:xfrm>
              <a:off x="400334" y="5634162"/>
              <a:ext cx="429611" cy="65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8719416-4017-8B5A-C856-A98F4B7DBEFF}"/>
                </a:ext>
              </a:extLst>
            </p:cNvPr>
            <p:cNvSpPr txBox="1"/>
            <p:nvPr/>
          </p:nvSpPr>
          <p:spPr>
            <a:xfrm>
              <a:off x="6336174" y="4511323"/>
              <a:ext cx="72006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/>
                <a:t>Peak</a:t>
              </a:r>
            </a:p>
            <a:p>
              <a:r>
                <a:rPr lang="en-US" sz="1100"/>
                <a:t>(Leaning</a:t>
              </a:r>
            </a:p>
            <a:p>
              <a:r>
                <a:rPr lang="en-US" sz="1100"/>
                <a:t> position)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7D1D137-5F51-0A7A-3441-9732955E60F1}"/>
                </a:ext>
              </a:extLst>
            </p:cNvPr>
            <p:cNvCxnSpPr>
              <a:cxnSpLocks/>
              <a:stCxn id="57" idx="6"/>
              <a:endCxn id="61" idx="1"/>
            </p:cNvCxnSpPr>
            <p:nvPr/>
          </p:nvCxnSpPr>
          <p:spPr>
            <a:xfrm flipV="1">
              <a:off x="6245187" y="4811405"/>
              <a:ext cx="90987" cy="2097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AFB8D6E-39AD-724B-92B3-E6B68ABB8E87}"/>
              </a:ext>
            </a:extLst>
          </p:cNvPr>
          <p:cNvSpPr txBox="1"/>
          <p:nvPr/>
        </p:nvSpPr>
        <p:spPr>
          <a:xfrm>
            <a:off x="2706068" y="5209195"/>
            <a:ext cx="1735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The difference(sobel)</a:t>
            </a:r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3C94E928-3039-5614-2807-9F58F471DC66}"/>
              </a:ext>
            </a:extLst>
          </p:cNvPr>
          <p:cNvSpPr/>
          <p:nvPr/>
        </p:nvSpPr>
        <p:spPr>
          <a:xfrm>
            <a:off x="3157577" y="4869120"/>
            <a:ext cx="262519" cy="2594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0D33748-44D9-10E9-EBF4-A6959476282B}"/>
              </a:ext>
            </a:extLst>
          </p:cNvPr>
          <p:cNvGrpSpPr/>
          <p:nvPr/>
        </p:nvGrpSpPr>
        <p:grpSpPr>
          <a:xfrm>
            <a:off x="146194" y="1065230"/>
            <a:ext cx="6224675" cy="1002457"/>
            <a:chOff x="146194" y="1065230"/>
            <a:chExt cx="6604231" cy="119456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C585852-DFCD-0643-ECC5-7CC5DE58AEE1}"/>
                </a:ext>
              </a:extLst>
            </p:cNvPr>
            <p:cNvGrpSpPr/>
            <p:nvPr/>
          </p:nvGrpSpPr>
          <p:grpSpPr>
            <a:xfrm>
              <a:off x="146194" y="1065230"/>
              <a:ext cx="6604231" cy="1194564"/>
              <a:chOff x="216155" y="1110936"/>
              <a:chExt cx="5324033" cy="95068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180C171-A37E-E16E-676B-41C7205773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6155" y="1110936"/>
                <a:ext cx="5324033" cy="950686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DB3A9D9-307E-4E1C-7B6D-369CC9499392}"/>
                  </a:ext>
                </a:extLst>
              </p:cNvPr>
              <p:cNvSpPr/>
              <p:nvPr/>
            </p:nvSpPr>
            <p:spPr>
              <a:xfrm>
                <a:off x="279400" y="1276350"/>
                <a:ext cx="5187950" cy="785272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A23C75C-56DF-E9D6-C51F-482EAEACC7B8}"/>
                </a:ext>
              </a:extLst>
            </p:cNvPr>
            <p:cNvSpPr/>
            <p:nvPr/>
          </p:nvSpPr>
          <p:spPr>
            <a:xfrm>
              <a:off x="228015" y="1501371"/>
              <a:ext cx="6435427" cy="75453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7045190-9095-74BE-0694-8E30BB647556}"/>
              </a:ext>
            </a:extLst>
          </p:cNvPr>
          <p:cNvCxnSpPr>
            <a:cxnSpLocks/>
          </p:cNvCxnSpPr>
          <p:nvPr/>
        </p:nvCxnSpPr>
        <p:spPr>
          <a:xfrm>
            <a:off x="744070" y="3587342"/>
            <a:ext cx="0" cy="2668585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D9032A7-843D-E64F-A7C2-7D9052C7EE1A}"/>
              </a:ext>
            </a:extLst>
          </p:cNvPr>
          <p:cNvCxnSpPr>
            <a:cxnSpLocks/>
          </p:cNvCxnSpPr>
          <p:nvPr/>
        </p:nvCxnSpPr>
        <p:spPr>
          <a:xfrm>
            <a:off x="5718969" y="3664004"/>
            <a:ext cx="0" cy="2668585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460B0BA7-B126-2509-5671-C565EEDFB5B0}"/>
              </a:ext>
            </a:extLst>
          </p:cNvPr>
          <p:cNvSpPr/>
          <p:nvPr/>
        </p:nvSpPr>
        <p:spPr>
          <a:xfrm>
            <a:off x="2980207" y="2620496"/>
            <a:ext cx="478653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9E7DF6-5C59-B447-22A5-958A97620091}"/>
              </a:ext>
            </a:extLst>
          </p:cNvPr>
          <p:cNvSpPr txBox="1"/>
          <p:nvPr/>
        </p:nvSpPr>
        <p:spPr>
          <a:xfrm>
            <a:off x="5092860" y="2550967"/>
            <a:ext cx="1235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The difference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B93BC-79A2-7E33-4753-D90B926E9473}"/>
              </a:ext>
            </a:extLst>
          </p:cNvPr>
          <p:cNvSpPr txBox="1"/>
          <p:nvPr/>
        </p:nvSpPr>
        <p:spPr>
          <a:xfrm>
            <a:off x="2301779" y="1008692"/>
            <a:ext cx="5131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ROI1</a:t>
            </a:r>
            <a:endParaRPr 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E124F-8E75-9AED-F8EE-E4B363DFFC80}"/>
              </a:ext>
            </a:extLst>
          </p:cNvPr>
          <p:cNvSpPr txBox="1"/>
          <p:nvPr/>
        </p:nvSpPr>
        <p:spPr>
          <a:xfrm>
            <a:off x="2967994" y="1206201"/>
            <a:ext cx="9016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00B050"/>
                </a:solidFill>
              </a:rPr>
              <a:t>ROI2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DAFE0-FEDE-2568-4865-BF72068C19CE}"/>
              </a:ext>
            </a:extLst>
          </p:cNvPr>
          <p:cNvSpPr txBox="1"/>
          <p:nvPr/>
        </p:nvSpPr>
        <p:spPr>
          <a:xfrm>
            <a:off x="3308294" y="1431232"/>
            <a:ext cx="5613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FFC000"/>
                </a:solidFill>
              </a:rPr>
              <a:t>ROI3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00177524-7D38-0E25-B3DD-8CA6A25710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542540" y="2183664"/>
            <a:ext cx="1092273" cy="1219543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B11FD2DA-8620-0ABF-D443-C700FCF086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3875303" y="2163877"/>
            <a:ext cx="1145817" cy="1326234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6FA757CF-5246-CEAD-6BE0-9D2D898388D3}"/>
              </a:ext>
            </a:extLst>
          </p:cNvPr>
          <p:cNvSpPr/>
          <p:nvPr/>
        </p:nvSpPr>
        <p:spPr>
          <a:xfrm>
            <a:off x="3955124" y="2432903"/>
            <a:ext cx="129196" cy="1179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00C38F-DB82-5E73-3BA1-E67DB5B34D0E}"/>
              </a:ext>
            </a:extLst>
          </p:cNvPr>
          <p:cNvCxnSpPr/>
          <p:nvPr/>
        </p:nvCxnSpPr>
        <p:spPr>
          <a:xfrm>
            <a:off x="3783189" y="2491883"/>
            <a:ext cx="1303280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5C9C12-9330-D35C-8001-7EE411A9472A}"/>
              </a:ext>
            </a:extLst>
          </p:cNvPr>
          <p:cNvCxnSpPr/>
          <p:nvPr/>
        </p:nvCxnSpPr>
        <p:spPr>
          <a:xfrm>
            <a:off x="1362364" y="3430541"/>
            <a:ext cx="547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0996E1-9623-F97D-350D-3C4DFA202F19}"/>
              </a:ext>
            </a:extLst>
          </p:cNvPr>
          <p:cNvCxnSpPr>
            <a:cxnSpLocks/>
          </p:cNvCxnSpPr>
          <p:nvPr/>
        </p:nvCxnSpPr>
        <p:spPr>
          <a:xfrm flipV="1">
            <a:off x="1362364" y="3004268"/>
            <a:ext cx="0" cy="42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C93D889-B617-E280-F022-F92340D161A6}"/>
              </a:ext>
            </a:extLst>
          </p:cNvPr>
          <p:cNvSpPr txBox="1"/>
          <p:nvPr/>
        </p:nvSpPr>
        <p:spPr>
          <a:xfrm>
            <a:off x="1453861" y="3359451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value</a:t>
            </a:r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5D15B8-F739-AC41-12FE-DAC437180156}"/>
              </a:ext>
            </a:extLst>
          </p:cNvPr>
          <p:cNvSpPr txBox="1"/>
          <p:nvPr/>
        </p:nvSpPr>
        <p:spPr>
          <a:xfrm rot="16200000">
            <a:off x="968518" y="3075474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y axis</a:t>
            </a:r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DE14F5F-AA42-4B98-6F49-4A8923618CFE}"/>
              </a:ext>
            </a:extLst>
          </p:cNvPr>
          <p:cNvCxnSpPr/>
          <p:nvPr/>
        </p:nvCxnSpPr>
        <p:spPr>
          <a:xfrm>
            <a:off x="3696923" y="3463111"/>
            <a:ext cx="547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DF60F3-4B58-A226-0BE8-CF1F511EA585}"/>
              </a:ext>
            </a:extLst>
          </p:cNvPr>
          <p:cNvCxnSpPr>
            <a:cxnSpLocks/>
          </p:cNvCxnSpPr>
          <p:nvPr/>
        </p:nvCxnSpPr>
        <p:spPr>
          <a:xfrm flipV="1">
            <a:off x="3696923" y="3036838"/>
            <a:ext cx="0" cy="42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8A66182-C59B-5373-FB20-8A9416619B5E}"/>
              </a:ext>
            </a:extLst>
          </p:cNvPr>
          <p:cNvSpPr txBox="1"/>
          <p:nvPr/>
        </p:nvSpPr>
        <p:spPr>
          <a:xfrm>
            <a:off x="3752474" y="339196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value</a:t>
            </a:r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8221D2-7AE3-6957-9C29-EF81A5BCE29B}"/>
              </a:ext>
            </a:extLst>
          </p:cNvPr>
          <p:cNvSpPr txBox="1"/>
          <p:nvPr/>
        </p:nvSpPr>
        <p:spPr>
          <a:xfrm rot="16200000">
            <a:off x="3303077" y="3108044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y axis</a:t>
            </a:r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451F072-617D-C63C-F9D0-DF23938AE55D}"/>
              </a:ext>
            </a:extLst>
          </p:cNvPr>
          <p:cNvSpPr txBox="1"/>
          <p:nvPr/>
        </p:nvSpPr>
        <p:spPr>
          <a:xfrm>
            <a:off x="6697103" y="939968"/>
            <a:ext cx="540340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400" b="1"/>
              <a:t>Definition ROI:</a:t>
            </a:r>
            <a:r>
              <a:rPr lang="en-US" sz="1400"/>
              <a:t> </a:t>
            </a:r>
            <a:r>
              <a:rPr lang="en-US" sz="1400" dirty="0"/>
              <a:t>Define </a:t>
            </a:r>
            <a:r>
              <a:rPr lang="en-US" sz="1400" dirty="0">
                <a:solidFill>
                  <a:srgbClr val="FF0000"/>
                </a:solidFill>
              </a:rPr>
              <a:t>ROI1</a:t>
            </a:r>
            <a:r>
              <a:rPr lang="en-US" sz="1400" dirty="0"/>
              <a:t> and </a:t>
            </a:r>
            <a:r>
              <a:rPr lang="en-US" sz="1400" dirty="0">
                <a:solidFill>
                  <a:srgbClr val="00B050"/>
                </a:solidFill>
              </a:rPr>
              <a:t>ROI2</a:t>
            </a:r>
            <a:r>
              <a:rPr lang="en-US" sz="1400" dirty="0"/>
              <a:t> based on the specifications provided in Tables 1 and 2, respectively.</a:t>
            </a:r>
          </a:p>
          <a:p>
            <a:pPr marL="342900" indent="-342900">
              <a:buAutoNum type="arabicPeriod"/>
            </a:pPr>
            <a:r>
              <a:rPr lang="en-US" sz="1400" b="1"/>
              <a:t>Horizontal Projection </a:t>
            </a:r>
            <a:r>
              <a:rPr lang="en-US" sz="1400" b="1" dirty="0"/>
              <a:t>of ROI2</a:t>
            </a:r>
            <a:r>
              <a:rPr lang="en-US" sz="1400" b="1"/>
              <a:t>:</a:t>
            </a:r>
            <a:r>
              <a:rPr lang="en-US" sz="1400"/>
              <a:t> Horizontal projection across </a:t>
            </a:r>
            <a:r>
              <a:rPr lang="en-US" sz="1400" dirty="0"/>
              <a:t>ROI2 to detect intensity variations.</a:t>
            </a:r>
          </a:p>
          <a:p>
            <a:pPr marL="342900" indent="-342900">
              <a:buAutoNum type="arabicPeriod"/>
            </a:pPr>
            <a:r>
              <a:rPr lang="en-US" sz="1400" b="1" dirty="0"/>
              <a:t>Valley Detection and Selection:</a:t>
            </a:r>
            <a:r>
              <a:rPr lang="en-US" sz="1400" dirty="0"/>
              <a:t> Identify valleys within </a:t>
            </a:r>
            <a:r>
              <a:rPr lang="en-US" sz="1400" b="1" dirty="0">
                <a:solidFill>
                  <a:srgbClr val="00B050"/>
                </a:solidFill>
              </a:rPr>
              <a:t>ROI2</a:t>
            </a:r>
            <a:r>
              <a:rPr lang="en-US" sz="1400" dirty="0"/>
              <a:t>. Select the first valley encountered while scanning from bottom to top that satisfies the condition "prominence &gt; 0.5.“</a:t>
            </a:r>
          </a:p>
          <a:p>
            <a:pPr marL="342900" indent="-342900">
              <a:buAutoNum type="arabicPeriod"/>
            </a:pPr>
            <a:r>
              <a:rPr lang="en-US" sz="1400" b="1" dirty="0"/>
              <a:t>ROI3 Creation:</a:t>
            </a:r>
            <a:r>
              <a:rPr lang="en-US" sz="1400" dirty="0"/>
              <a:t> Based on the position of the chosen valley, establish a </a:t>
            </a:r>
            <a:r>
              <a:rPr lang="en-US" sz="1400"/>
              <a:t>new </a:t>
            </a:r>
            <a:r>
              <a:rPr lang="en-US" sz="1400" b="1">
                <a:solidFill>
                  <a:srgbClr val="FFC000"/>
                </a:solidFill>
              </a:rPr>
              <a:t>ROI3</a:t>
            </a:r>
            <a:r>
              <a:rPr lang="en-US" sz="1400" dirty="0"/>
              <a:t>.</a:t>
            </a:r>
          </a:p>
          <a:p>
            <a:pPr marL="342900" indent="-342900">
              <a:buAutoNum type="arabicPeriod"/>
            </a:pPr>
            <a:r>
              <a:rPr lang="en-US" sz="1400" b="1"/>
              <a:t>Vertical projection and </a:t>
            </a:r>
            <a:r>
              <a:rPr lang="en-US" sz="1400" b="1" dirty="0"/>
              <a:t>Sobel Operator:</a:t>
            </a:r>
            <a:r>
              <a:rPr lang="en-US" sz="1400" dirty="0"/>
              <a:t> Perform a vertical scan of </a:t>
            </a:r>
            <a:r>
              <a:rPr lang="en-US" sz="1400" b="1" dirty="0">
                <a:solidFill>
                  <a:srgbClr val="FFC000"/>
                </a:solidFill>
              </a:rPr>
              <a:t>ROI3</a:t>
            </a:r>
            <a:r>
              <a:rPr lang="en-US" sz="1400" dirty="0"/>
              <a:t>. Employ the Sobel operator to detect discrepancies in pixel intensity within </a:t>
            </a:r>
            <a:r>
              <a:rPr lang="en-US" sz="1400" b="1" dirty="0">
                <a:solidFill>
                  <a:srgbClr val="FFC000"/>
                </a:solidFill>
              </a:rPr>
              <a:t>ROI3</a:t>
            </a:r>
            <a:r>
              <a:rPr lang="en-US" sz="1400" dirty="0"/>
              <a:t>.</a:t>
            </a:r>
          </a:p>
          <a:p>
            <a:pPr marL="342900" indent="-342900">
              <a:buAutoNum type="arabicPeriod"/>
            </a:pPr>
            <a:r>
              <a:rPr lang="en-US" sz="1400" b="1" dirty="0"/>
              <a:t>Image Segmentation:</a:t>
            </a:r>
            <a:r>
              <a:rPr lang="en-US" sz="1400" dirty="0"/>
              <a:t> Divide the entire image into twelve equal sections. Determine the leftmost and rightmost boundaries for each section (typically visualized as red dashed lines).</a:t>
            </a:r>
          </a:p>
          <a:p>
            <a:pPr marL="342900" indent="-342900">
              <a:buAutoNum type="arabicPeriod"/>
            </a:pPr>
            <a:r>
              <a:rPr lang="en-US" sz="1400" b="1" dirty="0"/>
              <a:t>Check condition leaning</a:t>
            </a:r>
            <a:r>
              <a:rPr lang="en-US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if:  index &lt; </a:t>
            </a:r>
            <a:r>
              <a:rPr lang="en-US" sz="1400" dirty="0" err="1"/>
              <a:t>limLeft</a:t>
            </a:r>
            <a:r>
              <a:rPr lang="en-US" sz="1400" dirty="0"/>
              <a:t> &amp;&amp; value &lt; -15 : </a:t>
            </a:r>
            <a:r>
              <a:rPr lang="en-US" sz="1400" b="1" dirty="0">
                <a:solidFill>
                  <a:srgbClr val="0070C0"/>
                </a:solidFill>
              </a:rPr>
              <a:t>valley is leaning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if:  index &gt; </a:t>
            </a:r>
            <a:r>
              <a:rPr lang="en-US" sz="1400" dirty="0" err="1"/>
              <a:t>limRight</a:t>
            </a:r>
            <a:r>
              <a:rPr lang="en-US" sz="1400" dirty="0"/>
              <a:t> &amp;&amp; value &gt; 15 :  </a:t>
            </a:r>
            <a:r>
              <a:rPr lang="en-US" sz="1400" b="1" dirty="0">
                <a:solidFill>
                  <a:srgbClr val="0070C0"/>
                </a:solidFill>
              </a:rPr>
              <a:t>peak is leaning line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9CE153B-468C-0294-3224-D4B9103FBB70}"/>
              </a:ext>
            </a:extLst>
          </p:cNvPr>
          <p:cNvCxnSpPr/>
          <p:nvPr/>
        </p:nvCxnSpPr>
        <p:spPr>
          <a:xfrm>
            <a:off x="137994" y="5891125"/>
            <a:ext cx="6224675" cy="0"/>
          </a:xfrm>
          <a:prstGeom prst="line">
            <a:avLst/>
          </a:prstGeom>
          <a:ln>
            <a:solidFill>
              <a:srgbClr val="92D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B85BF4F-5BE3-EA84-CC17-D3D7860DE25E}"/>
              </a:ext>
            </a:extLst>
          </p:cNvPr>
          <p:cNvCxnSpPr/>
          <p:nvPr/>
        </p:nvCxnSpPr>
        <p:spPr>
          <a:xfrm>
            <a:off x="123496" y="5482426"/>
            <a:ext cx="6224675" cy="0"/>
          </a:xfrm>
          <a:prstGeom prst="line">
            <a:avLst/>
          </a:prstGeom>
          <a:ln>
            <a:solidFill>
              <a:srgbClr val="92D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82BFB19-A71B-94D9-FA13-AC7DE9C0AE36}"/>
              </a:ext>
            </a:extLst>
          </p:cNvPr>
          <p:cNvSpPr txBox="1"/>
          <p:nvPr/>
        </p:nvSpPr>
        <p:spPr>
          <a:xfrm>
            <a:off x="-40972" y="530384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15</a:t>
            </a:r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FE83687-4F7B-BBDF-65D2-83AF6C221C0B}"/>
              </a:ext>
            </a:extLst>
          </p:cNvPr>
          <p:cNvSpPr txBox="1"/>
          <p:nvPr/>
        </p:nvSpPr>
        <p:spPr>
          <a:xfrm>
            <a:off x="-66565" y="5673535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-15</a:t>
            </a:r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84D2BF-041F-8623-E4E9-491BBF9D97B0}"/>
              </a:ext>
            </a:extLst>
          </p:cNvPr>
          <p:cNvSpPr txBox="1"/>
          <p:nvPr/>
        </p:nvSpPr>
        <p:spPr>
          <a:xfrm>
            <a:off x="462783" y="2321602"/>
            <a:ext cx="1023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Horizontal</a:t>
            </a:r>
          </a:p>
          <a:p>
            <a:r>
              <a:rPr lang="en-US" sz="1200"/>
              <a:t>Projection of </a:t>
            </a:r>
          </a:p>
          <a:p>
            <a:r>
              <a:rPr lang="en-US" sz="1200">
                <a:solidFill>
                  <a:srgbClr val="00B050"/>
                </a:solidFill>
              </a:rPr>
              <a:t>ROI2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F82A52-3BAE-9D6C-26B9-B193024C2106}"/>
              </a:ext>
            </a:extLst>
          </p:cNvPr>
          <p:cNvCxnSpPr>
            <a:cxnSpLocks/>
            <a:endCxn id="24" idx="4"/>
          </p:cNvCxnSpPr>
          <p:nvPr/>
        </p:nvCxnSpPr>
        <p:spPr>
          <a:xfrm flipV="1">
            <a:off x="4019722" y="2550864"/>
            <a:ext cx="0" cy="841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20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5AB4-FB61-FEB0-8A12-007ABC6E9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+mn-lt"/>
              </a:rPr>
              <a:t>Step </a:t>
            </a:r>
            <a:r>
              <a:rPr lang="en-US">
                <a:latin typeface="+mn-lt"/>
              </a:rPr>
              <a:t>4</a:t>
            </a:r>
            <a:r>
              <a:rPr lang="vi-VN">
                <a:latin typeface="+mn-lt"/>
              </a:rPr>
              <a:t>: </a:t>
            </a:r>
            <a:r>
              <a:rPr lang="en-US">
                <a:latin typeface="+mn-lt"/>
              </a:rPr>
              <a:t>Finding Leaning position(Manual)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9191E-BA25-E73C-25A6-8B6C958F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8A381-81F1-40BF-A1F3-1F818F8B7375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D4437E-CC6C-3B45-C982-528EDD102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76" y="3318133"/>
            <a:ext cx="6095994" cy="508338"/>
          </a:xfrm>
          <a:prstGeom prst="rect">
            <a:avLst/>
          </a:prstGeom>
          <a:ln w="19050">
            <a:noFill/>
          </a:ln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98F467F9-B9F1-3FC9-441A-F80B367D9E07}"/>
              </a:ext>
            </a:extLst>
          </p:cNvPr>
          <p:cNvGrpSpPr/>
          <p:nvPr/>
        </p:nvGrpSpPr>
        <p:grpSpPr>
          <a:xfrm>
            <a:off x="206435" y="1526889"/>
            <a:ext cx="6224675" cy="1052740"/>
            <a:chOff x="146194" y="1014947"/>
            <a:chExt cx="6224675" cy="105274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BCE9CD-3BCB-5156-BFE6-43455192BAC5}"/>
                </a:ext>
              </a:extLst>
            </p:cNvPr>
            <p:cNvGrpSpPr/>
            <p:nvPr/>
          </p:nvGrpSpPr>
          <p:grpSpPr>
            <a:xfrm>
              <a:off x="146194" y="1065230"/>
              <a:ext cx="6224675" cy="1002457"/>
              <a:chOff x="146194" y="1065230"/>
              <a:chExt cx="6604231" cy="119456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F0736C6-63E6-9992-31AC-65B3D9692DD9}"/>
                  </a:ext>
                </a:extLst>
              </p:cNvPr>
              <p:cNvGrpSpPr/>
              <p:nvPr/>
            </p:nvGrpSpPr>
            <p:grpSpPr>
              <a:xfrm>
                <a:off x="146194" y="1065230"/>
                <a:ext cx="6604231" cy="1194564"/>
                <a:chOff x="216155" y="1110936"/>
                <a:chExt cx="5324033" cy="950686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C42B0488-4EE3-A573-5E51-69C5D9E47E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6155" y="1110936"/>
                  <a:ext cx="5324033" cy="950686"/>
                </a:xfrm>
                <a:prstGeom prst="rect">
                  <a:avLst/>
                </a:prstGeom>
                <a:ln w="19050">
                  <a:solidFill>
                    <a:srgbClr val="FF0000"/>
                  </a:solidFill>
                </a:ln>
              </p:spPr>
            </p:pic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7C49238-0F0C-23CC-BDC7-43DA5D2966DF}"/>
                    </a:ext>
                  </a:extLst>
                </p:cNvPr>
                <p:cNvSpPr/>
                <p:nvPr/>
              </p:nvSpPr>
              <p:spPr>
                <a:xfrm>
                  <a:off x="279400" y="1276350"/>
                  <a:ext cx="5187950" cy="785272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3D6AF42-3E99-C096-F398-4F24A5E0CA53}"/>
                  </a:ext>
                </a:extLst>
              </p:cNvPr>
              <p:cNvSpPr/>
              <p:nvPr/>
            </p:nvSpPr>
            <p:spPr>
              <a:xfrm>
                <a:off x="228015" y="1612184"/>
                <a:ext cx="6435427" cy="643716"/>
              </a:xfrm>
              <a:prstGeom prst="rect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0E62AA-BB5C-AE5F-BF41-990EE9AD6F22}"/>
                </a:ext>
              </a:extLst>
            </p:cNvPr>
            <p:cNvSpPr txBox="1"/>
            <p:nvPr/>
          </p:nvSpPr>
          <p:spPr>
            <a:xfrm>
              <a:off x="2382461" y="1014947"/>
              <a:ext cx="51313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ROI1</a:t>
              </a:r>
              <a:endParaRPr lang="en-US" sz="12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DD759A-37B1-A95E-4812-5C34626185C5}"/>
                </a:ext>
              </a:extLst>
            </p:cNvPr>
            <p:cNvSpPr txBox="1"/>
            <p:nvPr/>
          </p:nvSpPr>
          <p:spPr>
            <a:xfrm>
              <a:off x="2969544" y="1233516"/>
              <a:ext cx="90161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rgbClr val="00B050"/>
                  </a:solidFill>
                </a:rPr>
                <a:t>ROI2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2FBA3F-11BE-B725-0DA9-603966EC67A3}"/>
                </a:ext>
              </a:extLst>
            </p:cNvPr>
            <p:cNvSpPr txBox="1"/>
            <p:nvPr/>
          </p:nvSpPr>
          <p:spPr>
            <a:xfrm>
              <a:off x="3400510" y="1566458"/>
              <a:ext cx="56130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rgbClr val="FFC000"/>
                  </a:solidFill>
                </a:rPr>
                <a:t>ROI3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0CA218B-4778-C97A-5A3D-973B9603629C}"/>
              </a:ext>
            </a:extLst>
          </p:cNvPr>
          <p:cNvSpPr txBox="1"/>
          <p:nvPr/>
        </p:nvSpPr>
        <p:spPr>
          <a:xfrm>
            <a:off x="6664312" y="1428454"/>
            <a:ext cx="54972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/>
              <a:t>Refined ROI3 Definition:</a:t>
            </a:r>
            <a:r>
              <a:rPr lang="en-US" sz="1600"/>
              <a:t> Create a new Region of Interest (</a:t>
            </a:r>
            <a:r>
              <a:rPr lang="en-US" sz="1600" b="1">
                <a:solidFill>
                  <a:srgbClr val="FFC000"/>
                </a:solidFill>
              </a:rPr>
              <a:t>ROI3</a:t>
            </a:r>
            <a:r>
              <a:rPr lang="en-US" sz="1600"/>
              <a:t>) by extracting two-thirds of the area from </a:t>
            </a:r>
            <a:r>
              <a:rPr lang="en-US" sz="1600">
                <a:solidFill>
                  <a:srgbClr val="00B050"/>
                </a:solidFill>
              </a:rPr>
              <a:t>ROI2</a:t>
            </a:r>
            <a:r>
              <a:rPr lang="en-US" sz="160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/>
              <a:t>CLAHE and Vertical Projection:</a:t>
            </a:r>
            <a:r>
              <a:rPr lang="en-US" sz="1600"/>
              <a:t> Apply CLAHE (Contrast Limited Adaptive Histogram Equalization) to the refined </a:t>
            </a:r>
            <a:r>
              <a:rPr lang="en-US" sz="1600" b="1">
                <a:solidFill>
                  <a:srgbClr val="FFC000"/>
                </a:solidFill>
              </a:rPr>
              <a:t>ROI3</a:t>
            </a:r>
            <a:r>
              <a:rPr lang="en-US" sz="1600"/>
              <a:t>. Subsequently, perform vertical projection on the processed </a:t>
            </a:r>
            <a:r>
              <a:rPr lang="en-US" sz="1600" b="1">
                <a:solidFill>
                  <a:srgbClr val="FFC000"/>
                </a:solidFill>
              </a:rPr>
              <a:t>ROI3</a:t>
            </a:r>
            <a:r>
              <a:rPr lang="en-US" sz="1600"/>
              <a:t> to extract relevant information.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/>
              <a:t>ROI3 Segmentation:</a:t>
            </a:r>
            <a:r>
              <a:rPr lang="en-US" sz="1600"/>
              <a:t> Divide the refined </a:t>
            </a:r>
            <a:r>
              <a:rPr lang="en-US" sz="1600" b="1">
                <a:solidFill>
                  <a:srgbClr val="FFC000"/>
                </a:solidFill>
              </a:rPr>
              <a:t>ROI3</a:t>
            </a:r>
            <a:r>
              <a:rPr lang="en-US" sz="1600"/>
              <a:t> into twelve sections of equal size.</a:t>
            </a:r>
          </a:p>
          <a:p>
            <a:pPr marL="342900" indent="-342900">
              <a:buAutoNum type="arabicPeriod"/>
            </a:pPr>
            <a:r>
              <a:rPr lang="en-US" sz="1600" b="1"/>
              <a:t>Check condition leaning</a:t>
            </a:r>
            <a:r>
              <a:rPr lang="en-US" sz="160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Intensity previous column &gt; </a:t>
            </a:r>
            <a:r>
              <a:rPr lang="en-US" sz="1200" b="1"/>
              <a:t>thd</a:t>
            </a:r>
            <a:r>
              <a:rPr lang="en-US" sz="1200"/>
              <a:t> &amp; Intensity next column &lt; </a:t>
            </a:r>
            <a:r>
              <a:rPr lang="en-US" sz="1200" b="1"/>
              <a:t>thd</a:t>
            </a:r>
            <a:r>
              <a:rPr lang="en-US" sz="1200"/>
              <a:t> : </a:t>
            </a:r>
            <a:r>
              <a:rPr lang="en-US" sz="1200">
                <a:solidFill>
                  <a:srgbClr val="00B0F0"/>
                </a:solidFill>
              </a:rPr>
              <a:t>left leaning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Intensity previous column &lt;</a:t>
            </a:r>
            <a:r>
              <a:rPr lang="en-US" sz="1200" b="1"/>
              <a:t>thd</a:t>
            </a:r>
            <a:r>
              <a:rPr lang="en-US" sz="1200"/>
              <a:t> &amp; Intensity next column &gt; </a:t>
            </a:r>
            <a:r>
              <a:rPr lang="en-US" sz="1200" b="1"/>
              <a:t>thd</a:t>
            </a:r>
            <a:r>
              <a:rPr lang="en-US" sz="1200"/>
              <a:t> : </a:t>
            </a:r>
            <a:r>
              <a:rPr lang="en-US" sz="1200">
                <a:solidFill>
                  <a:srgbClr val="00B0F0"/>
                </a:solidFill>
              </a:rPr>
              <a:t>right leaning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F3910-E975-061C-1C99-7A9058AD7C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12"/>
          <a:stretch/>
        </p:blipFill>
        <p:spPr>
          <a:xfrm>
            <a:off x="270777" y="4300053"/>
            <a:ext cx="6095993" cy="1117704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A29EA5B2-BDFF-A5DA-F3D5-A933D4B20183}"/>
              </a:ext>
            </a:extLst>
          </p:cNvPr>
          <p:cNvSpPr/>
          <p:nvPr/>
        </p:nvSpPr>
        <p:spPr>
          <a:xfrm>
            <a:off x="2972964" y="2762402"/>
            <a:ext cx="344871" cy="3439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EBB4CFB-2E21-81A8-B99E-557EC7AB5DF6}"/>
              </a:ext>
            </a:extLst>
          </p:cNvPr>
          <p:cNvSpPr/>
          <p:nvPr/>
        </p:nvSpPr>
        <p:spPr>
          <a:xfrm>
            <a:off x="2969048" y="3932514"/>
            <a:ext cx="294832" cy="28784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4AAD2C-59F1-DC36-55F3-7077D34DFAE7}"/>
              </a:ext>
            </a:extLst>
          </p:cNvPr>
          <p:cNvCxnSpPr/>
          <p:nvPr/>
        </p:nvCxnSpPr>
        <p:spPr>
          <a:xfrm>
            <a:off x="65139" y="4567216"/>
            <a:ext cx="6496050" cy="0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0454F9-4B11-83F8-CCCE-9281EDB8140B}"/>
              </a:ext>
            </a:extLst>
          </p:cNvPr>
          <p:cNvCxnSpPr/>
          <p:nvPr/>
        </p:nvCxnSpPr>
        <p:spPr>
          <a:xfrm>
            <a:off x="812102" y="3146269"/>
            <a:ext cx="0" cy="2380829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D751E6B-6DF4-7D11-E498-EC7D7C6783BF}"/>
              </a:ext>
            </a:extLst>
          </p:cNvPr>
          <p:cNvCxnSpPr/>
          <p:nvPr/>
        </p:nvCxnSpPr>
        <p:spPr>
          <a:xfrm>
            <a:off x="5800725" y="3175771"/>
            <a:ext cx="0" cy="2380829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85191F0-7569-9286-EA48-DBDC73651015}"/>
              </a:ext>
            </a:extLst>
          </p:cNvPr>
          <p:cNvSpPr txBox="1"/>
          <p:nvPr/>
        </p:nvSpPr>
        <p:spPr>
          <a:xfrm>
            <a:off x="5738592" y="3053580"/>
            <a:ext cx="822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LimRight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6BF09A-7A8F-F2DF-641B-DCC82390C019}"/>
              </a:ext>
            </a:extLst>
          </p:cNvPr>
          <p:cNvSpPr txBox="1"/>
          <p:nvPr/>
        </p:nvSpPr>
        <p:spPr>
          <a:xfrm>
            <a:off x="142345" y="305358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LimLeft</a:t>
            </a:r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EA2C64-7741-D10D-DE48-4E2E861F7033}"/>
              </a:ext>
            </a:extLst>
          </p:cNvPr>
          <p:cNvCxnSpPr>
            <a:stCxn id="6" idx="1"/>
          </p:cNvCxnSpPr>
          <p:nvPr/>
        </p:nvCxnSpPr>
        <p:spPr>
          <a:xfrm>
            <a:off x="270776" y="3572302"/>
            <a:ext cx="544850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ED36A0-3552-0DCD-FE61-359DCD0E7864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5800725" y="3572302"/>
            <a:ext cx="566045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936DBED-5E68-465B-6382-D10FB840C972}"/>
              </a:ext>
            </a:extLst>
          </p:cNvPr>
          <p:cNvSpPr txBox="1"/>
          <p:nvPr/>
        </p:nvSpPr>
        <p:spPr>
          <a:xfrm>
            <a:off x="4086362" y="429470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Thd</a:t>
            </a:r>
            <a:endParaRPr lang="en-US" sz="1200">
              <a:solidFill>
                <a:srgbClr val="00B050"/>
              </a:solidFill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A667415-1332-4B3C-AFA7-8C277F815B6C}"/>
              </a:ext>
            </a:extLst>
          </p:cNvPr>
          <p:cNvGraphicFramePr>
            <a:graphicFrameLocks noGrp="1"/>
          </p:cNvGraphicFramePr>
          <p:nvPr/>
        </p:nvGraphicFramePr>
        <p:xfrm>
          <a:off x="7405410" y="5158889"/>
          <a:ext cx="20072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502">
                  <a:extLst>
                    <a:ext uri="{9D8B030D-6E8A-4147-A177-3AD203B41FA5}">
                      <a16:colId xmlns:a16="http://schemas.microsoft.com/office/drawing/2014/main" val="116417384"/>
                    </a:ext>
                  </a:extLst>
                </a:gridCol>
                <a:gridCol w="1372718">
                  <a:extLst>
                    <a:ext uri="{9D8B030D-6E8A-4147-A177-3AD203B41FA5}">
                      <a16:colId xmlns:a16="http://schemas.microsoft.com/office/drawing/2014/main" val="373002278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rgbClr val="FF0000"/>
                          </a:solidFill>
                        </a:rPr>
                        <a:t>ROI1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969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batteryROI.x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17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A2.y + JR ROI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03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width1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batteryROI.width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429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height1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Pole region height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161122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E7E670F-94D1-3E44-0BCD-9C0BBF4E84D3}"/>
              </a:ext>
            </a:extLst>
          </p:cNvPr>
          <p:cNvGraphicFramePr>
            <a:graphicFrameLocks noGrp="1"/>
          </p:cNvGraphicFramePr>
          <p:nvPr/>
        </p:nvGraphicFramePr>
        <p:xfrm>
          <a:off x="9744385" y="5168414"/>
          <a:ext cx="209806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219">
                  <a:extLst>
                    <a:ext uri="{9D8B030D-6E8A-4147-A177-3AD203B41FA5}">
                      <a16:colId xmlns:a16="http://schemas.microsoft.com/office/drawing/2014/main" val="116417384"/>
                    </a:ext>
                  </a:extLst>
                </a:gridCol>
                <a:gridCol w="1434847">
                  <a:extLst>
                    <a:ext uri="{9D8B030D-6E8A-4147-A177-3AD203B41FA5}">
                      <a16:colId xmlns:a16="http://schemas.microsoft.com/office/drawing/2014/main" val="3730022786"/>
                    </a:ext>
                  </a:extLst>
                </a:gridCol>
              </a:tblGrid>
              <a:tr h="1171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rgbClr val="00B050"/>
                          </a:solidFill>
                        </a:rPr>
                        <a:t>ROI2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80268"/>
                  </a:ext>
                </a:extLst>
              </a:tr>
              <a:tr h="11716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x1 + padding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17198"/>
                  </a:ext>
                </a:extLst>
              </a:tr>
              <a:tr h="11716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y1 + 2*padding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03662"/>
                  </a:ext>
                </a:extLst>
              </a:tr>
              <a:tr h="11716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width2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width1 – 2*padding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429466"/>
                  </a:ext>
                </a:extLst>
              </a:tr>
              <a:tr h="117167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height2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</a:rPr>
                        <a:t>height1 – 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161122"/>
                  </a:ext>
                </a:extLst>
              </a:tr>
            </a:tbl>
          </a:graphicData>
        </a:graphic>
      </p:graphicFrame>
      <p:pic>
        <p:nvPicPr>
          <p:cNvPr id="38" name="Picture 37">
            <a:extLst>
              <a:ext uri="{FF2B5EF4-FFF2-40B4-BE49-F238E27FC236}">
                <a16:creationId xmlns:a16="http://schemas.microsoft.com/office/drawing/2014/main" id="{E73CB4B2-830C-3C39-148C-91156C08F6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6166" y="4590831"/>
            <a:ext cx="2505425" cy="20005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647E70D-DD80-19B2-8CFD-5FB3C9CAFBC2}"/>
              </a:ext>
            </a:extLst>
          </p:cNvPr>
          <p:cNvSpPr txBox="1"/>
          <p:nvPr/>
        </p:nvSpPr>
        <p:spPr>
          <a:xfrm>
            <a:off x="2285335" y="895758"/>
            <a:ext cx="759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If </a:t>
            </a:r>
            <a:r>
              <a:rPr lang="en-US" b="1"/>
              <a:t>Threshold to Determine Pole Leaning </a:t>
            </a:r>
            <a:r>
              <a:rPr lang="en-US"/>
              <a:t>&gt; 0 &amp;&amp; &lt; 255 : check leaning by Manual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73EFB1-7535-C9BC-25B1-EF387179FA1E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53823" y="4029746"/>
            <a:ext cx="776642" cy="529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42F6B90-9A24-E8FE-A8F6-C8B56EEC03A7}"/>
              </a:ext>
            </a:extLst>
          </p:cNvPr>
          <p:cNvCxnSpPr>
            <a:cxnSpLocks/>
          </p:cNvCxnSpPr>
          <p:nvPr/>
        </p:nvCxnSpPr>
        <p:spPr>
          <a:xfrm>
            <a:off x="5626894" y="4091024"/>
            <a:ext cx="629663" cy="4686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973F26-3D4B-BED7-716C-934B0C8899A0}"/>
              </a:ext>
            </a:extLst>
          </p:cNvPr>
          <p:cNvCxnSpPr>
            <a:cxnSpLocks/>
          </p:cNvCxnSpPr>
          <p:nvPr/>
        </p:nvCxnSpPr>
        <p:spPr>
          <a:xfrm flipH="1">
            <a:off x="344858" y="4029746"/>
            <a:ext cx="8965" cy="1574433"/>
          </a:xfrm>
          <a:prstGeom prst="line">
            <a:avLst/>
          </a:prstGeom>
          <a:ln w="1270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A0B634F-839C-72DC-0E3A-5124CB1816F8}"/>
              </a:ext>
            </a:extLst>
          </p:cNvPr>
          <p:cNvCxnSpPr>
            <a:cxnSpLocks/>
          </p:cNvCxnSpPr>
          <p:nvPr/>
        </p:nvCxnSpPr>
        <p:spPr>
          <a:xfrm>
            <a:off x="6277006" y="4029746"/>
            <a:ext cx="0" cy="1568511"/>
          </a:xfrm>
          <a:prstGeom prst="line">
            <a:avLst/>
          </a:prstGeom>
          <a:ln w="19050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EF67F3-D146-956A-7BB9-5D42269E21A5}"/>
              </a:ext>
            </a:extLst>
          </p:cNvPr>
          <p:cNvSpPr txBox="1"/>
          <p:nvPr/>
        </p:nvSpPr>
        <p:spPr>
          <a:xfrm>
            <a:off x="1130465" y="3898941"/>
            <a:ext cx="1119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Leaning position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6DC36-847F-56B5-159B-FB58AB3BFB67}"/>
              </a:ext>
            </a:extLst>
          </p:cNvPr>
          <p:cNvSpPr txBox="1"/>
          <p:nvPr/>
        </p:nvSpPr>
        <p:spPr>
          <a:xfrm>
            <a:off x="1953379" y="5480857"/>
            <a:ext cx="22331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Vertical projection of </a:t>
            </a:r>
            <a:r>
              <a:rPr lang="en-US" sz="1400" b="1">
                <a:solidFill>
                  <a:srgbClr val="FFC000"/>
                </a:solidFill>
              </a:rPr>
              <a:t>ROI3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2F272A-EA61-F11E-9561-69D84F550E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2818" y="4790884"/>
            <a:ext cx="2524477" cy="19052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7937F5-10EE-3097-3D8E-FFEB38352C98}"/>
              </a:ext>
            </a:extLst>
          </p:cNvPr>
          <p:cNvSpPr txBox="1"/>
          <p:nvPr/>
        </p:nvSpPr>
        <p:spPr>
          <a:xfrm>
            <a:off x="9752292" y="4346044"/>
            <a:ext cx="2224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Padding = battery width * 0.012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D86D1B-51FD-877D-6703-4CB87F5D27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2818" y="4351750"/>
            <a:ext cx="2419688" cy="20957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D3AC7B6-8AA0-1460-CCFE-B21ECB939FB1}"/>
              </a:ext>
            </a:extLst>
          </p:cNvPr>
          <p:cNvSpPr txBox="1"/>
          <p:nvPr/>
        </p:nvSpPr>
        <p:spPr>
          <a:xfrm>
            <a:off x="3052518" y="3414382"/>
            <a:ext cx="5613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FFC000"/>
                </a:solidFill>
              </a:rPr>
              <a:t>ROI3</a:t>
            </a:r>
          </a:p>
        </p:txBody>
      </p:sp>
    </p:spTree>
    <p:extLst>
      <p:ext uri="{BB962C8B-B14F-4D97-AF65-F5344CB8AC3E}">
        <p14:creationId xmlns:p14="http://schemas.microsoft.com/office/powerpoint/2010/main" val="1061521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668</Words>
  <Application>Microsoft Office PowerPoint</Application>
  <PresentationFormat>Widescreen</PresentationFormat>
  <Paragraphs>118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맑은 고딕</vt:lpstr>
      <vt:lpstr>나눔고딕</vt:lpstr>
      <vt:lpstr>Aptos</vt:lpstr>
      <vt:lpstr>Aptos Display</vt:lpstr>
      <vt:lpstr>Arial</vt:lpstr>
      <vt:lpstr>Office Theme</vt:lpstr>
      <vt:lpstr>2. Pole Leaning</vt:lpstr>
      <vt:lpstr>2. Pole Leaning</vt:lpstr>
      <vt:lpstr>Step 4: Finding Leaning position(Auto)</vt:lpstr>
      <vt:lpstr>Step 4: Finding Leaning position(Manual)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PC</dc:creator>
  <cp:lastModifiedBy>PC</cp:lastModifiedBy>
  <cp:revision>1</cp:revision>
  <dcterms:created xsi:type="dcterms:W3CDTF">2025-06-30T04:16:23Z</dcterms:created>
  <dcterms:modified xsi:type="dcterms:W3CDTF">2025-06-30T04:18:28Z</dcterms:modified>
</cp:coreProperties>
</file>