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handoutMasterIdLst>
    <p:handoutMasterId r:id="rId18"/>
  </p:handoutMasterIdLst>
  <p:sldIdLst>
    <p:sldId id="257" r:id="rId2"/>
    <p:sldId id="1152" r:id="rId3"/>
    <p:sldId id="1153" r:id="rId4"/>
    <p:sldId id="1154" r:id="rId5"/>
    <p:sldId id="1155" r:id="rId6"/>
    <p:sldId id="1156" r:id="rId7"/>
    <p:sldId id="1157" r:id="rId8"/>
    <p:sldId id="1161" r:id="rId9"/>
    <p:sldId id="1165" r:id="rId10"/>
    <p:sldId id="1163" r:id="rId11"/>
    <p:sldId id="1158" r:id="rId12"/>
    <p:sldId id="1162" r:id="rId13"/>
    <p:sldId id="1159" r:id="rId14"/>
    <p:sldId id="1160" r:id="rId15"/>
    <p:sldId id="112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E3E3"/>
    <a:srgbClr val="55C0C0"/>
    <a:srgbClr val="0000CC"/>
    <a:srgbClr val="FFFFFF"/>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7" autoAdjust="0"/>
    <p:restoredTop sz="94660"/>
  </p:normalViewPr>
  <p:slideViewPr>
    <p:cSldViewPr snapToGrid="0">
      <p:cViewPr varScale="1">
        <p:scale>
          <a:sx n="107" d="100"/>
          <a:sy n="107" d="100"/>
        </p:scale>
        <p:origin x="666" y="10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3" d="100"/>
          <a:sy n="83" d="100"/>
        </p:scale>
        <p:origin x="3930"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1C6CED2-6D19-A95E-8CC2-D77C6F9344D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5022359-8D77-A6B0-DDA6-B0694AE2B8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4A1710C-E96D-4219-9972-6C89AD304D80}" type="datetimeFigureOut">
              <a:rPr lang="en-US" smtClean="0"/>
              <a:t>5/26/2025</a:t>
            </a:fld>
            <a:endParaRPr lang="en-US"/>
          </a:p>
        </p:txBody>
      </p:sp>
      <p:sp>
        <p:nvSpPr>
          <p:cNvPr id="4" name="Footer Placeholder 3">
            <a:extLst>
              <a:ext uri="{FF2B5EF4-FFF2-40B4-BE49-F238E27FC236}">
                <a16:creationId xmlns:a16="http://schemas.microsoft.com/office/drawing/2014/main" id="{8AFFD218-DB4A-3DB9-D57F-7D17BCB31B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8C01BC5-38E8-6E9B-E82D-C05F6A7384E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060B27-C8D7-4840-B0A3-5D0F75FD5282}" type="slidenum">
              <a:rPr lang="en-US" smtClean="0"/>
              <a:t>‹#›</a:t>
            </a:fld>
            <a:endParaRPr lang="en-US"/>
          </a:p>
        </p:txBody>
      </p:sp>
    </p:spTree>
    <p:extLst>
      <p:ext uri="{BB962C8B-B14F-4D97-AF65-F5344CB8AC3E}">
        <p14:creationId xmlns:p14="http://schemas.microsoft.com/office/powerpoint/2010/main" val="30981862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843850-B4DE-46E8-8A35-6FFD12F87E27}" type="datetimeFigureOut">
              <a:rPr lang="en-US" smtClean="0"/>
              <a:t>5/26/2025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AF7333-8D19-40B3-9C02-6D4D12A65331}" type="slidenum">
              <a:rPr lang="en-US" smtClean="0"/>
              <a:t>‹#›</a:t>
            </a:fld>
            <a:endParaRPr lang="en-US"/>
          </a:p>
        </p:txBody>
      </p:sp>
    </p:spTree>
    <p:extLst>
      <p:ext uri="{BB962C8B-B14F-4D97-AF65-F5344CB8AC3E}">
        <p14:creationId xmlns:p14="http://schemas.microsoft.com/office/powerpoint/2010/main" val="1986612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제목 슬라이드">
    <p:spTree>
      <p:nvGrpSpPr>
        <p:cNvPr id="1" name=""/>
        <p:cNvGrpSpPr/>
        <p:nvPr/>
      </p:nvGrpSpPr>
      <p:grpSpPr>
        <a:xfrm>
          <a:off x="0" y="0"/>
          <a:ext cx="0" cy="0"/>
          <a:chOff x="0" y="0"/>
          <a:chExt cx="0" cy="0"/>
        </a:xfrm>
      </p:grpSpPr>
      <p:pic>
        <p:nvPicPr>
          <p:cNvPr id="8" name="Picture 7"/>
          <p:cNvPicPr>
            <a:picLocks noChangeAspect="1" noChangeArrowheads="1"/>
          </p:cNvPicPr>
          <p:nvPr/>
        </p:nvPicPr>
        <p:blipFill rotWithShape="1">
          <a:blip r:embed="rId2" cstate="print"/>
          <a:srcRect l="47089"/>
          <a:stretch/>
        </p:blipFill>
        <p:spPr bwMode="auto">
          <a:xfrm>
            <a:off x="9727843" y="59499"/>
            <a:ext cx="1168096" cy="657867"/>
          </a:xfrm>
          <a:prstGeom prst="rect">
            <a:avLst/>
          </a:prstGeom>
          <a:noFill/>
          <a:ln w="9525">
            <a:noFill/>
            <a:miter lim="800000"/>
            <a:headEnd/>
            <a:tailEnd/>
          </a:ln>
        </p:spPr>
      </p:pic>
      <p:sp>
        <p:nvSpPr>
          <p:cNvPr id="9" name="직사각형 8"/>
          <p:cNvSpPr/>
          <p:nvPr/>
        </p:nvSpPr>
        <p:spPr>
          <a:xfrm>
            <a:off x="0" y="1700809"/>
            <a:ext cx="12192000" cy="20955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ko-KR" altLang="en-US" sz="2400">
              <a:solidFill>
                <a:srgbClr val="FFFFFF"/>
              </a:solidFill>
            </a:endParaRPr>
          </a:p>
        </p:txBody>
      </p:sp>
      <p:sp>
        <p:nvSpPr>
          <p:cNvPr id="11" name="TextBox 10"/>
          <p:cNvSpPr txBox="1"/>
          <p:nvPr/>
        </p:nvSpPr>
        <p:spPr>
          <a:xfrm>
            <a:off x="0" y="1"/>
            <a:ext cx="2095515" cy="256545"/>
          </a:xfrm>
          <a:prstGeom prst="rect">
            <a:avLst/>
          </a:prstGeom>
          <a:noFill/>
        </p:spPr>
        <p:txBody>
          <a:bodyPr wrap="square" rtlCol="0">
            <a:spAutoFit/>
          </a:bodyPr>
          <a:lstStyle/>
          <a:p>
            <a:r>
              <a:rPr lang="en-US" altLang="ko-KR" sz="1067" b="1" dirty="0">
                <a:solidFill>
                  <a:srgbClr val="FF0000"/>
                </a:solidFill>
                <a:latin typeface="맑은 고딕" pitchFamily="50" charset="-127"/>
                <a:ea typeface="맑은 고딕" pitchFamily="50" charset="-127"/>
              </a:rPr>
              <a:t>Confidential</a:t>
            </a:r>
            <a:endParaRPr lang="ko-KR" altLang="en-US" sz="1067" b="1" dirty="0">
              <a:solidFill>
                <a:srgbClr val="FF0000"/>
              </a:solidFill>
              <a:latin typeface="맑은 고딕" pitchFamily="50" charset="-127"/>
              <a:ea typeface="맑은 고딕" pitchFamily="50" charset="-127"/>
            </a:endParaRPr>
          </a:p>
        </p:txBody>
      </p:sp>
      <p:sp>
        <p:nvSpPr>
          <p:cNvPr id="12" name="Text Box 11"/>
          <p:cNvSpPr txBox="1">
            <a:spLocks noChangeArrowheads="1"/>
          </p:cNvSpPr>
          <p:nvPr/>
        </p:nvSpPr>
        <p:spPr bwMode="auto">
          <a:xfrm>
            <a:off x="3983765" y="5445224"/>
            <a:ext cx="4416491" cy="297454"/>
          </a:xfrm>
          <a:prstGeom prst="rect">
            <a:avLst/>
          </a:prstGeom>
          <a:noFill/>
          <a:ln w="9525">
            <a:noFill/>
            <a:miter lim="800000"/>
            <a:headEnd/>
            <a:tailEnd/>
          </a:ln>
          <a:effectLst/>
        </p:spPr>
        <p:txBody>
          <a:bodyPr wrap="square">
            <a:spAutoFit/>
          </a:bodyPr>
          <a:lstStyle/>
          <a:p>
            <a:pPr algn="ctr">
              <a:spcBef>
                <a:spcPct val="50000"/>
              </a:spcBef>
              <a:defRPr/>
            </a:pPr>
            <a:r>
              <a:rPr lang="en-US" altLang="ko-KR" sz="1333" dirty="0">
                <a:solidFill>
                  <a:srgbClr val="FF3300"/>
                </a:solidFill>
                <a:latin typeface="양재참숯체B" pitchFamily="18" charset="-127"/>
                <a:ea typeface="양재참숯체B" pitchFamily="18" charset="-127"/>
              </a:rPr>
              <a:t>X</a:t>
            </a:r>
            <a:r>
              <a:rPr lang="en-US" altLang="ko-KR" sz="1333" dirty="0">
                <a:latin typeface="양재참숯체B" pitchFamily="18" charset="-127"/>
                <a:ea typeface="양재참숯체B" pitchFamily="18" charset="-127"/>
              </a:rPr>
              <a:t>-ray </a:t>
            </a:r>
            <a:r>
              <a:rPr lang="en-US" altLang="ko-KR" sz="1333" dirty="0">
                <a:solidFill>
                  <a:srgbClr val="FF3300"/>
                </a:solidFill>
                <a:latin typeface="양재참숯체B" pitchFamily="18" charset="-127"/>
                <a:ea typeface="양재참숯체B" pitchFamily="18" charset="-127"/>
              </a:rPr>
              <a:t>A</a:t>
            </a:r>
            <a:r>
              <a:rPr lang="en-US" altLang="ko-KR" sz="1333" dirty="0">
                <a:latin typeface="양재참숯체B" pitchFamily="18" charset="-127"/>
                <a:ea typeface="양재참숯체B" pitchFamily="18" charset="-127"/>
              </a:rPr>
              <a:t>utomatic </a:t>
            </a:r>
            <a:r>
              <a:rPr lang="en-US" altLang="ko-KR" sz="1333" dirty="0">
                <a:solidFill>
                  <a:srgbClr val="FF3300"/>
                </a:solidFill>
                <a:latin typeface="양재참숯체B" pitchFamily="18" charset="-127"/>
                <a:ea typeface="양재참숯체B" pitchFamily="18" charset="-127"/>
              </a:rPr>
              <a:t>V</a:t>
            </a:r>
            <a:r>
              <a:rPr lang="en-US" altLang="ko-KR" sz="1333" dirty="0">
                <a:latin typeface="양재참숯체B" pitchFamily="18" charset="-127"/>
                <a:ea typeface="양재참숯체B" pitchFamily="18" charset="-127"/>
              </a:rPr>
              <a:t>ision </a:t>
            </a:r>
            <a:r>
              <a:rPr lang="en-US" altLang="ko-KR" sz="1333" dirty="0">
                <a:solidFill>
                  <a:srgbClr val="FF3300"/>
                </a:solidFill>
                <a:latin typeface="양재참숯체B" pitchFamily="18" charset="-127"/>
                <a:ea typeface="양재참숯체B" pitchFamily="18" charset="-127"/>
              </a:rPr>
              <a:t>I</a:t>
            </a:r>
            <a:r>
              <a:rPr lang="en-US" altLang="ko-KR" sz="1333" dirty="0">
                <a:latin typeface="양재참숯체B" pitchFamily="18" charset="-127"/>
                <a:ea typeface="양재참숯체B" pitchFamily="18" charset="-127"/>
              </a:rPr>
              <a:t>nspection </a:t>
            </a:r>
            <a:r>
              <a:rPr lang="en-US" altLang="ko-KR" sz="1333" dirty="0">
                <a:solidFill>
                  <a:srgbClr val="FF3300"/>
                </a:solidFill>
                <a:latin typeface="양재참숯체B" pitchFamily="18" charset="-127"/>
                <a:ea typeface="양재참숯체B" pitchFamily="18" charset="-127"/>
              </a:rPr>
              <a:t>S</a:t>
            </a:r>
            <a:r>
              <a:rPr lang="en-US" altLang="ko-KR" sz="1333" dirty="0">
                <a:latin typeface="양재참숯체B" pitchFamily="18" charset="-127"/>
                <a:ea typeface="양재참숯체B" pitchFamily="18" charset="-127"/>
              </a:rPr>
              <a:t>ystem</a:t>
            </a:r>
          </a:p>
        </p:txBody>
      </p:sp>
      <p:sp>
        <p:nvSpPr>
          <p:cNvPr id="15" name="TextBox 14"/>
          <p:cNvSpPr txBox="1"/>
          <p:nvPr/>
        </p:nvSpPr>
        <p:spPr>
          <a:xfrm>
            <a:off x="-39692" y="6529706"/>
            <a:ext cx="5273085" cy="297454"/>
          </a:xfrm>
          <a:prstGeom prst="rect">
            <a:avLst/>
          </a:prstGeom>
          <a:noFill/>
        </p:spPr>
        <p:txBody>
          <a:bodyPr wrap="square" rtlCol="0">
            <a:spAutoFit/>
          </a:bodyPr>
          <a:lstStyle/>
          <a:p>
            <a:pPr marL="0" marR="0" indent="0" algn="l" defTabSz="1219170" rtl="0" eaLnBrk="1" fontAlgn="auto" latinLnBrk="1" hangingPunct="1">
              <a:lnSpc>
                <a:spcPct val="100000"/>
              </a:lnSpc>
              <a:spcBef>
                <a:spcPts val="0"/>
              </a:spcBef>
              <a:spcAft>
                <a:spcPts val="0"/>
              </a:spcAft>
              <a:buClrTx/>
              <a:buSzTx/>
              <a:buFontTx/>
              <a:buNone/>
              <a:tabLst/>
              <a:defRPr/>
            </a:pPr>
            <a:r>
              <a:rPr lang="en-US" altLang="ko-KR" sz="1333" dirty="0">
                <a:solidFill>
                  <a:schemeClr val="bg1">
                    <a:lumMod val="50000"/>
                  </a:schemeClr>
                </a:solidFill>
                <a:latin typeface="Arial Unicode MS" panose="020B0604020202020204" pitchFamily="50" charset="-127"/>
                <a:ea typeface="Arial Unicode MS" panose="020B0604020202020204" pitchFamily="50" charset="-127"/>
                <a:cs typeface="Arial Unicode MS" panose="020B0604020202020204" pitchFamily="50" charset="-127"/>
              </a:rPr>
              <a:t>Copyright </a:t>
            </a:r>
            <a:r>
              <a:rPr lang="ko-KR" altLang="en-US" sz="1333" dirty="0">
                <a:solidFill>
                  <a:schemeClr val="bg1">
                    <a:lumMod val="50000"/>
                  </a:schemeClr>
                </a:solidFill>
                <a:latin typeface="Arial Unicode MS" panose="020B0604020202020204" pitchFamily="50" charset="-127"/>
                <a:ea typeface="Arial Unicode MS" panose="020B0604020202020204" pitchFamily="50" charset="-127"/>
                <a:cs typeface="Arial Unicode MS" panose="020B0604020202020204" pitchFamily="50" charset="-127"/>
              </a:rPr>
              <a:t>ⓒ </a:t>
            </a:r>
            <a:r>
              <a:rPr lang="en-US" altLang="ko-KR" sz="1333" dirty="0">
                <a:solidFill>
                  <a:schemeClr val="bg1">
                    <a:lumMod val="50000"/>
                  </a:schemeClr>
                </a:solidFill>
                <a:latin typeface="Arial Unicode MS" panose="020B0604020202020204" pitchFamily="50" charset="-127"/>
                <a:ea typeface="Arial Unicode MS" panose="020B0604020202020204" pitchFamily="50" charset="-127"/>
                <a:cs typeface="Arial Unicode MS" panose="020B0604020202020204" pitchFamily="50" charset="-127"/>
              </a:rPr>
              <a:t>2022 by XAVIS. All Rights</a:t>
            </a:r>
            <a:r>
              <a:rPr lang="en-US" altLang="ko-KR" sz="1333" baseline="0" dirty="0">
                <a:solidFill>
                  <a:schemeClr val="bg1">
                    <a:lumMod val="50000"/>
                  </a:schemeClr>
                </a:solidFill>
                <a:latin typeface="Arial Unicode MS" panose="020B0604020202020204" pitchFamily="50" charset="-127"/>
                <a:ea typeface="Arial Unicode MS" panose="020B0604020202020204" pitchFamily="50" charset="-127"/>
                <a:cs typeface="Arial Unicode MS" panose="020B0604020202020204" pitchFamily="50" charset="-127"/>
              </a:rPr>
              <a:t> Reserved.</a:t>
            </a:r>
            <a:r>
              <a:rPr lang="en-US" altLang="ko-KR" sz="1333" dirty="0">
                <a:solidFill>
                  <a:schemeClr val="bg1">
                    <a:lumMod val="50000"/>
                  </a:schemeClr>
                </a:solidFill>
                <a:latin typeface="Arial Unicode MS" panose="020B0604020202020204" pitchFamily="50" charset="-127"/>
                <a:ea typeface="Arial Unicode MS" panose="020B0604020202020204" pitchFamily="50" charset="-127"/>
                <a:cs typeface="Arial Unicode MS" panose="020B0604020202020204" pitchFamily="50" charset="-127"/>
              </a:rPr>
              <a:t> </a:t>
            </a:r>
            <a:endParaRPr lang="ko-KR" altLang="en-US" sz="1333" dirty="0">
              <a:solidFill>
                <a:schemeClr val="bg1">
                  <a:lumMod val="50000"/>
                </a:schemeClr>
              </a:solidFill>
              <a:latin typeface="Arial Unicode MS" panose="020B0604020202020204" pitchFamily="50" charset="-127"/>
              <a:ea typeface="Arial Unicode MS" panose="020B0604020202020204" pitchFamily="50" charset="-127"/>
              <a:cs typeface="Arial Unicode MS" panose="020B0604020202020204" pitchFamily="50" charset="-127"/>
            </a:endParaRPr>
          </a:p>
        </p:txBody>
      </p:sp>
      <p:cxnSp>
        <p:nvCxnSpPr>
          <p:cNvPr id="16" name="직선 연결선 15"/>
          <p:cNvCxnSpPr/>
          <p:nvPr/>
        </p:nvCxnSpPr>
        <p:spPr>
          <a:xfrm>
            <a:off x="0" y="6405331"/>
            <a:ext cx="12192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14" name="Picture 2" descr="File:ISO 9001-2015.svg - Wikimedia Commons"/>
          <p:cNvPicPr>
            <a:picLocks noChangeAspect="1" noChangeArrowheads="1"/>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9072331" y="29889"/>
            <a:ext cx="611948" cy="559496"/>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943873" y="4677140"/>
            <a:ext cx="2095500" cy="679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0891404" y="143630"/>
            <a:ext cx="1185097" cy="287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777964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제목 및 내용">
    <p:spTree>
      <p:nvGrpSpPr>
        <p:cNvPr id="1" name=""/>
        <p:cNvGrpSpPr/>
        <p:nvPr/>
      </p:nvGrpSpPr>
      <p:grpSpPr>
        <a:xfrm>
          <a:off x="0" y="0"/>
          <a:ext cx="0" cy="0"/>
          <a:chOff x="0" y="0"/>
          <a:chExt cx="0" cy="0"/>
        </a:xfrm>
      </p:grpSpPr>
      <p:sp>
        <p:nvSpPr>
          <p:cNvPr id="8" name="TextBox 7"/>
          <p:cNvSpPr txBox="1"/>
          <p:nvPr userDrawn="1"/>
        </p:nvSpPr>
        <p:spPr>
          <a:xfrm>
            <a:off x="0" y="6536770"/>
            <a:ext cx="2095515" cy="256545"/>
          </a:xfrm>
          <a:prstGeom prst="rect">
            <a:avLst/>
          </a:prstGeom>
          <a:noFill/>
        </p:spPr>
        <p:txBody>
          <a:bodyPr wrap="square" rtlCol="0">
            <a:spAutoFit/>
          </a:bodyPr>
          <a:lstStyle/>
          <a:p>
            <a:r>
              <a:rPr lang="en-US" altLang="ko-KR" sz="1067" b="1" dirty="0">
                <a:solidFill>
                  <a:srgbClr val="FF0000"/>
                </a:solidFill>
                <a:latin typeface="맑은 고딕" pitchFamily="50" charset="-127"/>
                <a:ea typeface="맑은 고딕" pitchFamily="50" charset="-127"/>
              </a:rPr>
              <a:t>Confidential</a:t>
            </a:r>
            <a:endParaRPr lang="ko-KR" altLang="en-US" sz="1067" b="1" dirty="0">
              <a:solidFill>
                <a:srgbClr val="FF0000"/>
              </a:solidFill>
              <a:latin typeface="맑은 고딕" pitchFamily="50" charset="-127"/>
              <a:ea typeface="맑은 고딕" pitchFamily="50" charset="-127"/>
            </a:endParaRPr>
          </a:p>
        </p:txBody>
      </p:sp>
      <p:cxnSp>
        <p:nvCxnSpPr>
          <p:cNvPr id="9" name="직선 연결선 8"/>
          <p:cNvCxnSpPr/>
          <p:nvPr userDrawn="1"/>
        </p:nvCxnSpPr>
        <p:spPr>
          <a:xfrm>
            <a:off x="-96011" y="644691"/>
            <a:ext cx="12336693"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직선 연결선 11"/>
          <p:cNvCxnSpPr/>
          <p:nvPr userDrawn="1"/>
        </p:nvCxnSpPr>
        <p:spPr>
          <a:xfrm>
            <a:off x="0" y="6536392"/>
            <a:ext cx="12192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 name="슬라이드 번호 개체 틀 4"/>
          <p:cNvSpPr>
            <a:spLocks noGrp="1"/>
          </p:cNvSpPr>
          <p:nvPr>
            <p:ph type="sldNum" sz="quarter" idx="12"/>
          </p:nvPr>
        </p:nvSpPr>
        <p:spPr>
          <a:xfrm>
            <a:off x="5713435" y="6536016"/>
            <a:ext cx="683296" cy="311588"/>
          </a:xfrm>
          <a:prstGeom prst="rect">
            <a:avLst/>
          </a:prstGeom>
        </p:spPr>
        <p:txBody>
          <a:bodyPr/>
          <a:lstStyle>
            <a:lvl1pPr algn="r">
              <a:defRPr sz="1333">
                <a:solidFill>
                  <a:schemeClr val="bg1">
                    <a:lumMod val="50000"/>
                  </a:schemeClr>
                </a:solidFill>
              </a:defRPr>
            </a:lvl1pPr>
          </a:lstStyle>
          <a:p>
            <a:fld id="{0AE8A381-81F1-40BF-A1F3-1F818F8B7375}" type="slidenum">
              <a:rPr lang="ko-KR" altLang="en-US" smtClean="0"/>
              <a:pPr/>
              <a:t>‹#›</a:t>
            </a:fld>
            <a:endParaRPr lang="ko-KR" altLang="en-US" dirty="0"/>
          </a:p>
        </p:txBody>
      </p:sp>
      <p:pic>
        <p:nvPicPr>
          <p:cNvPr id="11"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08649" y="164638"/>
            <a:ext cx="1152128" cy="373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62599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제목 및 내용">
    <p:spTree>
      <p:nvGrpSpPr>
        <p:cNvPr id="1" name=""/>
        <p:cNvGrpSpPr/>
        <p:nvPr/>
      </p:nvGrpSpPr>
      <p:grpSpPr>
        <a:xfrm>
          <a:off x="0" y="0"/>
          <a:ext cx="0" cy="0"/>
          <a:chOff x="0" y="0"/>
          <a:chExt cx="0" cy="0"/>
        </a:xfrm>
      </p:grpSpPr>
      <p:sp>
        <p:nvSpPr>
          <p:cNvPr id="8" name="TextBox 7"/>
          <p:cNvSpPr txBox="1"/>
          <p:nvPr userDrawn="1"/>
        </p:nvSpPr>
        <p:spPr>
          <a:xfrm>
            <a:off x="0" y="6536770"/>
            <a:ext cx="2095515" cy="256545"/>
          </a:xfrm>
          <a:prstGeom prst="rect">
            <a:avLst/>
          </a:prstGeom>
          <a:noFill/>
        </p:spPr>
        <p:txBody>
          <a:bodyPr wrap="square" rtlCol="0">
            <a:spAutoFit/>
          </a:bodyPr>
          <a:lstStyle/>
          <a:p>
            <a:r>
              <a:rPr lang="en-US" altLang="ko-KR" sz="1067" b="1" dirty="0">
                <a:solidFill>
                  <a:srgbClr val="FF0000"/>
                </a:solidFill>
                <a:latin typeface="맑은 고딕" pitchFamily="50" charset="-127"/>
                <a:ea typeface="맑은 고딕" pitchFamily="50" charset="-127"/>
              </a:rPr>
              <a:t>Confidential</a:t>
            </a:r>
            <a:endParaRPr lang="ko-KR" altLang="en-US" sz="1067" b="1" dirty="0">
              <a:solidFill>
                <a:srgbClr val="FF0000"/>
              </a:solidFill>
              <a:latin typeface="맑은 고딕" pitchFamily="50" charset="-127"/>
              <a:ea typeface="맑은 고딕" pitchFamily="50" charset="-127"/>
            </a:endParaRPr>
          </a:p>
        </p:txBody>
      </p:sp>
      <p:cxnSp>
        <p:nvCxnSpPr>
          <p:cNvPr id="9" name="직선 연결선 8"/>
          <p:cNvCxnSpPr/>
          <p:nvPr userDrawn="1"/>
        </p:nvCxnSpPr>
        <p:spPr>
          <a:xfrm>
            <a:off x="-96011" y="644691"/>
            <a:ext cx="12336693"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직선 연결선 11"/>
          <p:cNvCxnSpPr/>
          <p:nvPr userDrawn="1"/>
        </p:nvCxnSpPr>
        <p:spPr>
          <a:xfrm>
            <a:off x="0" y="6536392"/>
            <a:ext cx="12192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제목 개체 틀 1"/>
          <p:cNvSpPr>
            <a:spLocks noGrp="1"/>
          </p:cNvSpPr>
          <p:nvPr>
            <p:ph type="title"/>
          </p:nvPr>
        </p:nvSpPr>
        <p:spPr>
          <a:xfrm>
            <a:off x="335360" y="145499"/>
            <a:ext cx="7406613" cy="369524"/>
          </a:xfrm>
          <a:prstGeom prst="rect">
            <a:avLst/>
          </a:prstGeom>
        </p:spPr>
        <p:txBody>
          <a:bodyPr vert="horz" lIns="91440" tIns="45720" rIns="91440" bIns="45720" rtlCol="0" anchor="ctr">
            <a:noAutofit/>
          </a:bodyPr>
          <a:lstStyle>
            <a:lvl1pPr algn="l">
              <a:defRPr sz="1600" b="1">
                <a:latin typeface="+mj-lt"/>
              </a:defRPr>
            </a:lvl1pPr>
          </a:lstStyle>
          <a:p>
            <a:r>
              <a:rPr lang="ko-KR" altLang="en-US" dirty="0"/>
              <a:t>마스터 제목 스타일 편집</a:t>
            </a:r>
          </a:p>
        </p:txBody>
      </p:sp>
      <p:sp>
        <p:nvSpPr>
          <p:cNvPr id="5" name="텍스트 개체 틀 4"/>
          <p:cNvSpPr>
            <a:spLocks noGrp="1"/>
          </p:cNvSpPr>
          <p:nvPr>
            <p:ph type="body" sz="quarter" idx="13"/>
          </p:nvPr>
        </p:nvSpPr>
        <p:spPr>
          <a:xfrm>
            <a:off x="401069" y="817435"/>
            <a:ext cx="11233151" cy="5266267"/>
          </a:xfrm>
        </p:spPr>
        <p:txBody>
          <a:bodyPr>
            <a:normAutofit/>
          </a:bodyPr>
          <a:lstStyle>
            <a:lvl1pPr marL="0" indent="0">
              <a:buNone/>
              <a:defRPr sz="1400"/>
            </a:lvl1pPr>
            <a:lvl2pPr marL="609585" indent="0">
              <a:buNone/>
              <a:defRPr sz="1600"/>
            </a:lvl2pPr>
            <a:lvl3pPr>
              <a:defRPr sz="1467"/>
            </a:lvl3pPr>
            <a:lvl4pPr>
              <a:defRPr sz="1400"/>
            </a:lvl4pPr>
            <a:lvl5pPr>
              <a:defRPr sz="1400"/>
            </a:lvl5pPr>
          </a:lstStyle>
          <a:p>
            <a:pPr lvl="0"/>
            <a:r>
              <a:rPr lang="ko-KR" altLang="en-US" dirty="0"/>
              <a:t>마스터 텍스트 스타일을 편집합니다</a:t>
            </a:r>
          </a:p>
        </p:txBody>
      </p:sp>
      <p:sp>
        <p:nvSpPr>
          <p:cNvPr id="14" name="슬라이드 번호 개체 틀 4"/>
          <p:cNvSpPr>
            <a:spLocks noGrp="1"/>
          </p:cNvSpPr>
          <p:nvPr>
            <p:ph type="sldNum" sz="quarter" idx="12"/>
          </p:nvPr>
        </p:nvSpPr>
        <p:spPr>
          <a:xfrm>
            <a:off x="5687573" y="6445971"/>
            <a:ext cx="683296" cy="365125"/>
          </a:xfrm>
          <a:prstGeom prst="rect">
            <a:avLst/>
          </a:prstGeom>
        </p:spPr>
        <p:txBody>
          <a:bodyPr/>
          <a:lstStyle>
            <a:lvl1pPr algn="r">
              <a:defRPr sz="1333">
                <a:solidFill>
                  <a:schemeClr val="bg1">
                    <a:lumMod val="50000"/>
                  </a:schemeClr>
                </a:solidFill>
              </a:defRPr>
            </a:lvl1pPr>
          </a:lstStyle>
          <a:p>
            <a:fld id="{0AE8A381-81F1-40BF-A1F3-1F818F8B7375}" type="slidenum">
              <a:rPr lang="ko-KR" altLang="en-US" smtClean="0"/>
              <a:pPr/>
              <a:t>‹#›</a:t>
            </a:fld>
            <a:endParaRPr lang="ko-KR" altLang="en-US" dirty="0"/>
          </a:p>
        </p:txBody>
      </p:sp>
      <p:pic>
        <p:nvPicPr>
          <p:cNvPr id="11"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08649" y="164638"/>
            <a:ext cx="1152128" cy="373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034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제목 및 내용">
    <p:spTree>
      <p:nvGrpSpPr>
        <p:cNvPr id="1" name=""/>
        <p:cNvGrpSpPr/>
        <p:nvPr/>
      </p:nvGrpSpPr>
      <p:grpSpPr>
        <a:xfrm>
          <a:off x="0" y="0"/>
          <a:ext cx="0" cy="0"/>
          <a:chOff x="0" y="0"/>
          <a:chExt cx="0" cy="0"/>
        </a:xfrm>
      </p:grpSpPr>
      <p:sp>
        <p:nvSpPr>
          <p:cNvPr id="8" name="TextBox 7"/>
          <p:cNvSpPr txBox="1"/>
          <p:nvPr userDrawn="1"/>
        </p:nvSpPr>
        <p:spPr>
          <a:xfrm>
            <a:off x="0" y="6536770"/>
            <a:ext cx="2095515" cy="256545"/>
          </a:xfrm>
          <a:prstGeom prst="rect">
            <a:avLst/>
          </a:prstGeom>
          <a:noFill/>
        </p:spPr>
        <p:txBody>
          <a:bodyPr wrap="square" rtlCol="0">
            <a:spAutoFit/>
          </a:bodyPr>
          <a:lstStyle/>
          <a:p>
            <a:r>
              <a:rPr lang="en-US" altLang="ko-KR" sz="1067" b="1" dirty="0">
                <a:solidFill>
                  <a:srgbClr val="FF0000"/>
                </a:solidFill>
                <a:latin typeface="맑은 고딕" pitchFamily="50" charset="-127"/>
                <a:ea typeface="맑은 고딕" pitchFamily="50" charset="-127"/>
              </a:rPr>
              <a:t>Confidential</a:t>
            </a:r>
            <a:endParaRPr lang="ko-KR" altLang="en-US" sz="1067" b="1" dirty="0">
              <a:solidFill>
                <a:srgbClr val="FF0000"/>
              </a:solidFill>
              <a:latin typeface="맑은 고딕" pitchFamily="50" charset="-127"/>
              <a:ea typeface="맑은 고딕" pitchFamily="50" charset="-127"/>
            </a:endParaRPr>
          </a:p>
        </p:txBody>
      </p:sp>
      <p:cxnSp>
        <p:nvCxnSpPr>
          <p:cNvPr id="9" name="직선 연결선 8"/>
          <p:cNvCxnSpPr/>
          <p:nvPr userDrawn="1"/>
        </p:nvCxnSpPr>
        <p:spPr>
          <a:xfrm>
            <a:off x="-96011" y="644691"/>
            <a:ext cx="12336693"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직선 연결선 11"/>
          <p:cNvCxnSpPr/>
          <p:nvPr userDrawn="1"/>
        </p:nvCxnSpPr>
        <p:spPr>
          <a:xfrm>
            <a:off x="0" y="6536392"/>
            <a:ext cx="1219200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제목 개체 틀 1"/>
          <p:cNvSpPr>
            <a:spLocks noGrp="1"/>
          </p:cNvSpPr>
          <p:nvPr>
            <p:ph type="title"/>
          </p:nvPr>
        </p:nvSpPr>
        <p:spPr>
          <a:xfrm>
            <a:off x="335360" y="145499"/>
            <a:ext cx="7406613" cy="369524"/>
          </a:xfrm>
          <a:prstGeom prst="rect">
            <a:avLst/>
          </a:prstGeom>
        </p:spPr>
        <p:txBody>
          <a:bodyPr vert="horz" lIns="91440" tIns="45720" rIns="91440" bIns="45720" rtlCol="0" anchor="ctr">
            <a:noAutofit/>
          </a:bodyPr>
          <a:lstStyle>
            <a:lvl1pPr algn="l">
              <a:defRPr sz="1600" b="1">
                <a:latin typeface="+mj-lt"/>
              </a:defRPr>
            </a:lvl1pPr>
          </a:lstStyle>
          <a:p>
            <a:r>
              <a:rPr lang="ko-KR" altLang="en-US" dirty="0"/>
              <a:t>마스터 제목 스타일 편집</a:t>
            </a:r>
          </a:p>
        </p:txBody>
      </p:sp>
      <p:sp>
        <p:nvSpPr>
          <p:cNvPr id="5" name="텍스트 개체 틀 4"/>
          <p:cNvSpPr>
            <a:spLocks noGrp="1"/>
          </p:cNvSpPr>
          <p:nvPr>
            <p:ph type="body" sz="quarter" idx="13"/>
          </p:nvPr>
        </p:nvSpPr>
        <p:spPr>
          <a:xfrm>
            <a:off x="401069" y="817435"/>
            <a:ext cx="11233151" cy="5266267"/>
          </a:xfrm>
        </p:spPr>
        <p:txBody>
          <a:bodyPr>
            <a:normAutofit/>
          </a:bodyPr>
          <a:lstStyle>
            <a:lvl1pPr marL="0" indent="0">
              <a:buNone/>
              <a:defRPr sz="1400"/>
            </a:lvl1pPr>
            <a:lvl2pPr marL="609585" indent="0">
              <a:buNone/>
              <a:defRPr sz="1600"/>
            </a:lvl2pPr>
            <a:lvl3pPr>
              <a:defRPr sz="1467"/>
            </a:lvl3pPr>
            <a:lvl4pPr>
              <a:defRPr sz="1400"/>
            </a:lvl4pPr>
            <a:lvl5pPr>
              <a:defRPr sz="1400"/>
            </a:lvl5pPr>
          </a:lstStyle>
          <a:p>
            <a:pPr lvl="0"/>
            <a:r>
              <a:rPr lang="ko-KR" altLang="en-US" dirty="0"/>
              <a:t>마스터 텍스트 스타일을 편집합니다</a:t>
            </a:r>
          </a:p>
        </p:txBody>
      </p:sp>
      <p:sp>
        <p:nvSpPr>
          <p:cNvPr id="14" name="슬라이드 번호 개체 틀 4"/>
          <p:cNvSpPr>
            <a:spLocks noGrp="1"/>
          </p:cNvSpPr>
          <p:nvPr>
            <p:ph type="sldNum" sz="quarter" idx="12"/>
          </p:nvPr>
        </p:nvSpPr>
        <p:spPr>
          <a:xfrm>
            <a:off x="5687573" y="6445971"/>
            <a:ext cx="683296" cy="365125"/>
          </a:xfrm>
          <a:prstGeom prst="rect">
            <a:avLst/>
          </a:prstGeom>
        </p:spPr>
        <p:txBody>
          <a:bodyPr/>
          <a:lstStyle>
            <a:lvl1pPr algn="r">
              <a:defRPr sz="1333">
                <a:solidFill>
                  <a:schemeClr val="bg1">
                    <a:lumMod val="50000"/>
                  </a:schemeClr>
                </a:solidFill>
              </a:defRPr>
            </a:lvl1pPr>
          </a:lstStyle>
          <a:p>
            <a:fld id="{0AE8A381-81F1-40BF-A1F3-1F818F8B7375}" type="slidenum">
              <a:rPr lang="ko-KR" altLang="en-US" smtClean="0"/>
              <a:pPr/>
              <a:t>‹#›</a:t>
            </a:fld>
            <a:endParaRPr lang="ko-KR" altLang="en-US" dirty="0"/>
          </a:p>
        </p:txBody>
      </p:sp>
      <p:pic>
        <p:nvPicPr>
          <p:cNvPr id="11"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708649" y="164638"/>
            <a:ext cx="1152128" cy="373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1578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A10D12F-4ADF-A7B9-875D-88D8C2637E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81F6E0-58A7-5198-C5B6-1E0B63C39B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58CE7D-6644-30E6-8002-4042B6EC5C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865DF1E8-607B-566B-6A80-A7C7A20F73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0BCD59-4EAE-69C8-C3F2-D9C970D47B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6B7763-2F75-4966-9BF6-07976F47356A}" type="slidenum">
              <a:rPr lang="en-US" smtClean="0"/>
              <a:t>‹#›</a:t>
            </a:fld>
            <a:endParaRPr lang="en-US"/>
          </a:p>
        </p:txBody>
      </p:sp>
    </p:spTree>
    <p:extLst>
      <p:ext uri="{BB962C8B-B14F-4D97-AF65-F5344CB8AC3E}">
        <p14:creationId xmlns:p14="http://schemas.microsoft.com/office/powerpoint/2010/main" val="4054119971"/>
      </p:ext>
    </p:extLst>
  </p:cSld>
  <p:clrMap bg1="lt1" tx1="dk1" bg2="lt2" tx2="dk2" accent1="accent1" accent2="accent2" accent3="accent3" accent4="accent4" accent5="accent5" accent6="accent6" hlink="hlink" folHlink="folHlink"/>
  <p:sldLayoutIdLst>
    <p:sldLayoutId id="2147483673" r:id="rId1"/>
    <p:sldLayoutId id="2147483672" r:id="rId2"/>
    <p:sldLayoutId id="2147483674" r:id="rId3"/>
    <p:sldLayoutId id="2147483675"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image" Target="../media/image5.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slideLayout" Target="../slideLayouts/slideLayout4.xml"/><Relationship Id="rId2" Type="http://schemas.openxmlformats.org/officeDocument/2006/relationships/tags" Target="../tags/tag2.xml"/><Relationship Id="rId16" Type="http://schemas.openxmlformats.org/officeDocument/2006/relationships/tags" Target="../tags/tag16.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tags" Target="../tags/tag1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3.png"/><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7.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image" Target="../media/image21.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25.png"/><Relationship Id="rId2" Type="http://schemas.openxmlformats.org/officeDocument/2006/relationships/image" Target="../media/image12.png"/><Relationship Id="rId1" Type="http://schemas.openxmlformats.org/officeDocument/2006/relationships/slideLayout" Target="../slideLayouts/slideLayout3.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88D690-1F7F-1D98-8353-75736B1E1265}"/>
              </a:ext>
            </a:extLst>
          </p:cNvPr>
          <p:cNvSpPr txBox="1"/>
          <p:nvPr/>
        </p:nvSpPr>
        <p:spPr>
          <a:xfrm>
            <a:off x="623392" y="2219079"/>
            <a:ext cx="10945216" cy="477054"/>
          </a:xfrm>
          <a:prstGeom prst="rect">
            <a:avLst/>
          </a:prstGeom>
          <a:noFill/>
        </p:spPr>
        <p:txBody>
          <a:bodyPr wrap="square" rtlCol="0">
            <a:spAutoFit/>
          </a:bodyPr>
          <a:lstStyle/>
          <a:p>
            <a:pPr algn="ctr"/>
            <a:r>
              <a:rPr lang="en-US" altLang="ko-KR" sz="2500" b="1" dirty="0">
                <a:latin typeface="HY견고딕" pitchFamily="18" charset="-127"/>
                <a:ea typeface="HY견고딕" pitchFamily="18" charset="-127"/>
              </a:rPr>
              <a:t>BILATERAL BLUR – WEEK 5</a:t>
            </a:r>
          </a:p>
        </p:txBody>
      </p:sp>
      <p:sp>
        <p:nvSpPr>
          <p:cNvPr id="3" name="TextBox 2">
            <a:extLst>
              <a:ext uri="{FF2B5EF4-FFF2-40B4-BE49-F238E27FC236}">
                <a16:creationId xmlns:a16="http://schemas.microsoft.com/office/drawing/2014/main" id="{58F2602B-0EA3-3536-288E-EBBB929C5707}"/>
              </a:ext>
            </a:extLst>
          </p:cNvPr>
          <p:cNvSpPr txBox="1"/>
          <p:nvPr/>
        </p:nvSpPr>
        <p:spPr>
          <a:xfrm>
            <a:off x="8534399" y="4152228"/>
            <a:ext cx="3544389" cy="738664"/>
          </a:xfrm>
          <a:prstGeom prst="rect">
            <a:avLst/>
          </a:prstGeom>
          <a:noFill/>
        </p:spPr>
        <p:txBody>
          <a:bodyPr wrap="square" rtlCol="0">
            <a:spAutoFit/>
          </a:bodyPr>
          <a:lstStyle/>
          <a:p>
            <a:r>
              <a:rPr lang="en-US" sz="1400" dirty="0">
                <a:latin typeface="Malgun Gothic" panose="020B0503020000020004" pitchFamily="34" charset="-127"/>
                <a:ea typeface="HYGothic-Extra"/>
              </a:rPr>
              <a:t>Date: 17/07/2024    	</a:t>
            </a:r>
          </a:p>
          <a:p>
            <a:r>
              <a:rPr lang="en-US" sz="1400" dirty="0">
                <a:latin typeface="Malgun Gothic" panose="020B0503020000020004" pitchFamily="34" charset="-127"/>
                <a:ea typeface="HYGothic-Extra"/>
              </a:rPr>
              <a:t>Name: Duong Van Giang				</a:t>
            </a:r>
          </a:p>
        </p:txBody>
      </p:sp>
    </p:spTree>
    <p:extLst>
      <p:ext uri="{BB962C8B-B14F-4D97-AF65-F5344CB8AC3E}">
        <p14:creationId xmlns:p14="http://schemas.microsoft.com/office/powerpoint/2010/main" val="41349378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358E8-89AD-42BD-B509-0B9A7FC3B4A5}"/>
              </a:ext>
            </a:extLst>
          </p:cNvPr>
          <p:cNvSpPr>
            <a:spLocks noGrp="1"/>
          </p:cNvSpPr>
          <p:nvPr>
            <p:ph type="title"/>
          </p:nvPr>
        </p:nvSpPr>
        <p:spPr/>
        <p:txBody>
          <a:bodyPr/>
          <a:lstStyle/>
          <a:p>
            <a:r>
              <a:rPr lang="en-US" sz="1800" dirty="0">
                <a:latin typeface="Malgun Gothic" panose="020B0503020000020004" pitchFamily="34" charset="-127"/>
                <a:ea typeface="Malgun Gothic" panose="020B0503020000020004" pitchFamily="34" charset="-127"/>
              </a:rPr>
              <a:t>Bilateral Filter – Plain area</a:t>
            </a:r>
          </a:p>
        </p:txBody>
      </p:sp>
      <p:sp>
        <p:nvSpPr>
          <p:cNvPr id="4" name="Slide Number Placeholder 3">
            <a:extLst>
              <a:ext uri="{FF2B5EF4-FFF2-40B4-BE49-F238E27FC236}">
                <a16:creationId xmlns:a16="http://schemas.microsoft.com/office/drawing/2014/main" id="{9DF68C40-75D6-4804-842C-5A3260007972}"/>
              </a:ext>
            </a:extLst>
          </p:cNvPr>
          <p:cNvSpPr>
            <a:spLocks noGrp="1"/>
          </p:cNvSpPr>
          <p:nvPr>
            <p:ph type="sldNum" sz="quarter" idx="12"/>
          </p:nvPr>
        </p:nvSpPr>
        <p:spPr/>
        <p:txBody>
          <a:bodyPr/>
          <a:lstStyle/>
          <a:p>
            <a:fld id="{0AE8A381-81F1-40BF-A1F3-1F818F8B7375}" type="slidenum">
              <a:rPr lang="ko-KR" altLang="en-US" smtClean="0"/>
              <a:pPr/>
              <a:t>10</a:t>
            </a:fld>
            <a:endParaRPr lang="ko-KR" altLang="en-US" dirty="0"/>
          </a:p>
        </p:txBody>
      </p:sp>
      <p:pic>
        <p:nvPicPr>
          <p:cNvPr id="32" name="Picture 31">
            <a:extLst>
              <a:ext uri="{FF2B5EF4-FFF2-40B4-BE49-F238E27FC236}">
                <a16:creationId xmlns:a16="http://schemas.microsoft.com/office/drawing/2014/main" id="{2C96A0BE-6B51-452C-A557-BEBBE6309EB0}"/>
              </a:ext>
            </a:extLst>
          </p:cNvPr>
          <p:cNvPicPr>
            <a:picLocks noChangeAspect="1"/>
          </p:cNvPicPr>
          <p:nvPr/>
        </p:nvPicPr>
        <p:blipFill>
          <a:blip r:embed="rId2"/>
          <a:stretch>
            <a:fillRect/>
          </a:stretch>
        </p:blipFill>
        <p:spPr>
          <a:xfrm>
            <a:off x="439501" y="6048166"/>
            <a:ext cx="4515480" cy="342948"/>
          </a:xfrm>
          <a:prstGeom prst="rect">
            <a:avLst/>
          </a:prstGeom>
        </p:spPr>
      </p:pic>
      <p:sp>
        <p:nvSpPr>
          <p:cNvPr id="33" name="TextBox 32">
            <a:extLst>
              <a:ext uri="{FF2B5EF4-FFF2-40B4-BE49-F238E27FC236}">
                <a16:creationId xmlns:a16="http://schemas.microsoft.com/office/drawing/2014/main" id="{6669A605-CF33-46D3-8900-52B158BFEA89}"/>
              </a:ext>
            </a:extLst>
          </p:cNvPr>
          <p:cNvSpPr txBox="1"/>
          <p:nvPr/>
        </p:nvSpPr>
        <p:spPr>
          <a:xfrm>
            <a:off x="84007" y="6024740"/>
            <a:ext cx="301686" cy="369332"/>
          </a:xfrm>
          <a:prstGeom prst="rect">
            <a:avLst/>
          </a:prstGeom>
          <a:noFill/>
        </p:spPr>
        <p:txBody>
          <a:bodyPr wrap="none" rtlCol="0">
            <a:spAutoFit/>
          </a:bodyPr>
          <a:lstStyle/>
          <a:p>
            <a:r>
              <a:rPr lang="en-US" dirty="0"/>
              <a:t>0</a:t>
            </a:r>
          </a:p>
        </p:txBody>
      </p:sp>
      <p:sp>
        <p:nvSpPr>
          <p:cNvPr id="34" name="TextBox 33">
            <a:extLst>
              <a:ext uri="{FF2B5EF4-FFF2-40B4-BE49-F238E27FC236}">
                <a16:creationId xmlns:a16="http://schemas.microsoft.com/office/drawing/2014/main" id="{7AEE14A7-AD9D-47E2-B6CE-DE7706EB9FF5}"/>
              </a:ext>
            </a:extLst>
          </p:cNvPr>
          <p:cNvSpPr txBox="1"/>
          <p:nvPr/>
        </p:nvSpPr>
        <p:spPr>
          <a:xfrm>
            <a:off x="5687573" y="6048166"/>
            <a:ext cx="301686" cy="369332"/>
          </a:xfrm>
          <a:prstGeom prst="rect">
            <a:avLst/>
          </a:prstGeom>
          <a:noFill/>
        </p:spPr>
        <p:txBody>
          <a:bodyPr wrap="none" rtlCol="0">
            <a:spAutoFit/>
          </a:bodyPr>
          <a:lstStyle/>
          <a:p>
            <a:r>
              <a:rPr lang="en-US" dirty="0"/>
              <a:t>1</a:t>
            </a:r>
          </a:p>
        </p:txBody>
      </p:sp>
      <p:sp>
        <p:nvSpPr>
          <p:cNvPr id="9" name="TextBox 8">
            <a:extLst>
              <a:ext uri="{FF2B5EF4-FFF2-40B4-BE49-F238E27FC236}">
                <a16:creationId xmlns:a16="http://schemas.microsoft.com/office/drawing/2014/main" id="{D251F633-1F92-4606-AEF9-197B24B15997}"/>
              </a:ext>
            </a:extLst>
          </p:cNvPr>
          <p:cNvSpPr txBox="1"/>
          <p:nvPr/>
        </p:nvSpPr>
        <p:spPr>
          <a:xfrm>
            <a:off x="1110439" y="3997234"/>
            <a:ext cx="723275" cy="369332"/>
          </a:xfrm>
          <a:prstGeom prst="rect">
            <a:avLst/>
          </a:prstGeom>
          <a:noFill/>
        </p:spPr>
        <p:txBody>
          <a:bodyPr wrap="none" rtlCol="0">
            <a:spAutoFit/>
          </a:bodyPr>
          <a:lstStyle/>
          <a:p>
            <a:r>
              <a:rPr lang="en-US" dirty="0"/>
              <a:t>origin</a:t>
            </a:r>
          </a:p>
        </p:txBody>
      </p:sp>
      <p:sp>
        <p:nvSpPr>
          <p:cNvPr id="26" name="TextBox 25">
            <a:extLst>
              <a:ext uri="{FF2B5EF4-FFF2-40B4-BE49-F238E27FC236}">
                <a16:creationId xmlns:a16="http://schemas.microsoft.com/office/drawing/2014/main" id="{1033B801-CAB4-413A-900B-85A90E3D4404}"/>
              </a:ext>
            </a:extLst>
          </p:cNvPr>
          <p:cNvSpPr txBox="1"/>
          <p:nvPr/>
        </p:nvSpPr>
        <p:spPr>
          <a:xfrm>
            <a:off x="8999372" y="3997234"/>
            <a:ext cx="1776021" cy="923330"/>
          </a:xfrm>
          <a:prstGeom prst="rect">
            <a:avLst/>
          </a:prstGeom>
          <a:noFill/>
        </p:spPr>
        <p:txBody>
          <a:bodyPr wrap="square" rtlCol="0">
            <a:spAutoFit/>
          </a:bodyPr>
          <a:lstStyle/>
          <a:p>
            <a:r>
              <a:rPr lang="en-US" dirty="0"/>
              <a:t>Gaussian</a:t>
            </a:r>
          </a:p>
          <a:p>
            <a:r>
              <a:rPr lang="en-US" dirty="0"/>
              <a:t>Kernel 31x31, </a:t>
            </a:r>
            <a:r>
              <a:rPr lang="en-US" dirty="0" err="1"/>
              <a:t>sigma</a:t>
            </a:r>
            <a:r>
              <a:rPr lang="en-US" sz="1100" dirty="0" err="1"/>
              <a:t>s</a:t>
            </a:r>
            <a:r>
              <a:rPr lang="en-US" dirty="0"/>
              <a:t> = 15 </a:t>
            </a:r>
          </a:p>
        </p:txBody>
      </p:sp>
      <p:sp>
        <p:nvSpPr>
          <p:cNvPr id="28" name="TextBox 27">
            <a:extLst>
              <a:ext uri="{FF2B5EF4-FFF2-40B4-BE49-F238E27FC236}">
                <a16:creationId xmlns:a16="http://schemas.microsoft.com/office/drawing/2014/main" id="{064D0B77-69DF-4F41-956A-25E4DE09CB98}"/>
              </a:ext>
            </a:extLst>
          </p:cNvPr>
          <p:cNvSpPr txBox="1"/>
          <p:nvPr/>
        </p:nvSpPr>
        <p:spPr>
          <a:xfrm>
            <a:off x="4440954" y="3876174"/>
            <a:ext cx="2108308" cy="1200329"/>
          </a:xfrm>
          <a:prstGeom prst="rect">
            <a:avLst/>
          </a:prstGeom>
          <a:noFill/>
        </p:spPr>
        <p:txBody>
          <a:bodyPr wrap="square" rtlCol="0">
            <a:spAutoFit/>
          </a:bodyPr>
          <a:lstStyle/>
          <a:p>
            <a:r>
              <a:rPr lang="en-US" dirty="0"/>
              <a:t>Bilateral:</a:t>
            </a:r>
          </a:p>
          <a:p>
            <a:r>
              <a:rPr lang="en-US" dirty="0"/>
              <a:t>kernel 31x31,</a:t>
            </a:r>
          </a:p>
          <a:p>
            <a:r>
              <a:rPr lang="en-US" dirty="0" err="1"/>
              <a:t>sigma</a:t>
            </a:r>
            <a:r>
              <a:rPr lang="en-US" sz="1100" dirty="0" err="1"/>
              <a:t>s</a:t>
            </a:r>
            <a:r>
              <a:rPr lang="en-US" dirty="0"/>
              <a:t> = 15,</a:t>
            </a:r>
          </a:p>
          <a:p>
            <a:r>
              <a:rPr lang="en-US" dirty="0" err="1"/>
              <a:t>Sigma</a:t>
            </a:r>
            <a:r>
              <a:rPr lang="en-US" sz="1100" dirty="0" err="1"/>
              <a:t>i</a:t>
            </a:r>
            <a:r>
              <a:rPr lang="en-US" sz="1100" dirty="0"/>
              <a:t>  </a:t>
            </a:r>
            <a:r>
              <a:rPr lang="en-US" dirty="0"/>
              <a:t>= 75</a:t>
            </a:r>
          </a:p>
        </p:txBody>
      </p:sp>
      <p:pic>
        <p:nvPicPr>
          <p:cNvPr id="13" name="Picture 12">
            <a:extLst>
              <a:ext uri="{FF2B5EF4-FFF2-40B4-BE49-F238E27FC236}">
                <a16:creationId xmlns:a16="http://schemas.microsoft.com/office/drawing/2014/main" id="{107AAEF6-6BD6-450D-A5C0-C48C2B2138CB}"/>
              </a:ext>
            </a:extLst>
          </p:cNvPr>
          <p:cNvPicPr>
            <a:picLocks noChangeAspect="1"/>
          </p:cNvPicPr>
          <p:nvPr/>
        </p:nvPicPr>
        <p:blipFill>
          <a:blip r:embed="rId3"/>
          <a:stretch>
            <a:fillRect/>
          </a:stretch>
        </p:blipFill>
        <p:spPr>
          <a:xfrm>
            <a:off x="566196" y="1244516"/>
            <a:ext cx="2373617" cy="2376074"/>
          </a:xfrm>
          <a:prstGeom prst="rect">
            <a:avLst/>
          </a:prstGeom>
        </p:spPr>
      </p:pic>
      <p:pic>
        <p:nvPicPr>
          <p:cNvPr id="5" name="Picture 4">
            <a:extLst>
              <a:ext uri="{FF2B5EF4-FFF2-40B4-BE49-F238E27FC236}">
                <a16:creationId xmlns:a16="http://schemas.microsoft.com/office/drawing/2014/main" id="{1D965AF8-E95B-4A45-A322-25D37BA61824}"/>
              </a:ext>
            </a:extLst>
          </p:cNvPr>
          <p:cNvPicPr>
            <a:picLocks noChangeAspect="1"/>
          </p:cNvPicPr>
          <p:nvPr/>
        </p:nvPicPr>
        <p:blipFill>
          <a:blip r:embed="rId4"/>
          <a:stretch>
            <a:fillRect/>
          </a:stretch>
        </p:blipFill>
        <p:spPr>
          <a:xfrm>
            <a:off x="4392086" y="1135594"/>
            <a:ext cx="2519155" cy="2524387"/>
          </a:xfrm>
          <a:prstGeom prst="rect">
            <a:avLst/>
          </a:prstGeom>
        </p:spPr>
      </p:pic>
      <p:pic>
        <p:nvPicPr>
          <p:cNvPr id="8" name="Picture 7">
            <a:extLst>
              <a:ext uri="{FF2B5EF4-FFF2-40B4-BE49-F238E27FC236}">
                <a16:creationId xmlns:a16="http://schemas.microsoft.com/office/drawing/2014/main" id="{862555DF-036B-4497-AB6F-8992E5BA1659}"/>
              </a:ext>
            </a:extLst>
          </p:cNvPr>
          <p:cNvPicPr>
            <a:picLocks noChangeAspect="1"/>
          </p:cNvPicPr>
          <p:nvPr/>
        </p:nvPicPr>
        <p:blipFill>
          <a:blip r:embed="rId5"/>
          <a:stretch>
            <a:fillRect/>
          </a:stretch>
        </p:blipFill>
        <p:spPr>
          <a:xfrm>
            <a:off x="8627804" y="1175578"/>
            <a:ext cx="2519155" cy="2513950"/>
          </a:xfrm>
          <a:prstGeom prst="rect">
            <a:avLst/>
          </a:prstGeom>
        </p:spPr>
      </p:pic>
    </p:spTree>
    <p:extLst>
      <p:ext uri="{BB962C8B-B14F-4D97-AF65-F5344CB8AC3E}">
        <p14:creationId xmlns:p14="http://schemas.microsoft.com/office/powerpoint/2010/main" val="4235953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358E8-89AD-42BD-B509-0B9A7FC3B4A5}"/>
              </a:ext>
            </a:extLst>
          </p:cNvPr>
          <p:cNvSpPr>
            <a:spLocks noGrp="1"/>
          </p:cNvSpPr>
          <p:nvPr>
            <p:ph type="title"/>
          </p:nvPr>
        </p:nvSpPr>
        <p:spPr/>
        <p:txBody>
          <a:bodyPr/>
          <a:lstStyle/>
          <a:p>
            <a:r>
              <a:rPr lang="en-US" sz="1800" dirty="0">
                <a:latin typeface="Malgun Gothic" panose="020B0503020000020004" pitchFamily="34" charset="-127"/>
                <a:ea typeface="Malgun Gothic" panose="020B0503020000020004" pitchFamily="34" charset="-127"/>
              </a:rPr>
              <a:t>Bilateral Filter</a:t>
            </a:r>
          </a:p>
        </p:txBody>
      </p:sp>
      <p:sp>
        <p:nvSpPr>
          <p:cNvPr id="4" name="Slide Number Placeholder 3">
            <a:extLst>
              <a:ext uri="{FF2B5EF4-FFF2-40B4-BE49-F238E27FC236}">
                <a16:creationId xmlns:a16="http://schemas.microsoft.com/office/drawing/2014/main" id="{9DF68C40-75D6-4804-842C-5A3260007972}"/>
              </a:ext>
            </a:extLst>
          </p:cNvPr>
          <p:cNvSpPr>
            <a:spLocks noGrp="1"/>
          </p:cNvSpPr>
          <p:nvPr>
            <p:ph type="sldNum" sz="quarter" idx="12"/>
          </p:nvPr>
        </p:nvSpPr>
        <p:spPr/>
        <p:txBody>
          <a:bodyPr/>
          <a:lstStyle/>
          <a:p>
            <a:fld id="{0AE8A381-81F1-40BF-A1F3-1F818F8B7375}" type="slidenum">
              <a:rPr lang="ko-KR" altLang="en-US" smtClean="0"/>
              <a:pPr/>
              <a:t>11</a:t>
            </a:fld>
            <a:endParaRPr lang="ko-KR" altLang="en-US" dirty="0"/>
          </a:p>
        </p:txBody>
      </p:sp>
      <p:sp>
        <p:nvSpPr>
          <p:cNvPr id="3" name="TextBox 2">
            <a:extLst>
              <a:ext uri="{FF2B5EF4-FFF2-40B4-BE49-F238E27FC236}">
                <a16:creationId xmlns:a16="http://schemas.microsoft.com/office/drawing/2014/main" id="{578CFAFB-AC51-429F-8C6D-C922E3C1EB53}"/>
              </a:ext>
            </a:extLst>
          </p:cNvPr>
          <p:cNvSpPr txBox="1"/>
          <p:nvPr/>
        </p:nvSpPr>
        <p:spPr>
          <a:xfrm>
            <a:off x="1280159" y="4795395"/>
            <a:ext cx="723275" cy="369332"/>
          </a:xfrm>
          <a:prstGeom prst="rect">
            <a:avLst/>
          </a:prstGeom>
          <a:noFill/>
        </p:spPr>
        <p:txBody>
          <a:bodyPr wrap="none" rtlCol="0">
            <a:spAutoFit/>
          </a:bodyPr>
          <a:lstStyle/>
          <a:p>
            <a:r>
              <a:rPr lang="en-US" dirty="0"/>
              <a:t>origin</a:t>
            </a:r>
          </a:p>
        </p:txBody>
      </p:sp>
      <p:pic>
        <p:nvPicPr>
          <p:cNvPr id="6" name="Picture 5">
            <a:extLst>
              <a:ext uri="{FF2B5EF4-FFF2-40B4-BE49-F238E27FC236}">
                <a16:creationId xmlns:a16="http://schemas.microsoft.com/office/drawing/2014/main" id="{2111AD96-A12C-476E-8601-3D974E9838CB}"/>
              </a:ext>
            </a:extLst>
          </p:cNvPr>
          <p:cNvPicPr>
            <a:picLocks noChangeAspect="1"/>
          </p:cNvPicPr>
          <p:nvPr/>
        </p:nvPicPr>
        <p:blipFill>
          <a:blip r:embed="rId2"/>
          <a:stretch>
            <a:fillRect/>
          </a:stretch>
        </p:blipFill>
        <p:spPr>
          <a:xfrm>
            <a:off x="7919067" y="1160111"/>
            <a:ext cx="2034560" cy="3635281"/>
          </a:xfrm>
          <a:prstGeom prst="rect">
            <a:avLst/>
          </a:prstGeom>
        </p:spPr>
      </p:pic>
      <p:pic>
        <p:nvPicPr>
          <p:cNvPr id="8" name="Picture 7">
            <a:extLst>
              <a:ext uri="{FF2B5EF4-FFF2-40B4-BE49-F238E27FC236}">
                <a16:creationId xmlns:a16="http://schemas.microsoft.com/office/drawing/2014/main" id="{8704FBFB-938D-4D2C-AA9E-7DDD0E43BD16}"/>
              </a:ext>
            </a:extLst>
          </p:cNvPr>
          <p:cNvPicPr>
            <a:picLocks noChangeAspect="1"/>
          </p:cNvPicPr>
          <p:nvPr/>
        </p:nvPicPr>
        <p:blipFill>
          <a:blip r:embed="rId3"/>
          <a:stretch>
            <a:fillRect/>
          </a:stretch>
        </p:blipFill>
        <p:spPr>
          <a:xfrm>
            <a:off x="4318755" y="1160112"/>
            <a:ext cx="2052114" cy="3635281"/>
          </a:xfrm>
          <a:prstGeom prst="rect">
            <a:avLst/>
          </a:prstGeom>
        </p:spPr>
      </p:pic>
      <p:pic>
        <p:nvPicPr>
          <p:cNvPr id="10" name="Picture 9">
            <a:extLst>
              <a:ext uri="{FF2B5EF4-FFF2-40B4-BE49-F238E27FC236}">
                <a16:creationId xmlns:a16="http://schemas.microsoft.com/office/drawing/2014/main" id="{9A2F4276-F24F-4694-A9DB-82BC1630723D}"/>
              </a:ext>
            </a:extLst>
          </p:cNvPr>
          <p:cNvPicPr>
            <a:picLocks noChangeAspect="1"/>
          </p:cNvPicPr>
          <p:nvPr/>
        </p:nvPicPr>
        <p:blipFill>
          <a:blip r:embed="rId4"/>
          <a:stretch>
            <a:fillRect/>
          </a:stretch>
        </p:blipFill>
        <p:spPr>
          <a:xfrm>
            <a:off x="847431" y="1184607"/>
            <a:ext cx="2034560" cy="3610785"/>
          </a:xfrm>
          <a:prstGeom prst="rect">
            <a:avLst/>
          </a:prstGeom>
        </p:spPr>
      </p:pic>
      <p:sp>
        <p:nvSpPr>
          <p:cNvPr id="29" name="TextBox 28">
            <a:extLst>
              <a:ext uri="{FF2B5EF4-FFF2-40B4-BE49-F238E27FC236}">
                <a16:creationId xmlns:a16="http://schemas.microsoft.com/office/drawing/2014/main" id="{87BF65BE-E183-426C-ADB0-7B39E6BA62BF}"/>
              </a:ext>
            </a:extLst>
          </p:cNvPr>
          <p:cNvSpPr txBox="1"/>
          <p:nvPr/>
        </p:nvSpPr>
        <p:spPr>
          <a:xfrm>
            <a:off x="4253200" y="4841561"/>
            <a:ext cx="1776021" cy="923330"/>
          </a:xfrm>
          <a:prstGeom prst="rect">
            <a:avLst/>
          </a:prstGeom>
          <a:noFill/>
        </p:spPr>
        <p:txBody>
          <a:bodyPr wrap="square" rtlCol="0">
            <a:spAutoFit/>
          </a:bodyPr>
          <a:lstStyle/>
          <a:p>
            <a:r>
              <a:rPr lang="en-US" dirty="0"/>
              <a:t>Gaussian</a:t>
            </a:r>
          </a:p>
          <a:p>
            <a:r>
              <a:rPr lang="en-US" dirty="0"/>
              <a:t>Kernel 31x31, </a:t>
            </a:r>
            <a:r>
              <a:rPr lang="en-US" dirty="0" err="1"/>
              <a:t>sigma</a:t>
            </a:r>
            <a:r>
              <a:rPr lang="en-US" sz="1100" dirty="0" err="1"/>
              <a:t>s</a:t>
            </a:r>
            <a:r>
              <a:rPr lang="en-US" dirty="0"/>
              <a:t> = 15 </a:t>
            </a:r>
          </a:p>
        </p:txBody>
      </p:sp>
      <p:sp>
        <p:nvSpPr>
          <p:cNvPr id="30" name="TextBox 29">
            <a:extLst>
              <a:ext uri="{FF2B5EF4-FFF2-40B4-BE49-F238E27FC236}">
                <a16:creationId xmlns:a16="http://schemas.microsoft.com/office/drawing/2014/main" id="{09186A82-FD6F-4536-9240-A42BBA03C641}"/>
              </a:ext>
            </a:extLst>
          </p:cNvPr>
          <p:cNvSpPr txBox="1"/>
          <p:nvPr/>
        </p:nvSpPr>
        <p:spPr>
          <a:xfrm>
            <a:off x="7845320" y="4841561"/>
            <a:ext cx="2108308" cy="1200329"/>
          </a:xfrm>
          <a:prstGeom prst="rect">
            <a:avLst/>
          </a:prstGeom>
          <a:noFill/>
        </p:spPr>
        <p:txBody>
          <a:bodyPr wrap="square" rtlCol="0">
            <a:spAutoFit/>
          </a:bodyPr>
          <a:lstStyle/>
          <a:p>
            <a:r>
              <a:rPr lang="en-US" dirty="0"/>
              <a:t>Bilateral:</a:t>
            </a:r>
          </a:p>
          <a:p>
            <a:r>
              <a:rPr lang="en-US" dirty="0"/>
              <a:t>kernel 31x31,</a:t>
            </a:r>
          </a:p>
          <a:p>
            <a:r>
              <a:rPr lang="en-US" dirty="0" err="1"/>
              <a:t>sigma</a:t>
            </a:r>
            <a:r>
              <a:rPr lang="en-US" sz="1100" dirty="0" err="1"/>
              <a:t>s</a:t>
            </a:r>
            <a:r>
              <a:rPr lang="en-US" dirty="0"/>
              <a:t> = 15,</a:t>
            </a:r>
          </a:p>
          <a:p>
            <a:r>
              <a:rPr lang="en-US" dirty="0" err="1"/>
              <a:t>Sigma</a:t>
            </a:r>
            <a:r>
              <a:rPr lang="en-US" sz="1100" dirty="0" err="1"/>
              <a:t>i</a:t>
            </a:r>
            <a:r>
              <a:rPr lang="en-US" sz="1100" dirty="0"/>
              <a:t>  </a:t>
            </a:r>
            <a:r>
              <a:rPr lang="en-US" dirty="0"/>
              <a:t>= 75</a:t>
            </a:r>
          </a:p>
        </p:txBody>
      </p:sp>
    </p:spTree>
    <p:extLst>
      <p:ext uri="{BB962C8B-B14F-4D97-AF65-F5344CB8AC3E}">
        <p14:creationId xmlns:p14="http://schemas.microsoft.com/office/powerpoint/2010/main" val="1881298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358E8-89AD-42BD-B509-0B9A7FC3B4A5}"/>
              </a:ext>
            </a:extLst>
          </p:cNvPr>
          <p:cNvSpPr>
            <a:spLocks noGrp="1"/>
          </p:cNvSpPr>
          <p:nvPr>
            <p:ph type="title"/>
          </p:nvPr>
        </p:nvSpPr>
        <p:spPr/>
        <p:txBody>
          <a:bodyPr/>
          <a:lstStyle/>
          <a:p>
            <a:r>
              <a:rPr lang="en-US" sz="1800" dirty="0">
                <a:latin typeface="Malgun Gothic" panose="020B0503020000020004" pitchFamily="34" charset="-127"/>
                <a:ea typeface="Malgun Gothic" panose="020B0503020000020004" pitchFamily="34" charset="-127"/>
              </a:rPr>
              <a:t>Bilateral Filter – Performance comparation</a:t>
            </a:r>
          </a:p>
        </p:txBody>
      </p:sp>
      <p:sp>
        <p:nvSpPr>
          <p:cNvPr id="4" name="Slide Number Placeholder 3">
            <a:extLst>
              <a:ext uri="{FF2B5EF4-FFF2-40B4-BE49-F238E27FC236}">
                <a16:creationId xmlns:a16="http://schemas.microsoft.com/office/drawing/2014/main" id="{9DF68C40-75D6-4804-842C-5A3260007972}"/>
              </a:ext>
            </a:extLst>
          </p:cNvPr>
          <p:cNvSpPr>
            <a:spLocks noGrp="1"/>
          </p:cNvSpPr>
          <p:nvPr>
            <p:ph type="sldNum" sz="quarter" idx="12"/>
          </p:nvPr>
        </p:nvSpPr>
        <p:spPr/>
        <p:txBody>
          <a:bodyPr/>
          <a:lstStyle/>
          <a:p>
            <a:fld id="{0AE8A381-81F1-40BF-A1F3-1F818F8B7375}" type="slidenum">
              <a:rPr lang="ko-KR" altLang="en-US" smtClean="0"/>
              <a:pPr/>
              <a:t>12</a:t>
            </a:fld>
            <a:endParaRPr lang="ko-KR" altLang="en-US" dirty="0"/>
          </a:p>
        </p:txBody>
      </p:sp>
      <p:graphicFrame>
        <p:nvGraphicFramePr>
          <p:cNvPr id="3" name="Table 4">
            <a:extLst>
              <a:ext uri="{FF2B5EF4-FFF2-40B4-BE49-F238E27FC236}">
                <a16:creationId xmlns:a16="http://schemas.microsoft.com/office/drawing/2014/main" id="{3B162865-C6EB-414B-BFBE-52D04C314C83}"/>
              </a:ext>
            </a:extLst>
          </p:cNvPr>
          <p:cNvGraphicFramePr>
            <a:graphicFrameLocks noGrp="1"/>
          </p:cNvGraphicFramePr>
          <p:nvPr>
            <p:extLst>
              <p:ext uri="{D42A27DB-BD31-4B8C-83A1-F6EECF244321}">
                <p14:modId xmlns:p14="http://schemas.microsoft.com/office/powerpoint/2010/main" val="2060615157"/>
              </p:ext>
            </p:extLst>
          </p:nvPr>
        </p:nvGraphicFramePr>
        <p:xfrm>
          <a:off x="545477" y="1470212"/>
          <a:ext cx="10967487" cy="2403424"/>
        </p:xfrm>
        <a:graphic>
          <a:graphicData uri="http://schemas.openxmlformats.org/drawingml/2006/table">
            <a:tbl>
              <a:tblPr firstRow="1" bandRow="1">
                <a:tableStyleId>{5C22544A-7EE6-4342-B048-85BDC9FD1C3A}</a:tableStyleId>
              </a:tblPr>
              <a:tblGrid>
                <a:gridCol w="8810687">
                  <a:extLst>
                    <a:ext uri="{9D8B030D-6E8A-4147-A177-3AD203B41FA5}">
                      <a16:colId xmlns:a16="http://schemas.microsoft.com/office/drawing/2014/main" val="1474966199"/>
                    </a:ext>
                  </a:extLst>
                </a:gridCol>
                <a:gridCol w="2156800">
                  <a:extLst>
                    <a:ext uri="{9D8B030D-6E8A-4147-A177-3AD203B41FA5}">
                      <a16:colId xmlns:a16="http://schemas.microsoft.com/office/drawing/2014/main" val="83245349"/>
                    </a:ext>
                  </a:extLst>
                </a:gridCol>
              </a:tblGrid>
              <a:tr h="368184">
                <a:tc>
                  <a:txBody>
                    <a:bodyPr/>
                    <a:lstStyle/>
                    <a:p>
                      <a:r>
                        <a:rPr lang="en-US" dirty="0"/>
                        <a:t>Blur (image 1080 x 1920)</a:t>
                      </a:r>
                    </a:p>
                  </a:txBody>
                  <a:tcPr/>
                </a:tc>
                <a:tc>
                  <a:txBody>
                    <a:bodyPr/>
                    <a:lstStyle/>
                    <a:p>
                      <a:r>
                        <a:rPr lang="en-US" dirty="0"/>
                        <a:t>Time </a:t>
                      </a:r>
                    </a:p>
                  </a:txBody>
                  <a:tcPr/>
                </a:tc>
                <a:extLst>
                  <a:ext uri="{0D108BD9-81ED-4DB2-BD59-A6C34878D82A}">
                    <a16:rowId xmlns:a16="http://schemas.microsoft.com/office/drawing/2014/main" val="2521868907"/>
                  </a:ext>
                </a:extLst>
              </a:tr>
              <a:tr h="373298">
                <a:tc>
                  <a:txBody>
                    <a:bodyPr/>
                    <a:lstStyle/>
                    <a:p>
                      <a:r>
                        <a:rPr lang="en-US" dirty="0"/>
                        <a:t>Bilateral Filter </a:t>
                      </a:r>
                      <a:r>
                        <a:rPr lang="en-US" dirty="0" err="1"/>
                        <a:t>Opencv</a:t>
                      </a:r>
                      <a:r>
                        <a:rPr lang="en-US" dirty="0"/>
                        <a:t> (kernel 31x31 sigma space = 15, sigma color = 75)</a:t>
                      </a:r>
                    </a:p>
                  </a:txBody>
                  <a:tcPr/>
                </a:tc>
                <a:tc>
                  <a:txBody>
                    <a:bodyPr/>
                    <a:lstStyle/>
                    <a:p>
                      <a:r>
                        <a:rPr lang="en-US" dirty="0"/>
                        <a:t> 1 </a:t>
                      </a:r>
                      <a:r>
                        <a:rPr lang="en-US" dirty="0" err="1"/>
                        <a:t>ms</a:t>
                      </a:r>
                      <a:endParaRPr lang="en-US" dirty="0"/>
                    </a:p>
                  </a:txBody>
                  <a:tcPr/>
                </a:tc>
                <a:extLst>
                  <a:ext uri="{0D108BD9-81ED-4DB2-BD59-A6C34878D82A}">
                    <a16:rowId xmlns:a16="http://schemas.microsoft.com/office/drawing/2014/main" val="1697160198"/>
                  </a:ext>
                </a:extLst>
              </a:tr>
              <a:tr h="644322">
                <a:tc>
                  <a:txBody>
                    <a:bodyPr/>
                    <a:lstStyle/>
                    <a:p>
                      <a:r>
                        <a:rPr lang="en-US" dirty="0"/>
                        <a:t>Bilateral Filter My implementation 16Thread (kernel 31x31 sigma space = 15, sigma color = 75)</a:t>
                      </a:r>
                    </a:p>
                  </a:txBody>
                  <a:tcPr/>
                </a:tc>
                <a:tc>
                  <a:txBody>
                    <a:bodyPr/>
                    <a:lstStyle/>
                    <a:p>
                      <a:r>
                        <a:rPr lang="en-US" dirty="0"/>
                        <a:t>1590 </a:t>
                      </a:r>
                      <a:r>
                        <a:rPr lang="en-US" dirty="0" err="1"/>
                        <a:t>ms</a:t>
                      </a:r>
                      <a:endParaRPr lang="en-US" dirty="0"/>
                    </a:p>
                  </a:txBody>
                  <a:tcPr/>
                </a:tc>
                <a:extLst>
                  <a:ext uri="{0D108BD9-81ED-4DB2-BD59-A6C34878D82A}">
                    <a16:rowId xmlns:a16="http://schemas.microsoft.com/office/drawing/2014/main" val="3891446827"/>
                  </a:ext>
                </a:extLst>
              </a:tr>
              <a:tr h="373298">
                <a:tc>
                  <a:txBody>
                    <a:bodyPr/>
                    <a:lstStyle/>
                    <a:p>
                      <a:r>
                        <a:rPr lang="en-US" dirty="0"/>
                        <a:t>Gaussian Filter </a:t>
                      </a:r>
                      <a:r>
                        <a:rPr lang="en-US" dirty="0" err="1"/>
                        <a:t>opencv</a:t>
                      </a:r>
                      <a:r>
                        <a:rPr lang="en-US" dirty="0"/>
                        <a:t> (kernel 31x31 sigma space = 15)</a:t>
                      </a:r>
                    </a:p>
                  </a:txBody>
                  <a:tcPr/>
                </a:tc>
                <a:tc>
                  <a:txBody>
                    <a:bodyPr/>
                    <a:lstStyle/>
                    <a:p>
                      <a:r>
                        <a:rPr lang="en-US" dirty="0"/>
                        <a:t>4ms</a:t>
                      </a:r>
                    </a:p>
                  </a:txBody>
                  <a:tcPr/>
                </a:tc>
                <a:extLst>
                  <a:ext uri="{0D108BD9-81ED-4DB2-BD59-A6C34878D82A}">
                    <a16:rowId xmlns:a16="http://schemas.microsoft.com/office/drawing/2014/main" val="1986242448"/>
                  </a:ext>
                </a:extLst>
              </a:tr>
              <a:tr h="64432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Gaussian Filter My implementation 16Thread (kernel 31x31 sigma space = 15)</a:t>
                      </a:r>
                    </a:p>
                    <a:p>
                      <a:endParaRPr lang="en-US" dirty="0"/>
                    </a:p>
                  </a:txBody>
                  <a:tcPr/>
                </a:tc>
                <a:tc>
                  <a:txBody>
                    <a:bodyPr/>
                    <a:lstStyle/>
                    <a:p>
                      <a:r>
                        <a:rPr lang="en-US" dirty="0"/>
                        <a:t>18ms</a:t>
                      </a:r>
                    </a:p>
                  </a:txBody>
                  <a:tcPr/>
                </a:tc>
                <a:extLst>
                  <a:ext uri="{0D108BD9-81ED-4DB2-BD59-A6C34878D82A}">
                    <a16:rowId xmlns:a16="http://schemas.microsoft.com/office/drawing/2014/main" val="1894757575"/>
                  </a:ext>
                </a:extLst>
              </a:tr>
            </a:tbl>
          </a:graphicData>
        </a:graphic>
      </p:graphicFrame>
    </p:spTree>
    <p:extLst>
      <p:ext uri="{BB962C8B-B14F-4D97-AF65-F5344CB8AC3E}">
        <p14:creationId xmlns:p14="http://schemas.microsoft.com/office/powerpoint/2010/main" val="4038701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358E8-89AD-42BD-B509-0B9A7FC3B4A5}"/>
              </a:ext>
            </a:extLst>
          </p:cNvPr>
          <p:cNvSpPr>
            <a:spLocks noGrp="1"/>
          </p:cNvSpPr>
          <p:nvPr>
            <p:ph type="title"/>
          </p:nvPr>
        </p:nvSpPr>
        <p:spPr/>
        <p:txBody>
          <a:bodyPr/>
          <a:lstStyle/>
          <a:p>
            <a:r>
              <a:rPr lang="en-US" sz="1800" dirty="0">
                <a:latin typeface="Malgun Gothic" panose="020B0503020000020004" pitchFamily="34" charset="-127"/>
                <a:ea typeface="Malgun Gothic" panose="020B0503020000020004" pitchFamily="34" charset="-127"/>
              </a:rPr>
              <a:t>Bilateral Filter</a:t>
            </a:r>
          </a:p>
        </p:txBody>
      </p:sp>
      <p:sp>
        <p:nvSpPr>
          <p:cNvPr id="4" name="Slide Number Placeholder 3">
            <a:extLst>
              <a:ext uri="{FF2B5EF4-FFF2-40B4-BE49-F238E27FC236}">
                <a16:creationId xmlns:a16="http://schemas.microsoft.com/office/drawing/2014/main" id="{9DF68C40-75D6-4804-842C-5A3260007972}"/>
              </a:ext>
            </a:extLst>
          </p:cNvPr>
          <p:cNvSpPr>
            <a:spLocks noGrp="1"/>
          </p:cNvSpPr>
          <p:nvPr>
            <p:ph type="sldNum" sz="quarter" idx="12"/>
          </p:nvPr>
        </p:nvSpPr>
        <p:spPr/>
        <p:txBody>
          <a:bodyPr/>
          <a:lstStyle/>
          <a:p>
            <a:fld id="{0AE8A381-81F1-40BF-A1F3-1F818F8B7375}" type="slidenum">
              <a:rPr lang="ko-KR" altLang="en-US" smtClean="0"/>
              <a:pPr/>
              <a:t>13</a:t>
            </a:fld>
            <a:endParaRPr lang="ko-KR" altLang="en-US" dirty="0"/>
          </a:p>
        </p:txBody>
      </p:sp>
      <p:pic>
        <p:nvPicPr>
          <p:cNvPr id="6" name="Picture 5">
            <a:extLst>
              <a:ext uri="{FF2B5EF4-FFF2-40B4-BE49-F238E27FC236}">
                <a16:creationId xmlns:a16="http://schemas.microsoft.com/office/drawing/2014/main" id="{2111AD96-A12C-476E-8601-3D974E9838CB}"/>
              </a:ext>
            </a:extLst>
          </p:cNvPr>
          <p:cNvPicPr>
            <a:picLocks noChangeAspect="1"/>
          </p:cNvPicPr>
          <p:nvPr/>
        </p:nvPicPr>
        <p:blipFill>
          <a:blip r:embed="rId2"/>
          <a:stretch>
            <a:fillRect/>
          </a:stretch>
        </p:blipFill>
        <p:spPr>
          <a:xfrm>
            <a:off x="2642546" y="1160110"/>
            <a:ext cx="2034560" cy="3635281"/>
          </a:xfrm>
          <a:prstGeom prst="rect">
            <a:avLst/>
          </a:prstGeom>
        </p:spPr>
      </p:pic>
      <p:pic>
        <p:nvPicPr>
          <p:cNvPr id="8" name="Picture 7">
            <a:extLst>
              <a:ext uri="{FF2B5EF4-FFF2-40B4-BE49-F238E27FC236}">
                <a16:creationId xmlns:a16="http://schemas.microsoft.com/office/drawing/2014/main" id="{8704FBFB-938D-4D2C-AA9E-7DDD0E43BD16}"/>
              </a:ext>
            </a:extLst>
          </p:cNvPr>
          <p:cNvPicPr>
            <a:picLocks noChangeAspect="1"/>
          </p:cNvPicPr>
          <p:nvPr/>
        </p:nvPicPr>
        <p:blipFill>
          <a:blip r:embed="rId3"/>
          <a:stretch>
            <a:fillRect/>
          </a:stretch>
        </p:blipFill>
        <p:spPr>
          <a:xfrm>
            <a:off x="526830" y="1160110"/>
            <a:ext cx="2052114" cy="3635281"/>
          </a:xfrm>
          <a:prstGeom prst="rect">
            <a:avLst/>
          </a:prstGeom>
        </p:spPr>
      </p:pic>
      <p:sp>
        <p:nvSpPr>
          <p:cNvPr id="29" name="TextBox 28">
            <a:extLst>
              <a:ext uri="{FF2B5EF4-FFF2-40B4-BE49-F238E27FC236}">
                <a16:creationId xmlns:a16="http://schemas.microsoft.com/office/drawing/2014/main" id="{87BF65BE-E183-426C-ADB0-7B39E6BA62BF}"/>
              </a:ext>
            </a:extLst>
          </p:cNvPr>
          <p:cNvSpPr txBox="1"/>
          <p:nvPr/>
        </p:nvSpPr>
        <p:spPr>
          <a:xfrm>
            <a:off x="465228" y="4838798"/>
            <a:ext cx="1875150" cy="923330"/>
          </a:xfrm>
          <a:prstGeom prst="rect">
            <a:avLst/>
          </a:prstGeom>
          <a:noFill/>
        </p:spPr>
        <p:txBody>
          <a:bodyPr wrap="square" rtlCol="0">
            <a:spAutoFit/>
          </a:bodyPr>
          <a:lstStyle/>
          <a:p>
            <a:r>
              <a:rPr lang="en-US" dirty="0"/>
              <a:t>Gaussian:</a:t>
            </a:r>
          </a:p>
          <a:p>
            <a:r>
              <a:rPr lang="en-US" dirty="0"/>
              <a:t>kernel 31x31, </a:t>
            </a:r>
            <a:r>
              <a:rPr lang="en-US" dirty="0" err="1"/>
              <a:t>sigma</a:t>
            </a:r>
            <a:r>
              <a:rPr lang="en-US" sz="1100" dirty="0" err="1"/>
              <a:t>s</a:t>
            </a:r>
            <a:r>
              <a:rPr lang="en-US" dirty="0"/>
              <a:t> = 15 </a:t>
            </a:r>
          </a:p>
        </p:txBody>
      </p:sp>
      <p:sp>
        <p:nvSpPr>
          <p:cNvPr id="30" name="TextBox 29">
            <a:extLst>
              <a:ext uri="{FF2B5EF4-FFF2-40B4-BE49-F238E27FC236}">
                <a16:creationId xmlns:a16="http://schemas.microsoft.com/office/drawing/2014/main" id="{09186A82-FD6F-4536-9240-A42BBA03C641}"/>
              </a:ext>
            </a:extLst>
          </p:cNvPr>
          <p:cNvSpPr txBox="1"/>
          <p:nvPr/>
        </p:nvSpPr>
        <p:spPr>
          <a:xfrm>
            <a:off x="2578944" y="4908466"/>
            <a:ext cx="2291188" cy="1200329"/>
          </a:xfrm>
          <a:prstGeom prst="rect">
            <a:avLst/>
          </a:prstGeom>
          <a:noFill/>
        </p:spPr>
        <p:txBody>
          <a:bodyPr wrap="square" rtlCol="0">
            <a:spAutoFit/>
          </a:bodyPr>
          <a:lstStyle/>
          <a:p>
            <a:r>
              <a:rPr lang="en-US" dirty="0"/>
              <a:t>Bilateral:</a:t>
            </a:r>
          </a:p>
          <a:p>
            <a:r>
              <a:rPr lang="en-US" dirty="0"/>
              <a:t>Intensity kernel 31x31, </a:t>
            </a:r>
            <a:r>
              <a:rPr lang="en-US" dirty="0" err="1"/>
              <a:t>sigma</a:t>
            </a:r>
            <a:r>
              <a:rPr lang="en-US" sz="1100" dirty="0" err="1"/>
              <a:t>s</a:t>
            </a:r>
            <a:r>
              <a:rPr lang="en-US" dirty="0"/>
              <a:t> = 15,</a:t>
            </a:r>
          </a:p>
          <a:p>
            <a:r>
              <a:rPr lang="en-US" dirty="0" err="1"/>
              <a:t>Sigma</a:t>
            </a:r>
            <a:r>
              <a:rPr lang="en-US" sz="1100" dirty="0" err="1"/>
              <a:t>i</a:t>
            </a:r>
            <a:r>
              <a:rPr lang="en-US" sz="1100" dirty="0"/>
              <a:t>  </a:t>
            </a:r>
            <a:r>
              <a:rPr lang="en-US" dirty="0"/>
              <a:t>= 75</a:t>
            </a:r>
          </a:p>
        </p:txBody>
      </p:sp>
      <p:pic>
        <p:nvPicPr>
          <p:cNvPr id="7" name="Picture 6">
            <a:extLst>
              <a:ext uri="{FF2B5EF4-FFF2-40B4-BE49-F238E27FC236}">
                <a16:creationId xmlns:a16="http://schemas.microsoft.com/office/drawing/2014/main" id="{10D39427-3A80-44DD-8C87-B268D337F2C4}"/>
              </a:ext>
            </a:extLst>
          </p:cNvPr>
          <p:cNvPicPr>
            <a:picLocks noChangeAspect="1"/>
          </p:cNvPicPr>
          <p:nvPr/>
        </p:nvPicPr>
        <p:blipFill>
          <a:blip r:embed="rId4"/>
          <a:stretch>
            <a:fillRect/>
          </a:stretch>
        </p:blipFill>
        <p:spPr>
          <a:xfrm>
            <a:off x="7679604" y="1132398"/>
            <a:ext cx="2123841" cy="3611328"/>
          </a:xfrm>
          <a:prstGeom prst="rect">
            <a:avLst/>
          </a:prstGeom>
        </p:spPr>
      </p:pic>
      <p:sp>
        <p:nvSpPr>
          <p:cNvPr id="12" name="TextBox 11">
            <a:extLst>
              <a:ext uri="{FF2B5EF4-FFF2-40B4-BE49-F238E27FC236}">
                <a16:creationId xmlns:a16="http://schemas.microsoft.com/office/drawing/2014/main" id="{7677C3A0-BB56-420D-8C46-0A37740826FB}"/>
              </a:ext>
            </a:extLst>
          </p:cNvPr>
          <p:cNvSpPr txBox="1"/>
          <p:nvPr/>
        </p:nvSpPr>
        <p:spPr>
          <a:xfrm>
            <a:off x="7431222" y="4818213"/>
            <a:ext cx="2291188" cy="1200329"/>
          </a:xfrm>
          <a:prstGeom prst="rect">
            <a:avLst/>
          </a:prstGeom>
          <a:noFill/>
        </p:spPr>
        <p:txBody>
          <a:bodyPr wrap="square" rtlCol="0">
            <a:spAutoFit/>
          </a:bodyPr>
          <a:lstStyle/>
          <a:p>
            <a:r>
              <a:rPr lang="en-US" dirty="0"/>
              <a:t>Bilateral:</a:t>
            </a:r>
          </a:p>
          <a:p>
            <a:r>
              <a:rPr lang="en-US" dirty="0"/>
              <a:t>Intensity kernel 31x31, </a:t>
            </a:r>
            <a:r>
              <a:rPr lang="en-US" dirty="0" err="1"/>
              <a:t>sigma</a:t>
            </a:r>
            <a:r>
              <a:rPr lang="en-US" sz="1100" dirty="0" err="1"/>
              <a:t>s</a:t>
            </a:r>
            <a:r>
              <a:rPr lang="en-US" dirty="0"/>
              <a:t> = 15,</a:t>
            </a:r>
          </a:p>
          <a:p>
            <a:r>
              <a:rPr lang="en-US" dirty="0" err="1"/>
              <a:t>Sigma</a:t>
            </a:r>
            <a:r>
              <a:rPr lang="en-US" sz="1100" dirty="0" err="1"/>
              <a:t>i</a:t>
            </a:r>
            <a:r>
              <a:rPr lang="en-US" sz="1100" dirty="0"/>
              <a:t>  </a:t>
            </a:r>
            <a:r>
              <a:rPr lang="en-US" dirty="0"/>
              <a:t>= 0</a:t>
            </a:r>
          </a:p>
        </p:txBody>
      </p:sp>
      <p:sp>
        <p:nvSpPr>
          <p:cNvPr id="14" name="TextBox 13">
            <a:extLst>
              <a:ext uri="{FF2B5EF4-FFF2-40B4-BE49-F238E27FC236}">
                <a16:creationId xmlns:a16="http://schemas.microsoft.com/office/drawing/2014/main" id="{08BB134D-CBD3-4260-AC40-58689C26AB00}"/>
              </a:ext>
            </a:extLst>
          </p:cNvPr>
          <p:cNvSpPr txBox="1"/>
          <p:nvPr/>
        </p:nvSpPr>
        <p:spPr>
          <a:xfrm>
            <a:off x="9803445" y="4803103"/>
            <a:ext cx="2291188" cy="1200329"/>
          </a:xfrm>
          <a:prstGeom prst="rect">
            <a:avLst/>
          </a:prstGeom>
          <a:noFill/>
        </p:spPr>
        <p:txBody>
          <a:bodyPr wrap="square" rtlCol="0">
            <a:spAutoFit/>
          </a:bodyPr>
          <a:lstStyle/>
          <a:p>
            <a:r>
              <a:rPr lang="en-US" dirty="0"/>
              <a:t>Bilateral:</a:t>
            </a:r>
          </a:p>
          <a:p>
            <a:r>
              <a:rPr lang="en-US" dirty="0"/>
              <a:t>Intensity kernel 31x31, </a:t>
            </a:r>
            <a:r>
              <a:rPr lang="en-US" dirty="0" err="1"/>
              <a:t>sigma</a:t>
            </a:r>
            <a:r>
              <a:rPr lang="en-US" sz="1100" dirty="0" err="1"/>
              <a:t>s</a:t>
            </a:r>
            <a:r>
              <a:rPr lang="en-US" dirty="0"/>
              <a:t> = 15,</a:t>
            </a:r>
          </a:p>
          <a:p>
            <a:r>
              <a:rPr lang="en-US" dirty="0" err="1"/>
              <a:t>Sigma</a:t>
            </a:r>
            <a:r>
              <a:rPr lang="en-US" sz="1100" dirty="0" err="1"/>
              <a:t>i</a:t>
            </a:r>
            <a:r>
              <a:rPr lang="en-US" sz="1100" dirty="0"/>
              <a:t>   </a:t>
            </a:r>
            <a:r>
              <a:rPr lang="en-US" dirty="0"/>
              <a:t>&gt;=300</a:t>
            </a:r>
          </a:p>
        </p:txBody>
      </p:sp>
      <p:pic>
        <p:nvPicPr>
          <p:cNvPr id="16" name="Picture 15">
            <a:extLst>
              <a:ext uri="{FF2B5EF4-FFF2-40B4-BE49-F238E27FC236}">
                <a16:creationId xmlns:a16="http://schemas.microsoft.com/office/drawing/2014/main" id="{19A86DC8-1CFE-4EA7-BFB2-4F6E413F0BB4}"/>
              </a:ext>
            </a:extLst>
          </p:cNvPr>
          <p:cNvPicPr>
            <a:picLocks noChangeAspect="1"/>
          </p:cNvPicPr>
          <p:nvPr/>
        </p:nvPicPr>
        <p:blipFill>
          <a:blip r:embed="rId5"/>
          <a:stretch>
            <a:fillRect/>
          </a:stretch>
        </p:blipFill>
        <p:spPr>
          <a:xfrm>
            <a:off x="9899909" y="1132399"/>
            <a:ext cx="2030834" cy="3611327"/>
          </a:xfrm>
          <a:prstGeom prst="rect">
            <a:avLst/>
          </a:prstGeom>
        </p:spPr>
      </p:pic>
      <p:pic>
        <p:nvPicPr>
          <p:cNvPr id="18" name="Picture 17">
            <a:extLst>
              <a:ext uri="{FF2B5EF4-FFF2-40B4-BE49-F238E27FC236}">
                <a16:creationId xmlns:a16="http://schemas.microsoft.com/office/drawing/2014/main" id="{A798B4DD-142E-4F11-9E90-0E80D9132921}"/>
              </a:ext>
            </a:extLst>
          </p:cNvPr>
          <p:cNvPicPr>
            <a:picLocks noChangeAspect="1"/>
          </p:cNvPicPr>
          <p:nvPr/>
        </p:nvPicPr>
        <p:blipFill>
          <a:blip r:embed="rId6"/>
          <a:stretch>
            <a:fillRect/>
          </a:stretch>
        </p:blipFill>
        <p:spPr>
          <a:xfrm>
            <a:off x="5152298" y="1127944"/>
            <a:ext cx="2052114" cy="3667447"/>
          </a:xfrm>
          <a:prstGeom prst="rect">
            <a:avLst/>
          </a:prstGeom>
        </p:spPr>
      </p:pic>
      <p:sp>
        <p:nvSpPr>
          <p:cNvPr id="21" name="TextBox 20">
            <a:extLst>
              <a:ext uri="{FF2B5EF4-FFF2-40B4-BE49-F238E27FC236}">
                <a16:creationId xmlns:a16="http://schemas.microsoft.com/office/drawing/2014/main" id="{757FAE8B-EF66-4C57-BC7B-955468FBE77D}"/>
              </a:ext>
            </a:extLst>
          </p:cNvPr>
          <p:cNvSpPr txBox="1"/>
          <p:nvPr/>
        </p:nvSpPr>
        <p:spPr>
          <a:xfrm>
            <a:off x="5005083" y="4908466"/>
            <a:ext cx="2291188" cy="1200329"/>
          </a:xfrm>
          <a:prstGeom prst="rect">
            <a:avLst/>
          </a:prstGeom>
          <a:noFill/>
        </p:spPr>
        <p:txBody>
          <a:bodyPr wrap="square" rtlCol="0">
            <a:spAutoFit/>
          </a:bodyPr>
          <a:lstStyle/>
          <a:p>
            <a:r>
              <a:rPr lang="en-US" dirty="0"/>
              <a:t>Bilateral:</a:t>
            </a:r>
          </a:p>
          <a:p>
            <a:r>
              <a:rPr lang="en-US" dirty="0"/>
              <a:t>Intensity kernel 31x31, </a:t>
            </a:r>
            <a:r>
              <a:rPr lang="en-US" dirty="0" err="1"/>
              <a:t>sigma</a:t>
            </a:r>
            <a:r>
              <a:rPr lang="en-US" sz="1100" dirty="0" err="1"/>
              <a:t>s</a:t>
            </a:r>
            <a:r>
              <a:rPr lang="en-US" dirty="0"/>
              <a:t> = 15,</a:t>
            </a:r>
          </a:p>
          <a:p>
            <a:r>
              <a:rPr lang="en-US" dirty="0" err="1"/>
              <a:t>Sigma</a:t>
            </a:r>
            <a:r>
              <a:rPr lang="en-US" sz="1100" dirty="0" err="1"/>
              <a:t>i</a:t>
            </a:r>
            <a:r>
              <a:rPr lang="en-US" sz="1100" dirty="0"/>
              <a:t>  </a:t>
            </a:r>
            <a:r>
              <a:rPr lang="en-US" dirty="0"/>
              <a:t>= 25</a:t>
            </a:r>
          </a:p>
        </p:txBody>
      </p:sp>
    </p:spTree>
    <p:extLst>
      <p:ext uri="{BB962C8B-B14F-4D97-AF65-F5344CB8AC3E}">
        <p14:creationId xmlns:p14="http://schemas.microsoft.com/office/powerpoint/2010/main" val="400488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358E8-89AD-42BD-B509-0B9A7FC3B4A5}"/>
              </a:ext>
            </a:extLst>
          </p:cNvPr>
          <p:cNvSpPr>
            <a:spLocks noGrp="1"/>
          </p:cNvSpPr>
          <p:nvPr>
            <p:ph type="title"/>
          </p:nvPr>
        </p:nvSpPr>
        <p:spPr/>
        <p:txBody>
          <a:bodyPr/>
          <a:lstStyle/>
          <a:p>
            <a:r>
              <a:rPr lang="en-US" sz="1800" dirty="0">
                <a:latin typeface="Malgun Gothic" panose="020B0503020000020004" pitchFamily="34" charset="-127"/>
                <a:ea typeface="Malgun Gothic" panose="020B0503020000020004" pitchFamily="34" charset="-127"/>
              </a:rPr>
              <a:t>Bilateral Filter - Conclusion</a:t>
            </a:r>
          </a:p>
        </p:txBody>
      </p:sp>
      <p:sp>
        <p:nvSpPr>
          <p:cNvPr id="4" name="Slide Number Placeholder 3">
            <a:extLst>
              <a:ext uri="{FF2B5EF4-FFF2-40B4-BE49-F238E27FC236}">
                <a16:creationId xmlns:a16="http://schemas.microsoft.com/office/drawing/2014/main" id="{9DF68C40-75D6-4804-842C-5A3260007972}"/>
              </a:ext>
            </a:extLst>
          </p:cNvPr>
          <p:cNvSpPr>
            <a:spLocks noGrp="1"/>
          </p:cNvSpPr>
          <p:nvPr>
            <p:ph type="sldNum" sz="quarter" idx="12"/>
          </p:nvPr>
        </p:nvSpPr>
        <p:spPr/>
        <p:txBody>
          <a:bodyPr/>
          <a:lstStyle/>
          <a:p>
            <a:fld id="{0AE8A381-81F1-40BF-A1F3-1F818F8B7375}" type="slidenum">
              <a:rPr lang="ko-KR" altLang="en-US" smtClean="0"/>
              <a:pPr/>
              <a:t>14</a:t>
            </a:fld>
            <a:endParaRPr lang="ko-KR" altLang="en-US" dirty="0"/>
          </a:p>
        </p:txBody>
      </p:sp>
      <p:sp>
        <p:nvSpPr>
          <p:cNvPr id="5" name="TextBox 4">
            <a:extLst>
              <a:ext uri="{FF2B5EF4-FFF2-40B4-BE49-F238E27FC236}">
                <a16:creationId xmlns:a16="http://schemas.microsoft.com/office/drawing/2014/main" id="{423082EC-FADB-458A-8230-F5692E807D01}"/>
              </a:ext>
            </a:extLst>
          </p:cNvPr>
          <p:cNvSpPr txBox="1"/>
          <p:nvPr/>
        </p:nvSpPr>
        <p:spPr>
          <a:xfrm>
            <a:off x="555009" y="1005254"/>
            <a:ext cx="10034615" cy="1477328"/>
          </a:xfrm>
          <a:prstGeom prst="rect">
            <a:avLst/>
          </a:prstGeom>
          <a:noFill/>
        </p:spPr>
        <p:txBody>
          <a:bodyPr wrap="square" rtlCol="0">
            <a:spAutoFit/>
          </a:bodyPr>
          <a:lstStyle/>
          <a:p>
            <a:pPr marL="285750" indent="-285750">
              <a:buFont typeface="Arial" panose="020B0604020202020204" pitchFamily="34" charset="0"/>
              <a:buChar char="•"/>
            </a:pPr>
            <a:r>
              <a:rPr lang="en-US" dirty="0"/>
              <a:t>Bilateral filter slower than Gaussian filter </a:t>
            </a:r>
          </a:p>
          <a:p>
            <a:pPr marL="285750" indent="-285750">
              <a:buFont typeface="Arial" panose="020B0604020202020204" pitchFamily="34" charset="0"/>
              <a:buChar char="•"/>
            </a:pPr>
            <a:r>
              <a:rPr lang="en-US" dirty="0"/>
              <a:t>Bilateral filter still have smooth effect in plain area</a:t>
            </a:r>
          </a:p>
          <a:p>
            <a:pPr marL="285750" indent="-285750">
              <a:buFont typeface="Arial" panose="020B0604020202020204" pitchFamily="34" charset="0"/>
              <a:buChar char="•"/>
            </a:pPr>
            <a:r>
              <a:rPr lang="en-US" dirty="0"/>
              <a:t>Bilateral preserves Edge regions</a:t>
            </a:r>
          </a:p>
          <a:p>
            <a:pPr marL="285750" indent="-285750">
              <a:buFont typeface="Arial" panose="020B0604020202020204" pitchFamily="34" charset="0"/>
              <a:buChar char="•"/>
            </a:pPr>
            <a:r>
              <a:rPr lang="en-US" dirty="0"/>
              <a:t>If color sigma = 0, result will not take any effect</a:t>
            </a:r>
          </a:p>
          <a:p>
            <a:pPr marL="285750" indent="-285750">
              <a:buFont typeface="Arial" panose="020B0604020202020204" pitchFamily="34" charset="0"/>
              <a:buChar char="•"/>
            </a:pPr>
            <a:r>
              <a:rPr lang="en-US" dirty="0"/>
              <a:t>If color sigma very large, result will be just the same as Gaussian filter with the same sigma and kernel</a:t>
            </a:r>
          </a:p>
        </p:txBody>
      </p:sp>
    </p:spTree>
    <p:extLst>
      <p:ext uri="{BB962C8B-B14F-4D97-AF65-F5344CB8AC3E}">
        <p14:creationId xmlns:p14="http://schemas.microsoft.com/office/powerpoint/2010/main" val="1257607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슬라이드 번호 개체 틀 3"/>
          <p:cNvSpPr>
            <a:spLocks noGrp="1"/>
          </p:cNvSpPr>
          <p:nvPr>
            <p:ph type="sldNum" sz="quarter" idx="12"/>
          </p:nvPr>
        </p:nvSpPr>
        <p:spPr/>
        <p:txBody>
          <a:bodyPr/>
          <a:lstStyle/>
          <a:p>
            <a:fld id="{0AE8A381-81F1-40BF-A1F3-1F818F8B7375}" type="slidenum">
              <a:rPr lang="ko-KR" altLang="en-US" smtClean="0"/>
              <a:pPr/>
              <a:t>15</a:t>
            </a:fld>
            <a:endParaRPr lang="ko-KR" altLang="en-US" dirty="0"/>
          </a:p>
        </p:txBody>
      </p:sp>
      <p:sp>
        <p:nvSpPr>
          <p:cNvPr id="5" name="任意多边形: 形状 7"/>
          <p:cNvSpPr/>
          <p:nvPr/>
        </p:nvSpPr>
        <p:spPr>
          <a:xfrm flipH="1" flipV="1">
            <a:off x="1" y="5157144"/>
            <a:ext cx="1420284" cy="567267"/>
          </a:xfrm>
          <a:custGeom>
            <a:avLst/>
            <a:gdLst>
              <a:gd name="connsiteX0" fmla="*/ 1419763 w 1419763"/>
              <a:gd name="connsiteY0" fmla="*/ 569306 h 569306"/>
              <a:gd name="connsiteX1" fmla="*/ 856652 w 1419763"/>
              <a:gd name="connsiteY1" fmla="*/ 569306 h 569306"/>
              <a:gd name="connsiteX2" fmla="*/ 673277 w 1419763"/>
              <a:gd name="connsiteY2" fmla="*/ 569306 h 569306"/>
              <a:gd name="connsiteX3" fmla="*/ 0 w 1419763"/>
              <a:gd name="connsiteY3" fmla="*/ 569306 h 569306"/>
              <a:gd name="connsiteX4" fmla="*/ 142327 w 1419763"/>
              <a:gd name="connsiteY4" fmla="*/ 0 h 569306"/>
              <a:gd name="connsiteX5" fmla="*/ 673277 w 1419763"/>
              <a:gd name="connsiteY5" fmla="*/ 0 h 569306"/>
              <a:gd name="connsiteX6" fmla="*/ 998978 w 1419763"/>
              <a:gd name="connsiteY6" fmla="*/ 0 h 569306"/>
              <a:gd name="connsiteX7" fmla="*/ 1419763 w 1419763"/>
              <a:gd name="connsiteY7" fmla="*/ 0 h 569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19763" h="569306">
                <a:moveTo>
                  <a:pt x="1419763" y="569306"/>
                </a:moveTo>
                <a:lnTo>
                  <a:pt x="856652" y="569306"/>
                </a:lnTo>
                <a:lnTo>
                  <a:pt x="673277" y="569306"/>
                </a:lnTo>
                <a:lnTo>
                  <a:pt x="0" y="569306"/>
                </a:lnTo>
                <a:lnTo>
                  <a:pt x="142327" y="0"/>
                </a:lnTo>
                <a:lnTo>
                  <a:pt x="673277" y="0"/>
                </a:lnTo>
                <a:lnTo>
                  <a:pt x="998978" y="0"/>
                </a:lnTo>
                <a:lnTo>
                  <a:pt x="1419763" y="0"/>
                </a:lnTo>
                <a:close/>
              </a:path>
            </a:pathLst>
          </a:custGeom>
          <a:solidFill>
            <a:srgbClr val="ED7D31">
              <a:lumMod val="75000"/>
            </a:srgbClr>
          </a:solidFill>
          <a:ln w="50800" cap="flat" cmpd="sng" algn="ctr">
            <a:noFill/>
            <a:prstDash val="solid"/>
            <a:miter lim="800000"/>
          </a:ln>
          <a:effectLst/>
        </p:spPr>
        <p:txBody>
          <a:bodyPr anchor="ctr"/>
          <a:lstStyle/>
          <a:p>
            <a:pPr algn="ctr" defTabSz="1219170">
              <a:defRPr/>
            </a:pPr>
            <a:endParaRPr lang="zh-CN" altLang="en-US" kern="0" noProof="1">
              <a:solidFill>
                <a:prstClr val="white"/>
              </a:solidFill>
              <a:latin typeface="等线"/>
              <a:ea typeface="等线"/>
            </a:endParaRPr>
          </a:p>
        </p:txBody>
      </p:sp>
      <p:grpSp>
        <p:nvGrpSpPr>
          <p:cNvPr id="6" name="그룹 5"/>
          <p:cNvGrpSpPr/>
          <p:nvPr/>
        </p:nvGrpSpPr>
        <p:grpSpPr>
          <a:xfrm>
            <a:off x="2891702" y="5129161"/>
            <a:ext cx="2437666" cy="669199"/>
            <a:chOff x="2165350" y="4106863"/>
            <a:chExt cx="1828249" cy="501899"/>
          </a:xfrm>
        </p:grpSpPr>
        <p:cxnSp>
          <p:nvCxnSpPr>
            <p:cNvPr id="7" name="Straight Connector 38"/>
            <p:cNvCxnSpPr/>
            <p:nvPr/>
          </p:nvCxnSpPr>
          <p:spPr>
            <a:xfrm>
              <a:off x="2165350" y="4130675"/>
              <a:ext cx="0" cy="312738"/>
            </a:xfrm>
            <a:prstGeom prst="line">
              <a:avLst/>
            </a:prstGeom>
            <a:noFill/>
            <a:ln w="6350" cap="flat" cmpd="sng" algn="ctr">
              <a:solidFill>
                <a:srgbClr val="4472C4"/>
              </a:solidFill>
              <a:prstDash val="solid"/>
              <a:miter lim="800000"/>
            </a:ln>
            <a:effectLst/>
          </p:spPr>
        </p:cxnSp>
        <p:sp>
          <p:nvSpPr>
            <p:cNvPr id="8" name="TextBox 4"/>
            <p:cNvSpPr txBox="1">
              <a:spLocks noChangeArrowheads="1"/>
            </p:cNvSpPr>
            <p:nvPr/>
          </p:nvSpPr>
          <p:spPr bwMode="auto">
            <a:xfrm>
              <a:off x="2187575" y="4106863"/>
              <a:ext cx="1806024" cy="346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1219170">
                <a:defRPr/>
              </a:pPr>
              <a:r>
                <a:rPr lang="ko-KR" altLang="en-US" sz="2400" b="1" kern="0" dirty="0">
                  <a:solidFill>
                    <a:srgbClr val="70AD47">
                      <a:lumMod val="50000"/>
                    </a:srgbClr>
                  </a:solidFill>
                </a:rPr>
                <a:t>주식회사 자비스</a:t>
              </a:r>
              <a:endParaRPr lang="zh-CN" altLang="en-US" sz="2400" b="1" kern="0" dirty="0">
                <a:solidFill>
                  <a:srgbClr val="70AD47">
                    <a:lumMod val="50000"/>
                  </a:srgbClr>
                </a:solidFill>
                <a:ea typeface="等线"/>
              </a:endParaRPr>
            </a:p>
          </p:txBody>
        </p:sp>
        <p:sp>
          <p:nvSpPr>
            <p:cNvPr id="9" name="TextBox 4"/>
            <p:cNvSpPr txBox="1">
              <a:spLocks noChangeArrowheads="1"/>
            </p:cNvSpPr>
            <p:nvPr/>
          </p:nvSpPr>
          <p:spPr bwMode="auto">
            <a:xfrm>
              <a:off x="2194299" y="4385672"/>
              <a:ext cx="870671" cy="223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defTabSz="1219170">
                <a:defRPr/>
              </a:pPr>
              <a:r>
                <a:rPr lang="en-US" altLang="zh-CN" sz="1333" kern="0" dirty="0">
                  <a:solidFill>
                    <a:prstClr val="black">
                      <a:lumMod val="85000"/>
                      <a:lumOff val="15000"/>
                    </a:prstClr>
                  </a:solidFill>
                  <a:ea typeface="等线 Light"/>
                </a:rPr>
                <a:t>XAVIS Co,.Ltd.</a:t>
              </a:r>
              <a:endParaRPr lang="zh-CN" altLang="en-US" sz="2400" kern="0" dirty="0">
                <a:solidFill>
                  <a:prstClr val="black">
                    <a:lumMod val="85000"/>
                    <a:lumOff val="15000"/>
                  </a:prstClr>
                </a:solidFill>
                <a:ea typeface="等线"/>
              </a:endParaRPr>
            </a:p>
          </p:txBody>
        </p:sp>
      </p:grpSp>
      <p:sp>
        <p:nvSpPr>
          <p:cNvPr id="10" name="직사각형 9"/>
          <p:cNvSpPr/>
          <p:nvPr/>
        </p:nvSpPr>
        <p:spPr>
          <a:xfrm>
            <a:off x="1487616" y="5830732"/>
            <a:ext cx="4512376" cy="543867"/>
          </a:xfrm>
          <a:prstGeom prst="rect">
            <a:avLst/>
          </a:prstGeom>
        </p:spPr>
        <p:txBody>
          <a:bodyPr wrap="square">
            <a:spAutoFit/>
          </a:bodyPr>
          <a:lstStyle/>
          <a:p>
            <a:pPr defTabSz="1219170">
              <a:defRPr/>
            </a:pPr>
            <a:r>
              <a:rPr lang="en-US" altLang="ko-KR" sz="1467" b="1" kern="0" dirty="0">
                <a:solidFill>
                  <a:srgbClr val="002060"/>
                </a:solidFill>
                <a:hlinkClick r:id="" action="ppaction://noaction"/>
              </a:rPr>
              <a:t>Tel:031-740-3800  Fax: 031-740-3802</a:t>
            </a:r>
          </a:p>
          <a:p>
            <a:pPr defTabSz="1219170">
              <a:defRPr/>
            </a:pPr>
            <a:r>
              <a:rPr lang="en-US" altLang="ko-KR" sz="1467" b="1" kern="0" dirty="0">
                <a:solidFill>
                  <a:srgbClr val="002060"/>
                </a:solidFill>
                <a:hlinkClick r:id="" action="ppaction://noaction"/>
              </a:rPr>
              <a:t>Email: xavis@xavis.co.kr  URL: www.xavis.co.kr</a:t>
            </a:r>
          </a:p>
        </p:txBody>
      </p:sp>
      <p:sp>
        <p:nvSpPr>
          <p:cNvPr id="11" name="椭圆 17"/>
          <p:cNvSpPr/>
          <p:nvPr/>
        </p:nvSpPr>
        <p:spPr bwMode="auto">
          <a:xfrm>
            <a:off x="5641071" y="1605820"/>
            <a:ext cx="1920000" cy="1920000"/>
          </a:xfrm>
          <a:prstGeom prst="ellipse">
            <a:avLst/>
          </a:prstGeom>
          <a:gradFill flip="none" rotWithShape="1">
            <a:gsLst>
              <a:gs pos="50000">
                <a:sysClr val="window" lastClr="FFFFFF">
                  <a:lumMod val="95000"/>
                </a:sysClr>
              </a:gs>
              <a:gs pos="100000">
                <a:sysClr val="window" lastClr="FFFFFF">
                  <a:lumMod val="75000"/>
                </a:sysClr>
              </a:gs>
              <a:gs pos="0">
                <a:sysClr val="window" lastClr="FFFFFF"/>
              </a:gs>
            </a:gsLst>
            <a:lin ang="18900000" scaled="0"/>
            <a:tileRect/>
          </a:gradFill>
          <a:ln w="38100" cap="flat" cmpd="sng" algn="ctr">
            <a:gradFill>
              <a:gsLst>
                <a:gs pos="100000">
                  <a:sysClr val="window" lastClr="FFFFFF">
                    <a:lumMod val="85000"/>
                  </a:sysClr>
                </a:gs>
                <a:gs pos="0">
                  <a:sysClr val="window" lastClr="FFFFFF"/>
                </a:gs>
              </a:gsLst>
              <a:lin ang="8100000" scaled="0"/>
            </a:gradFill>
            <a:prstDash val="solid"/>
            <a:miter lim="800000"/>
          </a:ln>
          <a:effectLst>
            <a:outerShdw blurRad="444500" dist="254000" dir="8100000" algn="tr" rotWithShape="0">
              <a:prstClr val="black">
                <a:alpha val="50000"/>
              </a:prstClr>
            </a:outerShdw>
          </a:effectLst>
        </p:spPr>
        <p:txBody>
          <a:bodyPr anchor="ctr"/>
          <a:lstStyle/>
          <a:p>
            <a:pPr algn="ctr" defTabSz="1219170">
              <a:defRPr/>
            </a:pPr>
            <a:endParaRPr lang="zh-CN" altLang="en-US" sz="2400" kern="0" noProof="1">
              <a:solidFill>
                <a:prstClr val="white"/>
              </a:solidFill>
              <a:latin typeface="等线"/>
              <a:ea typeface="等线"/>
            </a:endParaRPr>
          </a:p>
        </p:txBody>
      </p:sp>
      <p:sp>
        <p:nvSpPr>
          <p:cNvPr id="12" name="椭圆 20"/>
          <p:cNvSpPr/>
          <p:nvPr/>
        </p:nvSpPr>
        <p:spPr bwMode="auto">
          <a:xfrm>
            <a:off x="7409537" y="2324315"/>
            <a:ext cx="1920000" cy="1920000"/>
          </a:xfrm>
          <a:prstGeom prst="ellipse">
            <a:avLst/>
          </a:prstGeom>
          <a:gradFill flip="none" rotWithShape="1">
            <a:gsLst>
              <a:gs pos="50000">
                <a:sysClr val="window" lastClr="FFFFFF">
                  <a:lumMod val="95000"/>
                </a:sysClr>
              </a:gs>
              <a:gs pos="100000">
                <a:sysClr val="window" lastClr="FFFFFF">
                  <a:lumMod val="75000"/>
                </a:sysClr>
              </a:gs>
              <a:gs pos="0">
                <a:sysClr val="window" lastClr="FFFFFF"/>
              </a:gs>
            </a:gsLst>
            <a:lin ang="18900000" scaled="0"/>
            <a:tileRect/>
          </a:gradFill>
          <a:ln w="38100" cap="flat" cmpd="sng" algn="ctr">
            <a:gradFill>
              <a:gsLst>
                <a:gs pos="100000">
                  <a:sysClr val="window" lastClr="FFFFFF">
                    <a:lumMod val="85000"/>
                  </a:sysClr>
                </a:gs>
                <a:gs pos="0">
                  <a:sysClr val="window" lastClr="FFFFFF"/>
                </a:gs>
              </a:gsLst>
              <a:lin ang="8100000" scaled="0"/>
            </a:gradFill>
            <a:prstDash val="solid"/>
            <a:miter lim="800000"/>
          </a:ln>
          <a:effectLst>
            <a:outerShdw blurRad="444500" dist="254000" dir="8100000" algn="tr" rotWithShape="0">
              <a:prstClr val="black">
                <a:alpha val="50000"/>
              </a:prstClr>
            </a:outerShdw>
          </a:effectLst>
        </p:spPr>
        <p:txBody>
          <a:bodyPr anchor="ctr"/>
          <a:lstStyle/>
          <a:p>
            <a:pPr algn="ctr" defTabSz="1219170">
              <a:defRPr/>
            </a:pPr>
            <a:endParaRPr lang="zh-CN" altLang="en-US" sz="2400" kern="0" noProof="1">
              <a:solidFill>
                <a:prstClr val="white"/>
              </a:solidFill>
              <a:latin typeface="等线"/>
              <a:ea typeface="等线"/>
            </a:endParaRPr>
          </a:p>
        </p:txBody>
      </p:sp>
      <p:sp>
        <p:nvSpPr>
          <p:cNvPr id="13" name="椭圆 14"/>
          <p:cNvSpPr/>
          <p:nvPr/>
        </p:nvSpPr>
        <p:spPr bwMode="auto">
          <a:xfrm>
            <a:off x="4447287" y="2848261"/>
            <a:ext cx="1920000" cy="1920000"/>
          </a:xfrm>
          <a:prstGeom prst="ellipse">
            <a:avLst/>
          </a:prstGeom>
          <a:gradFill flip="none" rotWithShape="1">
            <a:gsLst>
              <a:gs pos="50000">
                <a:sysClr val="window" lastClr="FFFFFF">
                  <a:lumMod val="95000"/>
                </a:sysClr>
              </a:gs>
              <a:gs pos="100000">
                <a:sysClr val="window" lastClr="FFFFFF">
                  <a:lumMod val="75000"/>
                </a:sysClr>
              </a:gs>
              <a:gs pos="0">
                <a:sysClr val="window" lastClr="FFFFFF"/>
              </a:gs>
            </a:gsLst>
            <a:lin ang="18900000" scaled="0"/>
            <a:tileRect/>
          </a:gradFill>
          <a:ln w="38100" cap="flat" cmpd="sng" algn="ctr">
            <a:gradFill>
              <a:gsLst>
                <a:gs pos="100000">
                  <a:sysClr val="window" lastClr="FFFFFF">
                    <a:lumMod val="85000"/>
                  </a:sysClr>
                </a:gs>
                <a:gs pos="0">
                  <a:sysClr val="window" lastClr="FFFFFF"/>
                </a:gs>
              </a:gsLst>
              <a:lin ang="8100000" scaled="0"/>
            </a:gradFill>
            <a:prstDash val="solid"/>
            <a:miter lim="800000"/>
          </a:ln>
          <a:effectLst>
            <a:outerShdw blurRad="444500" dist="254000" dir="8100000" algn="tr" rotWithShape="0">
              <a:prstClr val="black">
                <a:alpha val="50000"/>
              </a:prstClr>
            </a:outerShdw>
          </a:effectLst>
        </p:spPr>
        <p:txBody>
          <a:bodyPr anchor="ctr"/>
          <a:lstStyle/>
          <a:p>
            <a:pPr algn="ctr" defTabSz="1219170">
              <a:defRPr/>
            </a:pPr>
            <a:endParaRPr lang="zh-CN" altLang="en-US" sz="2400" kern="0" noProof="1">
              <a:solidFill>
                <a:prstClr val="white"/>
              </a:solidFill>
              <a:latin typeface="等线"/>
              <a:ea typeface="等线"/>
            </a:endParaRPr>
          </a:p>
        </p:txBody>
      </p:sp>
      <p:sp>
        <p:nvSpPr>
          <p:cNvPr id="14" name="椭圆 2"/>
          <p:cNvSpPr/>
          <p:nvPr/>
        </p:nvSpPr>
        <p:spPr bwMode="auto">
          <a:xfrm>
            <a:off x="2959859" y="1894113"/>
            <a:ext cx="1920000" cy="1920000"/>
          </a:xfrm>
          <a:prstGeom prst="ellipse">
            <a:avLst/>
          </a:prstGeom>
          <a:gradFill flip="none" rotWithShape="1">
            <a:gsLst>
              <a:gs pos="50000">
                <a:sysClr val="window" lastClr="FFFFFF">
                  <a:lumMod val="95000"/>
                </a:sysClr>
              </a:gs>
              <a:gs pos="100000">
                <a:sysClr val="window" lastClr="FFFFFF">
                  <a:lumMod val="75000"/>
                </a:sysClr>
              </a:gs>
              <a:gs pos="0">
                <a:sysClr val="window" lastClr="FFFFFF"/>
              </a:gs>
            </a:gsLst>
            <a:lin ang="18900000" scaled="0"/>
            <a:tileRect/>
          </a:gradFill>
          <a:ln w="38100" cap="flat" cmpd="sng" algn="ctr">
            <a:gradFill>
              <a:gsLst>
                <a:gs pos="100000">
                  <a:sysClr val="window" lastClr="FFFFFF">
                    <a:lumMod val="85000"/>
                  </a:sysClr>
                </a:gs>
                <a:gs pos="0">
                  <a:sysClr val="window" lastClr="FFFFFF"/>
                </a:gs>
              </a:gsLst>
              <a:lin ang="8100000" scaled="0"/>
            </a:gradFill>
            <a:prstDash val="solid"/>
            <a:miter lim="800000"/>
          </a:ln>
          <a:effectLst>
            <a:outerShdw blurRad="444500" dist="254000" dir="8100000" algn="tr" rotWithShape="0">
              <a:prstClr val="black">
                <a:alpha val="50000"/>
              </a:prstClr>
            </a:outerShdw>
          </a:effectLst>
        </p:spPr>
        <p:txBody>
          <a:bodyPr anchor="ctr"/>
          <a:lstStyle/>
          <a:p>
            <a:pPr algn="ctr" defTabSz="1219170">
              <a:defRPr/>
            </a:pPr>
            <a:endParaRPr lang="zh-CN" altLang="en-US" sz="2400" kern="0" noProof="1">
              <a:solidFill>
                <a:prstClr val="white"/>
              </a:solidFill>
              <a:latin typeface="等线"/>
              <a:ea typeface="等线"/>
            </a:endParaRPr>
          </a:p>
        </p:txBody>
      </p:sp>
      <p:sp>
        <p:nvSpPr>
          <p:cNvPr id="15" name="MH_Other_4"/>
          <p:cNvSpPr/>
          <p:nvPr>
            <p:custDataLst>
              <p:tags r:id="rId1"/>
            </p:custDataLst>
          </p:nvPr>
        </p:nvSpPr>
        <p:spPr>
          <a:xfrm>
            <a:off x="8690037" y="4448307"/>
            <a:ext cx="576000" cy="576000"/>
          </a:xfrm>
          <a:prstGeom prst="ellipse">
            <a:avLst/>
          </a:prstGeom>
          <a:gradFill flip="none" rotWithShape="1">
            <a:gsLst>
              <a:gs pos="100000">
                <a:sysClr val="window" lastClr="FFFFFF"/>
              </a:gs>
              <a:gs pos="0">
                <a:srgbClr val="E0E0E0"/>
              </a:gs>
            </a:gsLst>
            <a:lin ang="8100000" scaled="0"/>
            <a:tileRect/>
          </a:gradFill>
          <a:ln w="15875" cap="flat" cmpd="sng" algn="ctr">
            <a:gradFill>
              <a:gsLst>
                <a:gs pos="100000">
                  <a:sysClr val="window" lastClr="FFFFFF">
                    <a:lumMod val="85000"/>
                  </a:sysClr>
                </a:gs>
                <a:gs pos="0">
                  <a:sysClr val="window" lastClr="FFFFFF"/>
                </a:gs>
              </a:gsLst>
              <a:lin ang="8100000" scaled="0"/>
            </a:gradFill>
            <a:prstDash val="solid"/>
            <a:miter lim="800000"/>
          </a:ln>
          <a:effectLst>
            <a:outerShdw blurRad="279400" dist="101600" dir="8100000" algn="tr" rotWithShape="0">
              <a:prstClr val="black">
                <a:alpha val="40000"/>
              </a:prstClr>
            </a:outerShdw>
          </a:effectLst>
        </p:spPr>
        <p:txBody>
          <a:bodyPr lIns="135363" tIns="67679" rIns="135363" bIns="67679" anchor="ctr"/>
          <a:lstStyle/>
          <a:p>
            <a:pPr algn="ctr" defTabSz="1219170">
              <a:defRPr/>
            </a:pPr>
            <a:endParaRPr lang="en-US" sz="2400" kern="0" noProof="1">
              <a:solidFill>
                <a:prstClr val="white"/>
              </a:solidFill>
              <a:latin typeface="等线"/>
              <a:sym typeface="+mn-lt"/>
            </a:endParaRPr>
          </a:p>
        </p:txBody>
      </p:sp>
      <p:sp>
        <p:nvSpPr>
          <p:cNvPr id="16" name="MH_Other_4"/>
          <p:cNvSpPr/>
          <p:nvPr>
            <p:custDataLst>
              <p:tags r:id="rId2"/>
            </p:custDataLst>
          </p:nvPr>
        </p:nvSpPr>
        <p:spPr>
          <a:xfrm>
            <a:off x="3192340" y="4270875"/>
            <a:ext cx="359349" cy="355199"/>
          </a:xfrm>
          <a:prstGeom prst="ellipse">
            <a:avLst/>
          </a:prstGeom>
          <a:gradFill flip="none" rotWithShape="1">
            <a:gsLst>
              <a:gs pos="100000">
                <a:sysClr val="window" lastClr="FFFFFF"/>
              </a:gs>
              <a:gs pos="0">
                <a:srgbClr val="E0E0E0"/>
              </a:gs>
            </a:gsLst>
            <a:lin ang="8100000" scaled="0"/>
            <a:tileRect/>
          </a:gradFill>
          <a:ln w="15875" cap="flat" cmpd="sng" algn="ctr">
            <a:gradFill>
              <a:gsLst>
                <a:gs pos="100000">
                  <a:sysClr val="window" lastClr="FFFFFF">
                    <a:lumMod val="85000"/>
                  </a:sysClr>
                </a:gs>
                <a:gs pos="0">
                  <a:sysClr val="window" lastClr="FFFFFF"/>
                </a:gs>
              </a:gsLst>
              <a:lin ang="8100000" scaled="0"/>
            </a:gradFill>
            <a:prstDash val="solid"/>
            <a:miter lim="800000"/>
          </a:ln>
          <a:effectLst>
            <a:outerShdw blurRad="279400" dist="101600" dir="8100000" algn="tr" rotWithShape="0">
              <a:prstClr val="black">
                <a:alpha val="40000"/>
              </a:prstClr>
            </a:outerShdw>
          </a:effectLst>
        </p:spPr>
        <p:txBody>
          <a:bodyPr lIns="135363" tIns="67679" rIns="135363" bIns="67679" anchor="ctr"/>
          <a:lstStyle/>
          <a:p>
            <a:pPr algn="ctr" defTabSz="1219170">
              <a:defRPr/>
            </a:pPr>
            <a:endParaRPr lang="en-US" sz="2400" kern="0" noProof="1">
              <a:solidFill>
                <a:prstClr val="white"/>
              </a:solidFill>
              <a:latin typeface="等线"/>
              <a:sym typeface="+mn-lt"/>
            </a:endParaRPr>
          </a:p>
        </p:txBody>
      </p:sp>
      <p:sp>
        <p:nvSpPr>
          <p:cNvPr id="17" name="MH_Other_4"/>
          <p:cNvSpPr/>
          <p:nvPr>
            <p:custDataLst>
              <p:tags r:id="rId3"/>
            </p:custDataLst>
          </p:nvPr>
        </p:nvSpPr>
        <p:spPr>
          <a:xfrm>
            <a:off x="10153651" y="1808492"/>
            <a:ext cx="768349" cy="766233"/>
          </a:xfrm>
          <a:prstGeom prst="ellipse">
            <a:avLst/>
          </a:prstGeom>
          <a:solidFill>
            <a:srgbClr val="ED7D31">
              <a:lumMod val="75000"/>
            </a:srgbClr>
          </a:solidFill>
          <a:ln w="15875" cap="flat" cmpd="sng" algn="ctr">
            <a:noFill/>
            <a:prstDash val="solid"/>
            <a:miter lim="800000"/>
          </a:ln>
          <a:effectLst>
            <a:outerShdw blurRad="279400" dist="101600" dir="8100000" algn="tr" rotWithShape="0">
              <a:prstClr val="black">
                <a:alpha val="40000"/>
              </a:prstClr>
            </a:outerShdw>
          </a:effectLst>
        </p:spPr>
        <p:txBody>
          <a:bodyPr lIns="135363" tIns="67679" rIns="135363" bIns="67679" anchor="ctr"/>
          <a:lstStyle/>
          <a:p>
            <a:pPr algn="ctr" defTabSz="1219170">
              <a:defRPr/>
            </a:pPr>
            <a:endParaRPr lang="en-US" sz="2400" kern="0" noProof="1">
              <a:solidFill>
                <a:prstClr val="white"/>
              </a:solidFill>
              <a:latin typeface="等线"/>
              <a:sym typeface="+mn-lt"/>
            </a:endParaRPr>
          </a:p>
        </p:txBody>
      </p:sp>
      <p:sp>
        <p:nvSpPr>
          <p:cNvPr id="18" name="MH_Other_4"/>
          <p:cNvSpPr/>
          <p:nvPr>
            <p:custDataLst>
              <p:tags r:id="rId4"/>
            </p:custDataLst>
          </p:nvPr>
        </p:nvSpPr>
        <p:spPr>
          <a:xfrm>
            <a:off x="937685" y="3040391"/>
            <a:ext cx="766233" cy="768351"/>
          </a:xfrm>
          <a:prstGeom prst="ellipse">
            <a:avLst/>
          </a:prstGeom>
          <a:solidFill>
            <a:srgbClr val="ED7D31">
              <a:lumMod val="75000"/>
            </a:srgbClr>
          </a:solidFill>
          <a:ln w="15875" cap="flat" cmpd="sng" algn="ctr">
            <a:noFill/>
            <a:prstDash val="solid"/>
            <a:miter lim="800000"/>
          </a:ln>
          <a:effectLst>
            <a:outerShdw blurRad="279400" dist="101600" dir="8100000" algn="tr" rotWithShape="0">
              <a:prstClr val="black">
                <a:alpha val="40000"/>
              </a:prstClr>
            </a:outerShdw>
          </a:effectLst>
        </p:spPr>
        <p:txBody>
          <a:bodyPr lIns="135363" tIns="67679" rIns="135363" bIns="67679" anchor="ctr"/>
          <a:lstStyle/>
          <a:p>
            <a:pPr algn="ctr" defTabSz="1219170">
              <a:defRPr/>
            </a:pPr>
            <a:endParaRPr lang="en-US" sz="2400" kern="0" noProof="1">
              <a:solidFill>
                <a:prstClr val="white"/>
              </a:solidFill>
              <a:latin typeface="等线"/>
              <a:sym typeface="+mn-lt"/>
            </a:endParaRPr>
          </a:p>
        </p:txBody>
      </p:sp>
      <p:sp>
        <p:nvSpPr>
          <p:cNvPr id="19" name="MH_Other_4"/>
          <p:cNvSpPr/>
          <p:nvPr>
            <p:custDataLst>
              <p:tags r:id="rId5"/>
            </p:custDataLst>
          </p:nvPr>
        </p:nvSpPr>
        <p:spPr>
          <a:xfrm>
            <a:off x="1896740" y="3942656"/>
            <a:ext cx="473853" cy="468379"/>
          </a:xfrm>
          <a:prstGeom prst="ellipse">
            <a:avLst/>
          </a:prstGeom>
          <a:gradFill flip="none" rotWithShape="1">
            <a:gsLst>
              <a:gs pos="100000">
                <a:sysClr val="window" lastClr="FFFFFF"/>
              </a:gs>
              <a:gs pos="0">
                <a:srgbClr val="E0E0E0"/>
              </a:gs>
            </a:gsLst>
            <a:lin ang="8100000" scaled="0"/>
            <a:tileRect/>
          </a:gradFill>
          <a:ln w="15875" cap="flat" cmpd="sng" algn="ctr">
            <a:gradFill>
              <a:gsLst>
                <a:gs pos="100000">
                  <a:sysClr val="window" lastClr="FFFFFF">
                    <a:lumMod val="85000"/>
                  </a:sysClr>
                </a:gs>
                <a:gs pos="0">
                  <a:sysClr val="window" lastClr="FFFFFF"/>
                </a:gs>
              </a:gsLst>
              <a:lin ang="8100000" scaled="0"/>
            </a:gradFill>
            <a:prstDash val="solid"/>
            <a:miter lim="800000"/>
          </a:ln>
          <a:effectLst>
            <a:outerShdw blurRad="279400" dist="101600" dir="8100000" algn="tr" rotWithShape="0">
              <a:prstClr val="black">
                <a:alpha val="40000"/>
              </a:prstClr>
            </a:outerShdw>
          </a:effectLst>
        </p:spPr>
        <p:txBody>
          <a:bodyPr lIns="135363" tIns="67679" rIns="135363" bIns="67679" anchor="ctr"/>
          <a:lstStyle/>
          <a:p>
            <a:pPr algn="ctr" defTabSz="1219170">
              <a:defRPr/>
            </a:pPr>
            <a:endParaRPr lang="en-US" sz="2400" kern="0" noProof="1">
              <a:solidFill>
                <a:prstClr val="white"/>
              </a:solidFill>
              <a:latin typeface="等线"/>
              <a:sym typeface="+mn-lt"/>
            </a:endParaRPr>
          </a:p>
        </p:txBody>
      </p:sp>
      <p:sp>
        <p:nvSpPr>
          <p:cNvPr id="20" name="MH_Other_4"/>
          <p:cNvSpPr/>
          <p:nvPr>
            <p:custDataLst>
              <p:tags r:id="rId6"/>
            </p:custDataLst>
          </p:nvPr>
        </p:nvSpPr>
        <p:spPr>
          <a:xfrm>
            <a:off x="8175733" y="1434231"/>
            <a:ext cx="384000" cy="384000"/>
          </a:xfrm>
          <a:prstGeom prst="ellipse">
            <a:avLst/>
          </a:prstGeom>
          <a:gradFill flip="none" rotWithShape="1">
            <a:gsLst>
              <a:gs pos="100000">
                <a:sysClr val="window" lastClr="FFFFFF"/>
              </a:gs>
              <a:gs pos="0">
                <a:srgbClr val="E0E0E0"/>
              </a:gs>
            </a:gsLst>
            <a:lin ang="8100000" scaled="0"/>
            <a:tileRect/>
          </a:gradFill>
          <a:ln w="15875" cap="flat" cmpd="sng" algn="ctr">
            <a:gradFill>
              <a:gsLst>
                <a:gs pos="100000">
                  <a:sysClr val="window" lastClr="FFFFFF">
                    <a:lumMod val="85000"/>
                  </a:sysClr>
                </a:gs>
                <a:gs pos="0">
                  <a:sysClr val="window" lastClr="FFFFFF"/>
                </a:gs>
              </a:gsLst>
              <a:lin ang="8100000" scaled="0"/>
            </a:gradFill>
            <a:prstDash val="solid"/>
            <a:miter lim="800000"/>
          </a:ln>
          <a:effectLst>
            <a:outerShdw blurRad="279400" dist="101600" dir="8100000" algn="tr" rotWithShape="0">
              <a:prstClr val="black">
                <a:alpha val="40000"/>
              </a:prstClr>
            </a:outerShdw>
          </a:effectLst>
        </p:spPr>
        <p:txBody>
          <a:bodyPr lIns="135363" tIns="67679" rIns="135363" bIns="67679" anchor="ctr"/>
          <a:lstStyle/>
          <a:p>
            <a:pPr algn="ctr" defTabSz="1219170">
              <a:defRPr/>
            </a:pPr>
            <a:endParaRPr lang="en-US" sz="2400" kern="0" noProof="1">
              <a:solidFill>
                <a:prstClr val="white"/>
              </a:solidFill>
              <a:latin typeface="等线"/>
              <a:sym typeface="+mn-lt"/>
            </a:endParaRPr>
          </a:p>
        </p:txBody>
      </p:sp>
      <p:sp>
        <p:nvSpPr>
          <p:cNvPr id="21" name="MH_Other_4"/>
          <p:cNvSpPr/>
          <p:nvPr>
            <p:custDataLst>
              <p:tags r:id="rId7"/>
            </p:custDataLst>
          </p:nvPr>
        </p:nvSpPr>
        <p:spPr>
          <a:xfrm>
            <a:off x="3216270" y="1202335"/>
            <a:ext cx="469129" cy="463711"/>
          </a:xfrm>
          <a:prstGeom prst="ellipse">
            <a:avLst/>
          </a:prstGeom>
          <a:gradFill flip="none" rotWithShape="1">
            <a:gsLst>
              <a:gs pos="100000">
                <a:sysClr val="window" lastClr="FFFFFF"/>
              </a:gs>
              <a:gs pos="0">
                <a:srgbClr val="E0E0E0"/>
              </a:gs>
            </a:gsLst>
            <a:lin ang="8100000" scaled="0"/>
            <a:tileRect/>
          </a:gradFill>
          <a:ln w="15875" cap="flat" cmpd="sng" algn="ctr">
            <a:gradFill>
              <a:gsLst>
                <a:gs pos="100000">
                  <a:sysClr val="window" lastClr="FFFFFF">
                    <a:lumMod val="85000"/>
                  </a:sysClr>
                </a:gs>
                <a:gs pos="0">
                  <a:sysClr val="window" lastClr="FFFFFF"/>
                </a:gs>
              </a:gsLst>
              <a:lin ang="8100000" scaled="0"/>
            </a:gradFill>
            <a:prstDash val="solid"/>
            <a:miter lim="800000"/>
          </a:ln>
          <a:effectLst>
            <a:outerShdw blurRad="279400" dist="101600" dir="8100000" algn="tr" rotWithShape="0">
              <a:prstClr val="black">
                <a:alpha val="40000"/>
              </a:prstClr>
            </a:outerShdw>
          </a:effectLst>
        </p:spPr>
        <p:txBody>
          <a:bodyPr lIns="135363" tIns="67679" rIns="135363" bIns="67679" anchor="ctr"/>
          <a:lstStyle/>
          <a:p>
            <a:pPr algn="ctr" defTabSz="1219170">
              <a:defRPr/>
            </a:pPr>
            <a:endParaRPr lang="en-US" sz="2400" kern="0" noProof="1">
              <a:solidFill>
                <a:prstClr val="white"/>
              </a:solidFill>
              <a:latin typeface="等线"/>
              <a:sym typeface="+mn-lt"/>
            </a:endParaRPr>
          </a:p>
        </p:txBody>
      </p:sp>
      <p:sp>
        <p:nvSpPr>
          <p:cNvPr id="22" name="MH_Other_4"/>
          <p:cNvSpPr/>
          <p:nvPr>
            <p:custDataLst>
              <p:tags r:id="rId8"/>
            </p:custDataLst>
          </p:nvPr>
        </p:nvSpPr>
        <p:spPr>
          <a:xfrm>
            <a:off x="6798931" y="4046926"/>
            <a:ext cx="312000" cy="308396"/>
          </a:xfrm>
          <a:prstGeom prst="ellipse">
            <a:avLst/>
          </a:prstGeom>
          <a:gradFill flip="none" rotWithShape="1">
            <a:gsLst>
              <a:gs pos="100000">
                <a:sysClr val="window" lastClr="FFFFFF"/>
              </a:gs>
              <a:gs pos="0">
                <a:srgbClr val="E0E0E0"/>
              </a:gs>
            </a:gsLst>
            <a:lin ang="8100000" scaled="0"/>
            <a:tileRect/>
          </a:gradFill>
          <a:ln w="15875" cap="flat" cmpd="sng" algn="ctr">
            <a:gradFill>
              <a:gsLst>
                <a:gs pos="100000">
                  <a:sysClr val="window" lastClr="FFFFFF">
                    <a:lumMod val="85000"/>
                  </a:sysClr>
                </a:gs>
                <a:gs pos="0">
                  <a:sysClr val="window" lastClr="FFFFFF"/>
                </a:gs>
              </a:gsLst>
              <a:lin ang="8100000" scaled="0"/>
            </a:gradFill>
            <a:prstDash val="solid"/>
            <a:miter lim="800000"/>
          </a:ln>
          <a:effectLst>
            <a:outerShdw blurRad="279400" dist="101600" dir="8100000" algn="tr" rotWithShape="0">
              <a:prstClr val="black">
                <a:alpha val="40000"/>
              </a:prstClr>
            </a:outerShdw>
          </a:effectLst>
        </p:spPr>
        <p:txBody>
          <a:bodyPr lIns="135363" tIns="67679" rIns="135363" bIns="67679" anchor="ctr"/>
          <a:lstStyle/>
          <a:p>
            <a:pPr algn="ctr" defTabSz="1219170">
              <a:defRPr/>
            </a:pPr>
            <a:endParaRPr lang="en-US" sz="2400" kern="0" noProof="1">
              <a:solidFill>
                <a:prstClr val="white"/>
              </a:solidFill>
              <a:latin typeface="等线"/>
              <a:sym typeface="+mn-lt"/>
            </a:endParaRPr>
          </a:p>
        </p:txBody>
      </p:sp>
      <p:sp>
        <p:nvSpPr>
          <p:cNvPr id="23" name="MH_Other_4"/>
          <p:cNvSpPr/>
          <p:nvPr>
            <p:custDataLst>
              <p:tags r:id="rId9"/>
            </p:custDataLst>
          </p:nvPr>
        </p:nvSpPr>
        <p:spPr>
          <a:xfrm>
            <a:off x="9673167" y="4145291"/>
            <a:ext cx="480484" cy="480484"/>
          </a:xfrm>
          <a:prstGeom prst="ellipse">
            <a:avLst/>
          </a:prstGeom>
          <a:solidFill>
            <a:srgbClr val="00B050"/>
          </a:solidFill>
          <a:ln w="15875" cap="flat" cmpd="sng" algn="ctr">
            <a:noFill/>
            <a:prstDash val="solid"/>
            <a:miter lim="800000"/>
          </a:ln>
          <a:effectLst>
            <a:outerShdw blurRad="279400" dist="101600" dir="8100000" algn="tr" rotWithShape="0">
              <a:prstClr val="black">
                <a:alpha val="40000"/>
              </a:prstClr>
            </a:outerShdw>
          </a:effectLst>
        </p:spPr>
        <p:txBody>
          <a:bodyPr lIns="135363" tIns="67679" rIns="135363" bIns="67679" anchor="ctr"/>
          <a:lstStyle/>
          <a:p>
            <a:pPr algn="ctr" defTabSz="1219170">
              <a:defRPr/>
            </a:pPr>
            <a:endParaRPr lang="en-US" sz="2400" kern="0" noProof="1">
              <a:solidFill>
                <a:prstClr val="white"/>
              </a:solidFill>
              <a:latin typeface="等线"/>
              <a:sym typeface="+mn-lt"/>
            </a:endParaRPr>
          </a:p>
        </p:txBody>
      </p:sp>
      <p:sp>
        <p:nvSpPr>
          <p:cNvPr id="24" name="MH_Other_4"/>
          <p:cNvSpPr/>
          <p:nvPr>
            <p:custDataLst>
              <p:tags r:id="rId10"/>
            </p:custDataLst>
          </p:nvPr>
        </p:nvSpPr>
        <p:spPr>
          <a:xfrm>
            <a:off x="1955800" y="2282624"/>
            <a:ext cx="431800" cy="431800"/>
          </a:xfrm>
          <a:prstGeom prst="ellipse">
            <a:avLst/>
          </a:prstGeom>
          <a:solidFill>
            <a:srgbClr val="92D050"/>
          </a:solidFill>
          <a:ln w="15875" cap="flat" cmpd="sng" algn="ctr">
            <a:noFill/>
            <a:prstDash val="solid"/>
            <a:miter lim="800000"/>
          </a:ln>
          <a:effectLst>
            <a:outerShdw blurRad="279400" dist="101600" dir="8100000" algn="tr" rotWithShape="0">
              <a:prstClr val="black">
                <a:alpha val="40000"/>
              </a:prstClr>
            </a:outerShdw>
          </a:effectLst>
        </p:spPr>
        <p:txBody>
          <a:bodyPr lIns="135363" tIns="67679" rIns="135363" bIns="67679" anchor="ctr"/>
          <a:lstStyle/>
          <a:p>
            <a:pPr algn="ctr" defTabSz="1219170">
              <a:defRPr/>
            </a:pPr>
            <a:endParaRPr lang="en-US" sz="2400" kern="0" noProof="1">
              <a:solidFill>
                <a:prstClr val="white"/>
              </a:solidFill>
              <a:latin typeface="等线"/>
              <a:sym typeface="+mn-lt"/>
            </a:endParaRPr>
          </a:p>
        </p:txBody>
      </p:sp>
      <p:sp>
        <p:nvSpPr>
          <p:cNvPr id="25" name="MH_Other_4"/>
          <p:cNvSpPr/>
          <p:nvPr>
            <p:custDataLst>
              <p:tags r:id="rId11"/>
            </p:custDataLst>
          </p:nvPr>
        </p:nvSpPr>
        <p:spPr>
          <a:xfrm>
            <a:off x="4658785" y="1808491"/>
            <a:ext cx="383116" cy="383117"/>
          </a:xfrm>
          <a:prstGeom prst="ellipse">
            <a:avLst/>
          </a:prstGeom>
          <a:solidFill>
            <a:srgbClr val="92D050"/>
          </a:solidFill>
          <a:ln w="15875" cap="flat" cmpd="sng" algn="ctr">
            <a:noFill/>
            <a:prstDash val="solid"/>
            <a:miter lim="800000"/>
          </a:ln>
          <a:effectLst>
            <a:outerShdw blurRad="279400" dist="101600" dir="8100000" algn="tr" rotWithShape="0">
              <a:prstClr val="black">
                <a:alpha val="40000"/>
              </a:prstClr>
            </a:outerShdw>
          </a:effectLst>
        </p:spPr>
        <p:txBody>
          <a:bodyPr lIns="135363" tIns="67679" rIns="135363" bIns="67679" anchor="ctr"/>
          <a:lstStyle/>
          <a:p>
            <a:pPr algn="ctr" defTabSz="1219170">
              <a:defRPr/>
            </a:pPr>
            <a:endParaRPr lang="en-US" sz="2400" kern="0" noProof="1">
              <a:solidFill>
                <a:prstClr val="white"/>
              </a:solidFill>
              <a:latin typeface="等线"/>
              <a:sym typeface="+mn-lt"/>
            </a:endParaRPr>
          </a:p>
        </p:txBody>
      </p:sp>
      <p:sp>
        <p:nvSpPr>
          <p:cNvPr id="26" name="MH_Other_4"/>
          <p:cNvSpPr/>
          <p:nvPr>
            <p:custDataLst>
              <p:tags r:id="rId12"/>
            </p:custDataLst>
          </p:nvPr>
        </p:nvSpPr>
        <p:spPr>
          <a:xfrm>
            <a:off x="7564968" y="4411992"/>
            <a:ext cx="268817" cy="268817"/>
          </a:xfrm>
          <a:prstGeom prst="ellipse">
            <a:avLst/>
          </a:prstGeom>
          <a:solidFill>
            <a:srgbClr val="92D050"/>
          </a:solidFill>
          <a:ln w="15875" cap="flat" cmpd="sng" algn="ctr">
            <a:noFill/>
            <a:prstDash val="solid"/>
            <a:miter lim="800000"/>
          </a:ln>
          <a:effectLst>
            <a:outerShdw blurRad="279400" dist="101600" dir="8100000" algn="tr" rotWithShape="0">
              <a:prstClr val="black">
                <a:alpha val="40000"/>
              </a:prstClr>
            </a:outerShdw>
          </a:effectLst>
        </p:spPr>
        <p:txBody>
          <a:bodyPr lIns="135363" tIns="67679" rIns="135363" bIns="67679" anchor="ctr"/>
          <a:lstStyle/>
          <a:p>
            <a:pPr algn="ctr" defTabSz="1219170">
              <a:defRPr/>
            </a:pPr>
            <a:endParaRPr lang="en-US" sz="2400" kern="0" noProof="1">
              <a:solidFill>
                <a:prstClr val="white"/>
              </a:solidFill>
              <a:latin typeface="等线"/>
              <a:sym typeface="+mn-lt"/>
            </a:endParaRPr>
          </a:p>
        </p:txBody>
      </p:sp>
      <p:sp>
        <p:nvSpPr>
          <p:cNvPr id="27" name="MH_Other_4"/>
          <p:cNvSpPr/>
          <p:nvPr>
            <p:custDataLst>
              <p:tags r:id="rId13"/>
            </p:custDataLst>
          </p:nvPr>
        </p:nvSpPr>
        <p:spPr>
          <a:xfrm>
            <a:off x="6838951" y="1124809"/>
            <a:ext cx="289983" cy="289983"/>
          </a:xfrm>
          <a:prstGeom prst="ellipse">
            <a:avLst/>
          </a:prstGeom>
          <a:solidFill>
            <a:srgbClr val="00B050"/>
          </a:solidFill>
          <a:ln w="15875" cap="flat" cmpd="sng" algn="ctr">
            <a:noFill/>
            <a:prstDash val="solid"/>
            <a:miter lim="800000"/>
          </a:ln>
          <a:effectLst>
            <a:outerShdw blurRad="279400" dist="101600" dir="8100000" algn="tr" rotWithShape="0">
              <a:prstClr val="black">
                <a:alpha val="40000"/>
              </a:prstClr>
            </a:outerShdw>
          </a:effectLst>
        </p:spPr>
        <p:txBody>
          <a:bodyPr lIns="135363" tIns="67679" rIns="135363" bIns="67679" anchor="ctr"/>
          <a:lstStyle/>
          <a:p>
            <a:pPr algn="ctr" defTabSz="1219170">
              <a:defRPr/>
            </a:pPr>
            <a:endParaRPr lang="en-US" sz="2400" kern="0" noProof="1">
              <a:solidFill>
                <a:prstClr val="white"/>
              </a:solidFill>
              <a:latin typeface="等线"/>
              <a:sym typeface="+mn-lt"/>
            </a:endParaRPr>
          </a:p>
        </p:txBody>
      </p:sp>
      <p:sp>
        <p:nvSpPr>
          <p:cNvPr id="28" name="MH_Other_4"/>
          <p:cNvSpPr/>
          <p:nvPr>
            <p:custDataLst>
              <p:tags r:id="rId14"/>
            </p:custDataLst>
          </p:nvPr>
        </p:nvSpPr>
        <p:spPr>
          <a:xfrm>
            <a:off x="3951818" y="4196091"/>
            <a:ext cx="241300" cy="239184"/>
          </a:xfrm>
          <a:prstGeom prst="ellipse">
            <a:avLst/>
          </a:prstGeom>
          <a:solidFill>
            <a:srgbClr val="00B050"/>
          </a:solidFill>
          <a:ln w="15875" cap="flat" cmpd="sng" algn="ctr">
            <a:noFill/>
            <a:prstDash val="solid"/>
            <a:miter lim="800000"/>
          </a:ln>
          <a:effectLst>
            <a:outerShdw blurRad="279400" dist="101600" dir="8100000" algn="tr" rotWithShape="0">
              <a:prstClr val="black">
                <a:alpha val="40000"/>
              </a:prstClr>
            </a:outerShdw>
          </a:effectLst>
        </p:spPr>
        <p:txBody>
          <a:bodyPr lIns="135363" tIns="67679" rIns="135363" bIns="67679" anchor="ctr"/>
          <a:lstStyle/>
          <a:p>
            <a:pPr algn="ctr" defTabSz="1219170">
              <a:defRPr/>
            </a:pPr>
            <a:endParaRPr lang="en-US" sz="2400" kern="0" noProof="1">
              <a:solidFill>
                <a:prstClr val="white"/>
              </a:solidFill>
              <a:latin typeface="等线"/>
              <a:sym typeface="+mn-lt"/>
            </a:endParaRPr>
          </a:p>
        </p:txBody>
      </p:sp>
      <p:sp>
        <p:nvSpPr>
          <p:cNvPr id="29" name="MH_Other_4"/>
          <p:cNvSpPr/>
          <p:nvPr>
            <p:custDataLst>
              <p:tags r:id="rId15"/>
            </p:custDataLst>
          </p:nvPr>
        </p:nvSpPr>
        <p:spPr>
          <a:xfrm>
            <a:off x="9817101" y="3040392"/>
            <a:ext cx="192617" cy="192617"/>
          </a:xfrm>
          <a:prstGeom prst="ellipse">
            <a:avLst/>
          </a:prstGeom>
          <a:solidFill>
            <a:srgbClr val="92D050"/>
          </a:solidFill>
          <a:ln w="15875" cap="flat" cmpd="sng" algn="ctr">
            <a:noFill/>
            <a:prstDash val="solid"/>
            <a:miter lim="800000"/>
          </a:ln>
          <a:effectLst>
            <a:outerShdw blurRad="279400" dist="101600" dir="8100000" algn="tr" rotWithShape="0">
              <a:prstClr val="black">
                <a:alpha val="40000"/>
              </a:prstClr>
            </a:outerShdw>
          </a:effectLst>
        </p:spPr>
        <p:txBody>
          <a:bodyPr lIns="135363" tIns="67679" rIns="135363" bIns="67679" anchor="ctr"/>
          <a:lstStyle/>
          <a:p>
            <a:pPr algn="ctr" defTabSz="1219170">
              <a:defRPr/>
            </a:pPr>
            <a:endParaRPr lang="en-US" sz="2400" kern="0" noProof="1">
              <a:solidFill>
                <a:prstClr val="white"/>
              </a:solidFill>
              <a:latin typeface="等线"/>
              <a:sym typeface="+mn-lt"/>
            </a:endParaRPr>
          </a:p>
        </p:txBody>
      </p:sp>
      <p:sp>
        <p:nvSpPr>
          <p:cNvPr id="30" name="MH_Other_4"/>
          <p:cNvSpPr/>
          <p:nvPr>
            <p:custDataLst>
              <p:tags r:id="rId16"/>
            </p:custDataLst>
          </p:nvPr>
        </p:nvSpPr>
        <p:spPr>
          <a:xfrm>
            <a:off x="6028267" y="4663875"/>
            <a:ext cx="336551" cy="336549"/>
          </a:xfrm>
          <a:prstGeom prst="ellipse">
            <a:avLst/>
          </a:prstGeom>
          <a:solidFill>
            <a:srgbClr val="00B050"/>
          </a:solidFill>
          <a:ln w="15875" cap="flat" cmpd="sng" algn="ctr">
            <a:noFill/>
            <a:prstDash val="solid"/>
            <a:miter lim="800000"/>
          </a:ln>
          <a:effectLst>
            <a:outerShdw blurRad="279400" dist="101600" dir="8100000" algn="tr" rotWithShape="0">
              <a:prstClr val="black">
                <a:alpha val="40000"/>
              </a:prstClr>
            </a:outerShdw>
          </a:effectLst>
        </p:spPr>
        <p:txBody>
          <a:bodyPr lIns="135363" tIns="67679" rIns="135363" bIns="67679" anchor="ctr"/>
          <a:lstStyle/>
          <a:p>
            <a:pPr algn="ctr" defTabSz="1219170">
              <a:defRPr/>
            </a:pPr>
            <a:endParaRPr lang="en-US" sz="2400" kern="0" noProof="1">
              <a:solidFill>
                <a:prstClr val="white"/>
              </a:solidFill>
              <a:latin typeface="等线"/>
              <a:sym typeface="+mn-lt"/>
            </a:endParaRPr>
          </a:p>
        </p:txBody>
      </p:sp>
      <p:sp>
        <p:nvSpPr>
          <p:cNvPr id="31" name="TextBox 30"/>
          <p:cNvSpPr txBox="1"/>
          <p:nvPr/>
        </p:nvSpPr>
        <p:spPr>
          <a:xfrm>
            <a:off x="1955800" y="2300589"/>
            <a:ext cx="7513080" cy="1614007"/>
          </a:xfrm>
          <a:prstGeom prst="rect">
            <a:avLst/>
          </a:prstGeom>
          <a:noFill/>
        </p:spPr>
        <p:txBody>
          <a:bodyPr wrap="square" lIns="135363" tIns="67679" rIns="135363" bIns="67679">
            <a:spAutoFit/>
          </a:bodyPr>
          <a:lstStyle>
            <a:defPPr>
              <a:defRPr lang="zh-CN"/>
            </a:defPPr>
            <a:lvl1pPr algn="ctr">
              <a:defRPr sz="5400" b="1">
                <a:solidFill>
                  <a:schemeClr val="accent1"/>
                </a:solidFill>
                <a:effectLst>
                  <a:innerShdw blurRad="50800" dist="63500" dir="18900000">
                    <a:prstClr val="black">
                      <a:alpha val="30000"/>
                    </a:prstClr>
                  </a:innerShdw>
                </a:effectLst>
                <a:latin typeface="Impact" panose="020B0806030902050204" pitchFamily="34" charset="0"/>
                <a:cs typeface="Aharoni" panose="02010803020104030203" pitchFamily="2" charset="-79"/>
              </a:defRPr>
            </a:lvl1pPr>
          </a:lstStyle>
          <a:p>
            <a:pPr latinLnBrk="0"/>
            <a:r>
              <a:rPr lang="en-US" altLang="zh-CN" sz="9600" noProof="1">
                <a:solidFill>
                  <a:srgbClr val="ED7D31">
                    <a:lumMod val="75000"/>
                  </a:srgbClr>
                </a:solidFill>
                <a:latin typeface="Arial" panose="020B0604020202020204" pitchFamily="34" charset="0"/>
                <a:ea typeface="等线 Light"/>
                <a:cs typeface="Arial" panose="020B0604020202020204" pitchFamily="34" charset="0"/>
              </a:rPr>
              <a:t>Thanks</a:t>
            </a:r>
            <a:endParaRPr lang="zh-CN" altLang="en-US" sz="9600" noProof="1">
              <a:solidFill>
                <a:srgbClr val="ED7D31">
                  <a:lumMod val="75000"/>
                </a:srgbClr>
              </a:solidFill>
              <a:latin typeface="Arial" panose="020B0604020202020204" pitchFamily="34" charset="0"/>
              <a:ea typeface="等线 Light"/>
              <a:cs typeface="Arial" panose="020B0604020202020204" pitchFamily="34" charset="0"/>
            </a:endParaRPr>
          </a:p>
        </p:txBody>
      </p:sp>
      <p:pic>
        <p:nvPicPr>
          <p:cNvPr id="32" name="Picture 2"/>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1658199" y="5190019"/>
            <a:ext cx="1152128" cy="373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47366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335362" y="145499"/>
            <a:ext cx="10006375" cy="369524"/>
          </a:xfrm>
        </p:spPr>
        <p:txBody>
          <a:bodyPr/>
          <a:lstStyle/>
          <a:p>
            <a:r>
              <a:rPr lang="en-US" altLang="ko-KR" sz="1800" dirty="0">
                <a:latin typeface="Malgun Gothic" panose="020B0503020000020004" pitchFamily="34" charset="-127"/>
                <a:ea typeface="Malgun Gothic" panose="020B0503020000020004" pitchFamily="34" charset="-127"/>
              </a:rPr>
              <a:t>1. Completed Topic</a:t>
            </a:r>
            <a:endParaRPr lang="ko-KR" altLang="en-US" sz="1800" dirty="0">
              <a:latin typeface="Malgun Gothic" panose="020B0503020000020004" pitchFamily="34" charset="-127"/>
              <a:ea typeface="Malgun Gothic" panose="020B0503020000020004" pitchFamily="34" charset="-127"/>
            </a:endParaRPr>
          </a:p>
        </p:txBody>
      </p:sp>
      <p:sp>
        <p:nvSpPr>
          <p:cNvPr id="4" name="슬라이드 번호 개체 틀 3"/>
          <p:cNvSpPr>
            <a:spLocks noGrp="1"/>
          </p:cNvSpPr>
          <p:nvPr>
            <p:ph type="sldNum" sz="quarter" idx="12"/>
          </p:nvPr>
        </p:nvSpPr>
        <p:spPr/>
        <p:txBody>
          <a:bodyPr/>
          <a:lstStyle/>
          <a:p>
            <a:pPr defTabSz="1219170" latinLnBrk="1"/>
            <a:fld id="{0AE8A381-81F1-40BF-A1F3-1F818F8B7375}" type="slidenum">
              <a:rPr lang="ko-KR" altLang="en-US" smtClean="0">
                <a:solidFill>
                  <a:prstClr val="white">
                    <a:lumMod val="50000"/>
                  </a:prstClr>
                </a:solidFill>
                <a:latin typeface="맑은 고딕"/>
                <a:ea typeface="맑은 고딕" panose="020B0503020000020004" pitchFamily="34" charset="-127"/>
              </a:rPr>
              <a:pPr defTabSz="1219170" latinLnBrk="1"/>
              <a:t>2</a:t>
            </a:fld>
            <a:endParaRPr lang="ko-KR" altLang="en-US" dirty="0">
              <a:solidFill>
                <a:prstClr val="white">
                  <a:lumMod val="50000"/>
                </a:prstClr>
              </a:solidFill>
              <a:latin typeface="맑은 고딕"/>
              <a:ea typeface="맑은 고딕" panose="020B0503020000020004" pitchFamily="34" charset="-127"/>
            </a:endParaRPr>
          </a:p>
        </p:txBody>
      </p:sp>
      <p:graphicFrame>
        <p:nvGraphicFramePr>
          <p:cNvPr id="3" name="Table 5">
            <a:extLst>
              <a:ext uri="{FF2B5EF4-FFF2-40B4-BE49-F238E27FC236}">
                <a16:creationId xmlns:a16="http://schemas.microsoft.com/office/drawing/2014/main" id="{AC01F79E-602D-44D3-9E10-5FBB0E7F9827}"/>
              </a:ext>
            </a:extLst>
          </p:cNvPr>
          <p:cNvGraphicFramePr>
            <a:graphicFrameLocks noGrp="1"/>
          </p:cNvGraphicFramePr>
          <p:nvPr>
            <p:extLst>
              <p:ext uri="{D42A27DB-BD31-4B8C-83A1-F6EECF244321}">
                <p14:modId xmlns:p14="http://schemas.microsoft.com/office/powerpoint/2010/main" val="599218614"/>
              </p:ext>
            </p:extLst>
          </p:nvPr>
        </p:nvGraphicFramePr>
        <p:xfrm>
          <a:off x="686512" y="771917"/>
          <a:ext cx="10678174" cy="4040918"/>
        </p:xfrm>
        <a:graphic>
          <a:graphicData uri="http://schemas.openxmlformats.org/drawingml/2006/table">
            <a:tbl>
              <a:tblPr firstRow="1" bandRow="1">
                <a:tableStyleId>{5C22544A-7EE6-4342-B048-85BDC9FD1C3A}</a:tableStyleId>
              </a:tblPr>
              <a:tblGrid>
                <a:gridCol w="3040757">
                  <a:extLst>
                    <a:ext uri="{9D8B030D-6E8A-4147-A177-3AD203B41FA5}">
                      <a16:colId xmlns:a16="http://schemas.microsoft.com/office/drawing/2014/main" val="3764671087"/>
                    </a:ext>
                  </a:extLst>
                </a:gridCol>
                <a:gridCol w="5416731">
                  <a:extLst>
                    <a:ext uri="{9D8B030D-6E8A-4147-A177-3AD203B41FA5}">
                      <a16:colId xmlns:a16="http://schemas.microsoft.com/office/drawing/2014/main" val="2407458649"/>
                    </a:ext>
                  </a:extLst>
                </a:gridCol>
                <a:gridCol w="2220686">
                  <a:extLst>
                    <a:ext uri="{9D8B030D-6E8A-4147-A177-3AD203B41FA5}">
                      <a16:colId xmlns:a16="http://schemas.microsoft.com/office/drawing/2014/main" val="1949439589"/>
                    </a:ext>
                  </a:extLst>
                </a:gridCol>
              </a:tblGrid>
              <a:tr h="314407">
                <a:tc>
                  <a:txBody>
                    <a:bodyPr/>
                    <a:lstStyle/>
                    <a:p>
                      <a:pPr algn="ctr"/>
                      <a:r>
                        <a:rPr lang="en-US" dirty="0">
                          <a:latin typeface="Malgun Gothic" panose="020B0503020000020004" pitchFamily="34" charset="-127"/>
                          <a:ea typeface="Malgun Gothic" panose="020B0503020000020004" pitchFamily="34" charset="-127"/>
                        </a:rPr>
                        <a:t>Date</a:t>
                      </a:r>
                    </a:p>
                  </a:txBody>
                  <a:tcPr/>
                </a:tc>
                <a:tc>
                  <a:txBody>
                    <a:bodyPr/>
                    <a:lstStyle/>
                    <a:p>
                      <a:pPr algn="ctr"/>
                      <a:r>
                        <a:rPr lang="en-US" dirty="0">
                          <a:latin typeface="Malgun Gothic" panose="020B0503020000020004" pitchFamily="34" charset="-127"/>
                          <a:ea typeface="Malgun Gothic" panose="020B0503020000020004" pitchFamily="34" charset="-127"/>
                        </a:rPr>
                        <a:t>Topics</a:t>
                      </a:r>
                    </a:p>
                  </a:txBody>
                  <a:tcPr/>
                </a:tc>
                <a:tc>
                  <a:txBody>
                    <a:bodyPr/>
                    <a:lstStyle/>
                    <a:p>
                      <a:pPr algn="ctr"/>
                      <a:r>
                        <a:rPr lang="en-US" dirty="0">
                          <a:latin typeface="Malgun Gothic" panose="020B0503020000020004" pitchFamily="34" charset="-127"/>
                          <a:ea typeface="Malgun Gothic" panose="020B0503020000020004" pitchFamily="34" charset="-127"/>
                        </a:rPr>
                        <a:t>Related topic</a:t>
                      </a:r>
                    </a:p>
                  </a:txBody>
                  <a:tcPr/>
                </a:tc>
                <a:extLst>
                  <a:ext uri="{0D108BD9-81ED-4DB2-BD59-A6C34878D82A}">
                    <a16:rowId xmlns:a16="http://schemas.microsoft.com/office/drawing/2014/main" val="1389239333"/>
                  </a:ext>
                </a:extLst>
              </a:tr>
              <a:tr h="786019">
                <a:tc>
                  <a:txBody>
                    <a:bodyPr/>
                    <a:lstStyle/>
                    <a:p>
                      <a:r>
                        <a:rPr lang="en-US" dirty="0">
                          <a:latin typeface="Malgun Gothic" panose="020B0503020000020004" pitchFamily="34" charset="-127"/>
                          <a:ea typeface="Malgun Gothic" panose="020B0503020000020004" pitchFamily="34" charset="-127"/>
                        </a:rPr>
                        <a:t>06/10/2024 – 06/14/2024</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Malgun Gothic" panose="020B0503020000020004" pitchFamily="34" charset="-127"/>
                          <a:ea typeface="Malgun Gothic" panose="020B0503020000020004" pitchFamily="34" charset="-127"/>
                        </a:rPr>
                        <a:t>06/17/2024 – 06/19/2024</a:t>
                      </a:r>
                    </a:p>
                    <a:p>
                      <a:pPr algn="ctr"/>
                      <a:endParaRPr lang="en-US" dirty="0">
                        <a:latin typeface="Malgun Gothic" panose="020B0503020000020004" pitchFamily="34" charset="-127"/>
                        <a:ea typeface="Malgun Gothic" panose="020B0503020000020004" pitchFamily="34" charset="-127"/>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Malgun Gothic" panose="020B0503020000020004" pitchFamily="34" charset="-127"/>
                          <a:ea typeface="Malgun Gothic" panose="020B0503020000020004" pitchFamily="34" charset="-127"/>
                        </a:rPr>
                        <a:t>Erosion, Dilation, Opening, Closing, Back-Hat, White-Hat, </a:t>
                      </a:r>
                      <a:r>
                        <a:rPr lang="en-US" dirty="0" err="1">
                          <a:latin typeface="Malgun Gothic" panose="020B0503020000020004" pitchFamily="34" charset="-127"/>
                          <a:ea typeface="Malgun Gothic" panose="020B0503020000020004" pitchFamily="34" charset="-127"/>
                        </a:rPr>
                        <a:t>HitOrMiss</a:t>
                      </a:r>
                      <a:endParaRPr lang="en-US" dirty="0">
                        <a:latin typeface="Malgun Gothic" panose="020B0503020000020004" pitchFamily="34" charset="-127"/>
                        <a:ea typeface="Malgun Gothic" panose="020B0503020000020004" pitchFamily="34" charset="-127"/>
                      </a:endParaRPr>
                    </a:p>
                    <a:p>
                      <a:pPr algn="ctr"/>
                      <a:endParaRPr lang="en-US" dirty="0">
                        <a:latin typeface="Malgun Gothic" panose="020B0503020000020004" pitchFamily="34" charset="-127"/>
                        <a:ea typeface="Malgun Gothic" panose="020B0503020000020004" pitchFamily="34" charset="-127"/>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latin typeface="Malgun Gothic" panose="020B0503020000020004" pitchFamily="34" charset="-127"/>
                          <a:ea typeface="Malgun Gothic" panose="020B0503020000020004" pitchFamily="34" charset="-127"/>
                        </a:rPr>
                        <a:t>Morphological Processing</a:t>
                      </a:r>
                    </a:p>
                    <a:p>
                      <a:pPr algn="ctr"/>
                      <a:endParaRPr lang="en-US" dirty="0">
                        <a:latin typeface="Malgun Gothic" panose="020B0503020000020004" pitchFamily="34" charset="-127"/>
                        <a:ea typeface="Malgun Gothic" panose="020B0503020000020004" pitchFamily="34" charset="-127"/>
                      </a:endParaRPr>
                    </a:p>
                  </a:txBody>
                  <a:tcPr/>
                </a:tc>
                <a:extLst>
                  <a:ext uri="{0D108BD9-81ED-4DB2-BD59-A6C34878D82A}">
                    <a16:rowId xmlns:a16="http://schemas.microsoft.com/office/drawing/2014/main" val="2202236337"/>
                  </a:ext>
                </a:extLst>
              </a:tr>
              <a:tr h="786019">
                <a:tc rowSpan="2">
                  <a:txBody>
                    <a:bodyPr/>
                    <a:lstStyle/>
                    <a:p>
                      <a:r>
                        <a:rPr lang="en-US" dirty="0">
                          <a:latin typeface="Malgun Gothic" panose="020B0503020000020004" pitchFamily="34" charset="-127"/>
                          <a:ea typeface="Malgun Gothic" panose="020B0503020000020004" pitchFamily="34" charset="-127"/>
                        </a:rPr>
                        <a:t>06/20/2024 - 06/21/2024</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latin typeface="Malgun Gothic" panose="020B0503020000020004" pitchFamily="34" charset="-127"/>
                          <a:ea typeface="Malgun Gothic" panose="020B0503020000020004" pitchFamily="34" charset="-127"/>
                        </a:rPr>
                        <a:t>06/24/2024 – </a:t>
                      </a:r>
                      <a:r>
                        <a:rPr lang="vi-VN" dirty="0">
                          <a:ea typeface="Malgun Gothic" panose="020B0503020000020004" pitchFamily="34" charset="-127"/>
                        </a:rPr>
                        <a:t>06/28/2024</a:t>
                      </a:r>
                    </a:p>
                    <a:p>
                      <a:pPr algn="ctr"/>
                      <a:endParaRPr lang="en-US" dirty="0">
                        <a:latin typeface="Malgun Gothic" panose="020B0503020000020004" pitchFamily="34" charset="-127"/>
                        <a:ea typeface="Malgun Gothic" panose="020B0503020000020004" pitchFamily="34" charset="-127"/>
                      </a:endParaRPr>
                    </a:p>
                  </a:txBody>
                  <a:tcPr/>
                </a:tc>
                <a:tc>
                  <a:txBody>
                    <a:bodyPr/>
                    <a:lstStyle/>
                    <a:p>
                      <a:pPr algn="ctr"/>
                      <a:r>
                        <a:rPr lang="en-US" dirty="0"/>
                        <a:t>Box Filter, Gaussian Blur, Median filter</a:t>
                      </a:r>
                      <a:endParaRPr lang="en-US" dirty="0">
                        <a:latin typeface="Malgun Gothic" panose="020B0503020000020004" pitchFamily="34" charset="-127"/>
                        <a:ea typeface="Malgun Gothic" panose="020B0503020000020004" pitchFamily="34" charset="-127"/>
                      </a:endParaRPr>
                    </a:p>
                  </a:txBody>
                  <a:tcPr/>
                </a:tc>
                <a:tc>
                  <a:txBody>
                    <a:bodyPr/>
                    <a:lstStyle/>
                    <a:p>
                      <a:pPr algn="ctr"/>
                      <a:r>
                        <a:rPr lang="en-US" dirty="0">
                          <a:latin typeface="Malgun Gothic" panose="020B0503020000020004" pitchFamily="34" charset="-127"/>
                          <a:ea typeface="Malgun Gothic" panose="020B0503020000020004" pitchFamily="34" charset="-127"/>
                        </a:rPr>
                        <a:t>Smoothing</a:t>
                      </a:r>
                    </a:p>
                  </a:txBody>
                  <a:tcPr/>
                </a:tc>
                <a:extLst>
                  <a:ext uri="{0D108BD9-81ED-4DB2-BD59-A6C34878D82A}">
                    <a16:rowId xmlns:a16="http://schemas.microsoft.com/office/drawing/2014/main" val="1765844928"/>
                  </a:ext>
                </a:extLst>
              </a:tr>
              <a:tr h="786019">
                <a:tc vMerge="1">
                  <a:txBody>
                    <a:bodyPr/>
                    <a:lstStyle/>
                    <a:p>
                      <a:pPr algn="ctr"/>
                      <a:endParaRPr lang="en-US" dirty="0">
                        <a:latin typeface="Malgun Gothic" panose="020B0503020000020004" pitchFamily="34" charset="-127"/>
                        <a:ea typeface="Malgun Gothic" panose="020B0503020000020004" pitchFamily="34" charset="-127"/>
                      </a:endParaRPr>
                    </a:p>
                  </a:txBody>
                  <a:tcPr/>
                </a:tc>
                <a:tc>
                  <a:txBody>
                    <a:bodyPr/>
                    <a:lstStyle/>
                    <a:p>
                      <a:pPr algn="ctr"/>
                      <a:r>
                        <a:rPr lang="en-US" dirty="0"/>
                        <a:t>Histogram Equalization</a:t>
                      </a:r>
                    </a:p>
                  </a:txBody>
                  <a:tcPr/>
                </a:tc>
                <a:tc>
                  <a:txBody>
                    <a:bodyPr/>
                    <a:lstStyle/>
                    <a:p>
                      <a:pPr algn="ctr"/>
                      <a:r>
                        <a:rPr lang="en-US" dirty="0">
                          <a:latin typeface="Malgun Gothic" panose="020B0503020000020004" pitchFamily="34" charset="-127"/>
                          <a:ea typeface="Malgun Gothic" panose="020B0503020000020004" pitchFamily="34" charset="-127"/>
                        </a:rPr>
                        <a:t>Histogram Enhancement</a:t>
                      </a:r>
                    </a:p>
                  </a:txBody>
                  <a:tcPr/>
                </a:tc>
                <a:extLst>
                  <a:ext uri="{0D108BD9-81ED-4DB2-BD59-A6C34878D82A}">
                    <a16:rowId xmlns:a16="http://schemas.microsoft.com/office/drawing/2014/main" val="2579091866"/>
                  </a:ext>
                </a:extLst>
              </a:tr>
              <a:tr h="786019">
                <a:tc>
                  <a:txBody>
                    <a:bodyPr/>
                    <a:lstStyle/>
                    <a:p>
                      <a:pPr algn="ctr"/>
                      <a:r>
                        <a:rPr lang="en-US" dirty="0">
                          <a:latin typeface="Malgun Gothic" panose="020B0503020000020004" pitchFamily="34" charset="-127"/>
                          <a:ea typeface="Malgun Gothic" panose="020B0503020000020004" pitchFamily="34" charset="-127"/>
                        </a:rPr>
                        <a:t>07/01/2024 – 07/01/2024</a:t>
                      </a:r>
                    </a:p>
                    <a:p>
                      <a:pPr algn="ctr"/>
                      <a:r>
                        <a:rPr lang="en-US" dirty="0">
                          <a:latin typeface="Malgun Gothic" panose="020B0503020000020004" pitchFamily="34" charset="-127"/>
                          <a:ea typeface="Malgun Gothic" panose="020B0503020000020004" pitchFamily="34" charset="-127"/>
                        </a:rPr>
                        <a:t>07/15/2024-now</a:t>
                      </a:r>
                    </a:p>
                    <a:p>
                      <a:pPr algn="ctr"/>
                      <a:endParaRPr lang="en-US" dirty="0">
                        <a:latin typeface="Malgun Gothic" panose="020B0503020000020004" pitchFamily="34" charset="-127"/>
                        <a:ea typeface="Malgun Gothic" panose="020B0503020000020004" pitchFamily="34" charset="-127"/>
                      </a:endParaRPr>
                    </a:p>
                    <a:p>
                      <a:pPr algn="ctr"/>
                      <a:endParaRPr lang="en-US" dirty="0">
                        <a:latin typeface="Malgun Gothic" panose="020B0503020000020004" pitchFamily="34" charset="-127"/>
                        <a:ea typeface="Malgun Gothic" panose="020B0503020000020004" pitchFamily="34" charset="-127"/>
                      </a:endParaRPr>
                    </a:p>
                  </a:txBody>
                  <a:tcPr/>
                </a:tc>
                <a:tc>
                  <a:txBody>
                    <a:bodyPr/>
                    <a:lstStyle/>
                    <a:p>
                      <a:pPr algn="ctr"/>
                      <a:r>
                        <a:rPr lang="en-US" dirty="0"/>
                        <a:t>Bilateral Filter</a:t>
                      </a:r>
                      <a:endParaRPr lang="en-US" dirty="0">
                        <a:latin typeface="Malgun Gothic" panose="020B0503020000020004" pitchFamily="34" charset="-127"/>
                        <a:ea typeface="Malgun Gothic" panose="020B0503020000020004" pitchFamily="34" charset="-127"/>
                      </a:endParaRPr>
                    </a:p>
                  </a:txBody>
                  <a:tcPr/>
                </a:tc>
                <a:tc>
                  <a:txBody>
                    <a:bodyPr/>
                    <a:lstStyle/>
                    <a:p>
                      <a:pPr algn="ctr"/>
                      <a:endParaRPr lang="en-US" dirty="0">
                        <a:latin typeface="Malgun Gothic" panose="020B0503020000020004" pitchFamily="34" charset="-127"/>
                        <a:ea typeface="Malgun Gothic" panose="020B0503020000020004" pitchFamily="34" charset="-127"/>
                      </a:endParaRPr>
                    </a:p>
                  </a:txBody>
                  <a:tcPr/>
                </a:tc>
                <a:extLst>
                  <a:ext uri="{0D108BD9-81ED-4DB2-BD59-A6C34878D82A}">
                    <a16:rowId xmlns:a16="http://schemas.microsoft.com/office/drawing/2014/main" val="4267251888"/>
                  </a:ext>
                </a:extLst>
              </a:tr>
            </a:tbl>
          </a:graphicData>
        </a:graphic>
      </p:graphicFrame>
    </p:spTree>
    <p:extLst>
      <p:ext uri="{BB962C8B-B14F-4D97-AF65-F5344CB8AC3E}">
        <p14:creationId xmlns:p14="http://schemas.microsoft.com/office/powerpoint/2010/main" val="4064529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358E8-89AD-42BD-B509-0B9A7FC3B4A5}"/>
              </a:ext>
            </a:extLst>
          </p:cNvPr>
          <p:cNvSpPr>
            <a:spLocks noGrp="1"/>
          </p:cNvSpPr>
          <p:nvPr>
            <p:ph type="title"/>
          </p:nvPr>
        </p:nvSpPr>
        <p:spPr/>
        <p:txBody>
          <a:bodyPr/>
          <a:lstStyle/>
          <a:p>
            <a:r>
              <a:rPr lang="en-US" sz="1800" dirty="0">
                <a:latin typeface="Malgun Gothic" panose="020B0503020000020004" pitchFamily="34" charset="-127"/>
                <a:ea typeface="Malgun Gothic" panose="020B0503020000020004" pitchFamily="34" charset="-127"/>
              </a:rPr>
              <a:t>Gaussian Blur and it’s kernel</a:t>
            </a:r>
          </a:p>
        </p:txBody>
      </p:sp>
      <p:sp>
        <p:nvSpPr>
          <p:cNvPr id="3" name="Text Placeholder 2">
            <a:extLst>
              <a:ext uri="{FF2B5EF4-FFF2-40B4-BE49-F238E27FC236}">
                <a16:creationId xmlns:a16="http://schemas.microsoft.com/office/drawing/2014/main" id="{944A2F38-0D37-4101-86B7-EABBEBB41D01}"/>
              </a:ext>
            </a:extLst>
          </p:cNvPr>
          <p:cNvSpPr>
            <a:spLocks noGrp="1"/>
          </p:cNvSpPr>
          <p:nvPr>
            <p:ph type="body" sz="quarter" idx="13"/>
          </p:nvPr>
        </p:nvSpPr>
        <p:spPr>
          <a:xfrm>
            <a:off x="540407" y="1133801"/>
            <a:ext cx="1549650" cy="369524"/>
          </a:xfrm>
        </p:spPr>
        <p:txBody>
          <a:bodyPr>
            <a:normAutofit/>
          </a:bodyPr>
          <a:lstStyle/>
          <a:p>
            <a:r>
              <a:rPr lang="en-US" sz="1800" dirty="0"/>
              <a:t>Gaussian Blur:</a:t>
            </a:r>
          </a:p>
        </p:txBody>
      </p:sp>
      <p:sp>
        <p:nvSpPr>
          <p:cNvPr id="4" name="Slide Number Placeholder 3">
            <a:extLst>
              <a:ext uri="{FF2B5EF4-FFF2-40B4-BE49-F238E27FC236}">
                <a16:creationId xmlns:a16="http://schemas.microsoft.com/office/drawing/2014/main" id="{9DF68C40-75D6-4804-842C-5A3260007972}"/>
              </a:ext>
            </a:extLst>
          </p:cNvPr>
          <p:cNvSpPr>
            <a:spLocks noGrp="1"/>
          </p:cNvSpPr>
          <p:nvPr>
            <p:ph type="sldNum" sz="quarter" idx="12"/>
          </p:nvPr>
        </p:nvSpPr>
        <p:spPr/>
        <p:txBody>
          <a:bodyPr/>
          <a:lstStyle/>
          <a:p>
            <a:fld id="{0AE8A381-81F1-40BF-A1F3-1F818F8B7375}" type="slidenum">
              <a:rPr lang="ko-KR" altLang="en-US" smtClean="0"/>
              <a:pPr/>
              <a:t>3</a:t>
            </a:fld>
            <a:endParaRPr lang="ko-KR" altLang="en-US" dirty="0"/>
          </a:p>
        </p:txBody>
      </p:sp>
      <p:pic>
        <p:nvPicPr>
          <p:cNvPr id="5" name="Picture 4">
            <a:extLst>
              <a:ext uri="{FF2B5EF4-FFF2-40B4-BE49-F238E27FC236}">
                <a16:creationId xmlns:a16="http://schemas.microsoft.com/office/drawing/2014/main" id="{815D6869-175F-431B-8EFA-C7AB0C9AFF6A}"/>
              </a:ext>
            </a:extLst>
          </p:cNvPr>
          <p:cNvPicPr>
            <a:picLocks noChangeAspect="1"/>
          </p:cNvPicPr>
          <p:nvPr/>
        </p:nvPicPr>
        <p:blipFill>
          <a:blip r:embed="rId2"/>
          <a:stretch>
            <a:fillRect/>
          </a:stretch>
        </p:blipFill>
        <p:spPr>
          <a:xfrm>
            <a:off x="2090057" y="834336"/>
            <a:ext cx="3096057" cy="759332"/>
          </a:xfrm>
          <a:prstGeom prst="rect">
            <a:avLst/>
          </a:prstGeom>
        </p:spPr>
      </p:pic>
      <p:sp>
        <p:nvSpPr>
          <p:cNvPr id="6" name="TextBox 5">
            <a:extLst>
              <a:ext uri="{FF2B5EF4-FFF2-40B4-BE49-F238E27FC236}">
                <a16:creationId xmlns:a16="http://schemas.microsoft.com/office/drawing/2014/main" id="{CDA68BD8-4FF1-4C32-A7DD-DF02C6155215}"/>
              </a:ext>
            </a:extLst>
          </p:cNvPr>
          <p:cNvSpPr txBox="1"/>
          <p:nvPr/>
        </p:nvSpPr>
        <p:spPr>
          <a:xfrm>
            <a:off x="618309" y="1563303"/>
            <a:ext cx="10641874" cy="646331"/>
          </a:xfrm>
          <a:prstGeom prst="rect">
            <a:avLst/>
          </a:prstGeom>
          <a:noFill/>
        </p:spPr>
        <p:txBody>
          <a:bodyPr wrap="square" rtlCol="0">
            <a:spAutoFit/>
          </a:bodyPr>
          <a:lstStyle/>
          <a:p>
            <a:r>
              <a:rPr lang="en-US" dirty="0"/>
              <a:t>Gaussian Blur distributed weight of neighbor pixel base on gaussian distribution. It makes the process of adjust the weight of neighbor pixel only rely on adjust the sigma variable. So it’s easy for human to adjust it’s manually.</a:t>
            </a:r>
          </a:p>
        </p:txBody>
      </p:sp>
      <p:pic>
        <p:nvPicPr>
          <p:cNvPr id="14" name="Picture 13">
            <a:extLst>
              <a:ext uri="{FF2B5EF4-FFF2-40B4-BE49-F238E27FC236}">
                <a16:creationId xmlns:a16="http://schemas.microsoft.com/office/drawing/2014/main" id="{5DD904B9-A513-4A35-9F31-50A87A93AA08}"/>
              </a:ext>
            </a:extLst>
          </p:cNvPr>
          <p:cNvPicPr>
            <a:picLocks noChangeAspect="1"/>
          </p:cNvPicPr>
          <p:nvPr/>
        </p:nvPicPr>
        <p:blipFill>
          <a:blip r:embed="rId3"/>
          <a:stretch>
            <a:fillRect/>
          </a:stretch>
        </p:blipFill>
        <p:spPr>
          <a:xfrm>
            <a:off x="4231167" y="2338983"/>
            <a:ext cx="2139702" cy="3527730"/>
          </a:xfrm>
          <a:prstGeom prst="rect">
            <a:avLst/>
          </a:prstGeom>
        </p:spPr>
      </p:pic>
      <p:pic>
        <p:nvPicPr>
          <p:cNvPr id="16" name="Picture 15">
            <a:extLst>
              <a:ext uri="{FF2B5EF4-FFF2-40B4-BE49-F238E27FC236}">
                <a16:creationId xmlns:a16="http://schemas.microsoft.com/office/drawing/2014/main" id="{F2E71F7A-8002-46F9-9889-906B2881E8E8}"/>
              </a:ext>
            </a:extLst>
          </p:cNvPr>
          <p:cNvPicPr>
            <a:picLocks noChangeAspect="1"/>
          </p:cNvPicPr>
          <p:nvPr/>
        </p:nvPicPr>
        <p:blipFill>
          <a:blip r:embed="rId4"/>
          <a:stretch>
            <a:fillRect/>
          </a:stretch>
        </p:blipFill>
        <p:spPr>
          <a:xfrm>
            <a:off x="618309" y="2322635"/>
            <a:ext cx="2139702" cy="3527731"/>
          </a:xfrm>
          <a:prstGeom prst="rect">
            <a:avLst/>
          </a:prstGeom>
        </p:spPr>
      </p:pic>
      <p:sp>
        <p:nvSpPr>
          <p:cNvPr id="18" name="TextBox 17">
            <a:extLst>
              <a:ext uri="{FF2B5EF4-FFF2-40B4-BE49-F238E27FC236}">
                <a16:creationId xmlns:a16="http://schemas.microsoft.com/office/drawing/2014/main" id="{C282F435-2AFA-4AF0-8175-7609D2A54659}"/>
              </a:ext>
            </a:extLst>
          </p:cNvPr>
          <p:cNvSpPr txBox="1"/>
          <p:nvPr/>
        </p:nvSpPr>
        <p:spPr>
          <a:xfrm>
            <a:off x="783771" y="6103785"/>
            <a:ext cx="1112933" cy="307777"/>
          </a:xfrm>
          <a:prstGeom prst="rect">
            <a:avLst/>
          </a:prstGeom>
          <a:noFill/>
        </p:spPr>
        <p:txBody>
          <a:bodyPr wrap="none" rtlCol="0">
            <a:spAutoFit/>
          </a:bodyPr>
          <a:lstStyle/>
          <a:p>
            <a:r>
              <a:rPr lang="en-US" sz="1400" dirty="0"/>
              <a:t>Origin image</a:t>
            </a:r>
          </a:p>
        </p:txBody>
      </p:sp>
      <p:sp>
        <p:nvSpPr>
          <p:cNvPr id="19" name="TextBox 18">
            <a:extLst>
              <a:ext uri="{FF2B5EF4-FFF2-40B4-BE49-F238E27FC236}">
                <a16:creationId xmlns:a16="http://schemas.microsoft.com/office/drawing/2014/main" id="{FB10101A-1645-4205-B62B-BA41954A7755}"/>
              </a:ext>
            </a:extLst>
          </p:cNvPr>
          <p:cNvSpPr txBox="1"/>
          <p:nvPr/>
        </p:nvSpPr>
        <p:spPr>
          <a:xfrm>
            <a:off x="4162695" y="5904503"/>
            <a:ext cx="2667205" cy="523220"/>
          </a:xfrm>
          <a:prstGeom prst="rect">
            <a:avLst/>
          </a:prstGeom>
          <a:noFill/>
        </p:spPr>
        <p:txBody>
          <a:bodyPr wrap="square" rtlCol="0">
            <a:spAutoFit/>
          </a:bodyPr>
          <a:lstStyle/>
          <a:p>
            <a:r>
              <a:rPr lang="en-US" sz="1400" dirty="0"/>
              <a:t>Gaussian Blur (kernel 31 x 31, sigma: 2.0)</a:t>
            </a:r>
          </a:p>
        </p:txBody>
      </p:sp>
      <p:sp>
        <p:nvSpPr>
          <p:cNvPr id="20" name="TextBox 19">
            <a:extLst>
              <a:ext uri="{FF2B5EF4-FFF2-40B4-BE49-F238E27FC236}">
                <a16:creationId xmlns:a16="http://schemas.microsoft.com/office/drawing/2014/main" id="{7EDB6F36-4F47-4D97-8D35-A0644BBB4F82}"/>
              </a:ext>
            </a:extLst>
          </p:cNvPr>
          <p:cNvSpPr txBox="1"/>
          <p:nvPr/>
        </p:nvSpPr>
        <p:spPr>
          <a:xfrm>
            <a:off x="8224635" y="5904503"/>
            <a:ext cx="2667205" cy="523220"/>
          </a:xfrm>
          <a:prstGeom prst="rect">
            <a:avLst/>
          </a:prstGeom>
          <a:noFill/>
        </p:spPr>
        <p:txBody>
          <a:bodyPr wrap="square" rtlCol="0">
            <a:spAutoFit/>
          </a:bodyPr>
          <a:lstStyle/>
          <a:p>
            <a:r>
              <a:rPr lang="en-US" sz="1400" dirty="0"/>
              <a:t>Gaussian Blur (kernel 31 x 31, sigma: 31.0)</a:t>
            </a:r>
          </a:p>
        </p:txBody>
      </p:sp>
      <p:pic>
        <p:nvPicPr>
          <p:cNvPr id="22" name="Picture 21">
            <a:extLst>
              <a:ext uri="{FF2B5EF4-FFF2-40B4-BE49-F238E27FC236}">
                <a16:creationId xmlns:a16="http://schemas.microsoft.com/office/drawing/2014/main" id="{C1D29EA7-08CD-468C-98E1-C1F8C21C7064}"/>
              </a:ext>
            </a:extLst>
          </p:cNvPr>
          <p:cNvPicPr>
            <a:picLocks noChangeAspect="1"/>
          </p:cNvPicPr>
          <p:nvPr/>
        </p:nvPicPr>
        <p:blipFill>
          <a:blip r:embed="rId5"/>
          <a:stretch>
            <a:fillRect/>
          </a:stretch>
        </p:blipFill>
        <p:spPr>
          <a:xfrm>
            <a:off x="8360229" y="2275737"/>
            <a:ext cx="1989298" cy="3590976"/>
          </a:xfrm>
          <a:prstGeom prst="rect">
            <a:avLst/>
          </a:prstGeom>
        </p:spPr>
      </p:pic>
    </p:spTree>
    <p:extLst>
      <p:ext uri="{BB962C8B-B14F-4D97-AF65-F5344CB8AC3E}">
        <p14:creationId xmlns:p14="http://schemas.microsoft.com/office/powerpoint/2010/main" val="3671441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358E8-89AD-42BD-B509-0B9A7FC3B4A5}"/>
              </a:ext>
            </a:extLst>
          </p:cNvPr>
          <p:cNvSpPr>
            <a:spLocks noGrp="1"/>
          </p:cNvSpPr>
          <p:nvPr>
            <p:ph type="title"/>
          </p:nvPr>
        </p:nvSpPr>
        <p:spPr/>
        <p:txBody>
          <a:bodyPr/>
          <a:lstStyle/>
          <a:p>
            <a:r>
              <a:rPr lang="en-US" sz="1800" dirty="0">
                <a:latin typeface="Malgun Gothic" panose="020B0503020000020004" pitchFamily="34" charset="-127"/>
                <a:ea typeface="Malgun Gothic" panose="020B0503020000020004" pitchFamily="34" charset="-127"/>
              </a:rPr>
              <a:t>Gaussian</a:t>
            </a:r>
          </a:p>
        </p:txBody>
      </p:sp>
      <p:sp>
        <p:nvSpPr>
          <p:cNvPr id="4" name="Slide Number Placeholder 3">
            <a:extLst>
              <a:ext uri="{FF2B5EF4-FFF2-40B4-BE49-F238E27FC236}">
                <a16:creationId xmlns:a16="http://schemas.microsoft.com/office/drawing/2014/main" id="{9DF68C40-75D6-4804-842C-5A3260007972}"/>
              </a:ext>
            </a:extLst>
          </p:cNvPr>
          <p:cNvSpPr>
            <a:spLocks noGrp="1"/>
          </p:cNvSpPr>
          <p:nvPr>
            <p:ph type="sldNum" sz="quarter" idx="12"/>
          </p:nvPr>
        </p:nvSpPr>
        <p:spPr/>
        <p:txBody>
          <a:bodyPr/>
          <a:lstStyle/>
          <a:p>
            <a:fld id="{0AE8A381-81F1-40BF-A1F3-1F818F8B7375}" type="slidenum">
              <a:rPr lang="ko-KR" altLang="en-US" smtClean="0"/>
              <a:pPr/>
              <a:t>4</a:t>
            </a:fld>
            <a:endParaRPr lang="ko-KR" altLang="en-US" dirty="0"/>
          </a:p>
        </p:txBody>
      </p:sp>
      <p:pic>
        <p:nvPicPr>
          <p:cNvPr id="14" name="Picture 13">
            <a:extLst>
              <a:ext uri="{FF2B5EF4-FFF2-40B4-BE49-F238E27FC236}">
                <a16:creationId xmlns:a16="http://schemas.microsoft.com/office/drawing/2014/main" id="{5DD904B9-A513-4A35-9F31-50A87A93AA08}"/>
              </a:ext>
            </a:extLst>
          </p:cNvPr>
          <p:cNvPicPr>
            <a:picLocks noChangeAspect="1"/>
          </p:cNvPicPr>
          <p:nvPr/>
        </p:nvPicPr>
        <p:blipFill>
          <a:blip r:embed="rId2"/>
          <a:stretch>
            <a:fillRect/>
          </a:stretch>
        </p:blipFill>
        <p:spPr>
          <a:xfrm>
            <a:off x="3842351" y="690483"/>
            <a:ext cx="1548256" cy="2235597"/>
          </a:xfrm>
          <a:prstGeom prst="rect">
            <a:avLst/>
          </a:prstGeom>
        </p:spPr>
      </p:pic>
      <p:pic>
        <p:nvPicPr>
          <p:cNvPr id="16" name="Picture 15">
            <a:extLst>
              <a:ext uri="{FF2B5EF4-FFF2-40B4-BE49-F238E27FC236}">
                <a16:creationId xmlns:a16="http://schemas.microsoft.com/office/drawing/2014/main" id="{F2E71F7A-8002-46F9-9889-906B2881E8E8}"/>
              </a:ext>
            </a:extLst>
          </p:cNvPr>
          <p:cNvPicPr>
            <a:picLocks noChangeAspect="1"/>
          </p:cNvPicPr>
          <p:nvPr/>
        </p:nvPicPr>
        <p:blipFill>
          <a:blip r:embed="rId3"/>
          <a:stretch>
            <a:fillRect/>
          </a:stretch>
        </p:blipFill>
        <p:spPr>
          <a:xfrm>
            <a:off x="548640" y="789927"/>
            <a:ext cx="1987610" cy="3276976"/>
          </a:xfrm>
          <a:prstGeom prst="rect">
            <a:avLst/>
          </a:prstGeom>
        </p:spPr>
      </p:pic>
      <p:sp>
        <p:nvSpPr>
          <p:cNvPr id="18" name="TextBox 17">
            <a:extLst>
              <a:ext uri="{FF2B5EF4-FFF2-40B4-BE49-F238E27FC236}">
                <a16:creationId xmlns:a16="http://schemas.microsoft.com/office/drawing/2014/main" id="{C282F435-2AFA-4AF0-8175-7609D2A54659}"/>
              </a:ext>
            </a:extLst>
          </p:cNvPr>
          <p:cNvSpPr txBox="1"/>
          <p:nvPr/>
        </p:nvSpPr>
        <p:spPr>
          <a:xfrm>
            <a:off x="981133" y="4066903"/>
            <a:ext cx="1112933" cy="307777"/>
          </a:xfrm>
          <a:prstGeom prst="rect">
            <a:avLst/>
          </a:prstGeom>
          <a:noFill/>
        </p:spPr>
        <p:txBody>
          <a:bodyPr wrap="none" rtlCol="0">
            <a:spAutoFit/>
          </a:bodyPr>
          <a:lstStyle/>
          <a:p>
            <a:r>
              <a:rPr lang="en-US" sz="1400" dirty="0"/>
              <a:t>Origin image</a:t>
            </a:r>
          </a:p>
        </p:txBody>
      </p:sp>
      <p:sp>
        <p:nvSpPr>
          <p:cNvPr id="19" name="TextBox 18">
            <a:extLst>
              <a:ext uri="{FF2B5EF4-FFF2-40B4-BE49-F238E27FC236}">
                <a16:creationId xmlns:a16="http://schemas.microsoft.com/office/drawing/2014/main" id="{FB10101A-1645-4205-B62B-BA41954A7755}"/>
              </a:ext>
            </a:extLst>
          </p:cNvPr>
          <p:cNvSpPr txBox="1"/>
          <p:nvPr/>
        </p:nvSpPr>
        <p:spPr>
          <a:xfrm>
            <a:off x="5363105" y="790019"/>
            <a:ext cx="2667205" cy="523220"/>
          </a:xfrm>
          <a:prstGeom prst="rect">
            <a:avLst/>
          </a:prstGeom>
          <a:noFill/>
        </p:spPr>
        <p:txBody>
          <a:bodyPr wrap="square" rtlCol="0">
            <a:spAutoFit/>
          </a:bodyPr>
          <a:lstStyle/>
          <a:p>
            <a:r>
              <a:rPr lang="en-US" sz="1400" dirty="0"/>
              <a:t>Gaussian Blur (kernel 31 x 31, sigma: 2.0)</a:t>
            </a:r>
          </a:p>
        </p:txBody>
      </p:sp>
      <p:sp>
        <p:nvSpPr>
          <p:cNvPr id="20" name="TextBox 19">
            <a:extLst>
              <a:ext uri="{FF2B5EF4-FFF2-40B4-BE49-F238E27FC236}">
                <a16:creationId xmlns:a16="http://schemas.microsoft.com/office/drawing/2014/main" id="{7EDB6F36-4F47-4D97-8D35-A0644BBB4F82}"/>
              </a:ext>
            </a:extLst>
          </p:cNvPr>
          <p:cNvSpPr txBox="1"/>
          <p:nvPr/>
        </p:nvSpPr>
        <p:spPr>
          <a:xfrm>
            <a:off x="5340147" y="4190821"/>
            <a:ext cx="2667205" cy="523220"/>
          </a:xfrm>
          <a:prstGeom prst="rect">
            <a:avLst/>
          </a:prstGeom>
          <a:noFill/>
        </p:spPr>
        <p:txBody>
          <a:bodyPr wrap="square" rtlCol="0">
            <a:spAutoFit/>
          </a:bodyPr>
          <a:lstStyle/>
          <a:p>
            <a:r>
              <a:rPr lang="en-US" sz="1400" dirty="0"/>
              <a:t>Gaussian Blur (kernel 31 x 31, sigma: 15.0)</a:t>
            </a:r>
          </a:p>
        </p:txBody>
      </p:sp>
      <p:pic>
        <p:nvPicPr>
          <p:cNvPr id="17" name="Picture 16">
            <a:extLst>
              <a:ext uri="{FF2B5EF4-FFF2-40B4-BE49-F238E27FC236}">
                <a16:creationId xmlns:a16="http://schemas.microsoft.com/office/drawing/2014/main" id="{CA23817E-A1C8-481A-9BDC-C0350E8AA7E4}"/>
              </a:ext>
            </a:extLst>
          </p:cNvPr>
          <p:cNvPicPr>
            <a:picLocks noChangeAspect="1"/>
          </p:cNvPicPr>
          <p:nvPr/>
        </p:nvPicPr>
        <p:blipFill>
          <a:blip r:embed="rId4"/>
          <a:stretch>
            <a:fillRect/>
          </a:stretch>
        </p:blipFill>
        <p:spPr>
          <a:xfrm>
            <a:off x="8213152" y="622712"/>
            <a:ext cx="2507100" cy="2497031"/>
          </a:xfrm>
          <a:prstGeom prst="rect">
            <a:avLst/>
          </a:prstGeom>
        </p:spPr>
      </p:pic>
      <p:pic>
        <p:nvPicPr>
          <p:cNvPr id="21" name="Picture 20">
            <a:extLst>
              <a:ext uri="{FF2B5EF4-FFF2-40B4-BE49-F238E27FC236}">
                <a16:creationId xmlns:a16="http://schemas.microsoft.com/office/drawing/2014/main" id="{28D41959-70AF-470E-9A94-9555B3B63982}"/>
              </a:ext>
            </a:extLst>
          </p:cNvPr>
          <p:cNvPicPr>
            <a:picLocks noChangeAspect="1"/>
          </p:cNvPicPr>
          <p:nvPr/>
        </p:nvPicPr>
        <p:blipFill>
          <a:blip r:embed="rId5"/>
          <a:stretch>
            <a:fillRect/>
          </a:stretch>
        </p:blipFill>
        <p:spPr>
          <a:xfrm>
            <a:off x="3831181" y="3402170"/>
            <a:ext cx="1531923" cy="2145681"/>
          </a:xfrm>
          <a:prstGeom prst="rect">
            <a:avLst/>
          </a:prstGeom>
        </p:spPr>
      </p:pic>
      <p:pic>
        <p:nvPicPr>
          <p:cNvPr id="23" name="Picture 22">
            <a:extLst>
              <a:ext uri="{FF2B5EF4-FFF2-40B4-BE49-F238E27FC236}">
                <a16:creationId xmlns:a16="http://schemas.microsoft.com/office/drawing/2014/main" id="{215C3E7D-99C9-4256-BAD6-4626DC22EA7E}"/>
              </a:ext>
            </a:extLst>
          </p:cNvPr>
          <p:cNvPicPr>
            <a:picLocks noChangeAspect="1"/>
          </p:cNvPicPr>
          <p:nvPr/>
        </p:nvPicPr>
        <p:blipFill>
          <a:blip r:embed="rId6"/>
          <a:stretch>
            <a:fillRect/>
          </a:stretch>
        </p:blipFill>
        <p:spPr>
          <a:xfrm>
            <a:off x="8213152" y="3429000"/>
            <a:ext cx="2580736" cy="2570083"/>
          </a:xfrm>
          <a:prstGeom prst="rect">
            <a:avLst/>
          </a:prstGeom>
        </p:spPr>
      </p:pic>
      <p:sp>
        <p:nvSpPr>
          <p:cNvPr id="24" name="TextBox 23">
            <a:extLst>
              <a:ext uri="{FF2B5EF4-FFF2-40B4-BE49-F238E27FC236}">
                <a16:creationId xmlns:a16="http://schemas.microsoft.com/office/drawing/2014/main" id="{14AB9018-FB68-4244-9E12-D1C880649204}"/>
              </a:ext>
            </a:extLst>
          </p:cNvPr>
          <p:cNvSpPr txBox="1"/>
          <p:nvPr/>
        </p:nvSpPr>
        <p:spPr>
          <a:xfrm>
            <a:off x="10852854" y="1313239"/>
            <a:ext cx="1339145" cy="1200329"/>
          </a:xfrm>
          <a:prstGeom prst="rect">
            <a:avLst/>
          </a:prstGeom>
          <a:noFill/>
        </p:spPr>
        <p:txBody>
          <a:bodyPr wrap="square" rtlCol="0">
            <a:spAutoFit/>
          </a:bodyPr>
          <a:lstStyle/>
          <a:p>
            <a:r>
              <a:rPr lang="en-US" dirty="0"/>
              <a:t>The more light the more weight</a:t>
            </a:r>
          </a:p>
        </p:txBody>
      </p:sp>
      <p:sp>
        <p:nvSpPr>
          <p:cNvPr id="25" name="TextBox 24">
            <a:extLst>
              <a:ext uri="{FF2B5EF4-FFF2-40B4-BE49-F238E27FC236}">
                <a16:creationId xmlns:a16="http://schemas.microsoft.com/office/drawing/2014/main" id="{76B4C113-E534-4977-BB91-FEF82C6F937B}"/>
              </a:ext>
            </a:extLst>
          </p:cNvPr>
          <p:cNvSpPr txBox="1"/>
          <p:nvPr/>
        </p:nvSpPr>
        <p:spPr>
          <a:xfrm>
            <a:off x="494403" y="4424466"/>
            <a:ext cx="2771311" cy="1200329"/>
          </a:xfrm>
          <a:prstGeom prst="rect">
            <a:avLst/>
          </a:prstGeom>
          <a:noFill/>
        </p:spPr>
        <p:txBody>
          <a:bodyPr wrap="square" rtlCol="0">
            <a:spAutoFit/>
          </a:bodyPr>
          <a:lstStyle/>
          <a:p>
            <a:r>
              <a:rPr lang="en-US" dirty="0"/>
              <a:t>If we keep increase the sigma, the kernel will be box filter kernel(average kernel)</a:t>
            </a:r>
          </a:p>
        </p:txBody>
      </p:sp>
      <p:pic>
        <p:nvPicPr>
          <p:cNvPr id="26" name="Picture 25">
            <a:extLst>
              <a:ext uri="{FF2B5EF4-FFF2-40B4-BE49-F238E27FC236}">
                <a16:creationId xmlns:a16="http://schemas.microsoft.com/office/drawing/2014/main" id="{44063AF9-23CA-4CBA-9FFD-EC54852306FA}"/>
              </a:ext>
            </a:extLst>
          </p:cNvPr>
          <p:cNvPicPr>
            <a:picLocks noChangeAspect="1"/>
          </p:cNvPicPr>
          <p:nvPr/>
        </p:nvPicPr>
        <p:blipFill>
          <a:blip r:embed="rId7"/>
          <a:stretch>
            <a:fillRect/>
          </a:stretch>
        </p:blipFill>
        <p:spPr>
          <a:xfrm>
            <a:off x="494403" y="5905414"/>
            <a:ext cx="4515480" cy="342948"/>
          </a:xfrm>
          <a:prstGeom prst="rect">
            <a:avLst/>
          </a:prstGeom>
        </p:spPr>
      </p:pic>
      <p:sp>
        <p:nvSpPr>
          <p:cNvPr id="27" name="TextBox 26">
            <a:extLst>
              <a:ext uri="{FF2B5EF4-FFF2-40B4-BE49-F238E27FC236}">
                <a16:creationId xmlns:a16="http://schemas.microsoft.com/office/drawing/2014/main" id="{E0C7C793-FC6E-4F4D-8197-5BFBDA1F70BB}"/>
              </a:ext>
            </a:extLst>
          </p:cNvPr>
          <p:cNvSpPr txBox="1"/>
          <p:nvPr/>
        </p:nvSpPr>
        <p:spPr>
          <a:xfrm>
            <a:off x="89817" y="5905414"/>
            <a:ext cx="301686" cy="369332"/>
          </a:xfrm>
          <a:prstGeom prst="rect">
            <a:avLst/>
          </a:prstGeom>
          <a:noFill/>
        </p:spPr>
        <p:txBody>
          <a:bodyPr wrap="none" rtlCol="0">
            <a:spAutoFit/>
          </a:bodyPr>
          <a:lstStyle/>
          <a:p>
            <a:r>
              <a:rPr lang="en-US" dirty="0"/>
              <a:t>0</a:t>
            </a:r>
          </a:p>
        </p:txBody>
      </p:sp>
      <p:sp>
        <p:nvSpPr>
          <p:cNvPr id="28" name="TextBox 27">
            <a:extLst>
              <a:ext uri="{FF2B5EF4-FFF2-40B4-BE49-F238E27FC236}">
                <a16:creationId xmlns:a16="http://schemas.microsoft.com/office/drawing/2014/main" id="{252233E6-97E8-4773-85ED-FD8965FFA313}"/>
              </a:ext>
            </a:extLst>
          </p:cNvPr>
          <p:cNvSpPr txBox="1"/>
          <p:nvPr/>
        </p:nvSpPr>
        <p:spPr>
          <a:xfrm>
            <a:off x="5027795" y="5874931"/>
            <a:ext cx="301686" cy="369332"/>
          </a:xfrm>
          <a:prstGeom prst="rect">
            <a:avLst/>
          </a:prstGeom>
          <a:noFill/>
        </p:spPr>
        <p:txBody>
          <a:bodyPr wrap="none" rtlCol="0">
            <a:spAutoFit/>
          </a:bodyPr>
          <a:lstStyle/>
          <a:p>
            <a:r>
              <a:rPr lang="en-US" dirty="0"/>
              <a:t>1</a:t>
            </a:r>
          </a:p>
        </p:txBody>
      </p:sp>
    </p:spTree>
    <p:extLst>
      <p:ext uri="{BB962C8B-B14F-4D97-AF65-F5344CB8AC3E}">
        <p14:creationId xmlns:p14="http://schemas.microsoft.com/office/powerpoint/2010/main" val="766774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358E8-89AD-42BD-B509-0B9A7FC3B4A5}"/>
              </a:ext>
            </a:extLst>
          </p:cNvPr>
          <p:cNvSpPr>
            <a:spLocks noGrp="1"/>
          </p:cNvSpPr>
          <p:nvPr>
            <p:ph type="title"/>
          </p:nvPr>
        </p:nvSpPr>
        <p:spPr/>
        <p:txBody>
          <a:bodyPr/>
          <a:lstStyle/>
          <a:p>
            <a:r>
              <a:rPr lang="en-US" sz="1800" dirty="0">
                <a:latin typeface="Malgun Gothic" panose="020B0503020000020004" pitchFamily="34" charset="-127"/>
                <a:ea typeface="Malgun Gothic" panose="020B0503020000020004" pitchFamily="34" charset="-127"/>
              </a:rPr>
              <a:t>Bilateral Filter</a:t>
            </a:r>
          </a:p>
        </p:txBody>
      </p:sp>
      <p:sp>
        <p:nvSpPr>
          <p:cNvPr id="4" name="Slide Number Placeholder 3">
            <a:extLst>
              <a:ext uri="{FF2B5EF4-FFF2-40B4-BE49-F238E27FC236}">
                <a16:creationId xmlns:a16="http://schemas.microsoft.com/office/drawing/2014/main" id="{9DF68C40-75D6-4804-842C-5A3260007972}"/>
              </a:ext>
            </a:extLst>
          </p:cNvPr>
          <p:cNvSpPr>
            <a:spLocks noGrp="1"/>
          </p:cNvSpPr>
          <p:nvPr>
            <p:ph type="sldNum" sz="quarter" idx="12"/>
          </p:nvPr>
        </p:nvSpPr>
        <p:spPr/>
        <p:txBody>
          <a:bodyPr/>
          <a:lstStyle/>
          <a:p>
            <a:fld id="{0AE8A381-81F1-40BF-A1F3-1F818F8B7375}" type="slidenum">
              <a:rPr lang="ko-KR" altLang="en-US" smtClean="0"/>
              <a:pPr/>
              <a:t>5</a:t>
            </a:fld>
            <a:endParaRPr lang="ko-KR" altLang="en-US" dirty="0"/>
          </a:p>
        </p:txBody>
      </p:sp>
      <p:pic>
        <p:nvPicPr>
          <p:cNvPr id="12" name="Picture 11">
            <a:extLst>
              <a:ext uri="{FF2B5EF4-FFF2-40B4-BE49-F238E27FC236}">
                <a16:creationId xmlns:a16="http://schemas.microsoft.com/office/drawing/2014/main" id="{BF06EC5F-A85C-408E-917E-5C34CD31B147}"/>
              </a:ext>
            </a:extLst>
          </p:cNvPr>
          <p:cNvPicPr>
            <a:picLocks noChangeAspect="1"/>
          </p:cNvPicPr>
          <p:nvPr/>
        </p:nvPicPr>
        <p:blipFill>
          <a:blip r:embed="rId2"/>
          <a:stretch>
            <a:fillRect/>
          </a:stretch>
        </p:blipFill>
        <p:spPr>
          <a:xfrm>
            <a:off x="7358088" y="4328002"/>
            <a:ext cx="3318503" cy="1936238"/>
          </a:xfrm>
          <a:prstGeom prst="rect">
            <a:avLst/>
          </a:prstGeom>
        </p:spPr>
      </p:pic>
      <p:pic>
        <p:nvPicPr>
          <p:cNvPr id="13" name="Picture 12">
            <a:extLst>
              <a:ext uri="{FF2B5EF4-FFF2-40B4-BE49-F238E27FC236}">
                <a16:creationId xmlns:a16="http://schemas.microsoft.com/office/drawing/2014/main" id="{C42442FD-70B2-43C7-8111-6B5CE1FC128B}"/>
              </a:ext>
            </a:extLst>
          </p:cNvPr>
          <p:cNvPicPr>
            <a:picLocks noChangeAspect="1"/>
          </p:cNvPicPr>
          <p:nvPr/>
        </p:nvPicPr>
        <p:blipFill>
          <a:blip r:embed="rId3"/>
          <a:stretch>
            <a:fillRect/>
          </a:stretch>
        </p:blipFill>
        <p:spPr>
          <a:xfrm>
            <a:off x="4242100" y="670543"/>
            <a:ext cx="1987610" cy="3276976"/>
          </a:xfrm>
          <a:prstGeom prst="rect">
            <a:avLst/>
          </a:prstGeom>
        </p:spPr>
      </p:pic>
      <p:pic>
        <p:nvPicPr>
          <p:cNvPr id="15" name="Picture 14">
            <a:extLst>
              <a:ext uri="{FF2B5EF4-FFF2-40B4-BE49-F238E27FC236}">
                <a16:creationId xmlns:a16="http://schemas.microsoft.com/office/drawing/2014/main" id="{07F23251-55C2-4C34-9EF8-22890FDBABA1}"/>
              </a:ext>
            </a:extLst>
          </p:cNvPr>
          <p:cNvPicPr>
            <a:picLocks noChangeAspect="1"/>
          </p:cNvPicPr>
          <p:nvPr/>
        </p:nvPicPr>
        <p:blipFill>
          <a:blip r:embed="rId4"/>
          <a:stretch>
            <a:fillRect/>
          </a:stretch>
        </p:blipFill>
        <p:spPr>
          <a:xfrm>
            <a:off x="7201989" y="681694"/>
            <a:ext cx="1815351" cy="3254674"/>
          </a:xfrm>
          <a:prstGeom prst="rect">
            <a:avLst/>
          </a:prstGeom>
        </p:spPr>
      </p:pic>
      <p:pic>
        <p:nvPicPr>
          <p:cNvPr id="5" name="Picture 4">
            <a:extLst>
              <a:ext uri="{FF2B5EF4-FFF2-40B4-BE49-F238E27FC236}">
                <a16:creationId xmlns:a16="http://schemas.microsoft.com/office/drawing/2014/main" id="{3C0AA66D-62E5-4B5D-9734-6A5E99181E2D}"/>
              </a:ext>
            </a:extLst>
          </p:cNvPr>
          <p:cNvPicPr>
            <a:picLocks noChangeAspect="1"/>
          </p:cNvPicPr>
          <p:nvPr/>
        </p:nvPicPr>
        <p:blipFill>
          <a:blip r:embed="rId5"/>
          <a:stretch>
            <a:fillRect/>
          </a:stretch>
        </p:blipFill>
        <p:spPr>
          <a:xfrm>
            <a:off x="9898959" y="681694"/>
            <a:ext cx="1892445" cy="3265825"/>
          </a:xfrm>
          <a:prstGeom prst="rect">
            <a:avLst/>
          </a:prstGeom>
        </p:spPr>
      </p:pic>
      <p:sp>
        <p:nvSpPr>
          <p:cNvPr id="6" name="TextBox 5">
            <a:extLst>
              <a:ext uri="{FF2B5EF4-FFF2-40B4-BE49-F238E27FC236}">
                <a16:creationId xmlns:a16="http://schemas.microsoft.com/office/drawing/2014/main" id="{E8C63D16-CFB0-4F89-826E-F49F13FA794C}"/>
              </a:ext>
            </a:extLst>
          </p:cNvPr>
          <p:cNvSpPr txBox="1"/>
          <p:nvPr/>
        </p:nvSpPr>
        <p:spPr>
          <a:xfrm>
            <a:off x="3134039" y="3958764"/>
            <a:ext cx="1027845" cy="369332"/>
          </a:xfrm>
          <a:prstGeom prst="rect">
            <a:avLst/>
          </a:prstGeom>
          <a:noFill/>
        </p:spPr>
        <p:txBody>
          <a:bodyPr wrap="none" rtlCol="0">
            <a:spAutoFit/>
          </a:bodyPr>
          <a:lstStyle/>
          <a:p>
            <a:r>
              <a:rPr lang="en-US" dirty="0"/>
              <a:t>Gaussian</a:t>
            </a:r>
          </a:p>
        </p:txBody>
      </p:sp>
      <p:sp>
        <p:nvSpPr>
          <p:cNvPr id="7" name="TextBox 6">
            <a:extLst>
              <a:ext uri="{FF2B5EF4-FFF2-40B4-BE49-F238E27FC236}">
                <a16:creationId xmlns:a16="http://schemas.microsoft.com/office/drawing/2014/main" id="{EDDF03CE-910D-4CA4-B8F1-F51FCCBE13B6}"/>
              </a:ext>
            </a:extLst>
          </p:cNvPr>
          <p:cNvSpPr txBox="1"/>
          <p:nvPr/>
        </p:nvSpPr>
        <p:spPr>
          <a:xfrm>
            <a:off x="4834996" y="3958670"/>
            <a:ext cx="723275" cy="369332"/>
          </a:xfrm>
          <a:prstGeom prst="rect">
            <a:avLst/>
          </a:prstGeom>
          <a:noFill/>
        </p:spPr>
        <p:txBody>
          <a:bodyPr wrap="none" rtlCol="0">
            <a:spAutoFit/>
          </a:bodyPr>
          <a:lstStyle/>
          <a:p>
            <a:r>
              <a:rPr lang="en-US" dirty="0"/>
              <a:t>origin</a:t>
            </a:r>
          </a:p>
        </p:txBody>
      </p:sp>
      <p:sp>
        <p:nvSpPr>
          <p:cNvPr id="22" name="TextBox 21">
            <a:extLst>
              <a:ext uri="{FF2B5EF4-FFF2-40B4-BE49-F238E27FC236}">
                <a16:creationId xmlns:a16="http://schemas.microsoft.com/office/drawing/2014/main" id="{043CCBDF-8BC5-40D0-86AA-C35FDEA77509}"/>
              </a:ext>
            </a:extLst>
          </p:cNvPr>
          <p:cNvSpPr txBox="1"/>
          <p:nvPr/>
        </p:nvSpPr>
        <p:spPr>
          <a:xfrm>
            <a:off x="7520369" y="3958670"/>
            <a:ext cx="1202573" cy="369332"/>
          </a:xfrm>
          <a:prstGeom prst="rect">
            <a:avLst/>
          </a:prstGeom>
          <a:noFill/>
        </p:spPr>
        <p:txBody>
          <a:bodyPr wrap="none" rtlCol="0">
            <a:spAutoFit/>
          </a:bodyPr>
          <a:lstStyle/>
          <a:p>
            <a:r>
              <a:rPr lang="en-US" dirty="0"/>
              <a:t>Sigma = 15</a:t>
            </a:r>
          </a:p>
        </p:txBody>
      </p:sp>
      <p:sp>
        <p:nvSpPr>
          <p:cNvPr id="24" name="TextBox 23">
            <a:extLst>
              <a:ext uri="{FF2B5EF4-FFF2-40B4-BE49-F238E27FC236}">
                <a16:creationId xmlns:a16="http://schemas.microsoft.com/office/drawing/2014/main" id="{B7FD619D-D886-4601-983E-172EF110D5F0}"/>
              </a:ext>
            </a:extLst>
          </p:cNvPr>
          <p:cNvSpPr txBox="1"/>
          <p:nvPr/>
        </p:nvSpPr>
        <p:spPr>
          <a:xfrm>
            <a:off x="10243896" y="3958670"/>
            <a:ext cx="1202573" cy="369332"/>
          </a:xfrm>
          <a:prstGeom prst="rect">
            <a:avLst/>
          </a:prstGeom>
          <a:noFill/>
        </p:spPr>
        <p:txBody>
          <a:bodyPr wrap="none" rtlCol="0">
            <a:spAutoFit/>
          </a:bodyPr>
          <a:lstStyle/>
          <a:p>
            <a:r>
              <a:rPr lang="en-US" dirty="0"/>
              <a:t>Sigma = 75</a:t>
            </a:r>
          </a:p>
        </p:txBody>
      </p:sp>
      <p:sp>
        <p:nvSpPr>
          <p:cNvPr id="9" name="TextBox 8">
            <a:extLst>
              <a:ext uri="{FF2B5EF4-FFF2-40B4-BE49-F238E27FC236}">
                <a16:creationId xmlns:a16="http://schemas.microsoft.com/office/drawing/2014/main" id="{269B7D2C-DF85-4C10-8DF1-008F08210416}"/>
              </a:ext>
            </a:extLst>
          </p:cNvPr>
          <p:cNvSpPr txBox="1"/>
          <p:nvPr/>
        </p:nvSpPr>
        <p:spPr>
          <a:xfrm>
            <a:off x="143473" y="1332411"/>
            <a:ext cx="4018411" cy="1477328"/>
          </a:xfrm>
          <a:prstGeom prst="rect">
            <a:avLst/>
          </a:prstGeom>
          <a:noFill/>
        </p:spPr>
        <p:txBody>
          <a:bodyPr wrap="square" rtlCol="0">
            <a:spAutoFit/>
          </a:bodyPr>
          <a:lstStyle/>
          <a:p>
            <a:r>
              <a:rPr lang="en-US" dirty="0"/>
              <a:t>The higher the sigma the more blurry the image have. As the consequence of blurring, the edge of image are getting blur. Blurring edge never a good thing for processing segmentation. </a:t>
            </a:r>
          </a:p>
        </p:txBody>
      </p:sp>
      <p:cxnSp>
        <p:nvCxnSpPr>
          <p:cNvPr id="11" name="Straight Arrow Connector 10">
            <a:extLst>
              <a:ext uri="{FF2B5EF4-FFF2-40B4-BE49-F238E27FC236}">
                <a16:creationId xmlns:a16="http://schemas.microsoft.com/office/drawing/2014/main" id="{4B55598F-3D37-4BAB-B885-B311B7A6F7BE}"/>
              </a:ext>
            </a:extLst>
          </p:cNvPr>
          <p:cNvCxnSpPr>
            <a:cxnSpLocks/>
            <a:stCxn id="26" idx="3"/>
          </p:cNvCxnSpPr>
          <p:nvPr/>
        </p:nvCxnSpPr>
        <p:spPr>
          <a:xfrm>
            <a:off x="4415246" y="5328080"/>
            <a:ext cx="31051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801980E-0240-4D38-8188-E3BBEC5F42CC}"/>
              </a:ext>
            </a:extLst>
          </p:cNvPr>
          <p:cNvSpPr txBox="1"/>
          <p:nvPr/>
        </p:nvSpPr>
        <p:spPr>
          <a:xfrm>
            <a:off x="644552" y="4589416"/>
            <a:ext cx="3770694" cy="1477328"/>
          </a:xfrm>
          <a:prstGeom prst="rect">
            <a:avLst/>
          </a:prstGeom>
          <a:noFill/>
        </p:spPr>
        <p:txBody>
          <a:bodyPr wrap="square" rtlCol="0">
            <a:spAutoFit/>
          </a:bodyPr>
          <a:lstStyle/>
          <a:p>
            <a:r>
              <a:rPr lang="en-US" dirty="0"/>
              <a:t>Bilateral filter keeps the smooth as Gaussian and Box filter. But by combination with the variation of intensity, Bilateral filter keeps the edge too</a:t>
            </a:r>
          </a:p>
        </p:txBody>
      </p:sp>
    </p:spTree>
    <p:extLst>
      <p:ext uri="{BB962C8B-B14F-4D97-AF65-F5344CB8AC3E}">
        <p14:creationId xmlns:p14="http://schemas.microsoft.com/office/powerpoint/2010/main" val="2383857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358E8-89AD-42BD-B509-0B9A7FC3B4A5}"/>
              </a:ext>
            </a:extLst>
          </p:cNvPr>
          <p:cNvSpPr>
            <a:spLocks noGrp="1"/>
          </p:cNvSpPr>
          <p:nvPr>
            <p:ph type="title"/>
          </p:nvPr>
        </p:nvSpPr>
        <p:spPr/>
        <p:txBody>
          <a:bodyPr/>
          <a:lstStyle/>
          <a:p>
            <a:r>
              <a:rPr lang="en-US" sz="1800" dirty="0">
                <a:latin typeface="Malgun Gothic" panose="020B0503020000020004" pitchFamily="34" charset="-127"/>
                <a:ea typeface="Malgun Gothic" panose="020B0503020000020004" pitchFamily="34" charset="-127"/>
              </a:rPr>
              <a:t>Bilateral Filter – Edge regions</a:t>
            </a:r>
          </a:p>
        </p:txBody>
      </p:sp>
      <p:sp>
        <p:nvSpPr>
          <p:cNvPr id="4" name="Slide Number Placeholder 3">
            <a:extLst>
              <a:ext uri="{FF2B5EF4-FFF2-40B4-BE49-F238E27FC236}">
                <a16:creationId xmlns:a16="http://schemas.microsoft.com/office/drawing/2014/main" id="{9DF68C40-75D6-4804-842C-5A3260007972}"/>
              </a:ext>
            </a:extLst>
          </p:cNvPr>
          <p:cNvSpPr>
            <a:spLocks noGrp="1"/>
          </p:cNvSpPr>
          <p:nvPr>
            <p:ph type="sldNum" sz="quarter" idx="12"/>
          </p:nvPr>
        </p:nvSpPr>
        <p:spPr/>
        <p:txBody>
          <a:bodyPr/>
          <a:lstStyle/>
          <a:p>
            <a:fld id="{0AE8A381-81F1-40BF-A1F3-1F818F8B7375}" type="slidenum">
              <a:rPr lang="ko-KR" altLang="en-US" smtClean="0"/>
              <a:pPr/>
              <a:t>6</a:t>
            </a:fld>
            <a:endParaRPr lang="ko-KR" altLang="en-US" dirty="0"/>
          </a:p>
        </p:txBody>
      </p:sp>
      <p:pic>
        <p:nvPicPr>
          <p:cNvPr id="8" name="Picture 7">
            <a:extLst>
              <a:ext uri="{FF2B5EF4-FFF2-40B4-BE49-F238E27FC236}">
                <a16:creationId xmlns:a16="http://schemas.microsoft.com/office/drawing/2014/main" id="{DDC07826-F6BE-45E7-A2A8-F7B92FB5EEE2}"/>
              </a:ext>
            </a:extLst>
          </p:cNvPr>
          <p:cNvPicPr>
            <a:picLocks noChangeAspect="1"/>
          </p:cNvPicPr>
          <p:nvPr/>
        </p:nvPicPr>
        <p:blipFill>
          <a:blip r:embed="rId2"/>
          <a:stretch>
            <a:fillRect/>
          </a:stretch>
        </p:blipFill>
        <p:spPr>
          <a:xfrm>
            <a:off x="335360" y="699111"/>
            <a:ext cx="2034560" cy="3599895"/>
          </a:xfrm>
          <a:prstGeom prst="rect">
            <a:avLst/>
          </a:prstGeom>
        </p:spPr>
      </p:pic>
      <p:sp>
        <p:nvSpPr>
          <p:cNvPr id="10" name="TextBox 9">
            <a:extLst>
              <a:ext uri="{FF2B5EF4-FFF2-40B4-BE49-F238E27FC236}">
                <a16:creationId xmlns:a16="http://schemas.microsoft.com/office/drawing/2014/main" id="{24BBB0CB-008B-419C-B6F9-1CD00A92ACE4}"/>
              </a:ext>
            </a:extLst>
          </p:cNvPr>
          <p:cNvSpPr txBox="1"/>
          <p:nvPr/>
        </p:nvSpPr>
        <p:spPr>
          <a:xfrm>
            <a:off x="2821577" y="699111"/>
            <a:ext cx="4310743" cy="923330"/>
          </a:xfrm>
          <a:prstGeom prst="rect">
            <a:avLst/>
          </a:prstGeom>
          <a:noFill/>
        </p:spPr>
        <p:txBody>
          <a:bodyPr wrap="square" rtlCol="0">
            <a:spAutoFit/>
          </a:bodyPr>
          <a:lstStyle/>
          <a:p>
            <a:r>
              <a:rPr lang="en-US" dirty="0"/>
              <a:t>Let study the red part in the right eye of the cat. This is the edge area which was separated eye and fur of the cat. </a:t>
            </a:r>
          </a:p>
        </p:txBody>
      </p:sp>
      <p:pic>
        <p:nvPicPr>
          <p:cNvPr id="16" name="Picture 15">
            <a:extLst>
              <a:ext uri="{FF2B5EF4-FFF2-40B4-BE49-F238E27FC236}">
                <a16:creationId xmlns:a16="http://schemas.microsoft.com/office/drawing/2014/main" id="{FBC8B594-7230-4DAF-BBAC-98A96162D37C}"/>
              </a:ext>
            </a:extLst>
          </p:cNvPr>
          <p:cNvPicPr>
            <a:picLocks noChangeAspect="1"/>
          </p:cNvPicPr>
          <p:nvPr/>
        </p:nvPicPr>
        <p:blipFill>
          <a:blip r:embed="rId3"/>
          <a:stretch>
            <a:fillRect/>
          </a:stretch>
        </p:blipFill>
        <p:spPr>
          <a:xfrm>
            <a:off x="2821577" y="2283055"/>
            <a:ext cx="3153746" cy="3055498"/>
          </a:xfrm>
          <a:prstGeom prst="rect">
            <a:avLst/>
          </a:prstGeom>
        </p:spPr>
      </p:pic>
      <p:pic>
        <p:nvPicPr>
          <p:cNvPr id="20" name="Picture 19">
            <a:extLst>
              <a:ext uri="{FF2B5EF4-FFF2-40B4-BE49-F238E27FC236}">
                <a16:creationId xmlns:a16="http://schemas.microsoft.com/office/drawing/2014/main" id="{0117273A-B501-42C6-A64F-2836478C7545}"/>
              </a:ext>
            </a:extLst>
          </p:cNvPr>
          <p:cNvPicPr>
            <a:picLocks noChangeAspect="1"/>
          </p:cNvPicPr>
          <p:nvPr/>
        </p:nvPicPr>
        <p:blipFill>
          <a:blip r:embed="rId4"/>
          <a:stretch>
            <a:fillRect/>
          </a:stretch>
        </p:blipFill>
        <p:spPr>
          <a:xfrm>
            <a:off x="7583977" y="699111"/>
            <a:ext cx="2580736" cy="2570083"/>
          </a:xfrm>
          <a:prstGeom prst="rect">
            <a:avLst/>
          </a:prstGeom>
        </p:spPr>
      </p:pic>
      <p:cxnSp>
        <p:nvCxnSpPr>
          <p:cNvPr id="18" name="Straight Arrow Connector 17">
            <a:extLst>
              <a:ext uri="{FF2B5EF4-FFF2-40B4-BE49-F238E27FC236}">
                <a16:creationId xmlns:a16="http://schemas.microsoft.com/office/drawing/2014/main" id="{9FFD4A12-C1A6-495E-BAB0-04D7A2541FB8}"/>
              </a:ext>
            </a:extLst>
          </p:cNvPr>
          <p:cNvCxnSpPr>
            <a:cxnSpLocks/>
            <a:endCxn id="20" idx="1"/>
          </p:cNvCxnSpPr>
          <p:nvPr/>
        </p:nvCxnSpPr>
        <p:spPr>
          <a:xfrm flipV="1">
            <a:off x="6029221" y="1984153"/>
            <a:ext cx="1554756" cy="1058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7761A98-C4C1-4A19-AF64-98CBF0DB506A}"/>
              </a:ext>
            </a:extLst>
          </p:cNvPr>
          <p:cNvSpPr txBox="1"/>
          <p:nvPr/>
        </p:nvSpPr>
        <p:spPr>
          <a:xfrm>
            <a:off x="10369365" y="978850"/>
            <a:ext cx="1487275" cy="923330"/>
          </a:xfrm>
          <a:prstGeom prst="rect">
            <a:avLst/>
          </a:prstGeom>
          <a:noFill/>
        </p:spPr>
        <p:txBody>
          <a:bodyPr wrap="square" rtlCol="0">
            <a:spAutoFit/>
          </a:bodyPr>
          <a:lstStyle/>
          <a:p>
            <a:r>
              <a:rPr lang="en-US" dirty="0"/>
              <a:t>Space kernel 31x31, </a:t>
            </a:r>
            <a:r>
              <a:rPr lang="en-US" dirty="0" err="1"/>
              <a:t>sigma</a:t>
            </a:r>
            <a:r>
              <a:rPr lang="en-US" sz="1100" dirty="0" err="1"/>
              <a:t>s</a:t>
            </a:r>
            <a:r>
              <a:rPr lang="en-US" dirty="0"/>
              <a:t> = 15 </a:t>
            </a:r>
          </a:p>
        </p:txBody>
      </p:sp>
      <p:pic>
        <p:nvPicPr>
          <p:cNvPr id="23" name="Picture 22">
            <a:extLst>
              <a:ext uri="{FF2B5EF4-FFF2-40B4-BE49-F238E27FC236}">
                <a16:creationId xmlns:a16="http://schemas.microsoft.com/office/drawing/2014/main" id="{EF080DB1-29DD-473F-AE1C-B296324CC255}"/>
              </a:ext>
            </a:extLst>
          </p:cNvPr>
          <p:cNvPicPr>
            <a:picLocks noChangeAspect="1"/>
          </p:cNvPicPr>
          <p:nvPr/>
        </p:nvPicPr>
        <p:blipFill>
          <a:blip r:embed="rId5"/>
          <a:stretch>
            <a:fillRect/>
          </a:stretch>
        </p:blipFill>
        <p:spPr>
          <a:xfrm>
            <a:off x="7583977" y="3630906"/>
            <a:ext cx="2580736" cy="2588734"/>
          </a:xfrm>
          <a:prstGeom prst="rect">
            <a:avLst/>
          </a:prstGeom>
        </p:spPr>
      </p:pic>
      <p:sp>
        <p:nvSpPr>
          <p:cNvPr id="27" name="TextBox 26">
            <a:extLst>
              <a:ext uri="{FF2B5EF4-FFF2-40B4-BE49-F238E27FC236}">
                <a16:creationId xmlns:a16="http://schemas.microsoft.com/office/drawing/2014/main" id="{8BD19E83-C309-4248-94D3-C5552C0E7E2B}"/>
              </a:ext>
            </a:extLst>
          </p:cNvPr>
          <p:cNvSpPr txBox="1"/>
          <p:nvPr/>
        </p:nvSpPr>
        <p:spPr>
          <a:xfrm>
            <a:off x="10369364" y="4032491"/>
            <a:ext cx="1487275" cy="923330"/>
          </a:xfrm>
          <a:prstGeom prst="rect">
            <a:avLst/>
          </a:prstGeom>
          <a:noFill/>
        </p:spPr>
        <p:txBody>
          <a:bodyPr wrap="square" rtlCol="0">
            <a:spAutoFit/>
          </a:bodyPr>
          <a:lstStyle/>
          <a:p>
            <a:r>
              <a:rPr lang="en-US" dirty="0"/>
              <a:t>Intensity kernel 31x31, </a:t>
            </a:r>
            <a:r>
              <a:rPr lang="en-US" dirty="0" err="1"/>
              <a:t>Sigma</a:t>
            </a:r>
            <a:r>
              <a:rPr lang="en-US" sz="1100" dirty="0" err="1"/>
              <a:t>i</a:t>
            </a:r>
            <a:r>
              <a:rPr lang="en-US" sz="1100" dirty="0"/>
              <a:t>  </a:t>
            </a:r>
            <a:r>
              <a:rPr lang="en-US" dirty="0"/>
              <a:t>= 75</a:t>
            </a:r>
          </a:p>
        </p:txBody>
      </p:sp>
      <p:pic>
        <p:nvPicPr>
          <p:cNvPr id="32" name="Picture 31">
            <a:extLst>
              <a:ext uri="{FF2B5EF4-FFF2-40B4-BE49-F238E27FC236}">
                <a16:creationId xmlns:a16="http://schemas.microsoft.com/office/drawing/2014/main" id="{2C96A0BE-6B51-452C-A557-BEBBE6309EB0}"/>
              </a:ext>
            </a:extLst>
          </p:cNvPr>
          <p:cNvPicPr>
            <a:picLocks noChangeAspect="1"/>
          </p:cNvPicPr>
          <p:nvPr/>
        </p:nvPicPr>
        <p:blipFill>
          <a:blip r:embed="rId6"/>
          <a:stretch>
            <a:fillRect/>
          </a:stretch>
        </p:blipFill>
        <p:spPr>
          <a:xfrm>
            <a:off x="1086351" y="5811670"/>
            <a:ext cx="4515480" cy="342948"/>
          </a:xfrm>
          <a:prstGeom prst="rect">
            <a:avLst/>
          </a:prstGeom>
        </p:spPr>
      </p:pic>
      <p:sp>
        <p:nvSpPr>
          <p:cNvPr id="33" name="TextBox 32">
            <a:extLst>
              <a:ext uri="{FF2B5EF4-FFF2-40B4-BE49-F238E27FC236}">
                <a16:creationId xmlns:a16="http://schemas.microsoft.com/office/drawing/2014/main" id="{6669A605-CF33-46D3-8900-52B158BFEA89}"/>
              </a:ext>
            </a:extLst>
          </p:cNvPr>
          <p:cNvSpPr txBox="1"/>
          <p:nvPr/>
        </p:nvSpPr>
        <p:spPr>
          <a:xfrm>
            <a:off x="696969" y="5776933"/>
            <a:ext cx="301686" cy="369332"/>
          </a:xfrm>
          <a:prstGeom prst="rect">
            <a:avLst/>
          </a:prstGeom>
          <a:noFill/>
        </p:spPr>
        <p:txBody>
          <a:bodyPr wrap="none" rtlCol="0">
            <a:spAutoFit/>
          </a:bodyPr>
          <a:lstStyle/>
          <a:p>
            <a:r>
              <a:rPr lang="en-US" dirty="0"/>
              <a:t>0</a:t>
            </a:r>
          </a:p>
        </p:txBody>
      </p:sp>
      <p:sp>
        <p:nvSpPr>
          <p:cNvPr id="34" name="TextBox 33">
            <a:extLst>
              <a:ext uri="{FF2B5EF4-FFF2-40B4-BE49-F238E27FC236}">
                <a16:creationId xmlns:a16="http://schemas.microsoft.com/office/drawing/2014/main" id="{7AEE14A7-AD9D-47E2-B6CE-DE7706EB9FF5}"/>
              </a:ext>
            </a:extLst>
          </p:cNvPr>
          <p:cNvSpPr txBox="1"/>
          <p:nvPr/>
        </p:nvSpPr>
        <p:spPr>
          <a:xfrm>
            <a:off x="5732359" y="5753763"/>
            <a:ext cx="301686" cy="369332"/>
          </a:xfrm>
          <a:prstGeom prst="rect">
            <a:avLst/>
          </a:prstGeom>
          <a:noFill/>
        </p:spPr>
        <p:txBody>
          <a:bodyPr wrap="none" rtlCol="0">
            <a:spAutoFit/>
          </a:bodyPr>
          <a:lstStyle/>
          <a:p>
            <a:r>
              <a:rPr lang="en-US" dirty="0"/>
              <a:t>1</a:t>
            </a:r>
          </a:p>
        </p:txBody>
      </p:sp>
      <p:cxnSp>
        <p:nvCxnSpPr>
          <p:cNvPr id="36" name="Straight Arrow Connector 35">
            <a:extLst>
              <a:ext uri="{FF2B5EF4-FFF2-40B4-BE49-F238E27FC236}">
                <a16:creationId xmlns:a16="http://schemas.microsoft.com/office/drawing/2014/main" id="{3378FAE2-117E-4BC3-94FA-A89B3D22D692}"/>
              </a:ext>
            </a:extLst>
          </p:cNvPr>
          <p:cNvCxnSpPr>
            <a:cxnSpLocks/>
          </p:cNvCxnSpPr>
          <p:nvPr/>
        </p:nvCxnSpPr>
        <p:spPr>
          <a:xfrm flipH="1" flipV="1">
            <a:off x="3344093" y="2664824"/>
            <a:ext cx="1080017" cy="966082"/>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39" name="TextBox 38">
            <a:extLst>
              <a:ext uri="{FF2B5EF4-FFF2-40B4-BE49-F238E27FC236}">
                <a16:creationId xmlns:a16="http://schemas.microsoft.com/office/drawing/2014/main" id="{22CEC89E-73B6-44CC-BE95-B508C1618908}"/>
              </a:ext>
            </a:extLst>
          </p:cNvPr>
          <p:cNvSpPr txBox="1"/>
          <p:nvPr/>
        </p:nvSpPr>
        <p:spPr>
          <a:xfrm>
            <a:off x="2590201" y="2328803"/>
            <a:ext cx="1541128" cy="369332"/>
          </a:xfrm>
          <a:prstGeom prst="rect">
            <a:avLst/>
          </a:prstGeom>
          <a:noFill/>
        </p:spPr>
        <p:txBody>
          <a:bodyPr wrap="none" rtlCol="0">
            <a:spAutoFit/>
          </a:bodyPr>
          <a:lstStyle/>
          <a:p>
            <a:r>
              <a:rPr lang="en-US" dirty="0"/>
              <a:t>Studying pixel </a:t>
            </a:r>
          </a:p>
        </p:txBody>
      </p:sp>
      <p:cxnSp>
        <p:nvCxnSpPr>
          <p:cNvPr id="41" name="Straight Arrow Connector 40">
            <a:extLst>
              <a:ext uri="{FF2B5EF4-FFF2-40B4-BE49-F238E27FC236}">
                <a16:creationId xmlns:a16="http://schemas.microsoft.com/office/drawing/2014/main" id="{338DAA4E-5D04-4898-84F2-BEF8AFF9B3BF}"/>
              </a:ext>
            </a:extLst>
          </p:cNvPr>
          <p:cNvCxnSpPr>
            <a:cxnSpLocks/>
          </p:cNvCxnSpPr>
          <p:nvPr/>
        </p:nvCxnSpPr>
        <p:spPr>
          <a:xfrm>
            <a:off x="6029221" y="4299006"/>
            <a:ext cx="1554756" cy="5081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6458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358E8-89AD-42BD-B509-0B9A7FC3B4A5}"/>
              </a:ext>
            </a:extLst>
          </p:cNvPr>
          <p:cNvSpPr>
            <a:spLocks noGrp="1"/>
          </p:cNvSpPr>
          <p:nvPr>
            <p:ph type="title"/>
          </p:nvPr>
        </p:nvSpPr>
        <p:spPr/>
        <p:txBody>
          <a:bodyPr/>
          <a:lstStyle/>
          <a:p>
            <a:r>
              <a:rPr lang="en-US" sz="1800" dirty="0">
                <a:latin typeface="Malgun Gothic" panose="020B0503020000020004" pitchFamily="34" charset="-127"/>
                <a:ea typeface="Malgun Gothic" panose="020B0503020000020004" pitchFamily="34" charset="-127"/>
              </a:rPr>
              <a:t>Bilateral Filter – Edge regions</a:t>
            </a:r>
          </a:p>
        </p:txBody>
      </p:sp>
      <p:sp>
        <p:nvSpPr>
          <p:cNvPr id="4" name="Slide Number Placeholder 3">
            <a:extLst>
              <a:ext uri="{FF2B5EF4-FFF2-40B4-BE49-F238E27FC236}">
                <a16:creationId xmlns:a16="http://schemas.microsoft.com/office/drawing/2014/main" id="{9DF68C40-75D6-4804-842C-5A3260007972}"/>
              </a:ext>
            </a:extLst>
          </p:cNvPr>
          <p:cNvSpPr>
            <a:spLocks noGrp="1"/>
          </p:cNvSpPr>
          <p:nvPr>
            <p:ph type="sldNum" sz="quarter" idx="12"/>
          </p:nvPr>
        </p:nvSpPr>
        <p:spPr/>
        <p:txBody>
          <a:bodyPr/>
          <a:lstStyle/>
          <a:p>
            <a:fld id="{0AE8A381-81F1-40BF-A1F3-1F818F8B7375}" type="slidenum">
              <a:rPr lang="ko-KR" altLang="en-US" smtClean="0"/>
              <a:pPr/>
              <a:t>7</a:t>
            </a:fld>
            <a:endParaRPr lang="ko-KR" altLang="en-US" dirty="0"/>
          </a:p>
        </p:txBody>
      </p:sp>
      <p:pic>
        <p:nvPicPr>
          <p:cNvPr id="20" name="Picture 19">
            <a:extLst>
              <a:ext uri="{FF2B5EF4-FFF2-40B4-BE49-F238E27FC236}">
                <a16:creationId xmlns:a16="http://schemas.microsoft.com/office/drawing/2014/main" id="{0117273A-B501-42C6-A64F-2836478C7545}"/>
              </a:ext>
            </a:extLst>
          </p:cNvPr>
          <p:cNvPicPr>
            <a:picLocks noChangeAspect="1"/>
          </p:cNvPicPr>
          <p:nvPr/>
        </p:nvPicPr>
        <p:blipFill>
          <a:blip r:embed="rId2"/>
          <a:stretch>
            <a:fillRect/>
          </a:stretch>
        </p:blipFill>
        <p:spPr>
          <a:xfrm>
            <a:off x="5988115" y="684434"/>
            <a:ext cx="1819330" cy="1811820"/>
          </a:xfrm>
          <a:prstGeom prst="rect">
            <a:avLst/>
          </a:prstGeom>
        </p:spPr>
      </p:pic>
      <p:cxnSp>
        <p:nvCxnSpPr>
          <p:cNvPr id="18" name="Straight Arrow Connector 17">
            <a:extLst>
              <a:ext uri="{FF2B5EF4-FFF2-40B4-BE49-F238E27FC236}">
                <a16:creationId xmlns:a16="http://schemas.microsoft.com/office/drawing/2014/main" id="{9FFD4A12-C1A6-495E-BAB0-04D7A2541FB8}"/>
              </a:ext>
            </a:extLst>
          </p:cNvPr>
          <p:cNvCxnSpPr>
            <a:cxnSpLocks/>
          </p:cNvCxnSpPr>
          <p:nvPr/>
        </p:nvCxnSpPr>
        <p:spPr>
          <a:xfrm>
            <a:off x="3812753" y="1702483"/>
            <a:ext cx="2216468" cy="148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47761A98-C4C1-4A19-AF64-98CBF0DB506A}"/>
              </a:ext>
            </a:extLst>
          </p:cNvPr>
          <p:cNvSpPr txBox="1"/>
          <p:nvPr/>
        </p:nvSpPr>
        <p:spPr>
          <a:xfrm>
            <a:off x="4696906" y="694403"/>
            <a:ext cx="1487275" cy="923330"/>
          </a:xfrm>
          <a:prstGeom prst="rect">
            <a:avLst/>
          </a:prstGeom>
          <a:noFill/>
        </p:spPr>
        <p:txBody>
          <a:bodyPr wrap="square" rtlCol="0">
            <a:spAutoFit/>
          </a:bodyPr>
          <a:lstStyle/>
          <a:p>
            <a:r>
              <a:rPr lang="en-US" dirty="0"/>
              <a:t>Space kernel 31x31, </a:t>
            </a:r>
            <a:r>
              <a:rPr lang="en-US" dirty="0" err="1"/>
              <a:t>sigma</a:t>
            </a:r>
            <a:r>
              <a:rPr lang="en-US" sz="1100" dirty="0" err="1"/>
              <a:t>s</a:t>
            </a:r>
            <a:r>
              <a:rPr lang="en-US" dirty="0"/>
              <a:t> = 15 </a:t>
            </a:r>
          </a:p>
        </p:txBody>
      </p:sp>
      <p:pic>
        <p:nvPicPr>
          <p:cNvPr id="23" name="Picture 22">
            <a:extLst>
              <a:ext uri="{FF2B5EF4-FFF2-40B4-BE49-F238E27FC236}">
                <a16:creationId xmlns:a16="http://schemas.microsoft.com/office/drawing/2014/main" id="{EF080DB1-29DD-473F-AE1C-B296324CC255}"/>
              </a:ext>
            </a:extLst>
          </p:cNvPr>
          <p:cNvPicPr>
            <a:picLocks noChangeAspect="1"/>
          </p:cNvPicPr>
          <p:nvPr/>
        </p:nvPicPr>
        <p:blipFill>
          <a:blip r:embed="rId3"/>
          <a:stretch>
            <a:fillRect/>
          </a:stretch>
        </p:blipFill>
        <p:spPr>
          <a:xfrm>
            <a:off x="6022121" y="3967321"/>
            <a:ext cx="1944250" cy="1950275"/>
          </a:xfrm>
          <a:prstGeom prst="rect">
            <a:avLst/>
          </a:prstGeom>
        </p:spPr>
      </p:pic>
      <p:sp>
        <p:nvSpPr>
          <p:cNvPr id="27" name="TextBox 26">
            <a:extLst>
              <a:ext uri="{FF2B5EF4-FFF2-40B4-BE49-F238E27FC236}">
                <a16:creationId xmlns:a16="http://schemas.microsoft.com/office/drawing/2014/main" id="{8BD19E83-C309-4248-94D3-C5552C0E7E2B}"/>
              </a:ext>
            </a:extLst>
          </p:cNvPr>
          <p:cNvSpPr txBox="1"/>
          <p:nvPr/>
        </p:nvSpPr>
        <p:spPr>
          <a:xfrm>
            <a:off x="4500840" y="4733875"/>
            <a:ext cx="1487275" cy="923330"/>
          </a:xfrm>
          <a:prstGeom prst="rect">
            <a:avLst/>
          </a:prstGeom>
          <a:noFill/>
        </p:spPr>
        <p:txBody>
          <a:bodyPr wrap="square" rtlCol="0">
            <a:spAutoFit/>
          </a:bodyPr>
          <a:lstStyle/>
          <a:p>
            <a:r>
              <a:rPr lang="en-US" dirty="0"/>
              <a:t>Intensity kernel 31x31, </a:t>
            </a:r>
            <a:r>
              <a:rPr lang="en-US" dirty="0" err="1"/>
              <a:t>Sigma</a:t>
            </a:r>
            <a:r>
              <a:rPr lang="en-US" sz="1100" dirty="0" err="1"/>
              <a:t>i</a:t>
            </a:r>
            <a:r>
              <a:rPr lang="en-US" sz="1100" dirty="0"/>
              <a:t>  </a:t>
            </a:r>
            <a:r>
              <a:rPr lang="en-US" dirty="0"/>
              <a:t>= 75</a:t>
            </a:r>
          </a:p>
        </p:txBody>
      </p:sp>
      <p:pic>
        <p:nvPicPr>
          <p:cNvPr id="32" name="Picture 31">
            <a:extLst>
              <a:ext uri="{FF2B5EF4-FFF2-40B4-BE49-F238E27FC236}">
                <a16:creationId xmlns:a16="http://schemas.microsoft.com/office/drawing/2014/main" id="{2C96A0BE-6B51-452C-A557-BEBBE6309EB0}"/>
              </a:ext>
            </a:extLst>
          </p:cNvPr>
          <p:cNvPicPr>
            <a:picLocks noChangeAspect="1"/>
          </p:cNvPicPr>
          <p:nvPr/>
        </p:nvPicPr>
        <p:blipFill>
          <a:blip r:embed="rId4"/>
          <a:stretch>
            <a:fillRect/>
          </a:stretch>
        </p:blipFill>
        <p:spPr>
          <a:xfrm>
            <a:off x="439501" y="6048166"/>
            <a:ext cx="4515480" cy="342948"/>
          </a:xfrm>
          <a:prstGeom prst="rect">
            <a:avLst/>
          </a:prstGeom>
        </p:spPr>
      </p:pic>
      <p:sp>
        <p:nvSpPr>
          <p:cNvPr id="33" name="TextBox 32">
            <a:extLst>
              <a:ext uri="{FF2B5EF4-FFF2-40B4-BE49-F238E27FC236}">
                <a16:creationId xmlns:a16="http://schemas.microsoft.com/office/drawing/2014/main" id="{6669A605-CF33-46D3-8900-52B158BFEA89}"/>
              </a:ext>
            </a:extLst>
          </p:cNvPr>
          <p:cNvSpPr txBox="1"/>
          <p:nvPr/>
        </p:nvSpPr>
        <p:spPr>
          <a:xfrm>
            <a:off x="84007" y="6024740"/>
            <a:ext cx="301686" cy="369332"/>
          </a:xfrm>
          <a:prstGeom prst="rect">
            <a:avLst/>
          </a:prstGeom>
          <a:noFill/>
        </p:spPr>
        <p:txBody>
          <a:bodyPr wrap="none" rtlCol="0">
            <a:spAutoFit/>
          </a:bodyPr>
          <a:lstStyle/>
          <a:p>
            <a:r>
              <a:rPr lang="en-US" dirty="0"/>
              <a:t>0</a:t>
            </a:r>
          </a:p>
        </p:txBody>
      </p:sp>
      <p:sp>
        <p:nvSpPr>
          <p:cNvPr id="34" name="TextBox 33">
            <a:extLst>
              <a:ext uri="{FF2B5EF4-FFF2-40B4-BE49-F238E27FC236}">
                <a16:creationId xmlns:a16="http://schemas.microsoft.com/office/drawing/2014/main" id="{7AEE14A7-AD9D-47E2-B6CE-DE7706EB9FF5}"/>
              </a:ext>
            </a:extLst>
          </p:cNvPr>
          <p:cNvSpPr txBox="1"/>
          <p:nvPr/>
        </p:nvSpPr>
        <p:spPr>
          <a:xfrm>
            <a:off x="5687573" y="6048166"/>
            <a:ext cx="301686" cy="369332"/>
          </a:xfrm>
          <a:prstGeom prst="rect">
            <a:avLst/>
          </a:prstGeom>
          <a:noFill/>
        </p:spPr>
        <p:txBody>
          <a:bodyPr wrap="none" rtlCol="0">
            <a:spAutoFit/>
          </a:bodyPr>
          <a:lstStyle/>
          <a:p>
            <a:r>
              <a:rPr lang="en-US" dirty="0"/>
              <a:t>1</a:t>
            </a:r>
          </a:p>
        </p:txBody>
      </p:sp>
      <p:pic>
        <p:nvPicPr>
          <p:cNvPr id="17" name="Picture 16">
            <a:extLst>
              <a:ext uri="{FF2B5EF4-FFF2-40B4-BE49-F238E27FC236}">
                <a16:creationId xmlns:a16="http://schemas.microsoft.com/office/drawing/2014/main" id="{5989CAA4-F2F7-4F39-8F45-A388FFB0B23D}"/>
              </a:ext>
            </a:extLst>
          </p:cNvPr>
          <p:cNvPicPr>
            <a:picLocks noChangeAspect="1"/>
          </p:cNvPicPr>
          <p:nvPr/>
        </p:nvPicPr>
        <p:blipFill>
          <a:blip r:embed="rId5"/>
          <a:stretch>
            <a:fillRect/>
          </a:stretch>
        </p:blipFill>
        <p:spPr>
          <a:xfrm>
            <a:off x="9078948" y="2020914"/>
            <a:ext cx="2624864" cy="2635733"/>
          </a:xfrm>
          <a:prstGeom prst="rect">
            <a:avLst/>
          </a:prstGeom>
        </p:spPr>
      </p:pic>
      <p:cxnSp>
        <p:nvCxnSpPr>
          <p:cNvPr id="48" name="Connector: Elbow 47">
            <a:extLst>
              <a:ext uri="{FF2B5EF4-FFF2-40B4-BE49-F238E27FC236}">
                <a16:creationId xmlns:a16="http://schemas.microsoft.com/office/drawing/2014/main" id="{9CFE3FF1-4A2F-424C-AFA5-CF01BD094844}"/>
              </a:ext>
            </a:extLst>
          </p:cNvPr>
          <p:cNvCxnSpPr>
            <a:cxnSpLocks/>
          </p:cNvCxnSpPr>
          <p:nvPr/>
        </p:nvCxnSpPr>
        <p:spPr>
          <a:xfrm>
            <a:off x="7807445" y="1751265"/>
            <a:ext cx="1270358" cy="11492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B87FCFD8-0472-433C-99FE-2B0A01745C20}"/>
              </a:ext>
            </a:extLst>
          </p:cNvPr>
          <p:cNvCxnSpPr>
            <a:cxnSpLocks/>
          </p:cNvCxnSpPr>
          <p:nvPr/>
        </p:nvCxnSpPr>
        <p:spPr>
          <a:xfrm flipV="1">
            <a:off x="7933510" y="2897599"/>
            <a:ext cx="1144293" cy="1059912"/>
          </a:xfrm>
          <a:prstGeom prst="bentConnector3">
            <a:avLst>
              <a:gd name="adj1" fmla="val 46195"/>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a:extLst>
              <a:ext uri="{FF2B5EF4-FFF2-40B4-BE49-F238E27FC236}">
                <a16:creationId xmlns:a16="http://schemas.microsoft.com/office/drawing/2014/main" id="{EDBA8540-8882-4782-BFCA-38F5889E4909}"/>
              </a:ext>
            </a:extLst>
          </p:cNvPr>
          <p:cNvSpPr txBox="1"/>
          <p:nvPr/>
        </p:nvSpPr>
        <p:spPr>
          <a:xfrm>
            <a:off x="7490119" y="2710389"/>
            <a:ext cx="952505" cy="369332"/>
          </a:xfrm>
          <a:prstGeom prst="rect">
            <a:avLst/>
          </a:prstGeom>
          <a:noFill/>
        </p:spPr>
        <p:txBody>
          <a:bodyPr wrap="none" rtlCol="0">
            <a:spAutoFit/>
          </a:bodyPr>
          <a:lstStyle/>
          <a:p>
            <a:r>
              <a:rPr lang="en-US" dirty="0"/>
              <a:t>multiply</a:t>
            </a:r>
          </a:p>
        </p:txBody>
      </p:sp>
      <p:pic>
        <p:nvPicPr>
          <p:cNvPr id="59" name="Picture 58">
            <a:extLst>
              <a:ext uri="{FF2B5EF4-FFF2-40B4-BE49-F238E27FC236}">
                <a16:creationId xmlns:a16="http://schemas.microsoft.com/office/drawing/2014/main" id="{A876B86D-16F8-4698-975E-CC535ABDBDB7}"/>
              </a:ext>
            </a:extLst>
          </p:cNvPr>
          <p:cNvPicPr>
            <a:picLocks noChangeAspect="1"/>
          </p:cNvPicPr>
          <p:nvPr/>
        </p:nvPicPr>
        <p:blipFill>
          <a:blip r:embed="rId6"/>
          <a:stretch>
            <a:fillRect/>
          </a:stretch>
        </p:blipFill>
        <p:spPr>
          <a:xfrm>
            <a:off x="1018521" y="1008229"/>
            <a:ext cx="2788426" cy="2802315"/>
          </a:xfrm>
          <a:prstGeom prst="rect">
            <a:avLst/>
          </a:prstGeom>
        </p:spPr>
      </p:pic>
      <p:cxnSp>
        <p:nvCxnSpPr>
          <p:cNvPr id="36" name="Straight Arrow Connector 35">
            <a:extLst>
              <a:ext uri="{FF2B5EF4-FFF2-40B4-BE49-F238E27FC236}">
                <a16:creationId xmlns:a16="http://schemas.microsoft.com/office/drawing/2014/main" id="{3378FAE2-117E-4BC3-94FA-A89B3D22D692}"/>
              </a:ext>
            </a:extLst>
          </p:cNvPr>
          <p:cNvCxnSpPr>
            <a:cxnSpLocks/>
          </p:cNvCxnSpPr>
          <p:nvPr/>
        </p:nvCxnSpPr>
        <p:spPr>
          <a:xfrm flipH="1" flipV="1">
            <a:off x="1322527" y="1443304"/>
            <a:ext cx="1080017" cy="966082"/>
          </a:xfrm>
          <a:prstGeom prst="straightConnector1">
            <a:avLst/>
          </a:prstGeom>
          <a:ln>
            <a:solidFill>
              <a:srgbClr val="FF0000"/>
            </a:solidFill>
            <a:tailEnd type="triangle"/>
          </a:ln>
        </p:spPr>
        <p:style>
          <a:lnRef idx="1">
            <a:schemeClr val="accent2"/>
          </a:lnRef>
          <a:fillRef idx="0">
            <a:schemeClr val="accent2"/>
          </a:fillRef>
          <a:effectRef idx="0">
            <a:schemeClr val="accent2"/>
          </a:effectRef>
          <a:fontRef idx="minor">
            <a:schemeClr val="tx1"/>
          </a:fontRef>
        </p:style>
      </p:cxnSp>
      <p:sp>
        <p:nvSpPr>
          <p:cNvPr id="39" name="TextBox 38">
            <a:extLst>
              <a:ext uri="{FF2B5EF4-FFF2-40B4-BE49-F238E27FC236}">
                <a16:creationId xmlns:a16="http://schemas.microsoft.com/office/drawing/2014/main" id="{22CEC89E-73B6-44CC-BE95-B508C1618908}"/>
              </a:ext>
            </a:extLst>
          </p:cNvPr>
          <p:cNvSpPr txBox="1"/>
          <p:nvPr/>
        </p:nvSpPr>
        <p:spPr>
          <a:xfrm>
            <a:off x="242151" y="1059094"/>
            <a:ext cx="1541128" cy="369332"/>
          </a:xfrm>
          <a:prstGeom prst="rect">
            <a:avLst/>
          </a:prstGeom>
          <a:noFill/>
        </p:spPr>
        <p:txBody>
          <a:bodyPr wrap="none" rtlCol="0">
            <a:spAutoFit/>
          </a:bodyPr>
          <a:lstStyle/>
          <a:p>
            <a:r>
              <a:rPr lang="en-US" dirty="0"/>
              <a:t>Studying pixel </a:t>
            </a:r>
          </a:p>
        </p:txBody>
      </p:sp>
      <p:cxnSp>
        <p:nvCxnSpPr>
          <p:cNvPr id="65" name="Connector: Elbow 64">
            <a:extLst>
              <a:ext uri="{FF2B5EF4-FFF2-40B4-BE49-F238E27FC236}">
                <a16:creationId xmlns:a16="http://schemas.microsoft.com/office/drawing/2014/main" id="{7933B703-CAF8-4B61-AB4D-B557402F9118}"/>
              </a:ext>
            </a:extLst>
          </p:cNvPr>
          <p:cNvCxnSpPr>
            <a:cxnSpLocks/>
          </p:cNvCxnSpPr>
          <p:nvPr/>
        </p:nvCxnSpPr>
        <p:spPr>
          <a:xfrm>
            <a:off x="2908664" y="3825422"/>
            <a:ext cx="3079453" cy="608314"/>
          </a:xfrm>
          <a:prstGeom prst="bentConnector3">
            <a:avLst>
              <a:gd name="adj1" fmla="val -14760"/>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B17A9F53-7A8B-A87E-84DE-2DB31319C9DA}"/>
              </a:ext>
            </a:extLst>
          </p:cNvPr>
          <p:cNvSpPr/>
          <p:nvPr/>
        </p:nvSpPr>
        <p:spPr>
          <a:xfrm>
            <a:off x="1804364" y="2575193"/>
            <a:ext cx="304006" cy="25654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78090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358E8-89AD-42BD-B509-0B9A7FC3B4A5}"/>
              </a:ext>
            </a:extLst>
          </p:cNvPr>
          <p:cNvSpPr>
            <a:spLocks noGrp="1"/>
          </p:cNvSpPr>
          <p:nvPr>
            <p:ph type="title"/>
          </p:nvPr>
        </p:nvSpPr>
        <p:spPr/>
        <p:txBody>
          <a:bodyPr/>
          <a:lstStyle/>
          <a:p>
            <a:r>
              <a:rPr lang="en-US" sz="1800" dirty="0">
                <a:latin typeface="Malgun Gothic" panose="020B0503020000020004" pitchFamily="34" charset="-127"/>
                <a:ea typeface="Malgun Gothic" panose="020B0503020000020004" pitchFamily="34" charset="-127"/>
              </a:rPr>
              <a:t>Bilateral Filter – Edge regions</a:t>
            </a:r>
          </a:p>
        </p:txBody>
      </p:sp>
      <p:sp>
        <p:nvSpPr>
          <p:cNvPr id="4" name="Slide Number Placeholder 3">
            <a:extLst>
              <a:ext uri="{FF2B5EF4-FFF2-40B4-BE49-F238E27FC236}">
                <a16:creationId xmlns:a16="http://schemas.microsoft.com/office/drawing/2014/main" id="{9DF68C40-75D6-4804-842C-5A3260007972}"/>
              </a:ext>
            </a:extLst>
          </p:cNvPr>
          <p:cNvSpPr>
            <a:spLocks noGrp="1"/>
          </p:cNvSpPr>
          <p:nvPr>
            <p:ph type="sldNum" sz="quarter" idx="12"/>
          </p:nvPr>
        </p:nvSpPr>
        <p:spPr/>
        <p:txBody>
          <a:bodyPr/>
          <a:lstStyle/>
          <a:p>
            <a:fld id="{0AE8A381-81F1-40BF-A1F3-1F818F8B7375}" type="slidenum">
              <a:rPr lang="ko-KR" altLang="en-US" smtClean="0"/>
              <a:pPr/>
              <a:t>8</a:t>
            </a:fld>
            <a:endParaRPr lang="ko-KR" altLang="en-US" dirty="0"/>
          </a:p>
        </p:txBody>
      </p:sp>
      <p:pic>
        <p:nvPicPr>
          <p:cNvPr id="32" name="Picture 31">
            <a:extLst>
              <a:ext uri="{FF2B5EF4-FFF2-40B4-BE49-F238E27FC236}">
                <a16:creationId xmlns:a16="http://schemas.microsoft.com/office/drawing/2014/main" id="{2C96A0BE-6B51-452C-A557-BEBBE6309EB0}"/>
              </a:ext>
            </a:extLst>
          </p:cNvPr>
          <p:cNvPicPr>
            <a:picLocks noChangeAspect="1"/>
          </p:cNvPicPr>
          <p:nvPr/>
        </p:nvPicPr>
        <p:blipFill>
          <a:blip r:embed="rId2"/>
          <a:stretch>
            <a:fillRect/>
          </a:stretch>
        </p:blipFill>
        <p:spPr>
          <a:xfrm>
            <a:off x="439501" y="6048166"/>
            <a:ext cx="4515480" cy="342948"/>
          </a:xfrm>
          <a:prstGeom prst="rect">
            <a:avLst/>
          </a:prstGeom>
        </p:spPr>
      </p:pic>
      <p:sp>
        <p:nvSpPr>
          <p:cNvPr id="33" name="TextBox 32">
            <a:extLst>
              <a:ext uri="{FF2B5EF4-FFF2-40B4-BE49-F238E27FC236}">
                <a16:creationId xmlns:a16="http://schemas.microsoft.com/office/drawing/2014/main" id="{6669A605-CF33-46D3-8900-52B158BFEA89}"/>
              </a:ext>
            </a:extLst>
          </p:cNvPr>
          <p:cNvSpPr txBox="1"/>
          <p:nvPr/>
        </p:nvSpPr>
        <p:spPr>
          <a:xfrm>
            <a:off x="84007" y="6024740"/>
            <a:ext cx="301686" cy="369332"/>
          </a:xfrm>
          <a:prstGeom prst="rect">
            <a:avLst/>
          </a:prstGeom>
          <a:noFill/>
        </p:spPr>
        <p:txBody>
          <a:bodyPr wrap="none" rtlCol="0">
            <a:spAutoFit/>
          </a:bodyPr>
          <a:lstStyle/>
          <a:p>
            <a:r>
              <a:rPr lang="en-US" dirty="0"/>
              <a:t>0</a:t>
            </a:r>
          </a:p>
        </p:txBody>
      </p:sp>
      <p:sp>
        <p:nvSpPr>
          <p:cNvPr id="34" name="TextBox 33">
            <a:extLst>
              <a:ext uri="{FF2B5EF4-FFF2-40B4-BE49-F238E27FC236}">
                <a16:creationId xmlns:a16="http://schemas.microsoft.com/office/drawing/2014/main" id="{7AEE14A7-AD9D-47E2-B6CE-DE7706EB9FF5}"/>
              </a:ext>
            </a:extLst>
          </p:cNvPr>
          <p:cNvSpPr txBox="1"/>
          <p:nvPr/>
        </p:nvSpPr>
        <p:spPr>
          <a:xfrm>
            <a:off x="5687573" y="6048166"/>
            <a:ext cx="301686" cy="369332"/>
          </a:xfrm>
          <a:prstGeom prst="rect">
            <a:avLst/>
          </a:prstGeom>
          <a:noFill/>
        </p:spPr>
        <p:txBody>
          <a:bodyPr wrap="none" rtlCol="0">
            <a:spAutoFit/>
          </a:bodyPr>
          <a:lstStyle/>
          <a:p>
            <a:r>
              <a:rPr lang="en-US" dirty="0"/>
              <a:t>1</a:t>
            </a:r>
          </a:p>
        </p:txBody>
      </p:sp>
      <p:pic>
        <p:nvPicPr>
          <p:cNvPr id="59" name="Picture 58">
            <a:extLst>
              <a:ext uri="{FF2B5EF4-FFF2-40B4-BE49-F238E27FC236}">
                <a16:creationId xmlns:a16="http://schemas.microsoft.com/office/drawing/2014/main" id="{A876B86D-16F8-4698-975E-CC535ABDBDB7}"/>
              </a:ext>
            </a:extLst>
          </p:cNvPr>
          <p:cNvPicPr>
            <a:picLocks noChangeAspect="1"/>
          </p:cNvPicPr>
          <p:nvPr/>
        </p:nvPicPr>
        <p:blipFill>
          <a:blip r:embed="rId3"/>
          <a:stretch>
            <a:fillRect/>
          </a:stretch>
        </p:blipFill>
        <p:spPr>
          <a:xfrm>
            <a:off x="439501" y="1112732"/>
            <a:ext cx="2788426" cy="2802315"/>
          </a:xfrm>
          <a:prstGeom prst="rect">
            <a:avLst/>
          </a:prstGeom>
        </p:spPr>
      </p:pic>
      <p:pic>
        <p:nvPicPr>
          <p:cNvPr id="7" name="Picture 6">
            <a:extLst>
              <a:ext uri="{FF2B5EF4-FFF2-40B4-BE49-F238E27FC236}">
                <a16:creationId xmlns:a16="http://schemas.microsoft.com/office/drawing/2014/main" id="{4B1D4C43-B573-4FC9-980D-A4FD7C3430C8}"/>
              </a:ext>
            </a:extLst>
          </p:cNvPr>
          <p:cNvPicPr>
            <a:picLocks noChangeAspect="1"/>
          </p:cNvPicPr>
          <p:nvPr/>
        </p:nvPicPr>
        <p:blipFill>
          <a:blip r:embed="rId4"/>
          <a:stretch>
            <a:fillRect/>
          </a:stretch>
        </p:blipFill>
        <p:spPr>
          <a:xfrm>
            <a:off x="8586651" y="1112732"/>
            <a:ext cx="2851992" cy="2802316"/>
          </a:xfrm>
          <a:prstGeom prst="rect">
            <a:avLst/>
          </a:prstGeom>
        </p:spPr>
      </p:pic>
      <p:sp>
        <p:nvSpPr>
          <p:cNvPr id="9" name="TextBox 8">
            <a:extLst>
              <a:ext uri="{FF2B5EF4-FFF2-40B4-BE49-F238E27FC236}">
                <a16:creationId xmlns:a16="http://schemas.microsoft.com/office/drawing/2014/main" id="{D251F633-1F92-4606-AEF9-197B24B15997}"/>
              </a:ext>
            </a:extLst>
          </p:cNvPr>
          <p:cNvSpPr txBox="1"/>
          <p:nvPr/>
        </p:nvSpPr>
        <p:spPr>
          <a:xfrm>
            <a:off x="1110439" y="3997234"/>
            <a:ext cx="723275" cy="369332"/>
          </a:xfrm>
          <a:prstGeom prst="rect">
            <a:avLst/>
          </a:prstGeom>
          <a:noFill/>
        </p:spPr>
        <p:txBody>
          <a:bodyPr wrap="none" rtlCol="0">
            <a:spAutoFit/>
          </a:bodyPr>
          <a:lstStyle/>
          <a:p>
            <a:r>
              <a:rPr lang="en-US" dirty="0"/>
              <a:t>origin</a:t>
            </a:r>
          </a:p>
        </p:txBody>
      </p:sp>
      <p:sp>
        <p:nvSpPr>
          <p:cNvPr id="26" name="TextBox 25">
            <a:extLst>
              <a:ext uri="{FF2B5EF4-FFF2-40B4-BE49-F238E27FC236}">
                <a16:creationId xmlns:a16="http://schemas.microsoft.com/office/drawing/2014/main" id="{1033B801-CAB4-413A-900B-85A90E3D4404}"/>
              </a:ext>
            </a:extLst>
          </p:cNvPr>
          <p:cNvSpPr txBox="1"/>
          <p:nvPr/>
        </p:nvSpPr>
        <p:spPr>
          <a:xfrm>
            <a:off x="8999372" y="3997234"/>
            <a:ext cx="1776021" cy="923330"/>
          </a:xfrm>
          <a:prstGeom prst="rect">
            <a:avLst/>
          </a:prstGeom>
          <a:noFill/>
        </p:spPr>
        <p:txBody>
          <a:bodyPr wrap="square" rtlCol="0">
            <a:spAutoFit/>
          </a:bodyPr>
          <a:lstStyle/>
          <a:p>
            <a:r>
              <a:rPr lang="en-US" dirty="0"/>
              <a:t>Gaussian</a:t>
            </a:r>
          </a:p>
          <a:p>
            <a:r>
              <a:rPr lang="en-US" dirty="0"/>
              <a:t>Kernel 31x31, </a:t>
            </a:r>
            <a:r>
              <a:rPr lang="en-US" dirty="0" err="1"/>
              <a:t>sigma</a:t>
            </a:r>
            <a:r>
              <a:rPr lang="en-US" sz="1100" dirty="0" err="1"/>
              <a:t>s</a:t>
            </a:r>
            <a:r>
              <a:rPr lang="en-US" dirty="0"/>
              <a:t> = 15 </a:t>
            </a:r>
          </a:p>
        </p:txBody>
      </p:sp>
      <p:sp>
        <p:nvSpPr>
          <p:cNvPr id="28" name="TextBox 27">
            <a:extLst>
              <a:ext uri="{FF2B5EF4-FFF2-40B4-BE49-F238E27FC236}">
                <a16:creationId xmlns:a16="http://schemas.microsoft.com/office/drawing/2014/main" id="{064D0B77-69DF-4F41-956A-25E4DE09CB98}"/>
              </a:ext>
            </a:extLst>
          </p:cNvPr>
          <p:cNvSpPr txBox="1"/>
          <p:nvPr/>
        </p:nvSpPr>
        <p:spPr>
          <a:xfrm>
            <a:off x="5041845" y="3980179"/>
            <a:ext cx="2108308" cy="1200329"/>
          </a:xfrm>
          <a:prstGeom prst="rect">
            <a:avLst/>
          </a:prstGeom>
          <a:noFill/>
        </p:spPr>
        <p:txBody>
          <a:bodyPr wrap="square" rtlCol="0">
            <a:spAutoFit/>
          </a:bodyPr>
          <a:lstStyle/>
          <a:p>
            <a:r>
              <a:rPr lang="en-US" dirty="0"/>
              <a:t>Bilateral:</a:t>
            </a:r>
          </a:p>
          <a:p>
            <a:r>
              <a:rPr lang="en-US" dirty="0"/>
              <a:t>kernel 31x31,</a:t>
            </a:r>
          </a:p>
          <a:p>
            <a:r>
              <a:rPr lang="en-US" dirty="0" err="1"/>
              <a:t>sigma</a:t>
            </a:r>
            <a:r>
              <a:rPr lang="en-US" sz="1100" dirty="0" err="1"/>
              <a:t>s</a:t>
            </a:r>
            <a:r>
              <a:rPr lang="en-US" dirty="0"/>
              <a:t> = 15,</a:t>
            </a:r>
          </a:p>
          <a:p>
            <a:r>
              <a:rPr lang="en-US" dirty="0" err="1"/>
              <a:t>Sigma</a:t>
            </a:r>
            <a:r>
              <a:rPr lang="en-US" sz="1100" dirty="0" err="1"/>
              <a:t>i</a:t>
            </a:r>
            <a:r>
              <a:rPr lang="en-US" sz="1100" dirty="0"/>
              <a:t>  </a:t>
            </a:r>
            <a:r>
              <a:rPr lang="en-US" dirty="0"/>
              <a:t>= 75</a:t>
            </a:r>
          </a:p>
        </p:txBody>
      </p:sp>
      <p:pic>
        <p:nvPicPr>
          <p:cNvPr id="11" name="Picture 10">
            <a:extLst>
              <a:ext uri="{FF2B5EF4-FFF2-40B4-BE49-F238E27FC236}">
                <a16:creationId xmlns:a16="http://schemas.microsoft.com/office/drawing/2014/main" id="{0F4428D3-7929-4DC2-8926-D41492866BAB}"/>
              </a:ext>
            </a:extLst>
          </p:cNvPr>
          <p:cNvPicPr>
            <a:picLocks noChangeAspect="1"/>
          </p:cNvPicPr>
          <p:nvPr/>
        </p:nvPicPr>
        <p:blipFill>
          <a:blip r:embed="rId5"/>
          <a:stretch>
            <a:fillRect/>
          </a:stretch>
        </p:blipFill>
        <p:spPr>
          <a:xfrm>
            <a:off x="4595046" y="1126621"/>
            <a:ext cx="2788426" cy="2788426"/>
          </a:xfrm>
          <a:prstGeom prst="rect">
            <a:avLst/>
          </a:prstGeom>
        </p:spPr>
      </p:pic>
    </p:spTree>
    <p:extLst>
      <p:ext uri="{BB962C8B-B14F-4D97-AF65-F5344CB8AC3E}">
        <p14:creationId xmlns:p14="http://schemas.microsoft.com/office/powerpoint/2010/main" val="13895647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358E8-89AD-42BD-B509-0B9A7FC3B4A5}"/>
              </a:ext>
            </a:extLst>
          </p:cNvPr>
          <p:cNvSpPr>
            <a:spLocks noGrp="1"/>
          </p:cNvSpPr>
          <p:nvPr>
            <p:ph type="title"/>
          </p:nvPr>
        </p:nvSpPr>
        <p:spPr/>
        <p:txBody>
          <a:bodyPr/>
          <a:lstStyle/>
          <a:p>
            <a:r>
              <a:rPr lang="en-US" sz="1800" dirty="0">
                <a:latin typeface="Malgun Gothic" panose="020B0503020000020004" pitchFamily="34" charset="-127"/>
                <a:ea typeface="Malgun Gothic" panose="020B0503020000020004" pitchFamily="34" charset="-127"/>
              </a:rPr>
              <a:t>Bilateral Filter – Plain area</a:t>
            </a:r>
          </a:p>
        </p:txBody>
      </p:sp>
      <p:sp>
        <p:nvSpPr>
          <p:cNvPr id="4" name="Slide Number Placeholder 3">
            <a:extLst>
              <a:ext uri="{FF2B5EF4-FFF2-40B4-BE49-F238E27FC236}">
                <a16:creationId xmlns:a16="http://schemas.microsoft.com/office/drawing/2014/main" id="{9DF68C40-75D6-4804-842C-5A3260007972}"/>
              </a:ext>
            </a:extLst>
          </p:cNvPr>
          <p:cNvSpPr>
            <a:spLocks noGrp="1"/>
          </p:cNvSpPr>
          <p:nvPr>
            <p:ph type="sldNum" sz="quarter" idx="12"/>
          </p:nvPr>
        </p:nvSpPr>
        <p:spPr/>
        <p:txBody>
          <a:bodyPr/>
          <a:lstStyle/>
          <a:p>
            <a:fld id="{0AE8A381-81F1-40BF-A1F3-1F818F8B7375}" type="slidenum">
              <a:rPr lang="ko-KR" altLang="en-US" smtClean="0"/>
              <a:pPr/>
              <a:t>9</a:t>
            </a:fld>
            <a:endParaRPr lang="ko-KR" altLang="en-US" dirty="0"/>
          </a:p>
        </p:txBody>
      </p:sp>
      <p:pic>
        <p:nvPicPr>
          <p:cNvPr id="32" name="Picture 31">
            <a:extLst>
              <a:ext uri="{FF2B5EF4-FFF2-40B4-BE49-F238E27FC236}">
                <a16:creationId xmlns:a16="http://schemas.microsoft.com/office/drawing/2014/main" id="{2C96A0BE-6B51-452C-A557-BEBBE6309EB0}"/>
              </a:ext>
            </a:extLst>
          </p:cNvPr>
          <p:cNvPicPr>
            <a:picLocks noChangeAspect="1"/>
          </p:cNvPicPr>
          <p:nvPr/>
        </p:nvPicPr>
        <p:blipFill>
          <a:blip r:embed="rId2"/>
          <a:stretch>
            <a:fillRect/>
          </a:stretch>
        </p:blipFill>
        <p:spPr>
          <a:xfrm>
            <a:off x="439501" y="6048166"/>
            <a:ext cx="4515480" cy="342948"/>
          </a:xfrm>
          <a:prstGeom prst="rect">
            <a:avLst/>
          </a:prstGeom>
        </p:spPr>
      </p:pic>
      <p:sp>
        <p:nvSpPr>
          <p:cNvPr id="33" name="TextBox 32">
            <a:extLst>
              <a:ext uri="{FF2B5EF4-FFF2-40B4-BE49-F238E27FC236}">
                <a16:creationId xmlns:a16="http://schemas.microsoft.com/office/drawing/2014/main" id="{6669A605-CF33-46D3-8900-52B158BFEA89}"/>
              </a:ext>
            </a:extLst>
          </p:cNvPr>
          <p:cNvSpPr txBox="1"/>
          <p:nvPr/>
        </p:nvSpPr>
        <p:spPr>
          <a:xfrm>
            <a:off x="84007" y="6024740"/>
            <a:ext cx="301686" cy="369332"/>
          </a:xfrm>
          <a:prstGeom prst="rect">
            <a:avLst/>
          </a:prstGeom>
          <a:noFill/>
        </p:spPr>
        <p:txBody>
          <a:bodyPr wrap="none" rtlCol="0">
            <a:spAutoFit/>
          </a:bodyPr>
          <a:lstStyle/>
          <a:p>
            <a:r>
              <a:rPr lang="en-US" dirty="0"/>
              <a:t>0</a:t>
            </a:r>
          </a:p>
        </p:txBody>
      </p:sp>
      <p:sp>
        <p:nvSpPr>
          <p:cNvPr id="34" name="TextBox 33">
            <a:extLst>
              <a:ext uri="{FF2B5EF4-FFF2-40B4-BE49-F238E27FC236}">
                <a16:creationId xmlns:a16="http://schemas.microsoft.com/office/drawing/2014/main" id="{7AEE14A7-AD9D-47E2-B6CE-DE7706EB9FF5}"/>
              </a:ext>
            </a:extLst>
          </p:cNvPr>
          <p:cNvSpPr txBox="1"/>
          <p:nvPr/>
        </p:nvSpPr>
        <p:spPr>
          <a:xfrm>
            <a:off x="5687573" y="6048166"/>
            <a:ext cx="301686" cy="369332"/>
          </a:xfrm>
          <a:prstGeom prst="rect">
            <a:avLst/>
          </a:prstGeom>
          <a:noFill/>
        </p:spPr>
        <p:txBody>
          <a:bodyPr wrap="none" rtlCol="0">
            <a:spAutoFit/>
          </a:bodyPr>
          <a:lstStyle/>
          <a:p>
            <a:r>
              <a:rPr lang="en-US" dirty="0"/>
              <a:t>1</a:t>
            </a:r>
          </a:p>
        </p:txBody>
      </p:sp>
      <p:pic>
        <p:nvPicPr>
          <p:cNvPr id="17" name="Picture 16">
            <a:extLst>
              <a:ext uri="{FF2B5EF4-FFF2-40B4-BE49-F238E27FC236}">
                <a16:creationId xmlns:a16="http://schemas.microsoft.com/office/drawing/2014/main" id="{14FA6038-9AF5-48D8-B60F-C9D70DE44E40}"/>
              </a:ext>
            </a:extLst>
          </p:cNvPr>
          <p:cNvPicPr>
            <a:picLocks noChangeAspect="1"/>
          </p:cNvPicPr>
          <p:nvPr/>
        </p:nvPicPr>
        <p:blipFill>
          <a:blip r:embed="rId3"/>
          <a:stretch>
            <a:fillRect/>
          </a:stretch>
        </p:blipFill>
        <p:spPr>
          <a:xfrm>
            <a:off x="7003198" y="865172"/>
            <a:ext cx="1807861" cy="1800398"/>
          </a:xfrm>
          <a:prstGeom prst="rect">
            <a:avLst/>
          </a:prstGeom>
        </p:spPr>
      </p:pic>
      <p:pic>
        <p:nvPicPr>
          <p:cNvPr id="14" name="Picture 13">
            <a:extLst>
              <a:ext uri="{FF2B5EF4-FFF2-40B4-BE49-F238E27FC236}">
                <a16:creationId xmlns:a16="http://schemas.microsoft.com/office/drawing/2014/main" id="{D42FADAB-5485-4408-B276-D8382FE638CB}"/>
              </a:ext>
            </a:extLst>
          </p:cNvPr>
          <p:cNvPicPr>
            <a:picLocks noChangeAspect="1"/>
          </p:cNvPicPr>
          <p:nvPr/>
        </p:nvPicPr>
        <p:blipFill>
          <a:blip r:embed="rId4"/>
          <a:stretch>
            <a:fillRect/>
          </a:stretch>
        </p:blipFill>
        <p:spPr>
          <a:xfrm>
            <a:off x="7003198" y="3942806"/>
            <a:ext cx="1839349" cy="1833564"/>
          </a:xfrm>
          <a:prstGeom prst="rect">
            <a:avLst/>
          </a:prstGeom>
        </p:spPr>
      </p:pic>
      <p:pic>
        <p:nvPicPr>
          <p:cNvPr id="16" name="Picture 15">
            <a:extLst>
              <a:ext uri="{FF2B5EF4-FFF2-40B4-BE49-F238E27FC236}">
                <a16:creationId xmlns:a16="http://schemas.microsoft.com/office/drawing/2014/main" id="{27AE4E41-AC27-41B7-B6C1-EBE860C0349D}"/>
              </a:ext>
            </a:extLst>
          </p:cNvPr>
          <p:cNvPicPr>
            <a:picLocks noChangeAspect="1"/>
          </p:cNvPicPr>
          <p:nvPr/>
        </p:nvPicPr>
        <p:blipFill>
          <a:blip r:embed="rId5"/>
          <a:stretch>
            <a:fillRect/>
          </a:stretch>
        </p:blipFill>
        <p:spPr>
          <a:xfrm>
            <a:off x="10090129" y="1945259"/>
            <a:ext cx="2090298" cy="2073041"/>
          </a:xfrm>
          <a:prstGeom prst="rect">
            <a:avLst/>
          </a:prstGeom>
        </p:spPr>
      </p:pic>
      <p:pic>
        <p:nvPicPr>
          <p:cNvPr id="19" name="Picture 18">
            <a:extLst>
              <a:ext uri="{FF2B5EF4-FFF2-40B4-BE49-F238E27FC236}">
                <a16:creationId xmlns:a16="http://schemas.microsoft.com/office/drawing/2014/main" id="{6464783B-FB99-4200-8419-A22CA170B0CC}"/>
              </a:ext>
            </a:extLst>
          </p:cNvPr>
          <p:cNvPicPr>
            <a:picLocks noChangeAspect="1"/>
          </p:cNvPicPr>
          <p:nvPr/>
        </p:nvPicPr>
        <p:blipFill>
          <a:blip r:embed="rId6"/>
          <a:stretch>
            <a:fillRect/>
          </a:stretch>
        </p:blipFill>
        <p:spPr>
          <a:xfrm>
            <a:off x="2813008" y="1052927"/>
            <a:ext cx="2373617" cy="2376074"/>
          </a:xfrm>
          <a:prstGeom prst="rect">
            <a:avLst/>
          </a:prstGeom>
        </p:spPr>
      </p:pic>
      <p:pic>
        <p:nvPicPr>
          <p:cNvPr id="21" name="Picture 20">
            <a:extLst>
              <a:ext uri="{FF2B5EF4-FFF2-40B4-BE49-F238E27FC236}">
                <a16:creationId xmlns:a16="http://schemas.microsoft.com/office/drawing/2014/main" id="{CDBA5035-CB7C-4C5E-98EA-E288DD7E4CAF}"/>
              </a:ext>
            </a:extLst>
          </p:cNvPr>
          <p:cNvPicPr>
            <a:picLocks noChangeAspect="1"/>
          </p:cNvPicPr>
          <p:nvPr/>
        </p:nvPicPr>
        <p:blipFill>
          <a:blip r:embed="rId7"/>
          <a:stretch>
            <a:fillRect/>
          </a:stretch>
        </p:blipFill>
        <p:spPr>
          <a:xfrm>
            <a:off x="252026" y="780031"/>
            <a:ext cx="2022699" cy="3565751"/>
          </a:xfrm>
          <a:prstGeom prst="rect">
            <a:avLst/>
          </a:prstGeom>
        </p:spPr>
      </p:pic>
      <p:cxnSp>
        <p:nvCxnSpPr>
          <p:cNvPr id="23" name="Straight Arrow Connector 22">
            <a:extLst>
              <a:ext uri="{FF2B5EF4-FFF2-40B4-BE49-F238E27FC236}">
                <a16:creationId xmlns:a16="http://schemas.microsoft.com/office/drawing/2014/main" id="{4B7A492A-6F4C-4D8F-AA6A-3CFE9271242C}"/>
              </a:ext>
            </a:extLst>
          </p:cNvPr>
          <p:cNvCxnSpPr/>
          <p:nvPr/>
        </p:nvCxnSpPr>
        <p:spPr>
          <a:xfrm flipH="1" flipV="1">
            <a:off x="3258985" y="1479230"/>
            <a:ext cx="740228" cy="7496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55B2ADB-70A0-4917-A4CA-11775A57ACF2}"/>
              </a:ext>
            </a:extLst>
          </p:cNvPr>
          <p:cNvSpPr txBox="1"/>
          <p:nvPr/>
        </p:nvSpPr>
        <p:spPr>
          <a:xfrm>
            <a:off x="2603070" y="1131603"/>
            <a:ext cx="1488228" cy="369332"/>
          </a:xfrm>
          <a:prstGeom prst="rect">
            <a:avLst/>
          </a:prstGeom>
          <a:noFill/>
        </p:spPr>
        <p:txBody>
          <a:bodyPr wrap="none" rtlCol="0">
            <a:spAutoFit/>
          </a:bodyPr>
          <a:lstStyle/>
          <a:p>
            <a:r>
              <a:rPr lang="en-US" dirty="0"/>
              <a:t>Studying pixel</a:t>
            </a:r>
          </a:p>
        </p:txBody>
      </p:sp>
      <p:sp>
        <p:nvSpPr>
          <p:cNvPr id="31" name="TextBox 30">
            <a:extLst>
              <a:ext uri="{FF2B5EF4-FFF2-40B4-BE49-F238E27FC236}">
                <a16:creationId xmlns:a16="http://schemas.microsoft.com/office/drawing/2014/main" id="{53A97955-AE81-478D-B37D-D45670E74888}"/>
              </a:ext>
            </a:extLst>
          </p:cNvPr>
          <p:cNvSpPr txBox="1"/>
          <p:nvPr/>
        </p:nvSpPr>
        <p:spPr>
          <a:xfrm>
            <a:off x="5503029" y="780031"/>
            <a:ext cx="1487275" cy="923330"/>
          </a:xfrm>
          <a:prstGeom prst="rect">
            <a:avLst/>
          </a:prstGeom>
          <a:noFill/>
        </p:spPr>
        <p:txBody>
          <a:bodyPr wrap="square" rtlCol="0">
            <a:spAutoFit/>
          </a:bodyPr>
          <a:lstStyle/>
          <a:p>
            <a:r>
              <a:rPr lang="en-US" dirty="0"/>
              <a:t>Space kernel 31x31, </a:t>
            </a:r>
          </a:p>
          <a:p>
            <a:r>
              <a:rPr lang="en-US" dirty="0" err="1"/>
              <a:t>sigma</a:t>
            </a:r>
            <a:r>
              <a:rPr lang="en-US" sz="1100" dirty="0" err="1"/>
              <a:t>s</a:t>
            </a:r>
            <a:r>
              <a:rPr lang="en-US" dirty="0"/>
              <a:t> = 15 </a:t>
            </a:r>
          </a:p>
        </p:txBody>
      </p:sp>
      <p:sp>
        <p:nvSpPr>
          <p:cNvPr id="35" name="TextBox 34">
            <a:extLst>
              <a:ext uri="{FF2B5EF4-FFF2-40B4-BE49-F238E27FC236}">
                <a16:creationId xmlns:a16="http://schemas.microsoft.com/office/drawing/2014/main" id="{8A10B3B2-FB9A-4F30-AF10-53CB8D7EDF31}"/>
              </a:ext>
            </a:extLst>
          </p:cNvPr>
          <p:cNvSpPr txBox="1"/>
          <p:nvPr/>
        </p:nvSpPr>
        <p:spPr>
          <a:xfrm>
            <a:off x="5635890" y="4577120"/>
            <a:ext cx="1487275" cy="923330"/>
          </a:xfrm>
          <a:prstGeom prst="rect">
            <a:avLst/>
          </a:prstGeom>
          <a:noFill/>
        </p:spPr>
        <p:txBody>
          <a:bodyPr wrap="square" rtlCol="0">
            <a:spAutoFit/>
          </a:bodyPr>
          <a:lstStyle/>
          <a:p>
            <a:r>
              <a:rPr lang="en-US" dirty="0"/>
              <a:t>Intensity kernel 31x31, </a:t>
            </a:r>
            <a:r>
              <a:rPr lang="en-US" dirty="0" err="1"/>
              <a:t>Sigma</a:t>
            </a:r>
            <a:r>
              <a:rPr lang="en-US" sz="1100" dirty="0" err="1"/>
              <a:t>i</a:t>
            </a:r>
            <a:r>
              <a:rPr lang="en-US" sz="1100" dirty="0"/>
              <a:t>  </a:t>
            </a:r>
            <a:r>
              <a:rPr lang="en-US" dirty="0"/>
              <a:t>= 75</a:t>
            </a:r>
          </a:p>
        </p:txBody>
      </p:sp>
      <p:cxnSp>
        <p:nvCxnSpPr>
          <p:cNvPr id="27" name="Straight Arrow Connector 26">
            <a:extLst>
              <a:ext uri="{FF2B5EF4-FFF2-40B4-BE49-F238E27FC236}">
                <a16:creationId xmlns:a16="http://schemas.microsoft.com/office/drawing/2014/main" id="{8F219938-0E7C-4DAE-B019-92E0D30C837C}"/>
              </a:ext>
            </a:extLst>
          </p:cNvPr>
          <p:cNvCxnSpPr/>
          <p:nvPr/>
        </p:nvCxnSpPr>
        <p:spPr>
          <a:xfrm>
            <a:off x="5186625" y="2053510"/>
            <a:ext cx="18165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3431A1BB-51B7-454C-9699-CDE2EA6A37FD}"/>
              </a:ext>
            </a:extLst>
          </p:cNvPr>
          <p:cNvCxnSpPr/>
          <p:nvPr/>
        </p:nvCxnSpPr>
        <p:spPr>
          <a:xfrm>
            <a:off x="4833257" y="3429000"/>
            <a:ext cx="2169941" cy="1148120"/>
          </a:xfrm>
          <a:prstGeom prst="bentConnector3">
            <a:avLst>
              <a:gd name="adj1" fmla="val -16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Connector: Elbow 37">
            <a:extLst>
              <a:ext uri="{FF2B5EF4-FFF2-40B4-BE49-F238E27FC236}">
                <a16:creationId xmlns:a16="http://schemas.microsoft.com/office/drawing/2014/main" id="{F46AA3AA-3BCB-463C-957D-60CAEE866295}"/>
              </a:ext>
            </a:extLst>
          </p:cNvPr>
          <p:cNvCxnSpPr>
            <a:cxnSpLocks/>
          </p:cNvCxnSpPr>
          <p:nvPr/>
        </p:nvCxnSpPr>
        <p:spPr>
          <a:xfrm>
            <a:off x="8819771" y="1765969"/>
            <a:ext cx="1270358" cy="114922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6ADB7524-19D9-46E9-B6D2-36D627DBEFCA}"/>
              </a:ext>
            </a:extLst>
          </p:cNvPr>
          <p:cNvCxnSpPr>
            <a:cxnSpLocks/>
            <a:stCxn id="14" idx="0"/>
          </p:cNvCxnSpPr>
          <p:nvPr/>
        </p:nvCxnSpPr>
        <p:spPr>
          <a:xfrm rot="5400000" flipH="1" flipV="1">
            <a:off x="8490517" y="2347550"/>
            <a:ext cx="1027612" cy="2162900"/>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DF8B9193-3756-44AF-9FCC-484075D7E835}"/>
              </a:ext>
            </a:extLst>
          </p:cNvPr>
          <p:cNvSpPr txBox="1"/>
          <p:nvPr/>
        </p:nvSpPr>
        <p:spPr>
          <a:xfrm>
            <a:off x="8213752" y="2943173"/>
            <a:ext cx="952505" cy="369332"/>
          </a:xfrm>
          <a:prstGeom prst="rect">
            <a:avLst/>
          </a:prstGeom>
          <a:noFill/>
        </p:spPr>
        <p:txBody>
          <a:bodyPr wrap="none" rtlCol="0">
            <a:spAutoFit/>
          </a:bodyPr>
          <a:lstStyle/>
          <a:p>
            <a:r>
              <a:rPr lang="en-US" dirty="0"/>
              <a:t>multiply</a:t>
            </a:r>
          </a:p>
        </p:txBody>
      </p:sp>
    </p:spTree>
    <p:extLst>
      <p:ext uri="{BB962C8B-B14F-4D97-AF65-F5344CB8AC3E}">
        <p14:creationId xmlns:p14="http://schemas.microsoft.com/office/powerpoint/2010/main" val="170925222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10.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13.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14.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15.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16.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2.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3.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4.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6.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7.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8.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60202082519"/>
  <p:tag name="MH_LIBRARY" val="GRAPHIC"/>
  <p:tag name="MH_TYPE" val="Other"/>
  <p:tag name="MH_ORDER" val="4"/>
</p:tagLst>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9444</TotalTime>
  <Words>688</Words>
  <Application>Microsoft Office PowerPoint</Application>
  <PresentationFormat>Widescreen</PresentationFormat>
  <Paragraphs>142</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等线</vt:lpstr>
      <vt:lpstr>等线 Light</vt:lpstr>
      <vt:lpstr>Malgun Gothic</vt:lpstr>
      <vt:lpstr>Malgun Gothic</vt:lpstr>
      <vt:lpstr>Arial</vt:lpstr>
      <vt:lpstr>Arial Unicode MS</vt:lpstr>
      <vt:lpstr>Calibri</vt:lpstr>
      <vt:lpstr>Calibri Light</vt:lpstr>
      <vt:lpstr>HY견고딕</vt:lpstr>
      <vt:lpstr>양재참숯체B</vt:lpstr>
      <vt:lpstr>1_Office Theme</vt:lpstr>
      <vt:lpstr>PowerPoint Presentation</vt:lpstr>
      <vt:lpstr>1. Completed Topic</vt:lpstr>
      <vt:lpstr>Gaussian Blur and it’s kernel</vt:lpstr>
      <vt:lpstr>Gaussian</vt:lpstr>
      <vt:lpstr>Bilateral Filter</vt:lpstr>
      <vt:lpstr>Bilateral Filter – Edge regions</vt:lpstr>
      <vt:lpstr>Bilateral Filter – Edge regions</vt:lpstr>
      <vt:lpstr>Bilateral Filter – Edge regions</vt:lpstr>
      <vt:lpstr>Bilateral Filter – Plain area</vt:lpstr>
      <vt:lpstr>Bilateral Filter – Plain area</vt:lpstr>
      <vt:lpstr>Bilateral Filter</vt:lpstr>
      <vt:lpstr>Bilateral Filter – Performance comparation</vt:lpstr>
      <vt:lpstr>Bilateral Filter</vt:lpstr>
      <vt:lpstr>Bilateral Filter -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dc:creator>
  <cp:lastModifiedBy>PC</cp:lastModifiedBy>
  <cp:revision>168</cp:revision>
  <dcterms:created xsi:type="dcterms:W3CDTF">2023-08-15T03:24:36Z</dcterms:created>
  <dcterms:modified xsi:type="dcterms:W3CDTF">2025-05-26T10:38:20Z</dcterms:modified>
</cp:coreProperties>
</file>