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869" r:id="rId2"/>
    <p:sldId id="1131" r:id="rId3"/>
    <p:sldId id="1132" r:id="rId4"/>
    <p:sldId id="1133" r:id="rId5"/>
    <p:sldId id="1127" r:id="rId6"/>
    <p:sldId id="1189" r:id="rId7"/>
    <p:sldId id="1190" r:id="rId8"/>
    <p:sldId id="1191" r:id="rId9"/>
    <p:sldId id="1192" r:id="rId10"/>
    <p:sldId id="1193" r:id="rId11"/>
    <p:sldId id="11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2C2F"/>
    <a:srgbClr val="FFFFFF"/>
    <a:srgbClr val="1A0406"/>
    <a:srgbClr val="FFFBF1"/>
    <a:srgbClr val="FDF4FF"/>
    <a:srgbClr val="F79646"/>
    <a:srgbClr val="9BBB5A"/>
    <a:srgbClr val="F79647"/>
    <a:srgbClr val="376092"/>
    <a:srgbClr val="FF0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7" autoAdjust="0"/>
    <p:restoredTop sz="92010" autoAdjust="0"/>
  </p:normalViewPr>
  <p:slideViewPr>
    <p:cSldViewPr snapToGrid="0">
      <p:cViewPr varScale="1">
        <p:scale>
          <a:sx n="98" d="100"/>
          <a:sy n="98" d="100"/>
        </p:scale>
        <p:origin x="1248" y="84"/>
      </p:cViewPr>
      <p:guideLst/>
    </p:cSldViewPr>
  </p:slideViewPr>
  <p:notesTextViewPr>
    <p:cViewPr>
      <p:scale>
        <a:sx n="125" d="100"/>
        <a:sy n="125" d="100"/>
      </p:scale>
      <p:origin x="0" y="-18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image processing and computer vision, an edge is a boundary or a significant change in intensity (brightness or color) between adjacent pixels. Edges often represent object boundaries, texture changes, or surface orientation changes, and they are critical for analyzing the structure and shapes in an image.</a:t>
            </a:r>
          </a:p>
          <a:p>
            <a:r>
              <a:rPr lang="en-US" dirty="0"/>
              <a:t>Edges can be classified based on the </a:t>
            </a:r>
            <a:r>
              <a:rPr lang="en-US" b="1" dirty="0"/>
              <a:t>intensity profile</a:t>
            </a:r>
            <a:r>
              <a:rPr lang="en-US" dirty="0"/>
              <a:t>—how the brightness changes across the edge. The common types are:</a:t>
            </a:r>
          </a:p>
          <a:p>
            <a:r>
              <a:rPr lang="en-US" dirty="0"/>
              <a:t>Step edge: Sudden and consistent change in intensity. Appears as a sharp transition.</a:t>
            </a:r>
          </a:p>
          <a:p>
            <a:r>
              <a:rPr lang="en-US" dirty="0"/>
              <a:t>Ramp Edge: Gradual change in intensity over a wider area. </a:t>
            </a:r>
            <a:r>
              <a:rPr lang="en-US" sz="1800" b="0" i="0" dirty="0">
                <a:solidFill>
                  <a:srgbClr val="242021"/>
                </a:solidFill>
                <a:effectLst/>
                <a:latin typeface="TimesTen-Roman"/>
              </a:rPr>
              <a:t>In real situations, edges are more</a:t>
            </a:r>
            <a:r>
              <a:rPr lang="en-US" dirty="0"/>
              <a:t> </a:t>
            </a:r>
            <a:r>
              <a:rPr lang="en-US" sz="1800" b="0" i="0" dirty="0">
                <a:solidFill>
                  <a:srgbClr val="242021"/>
                </a:solidFill>
                <a:effectLst/>
                <a:latin typeface="TimesTen-Roman"/>
              </a:rPr>
              <a:t>closely modeled as having an intensity </a:t>
            </a:r>
            <a:r>
              <a:rPr lang="en-US" sz="1800" b="0" i="1" dirty="0">
                <a:solidFill>
                  <a:srgbClr val="242021"/>
                </a:solidFill>
                <a:effectLst/>
                <a:latin typeface="TimesTen-Italic"/>
              </a:rPr>
              <a:t>ramp </a:t>
            </a:r>
            <a:r>
              <a:rPr lang="en-US" sz="1800" b="0" i="0" dirty="0">
                <a:solidFill>
                  <a:srgbClr val="242021"/>
                </a:solidFill>
                <a:effectLst/>
                <a:latin typeface="TimesTen-Roman"/>
              </a:rPr>
              <a:t>profile</a:t>
            </a:r>
          </a:p>
          <a:p>
            <a:r>
              <a:rPr lang="en-US" dirty="0"/>
              <a:t>Intensity rises to a peak and falls back. Often seen in thin lines or textures. </a:t>
            </a:r>
            <a:r>
              <a:rPr lang="en-US" sz="1800" b="0" i="0" dirty="0">
                <a:solidFill>
                  <a:srgbClr val="242021"/>
                </a:solidFill>
                <a:effectLst/>
                <a:latin typeface="TimesTen-Roman"/>
              </a:rPr>
              <a:t>Roof edges are models of lines through a region, </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345049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edges are locations in an image where the intensity changes rapidly</a:t>
            </a:r>
            <a:r>
              <a:rPr lang="en-US" dirty="0"/>
              <a:t>, and the derivative illustrates </a:t>
            </a:r>
            <a:r>
              <a:rPr lang="en-US" b="1" dirty="0"/>
              <a:t>how fast a value changes</a:t>
            </a:r>
            <a:r>
              <a:rPr lang="en-US" dirty="0"/>
              <a:t>. It measures exactly that</a:t>
            </a:r>
          </a:p>
        </p:txBody>
      </p:sp>
      <p:sp>
        <p:nvSpPr>
          <p:cNvPr id="4" name="Slide Number Placeholder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255975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021"/>
                </a:solidFill>
                <a:effectLst/>
                <a:latin typeface="TimesTen-Roman"/>
              </a:rPr>
              <a:t>These examples are illustrations of the sensitivity of derivatives to noise.</a:t>
            </a:r>
          </a:p>
          <a:p>
            <a:r>
              <a:rPr lang="en-US" sz="1200" b="0" i="0" dirty="0">
                <a:solidFill>
                  <a:srgbClr val="242021"/>
                </a:solidFill>
                <a:effectLst/>
                <a:latin typeface="TimesTen-Roman"/>
              </a:rPr>
              <a:t>First column: 8-bit images with values in the range [0, 255], and intensity profiles of a ramp edge corrupted by Gaussian noise of zero mean and standard deviations of 0.0   0.1   1.0, and 10.0 intensity levels, respectively. Second column: First-derivative images and intensity profiles. Third column: Second-derivative images and intensity profiles.</a:t>
            </a:r>
            <a:r>
              <a:rPr lang="en-US" dirty="0"/>
              <a:t> </a:t>
            </a:r>
            <a:endParaRPr lang="en-US" sz="1200" b="0" i="0" dirty="0">
              <a:solidFill>
                <a:srgbClr val="242021"/>
              </a:solidFill>
              <a:effectLst/>
              <a:latin typeface="TimesTen-Roman"/>
            </a:endParaRPr>
          </a:p>
          <a:p>
            <a:r>
              <a:rPr lang="en-US" dirty="0">
                <a:solidFill>
                  <a:srgbClr val="242021"/>
                </a:solidFill>
                <a:latin typeface="TimesTen-Roman"/>
              </a:rPr>
              <a:t>T</a:t>
            </a:r>
            <a:r>
              <a:rPr lang="en-US" sz="1200" b="0" i="0" dirty="0">
                <a:solidFill>
                  <a:srgbClr val="242021"/>
                </a:solidFill>
                <a:effectLst/>
                <a:latin typeface="TimesTen-Roman"/>
              </a:rPr>
              <a:t>he noise is almost visually undetectable in the images on the left column.</a:t>
            </a:r>
            <a:r>
              <a:rPr lang="en-US" dirty="0"/>
              <a:t> </a:t>
            </a:r>
            <a:endParaRPr lang="en-US" sz="1200" b="0" i="0" dirty="0">
              <a:solidFill>
                <a:srgbClr val="242021"/>
              </a:solidFill>
              <a:effectLst/>
              <a:latin typeface="TimesTen-Roman"/>
            </a:endParaRPr>
          </a:p>
          <a:p>
            <a:r>
              <a:rPr lang="en-US" sz="1200" b="0" i="0" dirty="0">
                <a:solidFill>
                  <a:srgbClr val="242021"/>
                </a:solidFill>
                <a:effectLst/>
                <a:latin typeface="TimesTen-Roman"/>
              </a:rPr>
              <a:t>As we move down the center column, the derivatives become increasingly different from the noiseless case.</a:t>
            </a:r>
            <a:r>
              <a:rPr lang="en-US" dirty="0"/>
              <a:t> </a:t>
            </a:r>
          </a:p>
          <a:p>
            <a:r>
              <a:rPr lang="en-US" sz="1200" b="0" i="0" dirty="0">
                <a:solidFill>
                  <a:srgbClr val="242021"/>
                </a:solidFill>
                <a:effectLst/>
                <a:latin typeface="TimesTen-Roman"/>
              </a:rPr>
              <a:t>In fact, it would be difficult to associate the last profile in the center column with the first derivative of a ramp edge.</a:t>
            </a:r>
            <a:r>
              <a:rPr lang="en-US" dirty="0"/>
              <a:t> </a:t>
            </a:r>
            <a:br>
              <a:rPr lang="en-US" dirty="0"/>
            </a:br>
            <a:r>
              <a:rPr lang="en-US" dirty="0"/>
              <a:t> </a:t>
            </a:r>
            <a:r>
              <a:rPr lang="en-US" sz="1200" b="0" i="0" dirty="0">
                <a:solidFill>
                  <a:srgbClr val="242021"/>
                </a:solidFill>
                <a:effectLst/>
                <a:latin typeface="TimesTen-Roman"/>
              </a:rPr>
              <a:t>As expected, the second derivative is even more sensitive to noise.</a:t>
            </a:r>
            <a:r>
              <a:rPr lang="en-US" dirty="0"/>
              <a:t> </a:t>
            </a:r>
            <a:br>
              <a:rPr lang="en-US" dirty="0"/>
            </a:br>
            <a:r>
              <a:rPr lang="en-US" sz="1200" b="0" i="0" dirty="0">
                <a:solidFill>
                  <a:srgbClr val="242021"/>
                </a:solidFill>
                <a:effectLst/>
                <a:latin typeface="TimesTen-Roman"/>
              </a:rPr>
              <a:t>The only noisy second derivative image that barely resembles the noiseless case corresponds to noise with a standard deviation of 0.1.</a:t>
            </a:r>
            <a:r>
              <a:rPr lang="en-US" dirty="0"/>
              <a:t> </a:t>
            </a:r>
            <a:br>
              <a:rPr lang="en-US" dirty="0"/>
            </a:br>
            <a:r>
              <a:rPr lang="en-US" sz="1200" b="0" i="0" dirty="0">
                <a:solidFill>
                  <a:srgbClr val="242021"/>
                </a:solidFill>
                <a:effectLst/>
                <a:latin typeface="TimesTen-Roman"/>
              </a:rPr>
              <a:t>The remaining second-derivative images and profiles clearly illustrate that it would be difficult indeed to detect their positive and negative components.</a:t>
            </a:r>
          </a:p>
          <a:p>
            <a:r>
              <a:rPr lang="en-US" sz="1200" b="0" i="0" dirty="0">
                <a:solidFill>
                  <a:srgbClr val="242021"/>
                </a:solidFill>
                <a:effectLst/>
                <a:latin typeface="TimesTen-Roman"/>
              </a:rPr>
              <a:t>We need to reduce the noise if we want to detect the edge by using derivative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421969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smooth the input image using a Gaussian filter with a standard deviation sigma. This helps reduce image noise and small irrelevant details that could cause false edges.</a:t>
            </a:r>
          </a:p>
          <a:p>
            <a:r>
              <a:rPr lang="en-US" dirty="0"/>
              <a:t>Next, we compute the gradient magnitude and direction at each pixel of the smoothed image, typically using Sobel operators. This tells us how strong the edge is and in which direction it points.</a:t>
            </a:r>
          </a:p>
          <a:p>
            <a:r>
              <a:rPr lang="en-US" dirty="0"/>
              <a:t>Now we perform non-maximum suppression. For each pixel, we look along the gradient direction and suppress it (set to zero) if it's not a local maximum compared to its neighbors. This step thins out the edges.</a:t>
            </a:r>
          </a:p>
          <a:p>
            <a:r>
              <a:rPr lang="en-US" dirty="0"/>
              <a:t>We then apply hysteresis thresholding with two thresholds: a high and a low. Strong edge pixels above the high threshold are kept, and weak ones between the two thresholds are only kept if they are connected to strong edges.</a:t>
            </a:r>
          </a:p>
          <a:p>
            <a:r>
              <a:rPr lang="en-US" dirty="0"/>
              <a:t>Finally, we keep only the pixels that belong to the strong edges traced through the hysteresis step. This removes small, isolated segments and retains meaningful contours.</a:t>
            </a:r>
          </a:p>
        </p:txBody>
      </p:sp>
      <p:sp>
        <p:nvSpPr>
          <p:cNvPr id="4" name="Slide Number Placeholder 3"/>
          <p:cNvSpPr>
            <a:spLocks noGrp="1"/>
          </p:cNvSpPr>
          <p:nvPr>
            <p:ph type="sldNum" sz="quarter" idx="5"/>
          </p:nvPr>
        </p:nvSpPr>
        <p:spPr/>
        <p:txBody>
          <a:bodyPr/>
          <a:lstStyle/>
          <a:p>
            <a:fld id="{4BB17C66-5E86-48FA-A33E-66AB0EC7811B}" type="slidenum">
              <a:rPr lang="en-US" smtClean="0"/>
              <a:t>6</a:t>
            </a:fld>
            <a:endParaRPr lang="en-US"/>
          </a:p>
        </p:txBody>
      </p:sp>
    </p:spTree>
    <p:extLst>
      <p:ext uri="{BB962C8B-B14F-4D97-AF65-F5344CB8AC3E}">
        <p14:creationId xmlns:p14="http://schemas.microsoft.com/office/powerpoint/2010/main" val="35852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top plot, we see two curves. The gray dashed line represents a sharp step edge, where the intensity jumps suddenly from 0 to 1 at position x = 50. The blue curve shows the result of applying a Gaussian filter to this edge. Notice how the transition becomes smooth and gradual, instead of abrupt. This simulates how real-world images often behave after noise </a:t>
            </a:r>
            <a:r>
              <a:rPr lang="en-US"/>
              <a:t>reduction.</a:t>
            </a:r>
          </a:p>
          <a:p>
            <a:r>
              <a:rPr lang="en-US"/>
              <a:t>In </a:t>
            </a:r>
            <a:r>
              <a:rPr lang="en-US" dirty="0"/>
              <a:t>the bottom plot, we show the gradient of the smoothed edge – which is the first derivative of intensity. The red curve peaks at the center of the edge, where the intensity changes most rapidly. This peak indicates the position of the strongest edge and is used in edge detection algorithms to identify edge locations.</a:t>
            </a:r>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7483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65029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119637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152193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2285090"/>
            <a:ext cx="10945216" cy="923330"/>
          </a:xfrm>
          <a:prstGeom prst="rect">
            <a:avLst/>
          </a:prstGeom>
          <a:noFill/>
        </p:spPr>
        <p:txBody>
          <a:bodyPr wrap="square" rtlCol="0">
            <a:spAutoFit/>
          </a:bodyPr>
          <a:lstStyle/>
          <a:p>
            <a:pPr algn="ctr"/>
            <a:r>
              <a:rPr lang="en-US" sz="5400" b="1" dirty="0"/>
              <a:t>CANNY EDGE DETECTING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CADD80D-BAE4-9DE7-9DA3-6DC1930D16C4}"/>
              </a:ext>
            </a:extLst>
          </p:cNvPr>
          <p:cNvPicPr>
            <a:picLocks noChangeAspect="1"/>
          </p:cNvPicPr>
          <p:nvPr/>
        </p:nvPicPr>
        <p:blipFill>
          <a:blip r:embed="rId3"/>
          <a:stretch>
            <a:fillRect/>
          </a:stretch>
        </p:blipFill>
        <p:spPr>
          <a:xfrm>
            <a:off x="1536665" y="0"/>
            <a:ext cx="9118670" cy="6858000"/>
          </a:xfrm>
          <a:prstGeom prst="rect">
            <a:avLst/>
          </a:prstGeom>
        </p:spPr>
      </p:pic>
    </p:spTree>
    <p:extLst>
      <p:ext uri="{BB962C8B-B14F-4D97-AF65-F5344CB8AC3E}">
        <p14:creationId xmlns:p14="http://schemas.microsoft.com/office/powerpoint/2010/main" val="338156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B1B8-4DB9-61CB-49A5-2C2DE3DC22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2657247-9A08-F9CF-02E3-EB7D36CDE78F}"/>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88A980C8-77B0-D9F5-FD8C-61ECB4E6E346}"/>
              </a:ext>
            </a:extLst>
          </p:cNvPr>
          <p:cNvPicPr>
            <a:picLocks noChangeAspect="1"/>
          </p:cNvPicPr>
          <p:nvPr/>
        </p:nvPicPr>
        <p:blipFill>
          <a:blip r:embed="rId2"/>
          <a:stretch>
            <a:fillRect/>
          </a:stretch>
        </p:blipFill>
        <p:spPr>
          <a:xfrm>
            <a:off x="1055729" y="0"/>
            <a:ext cx="10080541" cy="6858000"/>
          </a:xfrm>
          <a:prstGeom prst="rect">
            <a:avLst/>
          </a:prstGeom>
        </p:spPr>
      </p:pic>
    </p:spTree>
    <p:extLst>
      <p:ext uri="{BB962C8B-B14F-4D97-AF65-F5344CB8AC3E}">
        <p14:creationId xmlns:p14="http://schemas.microsoft.com/office/powerpoint/2010/main" val="26330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EDGE DETECTION</a:t>
            </a:r>
          </a:p>
        </p:txBody>
      </p:sp>
      <p:sp>
        <p:nvSpPr>
          <p:cNvPr id="4" name="TextBox 3">
            <a:extLst>
              <a:ext uri="{FF2B5EF4-FFF2-40B4-BE49-F238E27FC236}">
                <a16:creationId xmlns:a16="http://schemas.microsoft.com/office/drawing/2014/main" id="{10EDBE36-92D8-CC04-DF41-2E87EC30D229}"/>
              </a:ext>
            </a:extLst>
          </p:cNvPr>
          <p:cNvSpPr txBox="1"/>
          <p:nvPr/>
        </p:nvSpPr>
        <p:spPr>
          <a:xfrm>
            <a:off x="437916" y="847060"/>
            <a:ext cx="9536256" cy="869790"/>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What is Edge?</a:t>
            </a:r>
          </a:p>
          <a:p>
            <a:pPr marL="461963">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edge is a boundary or a significant change in intensity between adjacent </a:t>
            </a:r>
            <a:r>
              <a:rPr lang="en-US" dirty="0" err="1">
                <a:latin typeface="Times New Roman" panose="02020603050405020304" pitchFamily="18" charset="0"/>
                <a:cs typeface="Times New Roman" panose="02020603050405020304" pitchFamily="18" charset="0"/>
              </a:rPr>
              <a:t>pixcel</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AEE8264-7897-D211-B83C-31C0335A4541}"/>
              </a:ext>
            </a:extLst>
          </p:cNvPr>
          <p:cNvSpPr txBox="1"/>
          <p:nvPr/>
        </p:nvSpPr>
        <p:spPr>
          <a:xfrm>
            <a:off x="437916" y="1716850"/>
            <a:ext cx="155254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Type of Edge:</a:t>
            </a:r>
          </a:p>
        </p:txBody>
      </p:sp>
      <p:sp>
        <p:nvSpPr>
          <p:cNvPr id="15" name="TextBox 14">
            <a:extLst>
              <a:ext uri="{FF2B5EF4-FFF2-40B4-BE49-F238E27FC236}">
                <a16:creationId xmlns:a16="http://schemas.microsoft.com/office/drawing/2014/main" id="{5E64A03F-52A8-01CC-295C-02E2396D316C}"/>
              </a:ext>
            </a:extLst>
          </p:cNvPr>
          <p:cNvSpPr txBox="1"/>
          <p:nvPr/>
        </p:nvSpPr>
        <p:spPr>
          <a:xfrm>
            <a:off x="960430" y="2364555"/>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Edge:</a:t>
            </a:r>
          </a:p>
        </p:txBody>
      </p:sp>
      <p:sp>
        <p:nvSpPr>
          <p:cNvPr id="16" name="TextBox 15">
            <a:extLst>
              <a:ext uri="{FF2B5EF4-FFF2-40B4-BE49-F238E27FC236}">
                <a16:creationId xmlns:a16="http://schemas.microsoft.com/office/drawing/2014/main" id="{A660919C-4C6A-2D19-2D66-E883B75B12D4}"/>
              </a:ext>
            </a:extLst>
          </p:cNvPr>
          <p:cNvSpPr txBox="1"/>
          <p:nvPr/>
        </p:nvSpPr>
        <p:spPr>
          <a:xfrm>
            <a:off x="923301" y="386640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Ramp Edge:</a:t>
            </a:r>
          </a:p>
        </p:txBody>
      </p:sp>
      <p:sp>
        <p:nvSpPr>
          <p:cNvPr id="17" name="TextBox 16">
            <a:extLst>
              <a:ext uri="{FF2B5EF4-FFF2-40B4-BE49-F238E27FC236}">
                <a16:creationId xmlns:a16="http://schemas.microsoft.com/office/drawing/2014/main" id="{46233FA5-202E-4839-28A5-E8C59515769F}"/>
              </a:ext>
            </a:extLst>
          </p:cNvPr>
          <p:cNvSpPr txBox="1"/>
          <p:nvPr/>
        </p:nvSpPr>
        <p:spPr>
          <a:xfrm>
            <a:off x="923302" y="520641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Roof Edge:</a:t>
            </a:r>
          </a:p>
        </p:txBody>
      </p:sp>
      <p:pic>
        <p:nvPicPr>
          <p:cNvPr id="18" name="Picture 17">
            <a:extLst>
              <a:ext uri="{FF2B5EF4-FFF2-40B4-BE49-F238E27FC236}">
                <a16:creationId xmlns:a16="http://schemas.microsoft.com/office/drawing/2014/main" id="{6140E52A-746F-7A3E-0D20-4A0EB281E46E}"/>
              </a:ext>
            </a:extLst>
          </p:cNvPr>
          <p:cNvPicPr>
            <a:picLocks noChangeAspect="1"/>
          </p:cNvPicPr>
          <p:nvPr/>
        </p:nvPicPr>
        <p:blipFill>
          <a:blip r:embed="rId3"/>
          <a:stretch>
            <a:fillRect/>
          </a:stretch>
        </p:blipFill>
        <p:spPr>
          <a:xfrm>
            <a:off x="2612405" y="1862035"/>
            <a:ext cx="4649008" cy="1550069"/>
          </a:xfrm>
          <a:prstGeom prst="rect">
            <a:avLst/>
          </a:prstGeom>
        </p:spPr>
      </p:pic>
      <p:pic>
        <p:nvPicPr>
          <p:cNvPr id="19" name="Picture 18">
            <a:extLst>
              <a:ext uri="{FF2B5EF4-FFF2-40B4-BE49-F238E27FC236}">
                <a16:creationId xmlns:a16="http://schemas.microsoft.com/office/drawing/2014/main" id="{1B745BE3-09DB-C0D7-A52B-AB2D9A47C9F2}"/>
              </a:ext>
            </a:extLst>
          </p:cNvPr>
          <p:cNvPicPr>
            <a:picLocks noChangeAspect="1"/>
          </p:cNvPicPr>
          <p:nvPr/>
        </p:nvPicPr>
        <p:blipFill>
          <a:blip r:embed="rId4"/>
          <a:stretch>
            <a:fillRect/>
          </a:stretch>
        </p:blipFill>
        <p:spPr>
          <a:xfrm>
            <a:off x="2898563" y="3568284"/>
            <a:ext cx="4244515" cy="1100291"/>
          </a:xfrm>
          <a:prstGeom prst="rect">
            <a:avLst/>
          </a:prstGeom>
        </p:spPr>
      </p:pic>
      <p:pic>
        <p:nvPicPr>
          <p:cNvPr id="20" name="Picture 19">
            <a:extLst>
              <a:ext uri="{FF2B5EF4-FFF2-40B4-BE49-F238E27FC236}">
                <a16:creationId xmlns:a16="http://schemas.microsoft.com/office/drawing/2014/main" id="{F11A8872-40E9-1F25-5C88-E1F694530E0D}"/>
              </a:ext>
            </a:extLst>
          </p:cNvPr>
          <p:cNvPicPr>
            <a:picLocks noChangeAspect="1"/>
          </p:cNvPicPr>
          <p:nvPr/>
        </p:nvPicPr>
        <p:blipFill>
          <a:blip r:embed="rId5"/>
          <a:stretch>
            <a:fillRect/>
          </a:stretch>
        </p:blipFill>
        <p:spPr>
          <a:xfrm>
            <a:off x="2898565" y="4982059"/>
            <a:ext cx="4244514" cy="1286648"/>
          </a:xfrm>
          <a:prstGeom prst="rect">
            <a:avLst/>
          </a:prstGeom>
        </p:spPr>
      </p:pic>
      <p:pic>
        <p:nvPicPr>
          <p:cNvPr id="22" name="Picture 21">
            <a:extLst>
              <a:ext uri="{FF2B5EF4-FFF2-40B4-BE49-F238E27FC236}">
                <a16:creationId xmlns:a16="http://schemas.microsoft.com/office/drawing/2014/main" id="{09CD0CB5-8518-2DFF-B651-ADC311CB8385}"/>
              </a:ext>
            </a:extLst>
          </p:cNvPr>
          <p:cNvPicPr>
            <a:picLocks noChangeAspect="1"/>
          </p:cNvPicPr>
          <p:nvPr/>
        </p:nvPicPr>
        <p:blipFill>
          <a:blip r:embed="rId6"/>
          <a:stretch>
            <a:fillRect/>
          </a:stretch>
        </p:blipFill>
        <p:spPr>
          <a:xfrm>
            <a:off x="7471711" y="2253934"/>
            <a:ext cx="4480032" cy="3437024"/>
          </a:xfrm>
          <a:prstGeom prst="rect">
            <a:avLst/>
          </a:prstGeom>
        </p:spPr>
      </p:pic>
    </p:spTree>
    <p:extLst>
      <p:ext uri="{BB962C8B-B14F-4D97-AF65-F5344CB8AC3E}">
        <p14:creationId xmlns:p14="http://schemas.microsoft.com/office/powerpoint/2010/main" val="273236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Using derivative in detecting edge</a:t>
            </a:r>
          </a:p>
        </p:txBody>
      </p:sp>
      <p:pic>
        <p:nvPicPr>
          <p:cNvPr id="6" name="Picture 5">
            <a:extLst>
              <a:ext uri="{FF2B5EF4-FFF2-40B4-BE49-F238E27FC236}">
                <a16:creationId xmlns:a16="http://schemas.microsoft.com/office/drawing/2014/main" id="{F4A12ED1-F632-EAC5-4F6A-8D0D0C44C670}"/>
              </a:ext>
            </a:extLst>
          </p:cNvPr>
          <p:cNvPicPr>
            <a:picLocks noChangeAspect="1"/>
          </p:cNvPicPr>
          <p:nvPr/>
        </p:nvPicPr>
        <p:blipFill>
          <a:blip r:embed="rId3"/>
          <a:stretch>
            <a:fillRect/>
          </a:stretch>
        </p:blipFill>
        <p:spPr>
          <a:xfrm>
            <a:off x="6924457" y="1709963"/>
            <a:ext cx="3115110" cy="609685"/>
          </a:xfrm>
          <a:prstGeom prst="rect">
            <a:avLst/>
          </a:prstGeom>
        </p:spPr>
      </p:pic>
      <p:grpSp>
        <p:nvGrpSpPr>
          <p:cNvPr id="11" name="Group 10">
            <a:extLst>
              <a:ext uri="{FF2B5EF4-FFF2-40B4-BE49-F238E27FC236}">
                <a16:creationId xmlns:a16="http://schemas.microsoft.com/office/drawing/2014/main" id="{28AE3AC5-8CAA-D224-0403-85DD5874F289}"/>
              </a:ext>
            </a:extLst>
          </p:cNvPr>
          <p:cNvGrpSpPr/>
          <p:nvPr/>
        </p:nvGrpSpPr>
        <p:grpSpPr>
          <a:xfrm>
            <a:off x="106679" y="883919"/>
            <a:ext cx="4760646" cy="5354003"/>
            <a:chOff x="4738205" y="-2953123"/>
            <a:chExt cx="7367639" cy="7762177"/>
          </a:xfrm>
        </p:grpSpPr>
        <p:pic>
          <p:nvPicPr>
            <p:cNvPr id="12" name="Picture 11">
              <a:extLst>
                <a:ext uri="{FF2B5EF4-FFF2-40B4-BE49-F238E27FC236}">
                  <a16:creationId xmlns:a16="http://schemas.microsoft.com/office/drawing/2014/main" id="{1345A9B9-4E24-36AE-4040-DC1E8485CF27}"/>
                </a:ext>
              </a:extLst>
            </p:cNvPr>
            <p:cNvPicPr>
              <a:picLocks noChangeAspect="1"/>
            </p:cNvPicPr>
            <p:nvPr/>
          </p:nvPicPr>
          <p:blipFill>
            <a:blip r:embed="rId4"/>
            <a:srcRect t="26986" r="19218" b="26355"/>
            <a:stretch/>
          </p:blipFill>
          <p:spPr>
            <a:xfrm>
              <a:off x="5752388" y="-2953123"/>
              <a:ext cx="6353456" cy="2163635"/>
            </a:xfrm>
            <a:prstGeom prst="rect">
              <a:avLst/>
            </a:prstGeom>
          </p:spPr>
        </p:pic>
        <p:pic>
          <p:nvPicPr>
            <p:cNvPr id="13" name="Picture 12">
              <a:extLst>
                <a:ext uri="{FF2B5EF4-FFF2-40B4-BE49-F238E27FC236}">
                  <a16:creationId xmlns:a16="http://schemas.microsoft.com/office/drawing/2014/main" id="{F3F5D268-9307-4AE5-BE09-690A95A9F310}"/>
                </a:ext>
              </a:extLst>
            </p:cNvPr>
            <p:cNvPicPr>
              <a:picLocks noChangeAspect="1"/>
            </p:cNvPicPr>
            <p:nvPr/>
          </p:nvPicPr>
          <p:blipFill>
            <a:blip r:embed="rId5"/>
            <a:srcRect r="13559"/>
            <a:stretch/>
          </p:blipFill>
          <p:spPr>
            <a:xfrm>
              <a:off x="5562425" y="-860719"/>
              <a:ext cx="6543419" cy="1771389"/>
            </a:xfrm>
            <a:prstGeom prst="rect">
              <a:avLst/>
            </a:prstGeom>
          </p:spPr>
        </p:pic>
        <p:pic>
          <p:nvPicPr>
            <p:cNvPr id="14" name="Picture 13">
              <a:extLst>
                <a:ext uri="{FF2B5EF4-FFF2-40B4-BE49-F238E27FC236}">
                  <a16:creationId xmlns:a16="http://schemas.microsoft.com/office/drawing/2014/main" id="{56499E36-D1BD-C1B7-6B38-02E8CF3BE61E}"/>
                </a:ext>
              </a:extLst>
            </p:cNvPr>
            <p:cNvPicPr>
              <a:picLocks noChangeAspect="1"/>
            </p:cNvPicPr>
            <p:nvPr/>
          </p:nvPicPr>
          <p:blipFill>
            <a:blip r:embed="rId6"/>
            <a:stretch>
              <a:fillRect/>
            </a:stretch>
          </p:blipFill>
          <p:spPr>
            <a:xfrm>
              <a:off x="4738205" y="1197095"/>
              <a:ext cx="7028518" cy="3611959"/>
            </a:xfrm>
            <a:prstGeom prst="rect">
              <a:avLst/>
            </a:prstGeom>
          </p:spPr>
        </p:pic>
      </p:grpSp>
      <p:sp>
        <p:nvSpPr>
          <p:cNvPr id="15" name="Rectangle 14">
            <a:extLst>
              <a:ext uri="{FF2B5EF4-FFF2-40B4-BE49-F238E27FC236}">
                <a16:creationId xmlns:a16="http://schemas.microsoft.com/office/drawing/2014/main" id="{AE1C833F-EAC6-F5EE-9F1B-75E27CC2BF0B}"/>
              </a:ext>
            </a:extLst>
          </p:cNvPr>
          <p:cNvSpPr/>
          <p:nvPr/>
        </p:nvSpPr>
        <p:spPr>
          <a:xfrm>
            <a:off x="1057275" y="5638800"/>
            <a:ext cx="704850"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15">
            <a:extLst>
              <a:ext uri="{FF2B5EF4-FFF2-40B4-BE49-F238E27FC236}">
                <a16:creationId xmlns:a16="http://schemas.microsoft.com/office/drawing/2014/main" id="{88F9DDC4-9747-F0EB-F1E8-8BC476955C02}"/>
              </a:ext>
            </a:extLst>
          </p:cNvPr>
          <p:cNvSpPr/>
          <p:nvPr/>
        </p:nvSpPr>
        <p:spPr>
          <a:xfrm>
            <a:off x="2007871" y="5638799"/>
            <a:ext cx="2971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Rectangle 16">
            <a:extLst>
              <a:ext uri="{FF2B5EF4-FFF2-40B4-BE49-F238E27FC236}">
                <a16:creationId xmlns:a16="http://schemas.microsoft.com/office/drawing/2014/main" id="{2C949DCE-B64C-A27E-252C-183F45916080}"/>
              </a:ext>
            </a:extLst>
          </p:cNvPr>
          <p:cNvSpPr/>
          <p:nvPr/>
        </p:nvSpPr>
        <p:spPr>
          <a:xfrm>
            <a:off x="2712721" y="5629273"/>
            <a:ext cx="5257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96899CCE-8C5F-8369-1077-34909AF6A63F}"/>
              </a:ext>
            </a:extLst>
          </p:cNvPr>
          <p:cNvSpPr/>
          <p:nvPr/>
        </p:nvSpPr>
        <p:spPr>
          <a:xfrm>
            <a:off x="3646171" y="5638799"/>
            <a:ext cx="106679" cy="14287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38AC20F3-BBBA-669E-8002-D09009B9325F}"/>
              </a:ext>
            </a:extLst>
          </p:cNvPr>
          <p:cNvSpPr txBox="1"/>
          <p:nvPr/>
        </p:nvSpPr>
        <p:spPr>
          <a:xfrm>
            <a:off x="5393531" y="774763"/>
            <a:ext cx="617696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image processing, the derivative is approximated by the </a:t>
            </a:r>
            <a:r>
              <a:rPr lang="en-US" b="1" dirty="0">
                <a:latin typeface="Times New Roman" panose="02020603050405020304" pitchFamily="18" charset="0"/>
                <a:cs typeface="Times New Roman" panose="02020603050405020304" pitchFamily="18" charset="0"/>
              </a:rPr>
              <a:t>difference between neighboring pixels</a:t>
            </a:r>
            <a:r>
              <a:rPr lang="en-US"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C144E170-E4EC-744F-AD1B-20604A408767}"/>
              </a:ext>
            </a:extLst>
          </p:cNvPr>
          <p:cNvSpPr txBox="1"/>
          <p:nvPr/>
        </p:nvSpPr>
        <p:spPr>
          <a:xfrm>
            <a:off x="5393531" y="1421094"/>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Example in 1D, </a:t>
            </a:r>
            <a:r>
              <a:rPr lang="en-US" i="1" dirty="0">
                <a:latin typeface="Times New Roman" panose="02020603050405020304" pitchFamily="18" charset="0"/>
                <a:cs typeface="Times New Roman" panose="02020603050405020304" pitchFamily="18" charset="0"/>
              </a:rPr>
              <a:t>first-order</a:t>
            </a:r>
            <a:r>
              <a:rPr lang="en-US" dirty="0">
                <a:latin typeface="Times New Roman" panose="02020603050405020304" pitchFamily="18" charset="0"/>
                <a:cs typeface="Times New Roman" panose="02020603050405020304" pitchFamily="18" charset="0"/>
              </a:rPr>
              <a:t> derivative:</a:t>
            </a:r>
          </a:p>
        </p:txBody>
      </p:sp>
      <p:sp>
        <p:nvSpPr>
          <p:cNvPr id="24" name="TextBox 23">
            <a:extLst>
              <a:ext uri="{FF2B5EF4-FFF2-40B4-BE49-F238E27FC236}">
                <a16:creationId xmlns:a16="http://schemas.microsoft.com/office/drawing/2014/main" id="{97F567C9-B9FD-B7AB-1636-03765B20E8BB}"/>
              </a:ext>
            </a:extLst>
          </p:cNvPr>
          <p:cNvSpPr txBox="1"/>
          <p:nvPr/>
        </p:nvSpPr>
        <p:spPr>
          <a:xfrm>
            <a:off x="5060156" y="2327166"/>
            <a:ext cx="617696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don't change</a:t>
            </a:r>
            <a:r>
              <a:rPr lang="en-US" dirty="0">
                <a:latin typeface="Times New Roman" panose="02020603050405020304" pitchFamily="18" charset="0"/>
                <a:cs typeface="Times New Roman" panose="02020603050405020304" pitchFamily="18" charset="0"/>
              </a:rPr>
              <a:t> → derivative is close to 0.</a:t>
            </a:r>
          </a:p>
        </p:txBody>
      </p:sp>
      <p:sp>
        <p:nvSpPr>
          <p:cNvPr id="26" name="TextBox 25">
            <a:extLst>
              <a:ext uri="{FF2B5EF4-FFF2-40B4-BE49-F238E27FC236}">
                <a16:creationId xmlns:a16="http://schemas.microsoft.com/office/drawing/2014/main" id="{C75EF0E6-87F3-FA6E-5E27-3BF19F1018B3}"/>
              </a:ext>
            </a:extLst>
          </p:cNvPr>
          <p:cNvSpPr txBox="1"/>
          <p:nvPr/>
        </p:nvSpPr>
        <p:spPr>
          <a:xfrm>
            <a:off x="5060156" y="2700759"/>
            <a:ext cx="73032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change suddenly</a:t>
            </a:r>
            <a:r>
              <a:rPr lang="en-US" dirty="0">
                <a:latin typeface="Times New Roman" panose="02020603050405020304" pitchFamily="18" charset="0"/>
                <a:cs typeface="Times New Roman" panose="02020603050405020304" pitchFamily="18" charset="0"/>
              </a:rPr>
              <a:t> → derivative is large → </a:t>
            </a:r>
            <a:r>
              <a:rPr lang="en-US" b="1" dirty="0">
                <a:latin typeface="Times New Roman" panose="02020603050405020304" pitchFamily="18" charset="0"/>
                <a:cs typeface="Times New Roman" panose="02020603050405020304" pitchFamily="18" charset="0"/>
              </a:rPr>
              <a:t>likely an edge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14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2767D2B-DA0A-5C8F-4A94-C4551C39C37C}"/>
              </a:ext>
            </a:extLst>
          </p:cNvPr>
          <p:cNvPicPr>
            <a:picLocks noChangeAspect="1"/>
          </p:cNvPicPr>
          <p:nvPr/>
        </p:nvPicPr>
        <p:blipFill>
          <a:blip r:embed="rId2"/>
          <a:stretch>
            <a:fillRect/>
          </a:stretch>
        </p:blipFill>
        <p:spPr>
          <a:xfrm>
            <a:off x="997534" y="1822859"/>
            <a:ext cx="3134162" cy="1524213"/>
          </a:xfrm>
          <a:prstGeom prst="rect">
            <a:avLst/>
          </a:prstGeom>
        </p:spPr>
      </p:pic>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Gradient</a:t>
            </a:r>
          </a:p>
        </p:txBody>
      </p:sp>
      <p:sp>
        <p:nvSpPr>
          <p:cNvPr id="4" name="TextBox 3">
            <a:extLst>
              <a:ext uri="{FF2B5EF4-FFF2-40B4-BE49-F238E27FC236}">
                <a16:creationId xmlns:a16="http://schemas.microsoft.com/office/drawing/2014/main" id="{78CF78D1-BD2B-95D5-10FB-B0D9343F37C8}"/>
              </a:ext>
            </a:extLst>
          </p:cNvPr>
          <p:cNvSpPr txBox="1"/>
          <p:nvPr/>
        </p:nvSpPr>
        <p:spPr>
          <a:xfrm>
            <a:off x="321257" y="862310"/>
            <a:ext cx="1078944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2-D, </a:t>
            </a:r>
            <a:r>
              <a:rPr lang="en-US" sz="1800" b="0" i="0" dirty="0">
                <a:solidFill>
                  <a:srgbClr val="242021"/>
                </a:solidFill>
                <a:effectLst/>
                <a:latin typeface="Times New Roman" panose="02020603050405020304" pitchFamily="18" charset="0"/>
                <a:cs typeface="Times New Roman" panose="02020603050405020304" pitchFamily="18" charset="0"/>
              </a:rPr>
              <a:t>First derivatives in image processing are implemented using the magnitude of the gradient. The </a:t>
            </a:r>
            <a:r>
              <a:rPr lang="en-US" sz="1800" b="0" i="1" dirty="0">
                <a:solidFill>
                  <a:srgbClr val="242021"/>
                </a:solidFill>
                <a:effectLst/>
                <a:latin typeface="Times New Roman" panose="02020603050405020304" pitchFamily="18" charset="0"/>
                <a:cs typeface="Times New Roman" panose="02020603050405020304" pitchFamily="18" charset="0"/>
              </a:rPr>
              <a:t>gradient </a:t>
            </a:r>
            <a:r>
              <a:rPr lang="en-US" sz="1800" b="0" i="0" dirty="0">
                <a:solidFill>
                  <a:srgbClr val="242021"/>
                </a:solidFill>
                <a:effectLst/>
                <a:latin typeface="Times New Roman" panose="02020603050405020304" pitchFamily="18" charset="0"/>
                <a:cs typeface="Times New Roman" panose="02020603050405020304" pitchFamily="18" charset="0"/>
              </a:rPr>
              <a:t>of an image </a:t>
            </a:r>
            <a:r>
              <a:rPr lang="en-US" sz="1800" b="0" i="1" dirty="0">
                <a:solidFill>
                  <a:srgbClr val="242021"/>
                </a:solidFill>
                <a:effectLst/>
                <a:latin typeface="Times New Roman" panose="02020603050405020304" pitchFamily="18" charset="0"/>
                <a:cs typeface="Times New Roman" panose="02020603050405020304" pitchFamily="18" charset="0"/>
              </a:rPr>
              <a:t>f </a:t>
            </a:r>
            <a:r>
              <a:rPr lang="en-US" sz="1800" b="0" i="0" dirty="0">
                <a:solidFill>
                  <a:srgbClr val="242021"/>
                </a:solidFill>
                <a:effectLst/>
                <a:latin typeface="Times New Roman" panose="02020603050405020304" pitchFamily="18" charset="0"/>
                <a:cs typeface="Times New Roman" panose="02020603050405020304" pitchFamily="18" charset="0"/>
              </a:rPr>
              <a:t>at coordinates (x , y)</a:t>
            </a:r>
            <a:r>
              <a:rPr lang="en-US" sz="1800" b="0" i="1" dirty="0">
                <a:solidFill>
                  <a:srgbClr val="242021"/>
                </a:solidFill>
                <a:effectLst/>
                <a:latin typeface="Times New Roman" panose="02020603050405020304" pitchFamily="18" charset="0"/>
                <a:cs typeface="Times New Roman" panose="02020603050405020304" pitchFamily="18" charset="0"/>
              </a:rPr>
              <a:t> </a:t>
            </a:r>
            <a:r>
              <a:rPr lang="en-US" sz="1800" b="0" i="0" dirty="0">
                <a:solidFill>
                  <a:srgbClr val="242021"/>
                </a:solidFill>
                <a:effectLst/>
                <a:latin typeface="Times New Roman" panose="02020603050405020304" pitchFamily="18" charset="0"/>
                <a:cs typeface="Times New Roman" panose="02020603050405020304" pitchFamily="18" charset="0"/>
              </a:rPr>
              <a:t>is a vector which defined as the two - dimensional column vector</a:t>
            </a:r>
            <a:r>
              <a:rPr lang="en-US" dirty="0">
                <a:latin typeface="Times New Roman" panose="02020603050405020304" pitchFamily="18" charset="0"/>
                <a:cs typeface="Times New Roman" panose="02020603050405020304" pitchFamily="18" charset="0"/>
              </a:rPr>
              <a:t> </a:t>
            </a:r>
          </a:p>
        </p:txBody>
      </p:sp>
      <p:grpSp>
        <p:nvGrpSpPr>
          <p:cNvPr id="23" name="Group 22">
            <a:extLst>
              <a:ext uri="{FF2B5EF4-FFF2-40B4-BE49-F238E27FC236}">
                <a16:creationId xmlns:a16="http://schemas.microsoft.com/office/drawing/2014/main" id="{C0F9A7A1-2253-DA9F-AB3E-D1EAE71E1BAB}"/>
              </a:ext>
            </a:extLst>
          </p:cNvPr>
          <p:cNvGrpSpPr/>
          <p:nvPr/>
        </p:nvGrpSpPr>
        <p:grpSpPr>
          <a:xfrm>
            <a:off x="4270964" y="2035731"/>
            <a:ext cx="6399208" cy="369332"/>
            <a:chOff x="5610620" y="2215634"/>
            <a:chExt cx="6399208" cy="369332"/>
          </a:xfrm>
        </p:grpSpPr>
        <p:cxnSp>
          <p:nvCxnSpPr>
            <p:cNvPr id="7" name="Straight Arrow Connector 6">
              <a:extLst>
                <a:ext uri="{FF2B5EF4-FFF2-40B4-BE49-F238E27FC236}">
                  <a16:creationId xmlns:a16="http://schemas.microsoft.com/office/drawing/2014/main" id="{62CF749F-9078-5250-08D0-35E1E74359D5}"/>
                </a:ext>
              </a:extLst>
            </p:cNvPr>
            <p:cNvCxnSpPr>
              <a:cxnSpLocks/>
            </p:cNvCxnSpPr>
            <p:nvPr/>
          </p:nvCxnSpPr>
          <p:spPr>
            <a:xfrm>
              <a:off x="5610620" y="2400300"/>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09B4B8-1983-3BC1-FFD6-9D1463703E50}"/>
                </a:ext>
              </a:extLst>
            </p:cNvPr>
            <p:cNvSpPr txBox="1"/>
            <p:nvPr/>
          </p:nvSpPr>
          <p:spPr>
            <a:xfrm>
              <a:off x="6399210" y="2215634"/>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horizontal direction 𝑥.</a:t>
              </a:r>
            </a:p>
          </p:txBody>
        </p:sp>
      </p:grpSp>
      <p:grpSp>
        <p:nvGrpSpPr>
          <p:cNvPr id="22" name="Group 21">
            <a:extLst>
              <a:ext uri="{FF2B5EF4-FFF2-40B4-BE49-F238E27FC236}">
                <a16:creationId xmlns:a16="http://schemas.microsoft.com/office/drawing/2014/main" id="{5201BA2A-AFFB-70D5-26CB-0690F5C608D6}"/>
              </a:ext>
            </a:extLst>
          </p:cNvPr>
          <p:cNvGrpSpPr/>
          <p:nvPr/>
        </p:nvGrpSpPr>
        <p:grpSpPr>
          <a:xfrm>
            <a:off x="4280222" y="2739509"/>
            <a:ext cx="6399208" cy="369332"/>
            <a:chOff x="5610620" y="2910959"/>
            <a:chExt cx="6399208" cy="369332"/>
          </a:xfrm>
        </p:grpSpPr>
        <p:cxnSp>
          <p:nvCxnSpPr>
            <p:cNvPr id="11" name="Straight Arrow Connector 10">
              <a:extLst>
                <a:ext uri="{FF2B5EF4-FFF2-40B4-BE49-F238E27FC236}">
                  <a16:creationId xmlns:a16="http://schemas.microsoft.com/office/drawing/2014/main" id="{FE6FDFEE-8A29-D8C8-FA19-A094BA794FE8}"/>
                </a:ext>
              </a:extLst>
            </p:cNvPr>
            <p:cNvCxnSpPr>
              <a:cxnSpLocks/>
            </p:cNvCxnSpPr>
            <p:nvPr/>
          </p:nvCxnSpPr>
          <p:spPr>
            <a:xfrm>
              <a:off x="5610620" y="3095625"/>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1C29E4-E6D6-0AA1-A43E-E01E6C9B6FD5}"/>
                </a:ext>
              </a:extLst>
            </p:cNvPr>
            <p:cNvSpPr txBox="1"/>
            <p:nvPr/>
          </p:nvSpPr>
          <p:spPr>
            <a:xfrm>
              <a:off x="6399210" y="2910959"/>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vertical direction y.</a:t>
              </a:r>
            </a:p>
          </p:txBody>
        </p:sp>
      </p:grpSp>
      <p:grpSp>
        <p:nvGrpSpPr>
          <p:cNvPr id="21" name="Group 20">
            <a:extLst>
              <a:ext uri="{FF2B5EF4-FFF2-40B4-BE49-F238E27FC236}">
                <a16:creationId xmlns:a16="http://schemas.microsoft.com/office/drawing/2014/main" id="{883B8E31-99AB-6A93-13FE-3C95BC612516}"/>
              </a:ext>
            </a:extLst>
          </p:cNvPr>
          <p:cNvGrpSpPr/>
          <p:nvPr/>
        </p:nvGrpSpPr>
        <p:grpSpPr>
          <a:xfrm>
            <a:off x="688038" y="1569780"/>
            <a:ext cx="6176962" cy="759857"/>
            <a:chOff x="950185" y="1569780"/>
            <a:chExt cx="6176962" cy="759857"/>
          </a:xfrm>
        </p:grpSpPr>
        <p:cxnSp>
          <p:nvCxnSpPr>
            <p:cNvPr id="15" name="Straight Arrow Connector 14">
              <a:extLst>
                <a:ext uri="{FF2B5EF4-FFF2-40B4-BE49-F238E27FC236}">
                  <a16:creationId xmlns:a16="http://schemas.microsoft.com/office/drawing/2014/main" id="{3E3719DA-8F69-2945-3F4F-95DE7A45CB4E}"/>
                </a:ext>
              </a:extLst>
            </p:cNvPr>
            <p:cNvCxnSpPr>
              <a:cxnSpLocks/>
            </p:cNvCxnSpPr>
            <p:nvPr/>
          </p:nvCxnSpPr>
          <p:spPr>
            <a:xfrm>
              <a:off x="1400570" y="1939112"/>
              <a:ext cx="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AF1F1A-27B8-1A44-96DF-E1DDEEF108A5}"/>
                </a:ext>
              </a:extLst>
            </p:cNvPr>
            <p:cNvSpPr txBox="1"/>
            <p:nvPr/>
          </p:nvSpPr>
          <p:spPr>
            <a:xfrm>
              <a:off x="950185" y="1569780"/>
              <a:ext cx="6176962" cy="369332"/>
            </a:xfrm>
            <a:prstGeom prst="rect">
              <a:avLst/>
            </a:prstGeom>
            <a:noFill/>
          </p:spPr>
          <p:txBody>
            <a:bodyPr wrap="square">
              <a:spAutoFit/>
            </a:bodyPr>
            <a:lstStyle/>
            <a:p>
              <a:r>
                <a:rPr lang="en-US" sz="1800" b="0" i="1" dirty="0">
                  <a:solidFill>
                    <a:srgbClr val="242021"/>
                  </a:solidFill>
                  <a:effectLst/>
                  <a:latin typeface="Times New Roman" panose="02020603050405020304" pitchFamily="18" charset="0"/>
                  <a:cs typeface="Times New Roman" panose="02020603050405020304" pitchFamily="18" charset="0"/>
                </a:rPr>
                <a:t>Gradient vector</a:t>
              </a:r>
              <a:endParaRPr lang="en-US" dirty="0"/>
            </a:p>
          </p:txBody>
        </p:sp>
      </p:grpSp>
      <p:pic>
        <p:nvPicPr>
          <p:cNvPr id="25" name="Picture 24">
            <a:extLst>
              <a:ext uri="{FF2B5EF4-FFF2-40B4-BE49-F238E27FC236}">
                <a16:creationId xmlns:a16="http://schemas.microsoft.com/office/drawing/2014/main" id="{883CE006-C9BC-CEF5-5672-98F2DA310576}"/>
              </a:ext>
            </a:extLst>
          </p:cNvPr>
          <p:cNvPicPr>
            <a:picLocks noChangeAspect="1"/>
          </p:cNvPicPr>
          <p:nvPr/>
        </p:nvPicPr>
        <p:blipFill>
          <a:blip r:embed="rId3"/>
          <a:stretch>
            <a:fillRect/>
          </a:stretch>
        </p:blipFill>
        <p:spPr>
          <a:xfrm>
            <a:off x="189365" y="3963987"/>
            <a:ext cx="3991652" cy="640742"/>
          </a:xfrm>
          <a:prstGeom prst="rect">
            <a:avLst/>
          </a:prstGeom>
        </p:spPr>
      </p:pic>
      <p:pic>
        <p:nvPicPr>
          <p:cNvPr id="26" name="Picture 25">
            <a:extLst>
              <a:ext uri="{FF2B5EF4-FFF2-40B4-BE49-F238E27FC236}">
                <a16:creationId xmlns:a16="http://schemas.microsoft.com/office/drawing/2014/main" id="{9668D2F7-8F37-9238-77DB-74A92D9C1BF6}"/>
              </a:ext>
            </a:extLst>
          </p:cNvPr>
          <p:cNvPicPr>
            <a:picLocks noChangeAspect="1"/>
          </p:cNvPicPr>
          <p:nvPr/>
        </p:nvPicPr>
        <p:blipFill>
          <a:blip r:embed="rId4"/>
          <a:stretch>
            <a:fillRect/>
          </a:stretch>
        </p:blipFill>
        <p:spPr>
          <a:xfrm>
            <a:off x="132728" y="4868405"/>
            <a:ext cx="3033712" cy="900027"/>
          </a:xfrm>
          <a:prstGeom prst="rect">
            <a:avLst/>
          </a:prstGeom>
        </p:spPr>
      </p:pic>
      <p:sp>
        <p:nvSpPr>
          <p:cNvPr id="28" name="TextBox 27">
            <a:extLst>
              <a:ext uri="{FF2B5EF4-FFF2-40B4-BE49-F238E27FC236}">
                <a16:creationId xmlns:a16="http://schemas.microsoft.com/office/drawing/2014/main" id="{3DEDEF73-653D-18A6-AC5C-17E366926008}"/>
              </a:ext>
            </a:extLst>
          </p:cNvPr>
          <p:cNvSpPr txBox="1"/>
          <p:nvPr/>
        </p:nvSpPr>
        <p:spPr>
          <a:xfrm>
            <a:off x="299834" y="3342349"/>
            <a:ext cx="94083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Base on the formula, we evaluate the magnitude and the direction of gradient vector</a:t>
            </a:r>
          </a:p>
        </p:txBody>
      </p:sp>
      <p:grpSp>
        <p:nvGrpSpPr>
          <p:cNvPr id="49" name="Group 48">
            <a:extLst>
              <a:ext uri="{FF2B5EF4-FFF2-40B4-BE49-F238E27FC236}">
                <a16:creationId xmlns:a16="http://schemas.microsoft.com/office/drawing/2014/main" id="{52BED9B9-01D0-54F7-CA86-162CFB86F04A}"/>
              </a:ext>
            </a:extLst>
          </p:cNvPr>
          <p:cNvGrpSpPr/>
          <p:nvPr/>
        </p:nvGrpSpPr>
        <p:grpSpPr>
          <a:xfrm>
            <a:off x="10116641" y="4346211"/>
            <a:ext cx="1962150" cy="1870638"/>
            <a:chOff x="9877425" y="3708420"/>
            <a:chExt cx="1962150" cy="1870638"/>
          </a:xfrm>
        </p:grpSpPr>
        <p:cxnSp>
          <p:nvCxnSpPr>
            <p:cNvPr id="30" name="Straight Arrow Connector 29">
              <a:extLst>
                <a:ext uri="{FF2B5EF4-FFF2-40B4-BE49-F238E27FC236}">
                  <a16:creationId xmlns:a16="http://schemas.microsoft.com/office/drawing/2014/main" id="{7C608058-8B3A-C98E-C35C-D3347BAC6BF7}"/>
                </a:ext>
              </a:extLst>
            </p:cNvPr>
            <p:cNvCxnSpPr>
              <a:cxnSpLocks/>
            </p:cNvCxnSpPr>
            <p:nvPr/>
          </p:nvCxnSpPr>
          <p:spPr>
            <a:xfrm flipV="1">
              <a:off x="9877425" y="3717945"/>
              <a:ext cx="0" cy="16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49FAD5E-1F54-4E1F-7693-7BF6EF5D7A15}"/>
                </a:ext>
              </a:extLst>
            </p:cNvPr>
            <p:cNvCxnSpPr>
              <a:cxnSpLocks/>
            </p:cNvCxnSpPr>
            <p:nvPr/>
          </p:nvCxnSpPr>
          <p:spPr>
            <a:xfrm>
              <a:off x="9877425" y="5393947"/>
              <a:ext cx="196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C0CAA99-5CB9-FB12-B228-5C745E9481E6}"/>
                </a:ext>
              </a:extLst>
            </p:cNvPr>
            <p:cNvCxnSpPr>
              <a:cxnSpLocks/>
            </p:cNvCxnSpPr>
            <p:nvPr/>
          </p:nvCxnSpPr>
          <p:spPr>
            <a:xfrm>
              <a:off x="9877425" y="3708420"/>
              <a:ext cx="19621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48AFBD-FCB7-6029-C26C-D7828CE5B929}"/>
                </a:ext>
              </a:extLst>
            </p:cNvPr>
            <p:cNvCxnSpPr/>
            <p:nvPr/>
          </p:nvCxnSpPr>
          <p:spPr>
            <a:xfrm flipV="1">
              <a:off x="11839575" y="3708420"/>
              <a:ext cx="0" cy="1685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5EB8041-9DDA-5D17-C59A-0A1F66039279}"/>
                </a:ext>
              </a:extLst>
            </p:cNvPr>
            <p:cNvCxnSpPr>
              <a:cxnSpLocks/>
            </p:cNvCxnSpPr>
            <p:nvPr/>
          </p:nvCxnSpPr>
          <p:spPr>
            <a:xfrm flipV="1">
              <a:off x="9877425" y="3711681"/>
              <a:ext cx="1962150" cy="168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D4C72224-EA88-B2ED-11E0-E8128A5381C4}"/>
                </a:ext>
              </a:extLst>
            </p:cNvPr>
            <p:cNvSpPr/>
            <p:nvPr/>
          </p:nvSpPr>
          <p:spPr>
            <a:xfrm>
              <a:off x="9970301" y="5221875"/>
              <a:ext cx="252406" cy="35718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693BCF51-ECEB-7283-CA7E-BF0F30482DFE}"/>
                </a:ext>
              </a:extLst>
            </p:cNvPr>
            <p:cNvSpPr txBox="1"/>
            <p:nvPr/>
          </p:nvSpPr>
          <p:spPr>
            <a:xfrm>
              <a:off x="10198877" y="5033949"/>
              <a:ext cx="324655" cy="369332"/>
            </a:xfrm>
            <a:prstGeom prst="rect">
              <a:avLst/>
            </a:prstGeom>
            <a:noFill/>
          </p:spPr>
          <p:txBody>
            <a:bodyPr wrap="square">
              <a:spAutoFit/>
            </a:bodyPr>
            <a:lstStyle/>
            <a:p>
              <a:r>
                <a:rPr lang="el-GR" b="0" i="0" dirty="0">
                  <a:solidFill>
                    <a:srgbClr val="040C28"/>
                  </a:solidFill>
                  <a:effectLst/>
                  <a:latin typeface="Times New Roman" panose="02020603050405020304" pitchFamily="18" charset="0"/>
                  <a:cs typeface="Times New Roman" panose="02020603050405020304" pitchFamily="18" charset="0"/>
                </a:rPr>
                <a:t>α</a:t>
              </a:r>
              <a:endParaRPr lang="en-US" dirty="0">
                <a:latin typeface="Times New Roman" panose="02020603050405020304" pitchFamily="18" charset="0"/>
                <a:cs typeface="Times New Roman" panose="02020603050405020304" pitchFamily="18" charset="0"/>
              </a:endParaRPr>
            </a:p>
          </p:txBody>
        </p:sp>
      </p:grpSp>
      <p:sp>
        <p:nvSpPr>
          <p:cNvPr id="48" name="TextBox 47">
            <a:extLst>
              <a:ext uri="{FF2B5EF4-FFF2-40B4-BE49-F238E27FC236}">
                <a16:creationId xmlns:a16="http://schemas.microsoft.com/office/drawing/2014/main" id="{09AB5BE7-BD5A-DE0F-4C42-0247D88455DA}"/>
              </a:ext>
            </a:extLst>
          </p:cNvPr>
          <p:cNvSpPr txBox="1"/>
          <p:nvPr/>
        </p:nvSpPr>
        <p:spPr>
          <a:xfrm>
            <a:off x="4502468" y="4246444"/>
            <a:ext cx="6176962" cy="307777"/>
          </a:xfrm>
          <a:prstGeom prst="rect">
            <a:avLst/>
          </a:prstGeom>
          <a:noFill/>
        </p:spPr>
        <p:txBody>
          <a:bodyPr wrap="square">
            <a:spAutoFit/>
          </a:bodyPr>
          <a:lstStyle/>
          <a:p>
            <a:r>
              <a:rPr lang="en-US" sz="1400" dirty="0"/>
              <a:t>The </a:t>
            </a:r>
            <a:r>
              <a:rPr lang="en-US" sz="1400" b="1" dirty="0"/>
              <a:t>magnitude</a:t>
            </a:r>
            <a:r>
              <a:rPr lang="en-US" sz="1400" dirty="0"/>
              <a:t> of the gradient shows how strong the change is</a:t>
            </a:r>
          </a:p>
        </p:txBody>
      </p:sp>
      <p:sp>
        <p:nvSpPr>
          <p:cNvPr id="50" name="TextBox 49">
            <a:extLst>
              <a:ext uri="{FF2B5EF4-FFF2-40B4-BE49-F238E27FC236}">
                <a16:creationId xmlns:a16="http://schemas.microsoft.com/office/drawing/2014/main" id="{D442BD35-ED61-4749-BF09-8A77BB2D1202}"/>
              </a:ext>
            </a:extLst>
          </p:cNvPr>
          <p:cNvSpPr txBox="1"/>
          <p:nvPr/>
        </p:nvSpPr>
        <p:spPr>
          <a:xfrm>
            <a:off x="4512862" y="5201617"/>
            <a:ext cx="6176962" cy="307777"/>
          </a:xfrm>
          <a:prstGeom prst="rect">
            <a:avLst/>
          </a:prstGeom>
          <a:noFill/>
        </p:spPr>
        <p:txBody>
          <a:bodyPr wrap="square">
            <a:spAutoFit/>
          </a:bodyPr>
          <a:lstStyle/>
          <a:p>
            <a:r>
              <a:rPr lang="en-US" sz="1400" dirty="0"/>
              <a:t>The</a:t>
            </a:r>
            <a:r>
              <a:rPr lang="en-US" sz="1400" b="1" dirty="0"/>
              <a:t> direction</a:t>
            </a:r>
            <a:r>
              <a:rPr lang="en-US" sz="1400" dirty="0"/>
              <a:t> shows where the change is happening fastest.</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8055439-4272-EEAB-CD5D-2F2E16E39D3E}"/>
                  </a:ext>
                </a:extLst>
              </p:cNvPr>
              <p:cNvSpPr txBox="1"/>
              <p:nvPr/>
            </p:nvSpPr>
            <p:spPr>
              <a:xfrm>
                <a:off x="7954034" y="5996139"/>
                <a:ext cx="6176962"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𝑥</m:t>
                          </m:r>
                        </m:sub>
                      </m:sSub>
                    </m:oMath>
                  </m:oMathPara>
                </a14:m>
                <a:br>
                  <a:rPr lang="es-E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98055439-4272-EEAB-CD5D-2F2E16E39D3E}"/>
                  </a:ext>
                </a:extLst>
              </p:cNvPr>
              <p:cNvSpPr txBox="1">
                <a:spLocks noRot="1" noChangeAspect="1" noMove="1" noResize="1" noEditPoints="1" noAdjustHandles="1" noChangeArrowheads="1" noChangeShapeType="1" noTextEdit="1"/>
              </p:cNvSpPr>
              <p:nvPr/>
            </p:nvSpPr>
            <p:spPr>
              <a:xfrm>
                <a:off x="7954034" y="5996139"/>
                <a:ext cx="6176962" cy="369397"/>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0E687694-0679-6D19-1D78-0811ADD2C6A5}"/>
                  </a:ext>
                </a:extLst>
              </p:cNvPr>
              <p:cNvSpPr txBox="1"/>
              <p:nvPr/>
            </p:nvSpPr>
            <p:spPr>
              <a:xfrm>
                <a:off x="6793889" y="4890204"/>
                <a:ext cx="6176962" cy="391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br>
                  <a:rPr lang="es-E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mc:Choice>
        <mc:Fallback>
          <p:sp>
            <p:nvSpPr>
              <p:cNvPr id="53" name="TextBox 52">
                <a:extLst>
                  <a:ext uri="{FF2B5EF4-FFF2-40B4-BE49-F238E27FC236}">
                    <a16:creationId xmlns:a16="http://schemas.microsoft.com/office/drawing/2014/main" id="{0E687694-0679-6D19-1D78-0811ADD2C6A5}"/>
                  </a:ext>
                </a:extLst>
              </p:cNvPr>
              <p:cNvSpPr txBox="1">
                <a:spLocks noRot="1" noChangeAspect="1" noMove="1" noResize="1" noEditPoints="1" noAdjustHandles="1" noChangeArrowheads="1" noChangeShapeType="1" noTextEdit="1"/>
              </p:cNvSpPr>
              <p:nvPr/>
            </p:nvSpPr>
            <p:spPr>
              <a:xfrm>
                <a:off x="6793889" y="4890204"/>
                <a:ext cx="6176962" cy="391326"/>
              </a:xfrm>
              <a:prstGeom prst="rect">
                <a:avLst/>
              </a:prstGeom>
              <a:blipFill>
                <a:blip r:embed="rId6"/>
                <a:stretch>
                  <a:fillRect b="-4688"/>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56A39234-F379-D49A-8D58-708173C02E2C}"/>
              </a:ext>
            </a:extLst>
          </p:cNvPr>
          <p:cNvSpPr txBox="1"/>
          <p:nvPr/>
        </p:nvSpPr>
        <p:spPr>
          <a:xfrm rot="19243427">
            <a:off x="10365292" y="4906604"/>
            <a:ext cx="1187176" cy="369332"/>
          </a:xfrm>
          <a:prstGeom prst="rect">
            <a:avLst/>
          </a:prstGeom>
          <a:noFill/>
        </p:spPr>
        <p:txBody>
          <a:bodyPr wrap="square">
            <a:spAutoFit/>
          </a:bodyPr>
          <a:lstStyle/>
          <a:p>
            <a:pPr algn="ctr"/>
            <a:r>
              <a:rPr lang="es-ES" dirty="0" err="1">
                <a:latin typeface="Times New Roman" panose="02020603050405020304" pitchFamily="18" charset="0"/>
                <a:cs typeface="Times New Roman" panose="02020603050405020304" pitchFamily="18" charset="0"/>
              </a:rPr>
              <a:t>grad</a:t>
            </a:r>
            <a:r>
              <a:rPr lang="es-ES" dirty="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70A722A8-7F27-D568-A1B8-F1251DD1A6E8}"/>
              </a:ext>
            </a:extLst>
          </p:cNvPr>
          <p:cNvCxnSpPr>
            <a:cxnSpLocks/>
            <a:endCxn id="48" idx="1"/>
          </p:cNvCxnSpPr>
          <p:nvPr/>
        </p:nvCxnSpPr>
        <p:spPr>
          <a:xfrm>
            <a:off x="4048283" y="4400332"/>
            <a:ext cx="4541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43F0280-6B14-CF05-D313-A0144BD33889}"/>
              </a:ext>
            </a:extLst>
          </p:cNvPr>
          <p:cNvCxnSpPr>
            <a:cxnSpLocks/>
          </p:cNvCxnSpPr>
          <p:nvPr/>
        </p:nvCxnSpPr>
        <p:spPr>
          <a:xfrm>
            <a:off x="2913299" y="5336238"/>
            <a:ext cx="1551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79D907-A8CB-6D7C-C5E3-4A7BB6360D47}"/>
              </a:ext>
            </a:extLst>
          </p:cNvPr>
          <p:cNvPicPr>
            <a:picLocks noChangeAspect="1"/>
          </p:cNvPicPr>
          <p:nvPr/>
        </p:nvPicPr>
        <p:blipFill>
          <a:blip r:embed="rId7"/>
          <a:stretch>
            <a:fillRect/>
          </a:stretch>
        </p:blipFill>
        <p:spPr>
          <a:xfrm>
            <a:off x="9781656" y="2297869"/>
            <a:ext cx="2410344" cy="1741351"/>
          </a:xfrm>
          <a:prstGeom prst="rect">
            <a:avLst/>
          </a:prstGeom>
        </p:spPr>
      </p:pic>
    </p:spTree>
    <p:extLst>
      <p:ext uri="{BB962C8B-B14F-4D97-AF65-F5344CB8AC3E}">
        <p14:creationId xmlns:p14="http://schemas.microsoft.com/office/powerpoint/2010/main" val="150394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Sensitivity of derivatives to noise</a:t>
            </a:r>
          </a:p>
        </p:txBody>
      </p:sp>
      <p:pic>
        <p:nvPicPr>
          <p:cNvPr id="5" name="Picture 4">
            <a:extLst>
              <a:ext uri="{FF2B5EF4-FFF2-40B4-BE49-F238E27FC236}">
                <a16:creationId xmlns:a16="http://schemas.microsoft.com/office/drawing/2014/main" id="{DC81BB89-F992-64EC-6400-F2DD173B3A0A}"/>
              </a:ext>
            </a:extLst>
          </p:cNvPr>
          <p:cNvPicPr>
            <a:picLocks noChangeAspect="1"/>
          </p:cNvPicPr>
          <p:nvPr/>
        </p:nvPicPr>
        <p:blipFill>
          <a:blip r:embed="rId3"/>
          <a:stretch>
            <a:fillRect/>
          </a:stretch>
        </p:blipFill>
        <p:spPr>
          <a:xfrm>
            <a:off x="4498510" y="852195"/>
            <a:ext cx="3644500" cy="515361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5D5863-8C6D-80EA-9719-254C04E5CDB4}"/>
                  </a:ext>
                </a:extLst>
              </p:cNvPr>
              <p:cNvSpPr txBox="1"/>
              <p:nvPr/>
            </p:nvSpPr>
            <p:spPr>
              <a:xfrm>
                <a:off x="5580519" y="6000774"/>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1</m:t>
                          </m:r>
                        </m:e>
                        <m:sup>
                          <m:r>
                            <a:rPr lang="en-US" sz="1400" b="0" i="1" smtClean="0">
                              <a:latin typeface="Cambria Math" panose="02040503050406030204" pitchFamily="18" charset="0"/>
                            </a:rPr>
                            <m:t>𝑠𝑡</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3" name="TextBox 2">
                <a:extLst>
                  <a:ext uri="{FF2B5EF4-FFF2-40B4-BE49-F238E27FC236}">
                    <a16:creationId xmlns:a16="http://schemas.microsoft.com/office/drawing/2014/main" id="{8D5D5863-8C6D-80EA-9719-254C04E5CDB4}"/>
                  </a:ext>
                </a:extLst>
              </p:cNvPr>
              <p:cNvSpPr txBox="1">
                <a:spLocks noRot="1" noChangeAspect="1" noMove="1" noResize="1" noEditPoints="1" noAdjustHandles="1" noChangeArrowheads="1" noChangeShapeType="1" noTextEdit="1"/>
              </p:cNvSpPr>
              <p:nvPr/>
            </p:nvSpPr>
            <p:spPr>
              <a:xfrm>
                <a:off x="5580519" y="6000774"/>
                <a:ext cx="1298807"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8B5C0-0498-E571-F8B9-D91342E946F2}"/>
                  </a:ext>
                </a:extLst>
              </p:cNvPr>
              <p:cNvSpPr txBox="1"/>
              <p:nvPr/>
            </p:nvSpPr>
            <p:spPr>
              <a:xfrm>
                <a:off x="6826642" y="5996991"/>
                <a:ext cx="1298807" cy="311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𝑛𝑑</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4" name="TextBox 3">
                <a:extLst>
                  <a:ext uri="{FF2B5EF4-FFF2-40B4-BE49-F238E27FC236}">
                    <a16:creationId xmlns:a16="http://schemas.microsoft.com/office/drawing/2014/main" id="{F888B5C0-0498-E571-F8B9-D91342E946F2}"/>
                  </a:ext>
                </a:extLst>
              </p:cNvPr>
              <p:cNvSpPr txBox="1">
                <a:spLocks noRot="1" noChangeAspect="1" noMove="1" noResize="1" noEditPoints="1" noAdjustHandles="1" noChangeArrowheads="1" noChangeShapeType="1" noTextEdit="1"/>
              </p:cNvSpPr>
              <p:nvPr/>
            </p:nvSpPr>
            <p:spPr>
              <a:xfrm>
                <a:off x="6826642" y="5996991"/>
                <a:ext cx="1298807" cy="3115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938378-4F76-BF29-1D25-1EA68568908E}"/>
                  </a:ext>
                </a:extLst>
              </p:cNvPr>
              <p:cNvSpPr txBox="1"/>
              <p:nvPr/>
            </p:nvSpPr>
            <p:spPr>
              <a:xfrm>
                <a:off x="4281712" y="6009833"/>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dirty="0" smtClean="0">
                          <a:solidFill>
                            <a:srgbClr val="242021"/>
                          </a:solidFill>
                          <a:latin typeface="Cambria Math" panose="02040503050406030204" pitchFamily="18" charset="0"/>
                        </a:rPr>
                        <m:t>R</m:t>
                      </m:r>
                      <m:r>
                        <m:rPr>
                          <m:nor/>
                        </m:rPr>
                        <a:rPr lang="en-US" sz="1400" dirty="0">
                          <a:solidFill>
                            <a:srgbClr val="242021"/>
                          </a:solidFill>
                          <a:latin typeface="TimesTen-Roman"/>
                        </a:rPr>
                        <m:t>amp</m:t>
                      </m:r>
                      <m:r>
                        <m:rPr>
                          <m:nor/>
                        </m:rPr>
                        <a:rPr lang="en-US" sz="1400" dirty="0">
                          <a:solidFill>
                            <a:srgbClr val="242021"/>
                          </a:solidFill>
                          <a:latin typeface="TimesTen-Roman"/>
                        </a:rPr>
                        <m:t> </m:t>
                      </m:r>
                      <m:r>
                        <m:rPr>
                          <m:nor/>
                        </m:rPr>
                        <a:rPr lang="en-US" sz="1400" dirty="0">
                          <a:solidFill>
                            <a:srgbClr val="242021"/>
                          </a:solidFill>
                          <a:latin typeface="TimesTen-Roman"/>
                        </a:rPr>
                        <m:t>edge</m:t>
                      </m:r>
                    </m:oMath>
                  </m:oMathPara>
                </a14:m>
                <a:endParaRPr lang="en-US" sz="1400" dirty="0"/>
              </a:p>
            </p:txBody>
          </p:sp>
        </mc:Choice>
        <mc:Fallback xmlns="">
          <p:sp>
            <p:nvSpPr>
              <p:cNvPr id="6" name="TextBox 5">
                <a:extLst>
                  <a:ext uri="{FF2B5EF4-FFF2-40B4-BE49-F238E27FC236}">
                    <a16:creationId xmlns:a16="http://schemas.microsoft.com/office/drawing/2014/main" id="{E5938378-4F76-BF29-1D25-1EA68568908E}"/>
                  </a:ext>
                </a:extLst>
              </p:cNvPr>
              <p:cNvSpPr txBox="1">
                <a:spLocks noRot="1" noChangeAspect="1" noMove="1" noResize="1" noEditPoints="1" noAdjustHandles="1" noChangeArrowheads="1" noChangeShapeType="1" noTextEdit="1"/>
              </p:cNvSpPr>
              <p:nvPr/>
            </p:nvSpPr>
            <p:spPr>
              <a:xfrm>
                <a:off x="4281712" y="6009833"/>
                <a:ext cx="1298807" cy="307777"/>
              </a:xfrm>
              <a:prstGeom prst="rect">
                <a:avLst/>
              </a:prstGeom>
              <a:blipFill>
                <a:blip r:embed="rId6"/>
                <a:stretch>
                  <a:fillRect b="-1200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1776DD6F-E098-D6B5-CDAC-36C96FF8444C}"/>
              </a:ext>
            </a:extLst>
          </p:cNvPr>
          <p:cNvSpPr txBox="1"/>
          <p:nvPr/>
        </p:nvSpPr>
        <p:spPr>
          <a:xfrm>
            <a:off x="1727658" y="8697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0.0 </a:t>
            </a:r>
            <a:endParaRPr lang="en-US" dirty="0"/>
          </a:p>
        </p:txBody>
      </p:sp>
      <p:sp>
        <p:nvSpPr>
          <p:cNvPr id="35" name="TextBox 34">
            <a:extLst>
              <a:ext uri="{FF2B5EF4-FFF2-40B4-BE49-F238E27FC236}">
                <a16:creationId xmlns:a16="http://schemas.microsoft.com/office/drawing/2014/main" id="{82461ACE-5AE2-6BD3-9CF8-809E48B2813A}"/>
              </a:ext>
            </a:extLst>
          </p:cNvPr>
          <p:cNvSpPr txBox="1"/>
          <p:nvPr/>
        </p:nvSpPr>
        <p:spPr>
          <a:xfrm>
            <a:off x="1727658" y="21651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0.1 </a:t>
            </a:r>
            <a:endParaRPr lang="en-US" dirty="0"/>
          </a:p>
        </p:txBody>
      </p:sp>
      <p:sp>
        <p:nvSpPr>
          <p:cNvPr id="36" name="TextBox 35">
            <a:extLst>
              <a:ext uri="{FF2B5EF4-FFF2-40B4-BE49-F238E27FC236}">
                <a16:creationId xmlns:a16="http://schemas.microsoft.com/office/drawing/2014/main" id="{A677D219-D836-6689-D0FC-AE5FA1799B1A}"/>
              </a:ext>
            </a:extLst>
          </p:cNvPr>
          <p:cNvSpPr txBox="1"/>
          <p:nvPr/>
        </p:nvSpPr>
        <p:spPr>
          <a:xfrm>
            <a:off x="1727658" y="3429000"/>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a:t>
            </a:r>
            <a:r>
              <a:rPr lang="en-US" sz="1800" b="0" i="0" dirty="0">
                <a:solidFill>
                  <a:srgbClr val="242021"/>
                </a:solidFill>
                <a:effectLst/>
                <a:latin typeface="TimesTen-Roman"/>
              </a:rPr>
              <a:t> </a:t>
            </a:r>
            <a:endParaRPr lang="en-US" dirty="0"/>
          </a:p>
        </p:txBody>
      </p:sp>
      <p:sp>
        <p:nvSpPr>
          <p:cNvPr id="37" name="TextBox 36">
            <a:extLst>
              <a:ext uri="{FF2B5EF4-FFF2-40B4-BE49-F238E27FC236}">
                <a16:creationId xmlns:a16="http://schemas.microsoft.com/office/drawing/2014/main" id="{C6CEE1BB-F3BF-4CA9-35E1-C75CA2939EFE}"/>
              </a:ext>
            </a:extLst>
          </p:cNvPr>
          <p:cNvSpPr txBox="1"/>
          <p:nvPr/>
        </p:nvSpPr>
        <p:spPr>
          <a:xfrm>
            <a:off x="1727658" y="4686003"/>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10.0</a:t>
            </a:r>
            <a:r>
              <a:rPr lang="en-US" sz="1800" b="0" i="0" dirty="0">
                <a:solidFill>
                  <a:srgbClr val="242021"/>
                </a:solidFill>
                <a:effectLst/>
                <a:latin typeface="TimesTen-Roman"/>
              </a:rPr>
              <a:t> </a:t>
            </a:r>
            <a:endParaRPr lang="en-US" dirty="0"/>
          </a:p>
        </p:txBody>
      </p:sp>
    </p:spTree>
    <p:extLst>
      <p:ext uri="{BB962C8B-B14F-4D97-AF65-F5344CB8AC3E}">
        <p14:creationId xmlns:p14="http://schemas.microsoft.com/office/powerpoint/2010/main" val="86863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Steps for Canny Edge Detection</a:t>
            </a:r>
          </a:p>
        </p:txBody>
      </p:sp>
      <p:sp>
        <p:nvSpPr>
          <p:cNvPr id="2" name="TextBox 1">
            <a:extLst>
              <a:ext uri="{FF2B5EF4-FFF2-40B4-BE49-F238E27FC236}">
                <a16:creationId xmlns:a16="http://schemas.microsoft.com/office/drawing/2014/main" id="{1B44BC9E-874D-A229-BA3E-3EBB51C6A035}"/>
              </a:ext>
            </a:extLst>
          </p:cNvPr>
          <p:cNvSpPr txBox="1"/>
          <p:nvPr/>
        </p:nvSpPr>
        <p:spPr>
          <a:xfrm>
            <a:off x="377240" y="1126412"/>
            <a:ext cx="11814760" cy="4211730"/>
          </a:xfrm>
          <a:prstGeom prst="rect">
            <a:avLst/>
          </a:prstGeom>
          <a:noFill/>
        </p:spPr>
        <p:txBody>
          <a:bodyPr wrap="square">
            <a:spAutoFit/>
          </a:bodyPr>
          <a:lstStyle/>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1: Smooth the image with a Gaussian filter with spread σ.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2: Compute gradient magnitude and direction at each pixel of the smoothed image. </a:t>
            </a:r>
          </a:p>
          <a:p>
            <a:pPr marL="914400" indent="-914400">
              <a:spcBef>
                <a:spcPts val="2400"/>
              </a:spcBef>
            </a:pPr>
            <a:r>
              <a:rPr lang="en-US" sz="2400" b="1" dirty="0">
                <a:latin typeface="Times New Roman" panose="02020603050405020304" pitchFamily="18" charset="0"/>
                <a:cs typeface="Times New Roman" panose="02020603050405020304" pitchFamily="18" charset="0"/>
              </a:rPr>
              <a:t>Step 3: Zero out any pixel response less than or equal to the two neighboring pixels on either side of it, along the direction of the gradient (non-maxima suppression).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4: Track high-magnitude contours using thresholding (hysteresis thresholding).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5: Keep only pixels along these contours, so weak little segments go away.</a:t>
            </a:r>
          </a:p>
        </p:txBody>
      </p:sp>
    </p:spTree>
    <p:extLst>
      <p:ext uri="{BB962C8B-B14F-4D97-AF65-F5344CB8AC3E}">
        <p14:creationId xmlns:p14="http://schemas.microsoft.com/office/powerpoint/2010/main" val="347770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Non-Maximum Suppression</a:t>
            </a:r>
          </a:p>
        </p:txBody>
      </p:sp>
      <p:pic>
        <p:nvPicPr>
          <p:cNvPr id="3" name="Picture 2">
            <a:extLst>
              <a:ext uri="{FF2B5EF4-FFF2-40B4-BE49-F238E27FC236}">
                <a16:creationId xmlns:a16="http://schemas.microsoft.com/office/drawing/2014/main" id="{D7F5A4D1-0E53-9F5F-BF35-4A36CFB00DBA}"/>
              </a:ext>
            </a:extLst>
          </p:cNvPr>
          <p:cNvPicPr>
            <a:picLocks noChangeAspect="1"/>
          </p:cNvPicPr>
          <p:nvPr/>
        </p:nvPicPr>
        <p:blipFill>
          <a:blip r:embed="rId3"/>
          <a:stretch>
            <a:fillRect/>
          </a:stretch>
        </p:blipFill>
        <p:spPr>
          <a:xfrm>
            <a:off x="1685317" y="974900"/>
            <a:ext cx="8821366" cy="4908200"/>
          </a:xfrm>
          <a:prstGeom prst="rect">
            <a:avLst/>
          </a:prstGeom>
        </p:spPr>
      </p:pic>
      <p:cxnSp>
        <p:nvCxnSpPr>
          <p:cNvPr id="5" name="Straight Connector 4">
            <a:extLst>
              <a:ext uri="{FF2B5EF4-FFF2-40B4-BE49-F238E27FC236}">
                <a16:creationId xmlns:a16="http://schemas.microsoft.com/office/drawing/2014/main" id="{0444993D-F9AD-C0B3-CF82-28C89FF7F98F}"/>
              </a:ext>
            </a:extLst>
          </p:cNvPr>
          <p:cNvCxnSpPr>
            <a:cxnSpLocks/>
          </p:cNvCxnSpPr>
          <p:nvPr/>
        </p:nvCxnSpPr>
        <p:spPr>
          <a:xfrm>
            <a:off x="2343150" y="544195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D099E2-864F-E8B1-7B0E-578D0BE55D9C}"/>
              </a:ext>
            </a:extLst>
          </p:cNvPr>
          <p:cNvCxnSpPr>
            <a:cxnSpLocks/>
          </p:cNvCxnSpPr>
          <p:nvPr/>
        </p:nvCxnSpPr>
        <p:spPr>
          <a:xfrm>
            <a:off x="3971925" y="387350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826204-2012-4AE8-E00C-3F94C0698520}"/>
              </a:ext>
            </a:extLst>
          </p:cNvPr>
          <p:cNvCxnSpPr>
            <a:cxnSpLocks/>
          </p:cNvCxnSpPr>
          <p:nvPr/>
        </p:nvCxnSpPr>
        <p:spPr>
          <a:xfrm>
            <a:off x="3975100" y="3873500"/>
            <a:ext cx="0" cy="156845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8D8184-A801-2668-5B2A-33FBABE6EED0}"/>
              </a:ext>
            </a:extLst>
          </p:cNvPr>
          <p:cNvCxnSpPr>
            <a:cxnSpLocks/>
          </p:cNvCxnSpPr>
          <p:nvPr/>
        </p:nvCxnSpPr>
        <p:spPr>
          <a:xfrm>
            <a:off x="8516042" y="1923847"/>
            <a:ext cx="0" cy="98107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960380-4C0B-9EAB-9BA9-71C255F78183}"/>
              </a:ext>
            </a:extLst>
          </p:cNvPr>
          <p:cNvCxnSpPr>
            <a:cxnSpLocks/>
          </p:cNvCxnSpPr>
          <p:nvPr/>
        </p:nvCxnSpPr>
        <p:spPr>
          <a:xfrm>
            <a:off x="8544675" y="3800475"/>
            <a:ext cx="0" cy="1724025"/>
          </a:xfrm>
          <a:prstGeom prst="line">
            <a:avLst/>
          </a:prstGeom>
          <a:ln>
            <a:solidFill>
              <a:srgbClr val="4D2C2F"/>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9913BC-32C9-7BCF-29BE-C8193B73381C}"/>
              </a:ext>
            </a:extLst>
          </p:cNvPr>
          <p:cNvCxnSpPr>
            <a:cxnSpLocks/>
          </p:cNvCxnSpPr>
          <p:nvPr/>
        </p:nvCxnSpPr>
        <p:spPr>
          <a:xfrm flipH="1" flipV="1">
            <a:off x="8686800" y="3873500"/>
            <a:ext cx="1906621" cy="523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3EDF413-AEA8-10C9-01D2-550EF7B6DC90}"/>
              </a:ext>
            </a:extLst>
          </p:cNvPr>
          <p:cNvSpPr txBox="1"/>
          <p:nvPr/>
        </p:nvSpPr>
        <p:spPr>
          <a:xfrm>
            <a:off x="10506683" y="4135201"/>
            <a:ext cx="1221339" cy="458074"/>
          </a:xfrm>
          <a:prstGeom prst="rect">
            <a:avLst/>
          </a:prstGeom>
          <a:noFill/>
        </p:spPr>
        <p:txBody>
          <a:bodyPr wrap="square">
            <a:spAutoFit/>
          </a:bodyPr>
          <a:lstStyle/>
          <a:p>
            <a:pPr algn="ctr">
              <a:lnSpc>
                <a:spcPct val="150000"/>
              </a:lnSpc>
              <a:spcBef>
                <a:spcPts val="2400"/>
              </a:spcBef>
            </a:pPr>
            <a:r>
              <a:rPr lang="en-US" dirty="0">
                <a:latin typeface="Times New Roman" panose="02020603050405020304" pitchFamily="18" charset="0"/>
                <a:cs typeface="Times New Roman" panose="02020603050405020304" pitchFamily="18" charset="0"/>
              </a:rPr>
              <a:t>Maximum</a:t>
            </a:r>
          </a:p>
        </p:txBody>
      </p:sp>
    </p:spTree>
    <p:extLst>
      <p:ext uri="{BB962C8B-B14F-4D97-AF65-F5344CB8AC3E}">
        <p14:creationId xmlns:p14="http://schemas.microsoft.com/office/powerpoint/2010/main" val="343170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B0B4BE53-DD88-9555-CA68-871FFC392C48}"/>
              </a:ext>
            </a:extLst>
          </p:cNvPr>
          <p:cNvSpPr txBox="1"/>
          <p:nvPr/>
        </p:nvSpPr>
        <p:spPr>
          <a:xfrm>
            <a:off x="1409251" y="1624010"/>
            <a:ext cx="6174888" cy="3139321"/>
          </a:xfrm>
          <a:prstGeom prst="rect">
            <a:avLst/>
          </a:prstGeom>
          <a:noFill/>
        </p:spPr>
        <p:txBody>
          <a:bodyPr wrap="square">
            <a:spAutoFit/>
          </a:bodyPr>
          <a:lstStyle/>
          <a:p>
            <a:r>
              <a:rPr lang="en-US" dirty="0"/>
              <a:t>1. Smooth the image with a Gaussian filter with spread σ. </a:t>
            </a:r>
          </a:p>
          <a:p>
            <a:r>
              <a:rPr lang="en-US" dirty="0"/>
              <a:t>2. Compute gradient magnitude and direction at each pixel of the smoothed image. </a:t>
            </a:r>
          </a:p>
          <a:p>
            <a:r>
              <a:rPr lang="en-US" dirty="0"/>
              <a:t>3. Zero out any pixel response less than or equal to the two neighboring pixels on either side of it, along the direction of the gradient (non-maxima suppression). </a:t>
            </a:r>
          </a:p>
          <a:p>
            <a:r>
              <a:rPr lang="en-US" dirty="0"/>
              <a:t>4. Track high-magnitude contours using thresholding (hysteresis thresholding). </a:t>
            </a:r>
          </a:p>
          <a:p>
            <a:r>
              <a:rPr lang="en-US" dirty="0"/>
              <a:t>5. Keep only pixels along these contours, so weak little segments go away.</a:t>
            </a:r>
          </a:p>
        </p:txBody>
      </p:sp>
    </p:spTree>
    <p:extLst>
      <p:ext uri="{BB962C8B-B14F-4D97-AF65-F5344CB8AC3E}">
        <p14:creationId xmlns:p14="http://schemas.microsoft.com/office/powerpoint/2010/main" val="185348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27AE841-B27B-132B-DBCC-86E0F3D39C21}"/>
              </a:ext>
            </a:extLst>
          </p:cNvPr>
          <p:cNvPicPr>
            <a:picLocks noChangeAspect="1"/>
          </p:cNvPicPr>
          <p:nvPr/>
        </p:nvPicPr>
        <p:blipFill>
          <a:blip r:embed="rId3"/>
          <a:stretch>
            <a:fillRect/>
          </a:stretch>
        </p:blipFill>
        <p:spPr>
          <a:xfrm>
            <a:off x="1518598" y="4284"/>
            <a:ext cx="9154803" cy="6849431"/>
          </a:xfrm>
          <a:prstGeom prst="rect">
            <a:avLst/>
          </a:prstGeom>
        </p:spPr>
      </p:pic>
    </p:spTree>
    <p:extLst>
      <p:ext uri="{BB962C8B-B14F-4D97-AF65-F5344CB8AC3E}">
        <p14:creationId xmlns:p14="http://schemas.microsoft.com/office/powerpoint/2010/main" val="202199720"/>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8648</TotalTime>
  <Words>1148</Words>
  <Application>Microsoft Office PowerPoint</Application>
  <PresentationFormat>Widescreen</PresentationFormat>
  <Paragraphs>77</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Malgun Gothic</vt:lpstr>
      <vt:lpstr>Malgun Gothic</vt:lpstr>
      <vt:lpstr>Arial</vt:lpstr>
      <vt:lpstr>Arial Unicode MS</vt:lpstr>
      <vt:lpstr>Calibri</vt:lpstr>
      <vt:lpstr>Cambria Math</vt:lpstr>
      <vt:lpstr>Times New Roman</vt:lpstr>
      <vt:lpstr>TimesTen-Italic</vt:lpstr>
      <vt:lpstr>TimesTen-Roman</vt:lpstr>
      <vt:lpstr>양재참숯체B</vt:lpstr>
      <vt:lpstr>디자인 사용자 지정</vt:lpstr>
      <vt:lpstr>PowerPoint Presentation</vt:lpstr>
      <vt:lpstr>EDGE DETECTION</vt:lpstr>
      <vt:lpstr>Using derivative in detecting edge</vt:lpstr>
      <vt:lpstr>Gradient</vt:lpstr>
      <vt:lpstr>Sensitivity of derivatives to noise</vt:lpstr>
      <vt:lpstr>Steps for Canny Edge Detection</vt:lpstr>
      <vt:lpstr>Non-Maximum Suppression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283</cp:revision>
  <dcterms:created xsi:type="dcterms:W3CDTF">2024-11-29T08:47:06Z</dcterms:created>
  <dcterms:modified xsi:type="dcterms:W3CDTF">2025-05-26T10:37:58Z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