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26"/>
  </p:notesMasterIdLst>
  <p:sldIdLst>
    <p:sldId id="869" r:id="rId2"/>
    <p:sldId id="1160" r:id="rId3"/>
    <p:sldId id="1140" r:id="rId4"/>
    <p:sldId id="1141" r:id="rId5"/>
    <p:sldId id="1162" r:id="rId6"/>
    <p:sldId id="1163" r:id="rId7"/>
    <p:sldId id="1164" r:id="rId8"/>
    <p:sldId id="1145" r:id="rId9"/>
    <p:sldId id="1146" r:id="rId10"/>
    <p:sldId id="1147" r:id="rId11"/>
    <p:sldId id="1148" r:id="rId12"/>
    <p:sldId id="1149" r:id="rId13"/>
    <p:sldId id="1150" r:id="rId14"/>
    <p:sldId id="1139" r:id="rId15"/>
    <p:sldId id="1161" r:id="rId16"/>
    <p:sldId id="1151" r:id="rId17"/>
    <p:sldId id="1152" r:id="rId18"/>
    <p:sldId id="1153" r:id="rId19"/>
    <p:sldId id="1154" r:id="rId20"/>
    <p:sldId id="1155" r:id="rId21"/>
    <p:sldId id="1156" r:id="rId22"/>
    <p:sldId id="1157" r:id="rId23"/>
    <p:sldId id="1158" r:id="rId24"/>
    <p:sldId id="11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FC7"/>
    <a:srgbClr val="C6EFCE"/>
    <a:srgbClr val="D52D27"/>
    <a:srgbClr val="4A7EBB"/>
    <a:srgbClr val="E7E7E9"/>
    <a:srgbClr val="FBFBFA"/>
    <a:srgbClr val="99D3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7" autoAdjust="0"/>
    <p:restoredTop sz="83511" autoAdjust="0"/>
  </p:normalViewPr>
  <p:slideViewPr>
    <p:cSldViewPr snapToGrid="0">
      <p:cViewPr>
        <p:scale>
          <a:sx n="100" d="100"/>
          <a:sy n="100" d="100"/>
        </p:scale>
        <p:origin x="252" y="-72"/>
      </p:cViewPr>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14C9EB-6DB0-4253-A534-AA6AC3B617E1}" type="datetimeFigureOut">
              <a:rPr lang="en-US" smtClean="0"/>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B17C66-5E86-48FA-A33E-66AB0EC7811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algn="l"/>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Today I’ll be presenting on </a:t>
            </a:r>
            <a:r>
              <a:rPr lang="en-US" sz="1800" b="1" dirty="0"/>
              <a:t>FUNDAMENTALS OF SPACTIAL FILLTERING</a:t>
            </a:r>
          </a:p>
          <a:p>
            <a:pPr marL="0" marR="0" algn="l">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 fundamental technique used to enhance image quality before deeper analysis.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슬라이드 번호 개체 틀 3"/>
          <p:cNvSpPr>
            <a:spLocks noGrp="1"/>
          </p:cNvSpPr>
          <p:nvPr>
            <p:ph type="sldNum" sz="quarter" idx="10"/>
          </p:nvPr>
        </p:nvSpPr>
        <p:spPr/>
        <p:txBody>
          <a:bodyPr/>
          <a:lstStyle/>
          <a:p>
            <a:pPr marL="0" marR="0" lvl="0" indent="0" algn="r" defTabSz="914400" rtl="0" eaLnBrk="1" fontAlgn="auto" latinLnBrk="1" hangingPunct="1">
              <a:lnSpc>
                <a:spcPct val="100000"/>
              </a:lnSpc>
              <a:spcBef>
                <a:spcPts val="0"/>
              </a:spcBef>
              <a:spcAft>
                <a:spcPts val="0"/>
              </a:spcAft>
              <a:buClrTx/>
              <a:buSzTx/>
              <a:buFontTx/>
              <a:buNone/>
              <a:defRPr/>
            </a:pPr>
            <a:fld id="{5F50AAC1-4EE4-4FE2-A69A-27F3AB419ED0}" type="slidenum">
              <a:rPr kumimoji="0" lang="ko-KR" altLang="en-US" sz="1200" b="0" i="0" u="none" strike="noStrike" kern="1200" cap="none" spc="0" normalizeH="0" baseline="0" noProof="0" smtClean="0">
                <a:ln>
                  <a:noFill/>
                </a:ln>
                <a:solidFill>
                  <a:prstClr val="black"/>
                </a:solidFill>
                <a:effectLst/>
                <a:uLnTx/>
                <a:uFillTx/>
                <a:latin typeface="Malgun Gothic"/>
                <a:ea typeface="Malgun Gothic" pitchFamily="50" charset="-127"/>
                <a:cs typeface="+mn-cs"/>
              </a:rPr>
              <a:t>1</a:t>
            </a:fld>
            <a:endParaRPr kumimoji="0" lang="ko-KR" altLang="en-US" sz="1200" b="0" i="0" u="none" strike="noStrike" kern="1200" cap="none" spc="0" normalizeH="0" baseline="0" noProof="0">
              <a:ln>
                <a:noFill/>
              </a:ln>
              <a:solidFill>
                <a:prstClr val="black"/>
              </a:solidFill>
              <a:effectLst/>
              <a:uLnTx/>
              <a:uFillTx/>
              <a:latin typeface="Malgun Gothic"/>
              <a:ea typeface="Malgun Gothic" pitchFamily="50" charset="-127"/>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2800" dirty="0"/>
              <a:t>4 Figure shows the results of applying kernel filters of different sizes to a test pattern image of size 1024 × 1024 pixels.</a:t>
            </a:r>
          </a:p>
          <a:p>
            <a:r>
              <a:rPr lang="en-US" sz="1800" b="0" i="0" dirty="0">
                <a:solidFill>
                  <a:srgbClr val="242021"/>
                </a:solidFill>
                <a:effectLst/>
                <a:latin typeface="TimesTen-Roman"/>
              </a:rPr>
              <a:t>For </a:t>
            </a:r>
            <a:r>
              <a:rPr lang="en-US" sz="1800" b="0" i="1" dirty="0">
                <a:solidFill>
                  <a:srgbClr val="242021"/>
                </a:solidFill>
                <a:effectLst/>
                <a:latin typeface="TimesTen-Italic"/>
              </a:rPr>
              <a:t>m </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3, we note a slight overall blurring of the image</a:t>
            </a:r>
            <a:r>
              <a:rPr lang="en-US" dirty="0"/>
              <a:t> </a:t>
            </a:r>
            <a:br>
              <a:rPr lang="en-US" dirty="0"/>
            </a:br>
            <a:r>
              <a:rPr lang="en-US" sz="1800" b="0" i="0" dirty="0">
                <a:solidFill>
                  <a:srgbClr val="242021"/>
                </a:solidFill>
                <a:effectLst/>
                <a:latin typeface="TimesTen-Roman"/>
              </a:rPr>
              <a:t>The filtered image also has a thin gray border, the result of zero-padding the image prior to filtering</a:t>
            </a:r>
            <a:r>
              <a:rPr lang="en-US" dirty="0"/>
              <a:t> </a:t>
            </a:r>
            <a:br>
              <a:rPr lang="en-US" dirty="0"/>
            </a:br>
            <a:r>
              <a:rPr lang="en-US" sz="1800" b="0" i="0" dirty="0">
                <a:solidFill>
                  <a:srgbClr val="242021"/>
                </a:solidFill>
                <a:effectLst/>
                <a:latin typeface="TimesTen-Roman"/>
              </a:rPr>
              <a:t>Using the 11 11 </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kernel resulted in more pronounced blurring throughout the image, including a more prominent dark border</a:t>
            </a:r>
          </a:p>
          <a:p>
            <a:r>
              <a:rPr lang="en-US" sz="1800" b="0" i="0" dirty="0">
                <a:solidFill>
                  <a:srgbClr val="242021"/>
                </a:solidFill>
                <a:effectLst/>
                <a:latin typeface="TimesTen-Roman"/>
              </a:rPr>
              <a:t>The result with the 21 21 </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kernel shows significant blurring of all components of the image, including the loss of the characteristic shape of some components, including, for example, the small square on the top left and the small character on the bottom left.</a:t>
            </a:r>
            <a:r>
              <a:rPr lang="en-US" dirty="0"/>
              <a:t> </a:t>
            </a:r>
            <a:r>
              <a:rPr lang="en-US" sz="1800" b="0" i="0" dirty="0">
                <a:solidFill>
                  <a:srgbClr val="242021"/>
                </a:solidFill>
                <a:effectLst/>
                <a:latin typeface="TimesTen-Roman"/>
              </a:rPr>
              <a:t>The result with the 21 21 </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kernel shows significant blurring of all components of the image, including the loss of the characteristic shape of some components, including, for example, the small square on the top left and the small character on the bottom left.</a:t>
            </a:r>
            <a:r>
              <a:rPr lang="en-US" dirty="0"/>
              <a:t> </a:t>
            </a:r>
            <a:br>
              <a:rPr lang="en-US" dirty="0"/>
            </a:br>
            <a:br>
              <a:rPr lang="en-US" dirty="0"/>
            </a:b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10</a:t>
            </a:fld>
            <a:endParaRPr lang="en-US"/>
          </a:p>
        </p:txBody>
      </p:sp>
    </p:spTree>
    <p:extLst>
      <p:ext uri="{BB962C8B-B14F-4D97-AF65-F5344CB8AC3E}">
        <p14:creationId xmlns:p14="http://schemas.microsoft.com/office/powerpoint/2010/main" val="27194357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t>A </a:t>
            </a:r>
            <a:r>
              <a:rPr lang="en-US" b="1" dirty="0"/>
              <a:t>Gaussian kernel filter</a:t>
            </a:r>
            <a:r>
              <a:rPr lang="en-US" dirty="0"/>
              <a:t> (or </a:t>
            </a:r>
            <a:r>
              <a:rPr lang="en-US" b="1" dirty="0"/>
              <a:t>Gaussian blur</a:t>
            </a:r>
            <a:r>
              <a:rPr lang="en-US" dirty="0"/>
              <a:t>) is a type of image processing filter used to smooth or blur images and remove noise. It's based on the </a:t>
            </a:r>
            <a:r>
              <a:rPr lang="en-US" b="1" dirty="0"/>
              <a:t>Gaussian function</a:t>
            </a: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11</a:t>
            </a:fld>
            <a:endParaRPr lang="en-US"/>
          </a:p>
        </p:txBody>
      </p:sp>
    </p:spTree>
    <p:extLst>
      <p:ext uri="{BB962C8B-B14F-4D97-AF65-F5344CB8AC3E}">
        <p14:creationId xmlns:p14="http://schemas.microsoft.com/office/powerpoint/2010/main" val="2227656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BB17C66-5E86-48FA-A33E-66AB0EC7811B}" type="slidenum">
              <a:rPr lang="en-US" smtClean="0"/>
              <a:t>12</a:t>
            </a:fld>
            <a:endParaRPr lang="en-US"/>
          </a:p>
        </p:txBody>
      </p:sp>
    </p:spTree>
    <p:extLst>
      <p:ext uri="{BB962C8B-B14F-4D97-AF65-F5344CB8AC3E}">
        <p14:creationId xmlns:p14="http://schemas.microsoft.com/office/powerpoint/2010/main" val="3913108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Comparing the </a:t>
            </a:r>
            <a:r>
              <a:rPr lang="en-US" b="1" dirty="0"/>
              <a:t>Box kernel</a:t>
            </a:r>
            <a:r>
              <a:rPr lang="en-US" dirty="0"/>
              <a:t> and the </a:t>
            </a:r>
            <a:r>
              <a:rPr lang="en-US" b="1" dirty="0"/>
              <a:t>Gaussian kernel </a:t>
            </a:r>
            <a:r>
              <a:rPr lang="en-US" dirty="0"/>
              <a:t>you'll notice that with kernels of the same size, the box kernel blurs and distorts the shape of the image, while the Gaussian kernel only blurs it. Compared to a 43x43 Gaussian kernel, we see that the level of blur is similar, but when using the Gaussian kernel, the shapes of the details are still preserved. Therefore, in image processing, when the goal is to smooth the image, the Gaussian kernel is more commonly used."</a:t>
            </a:r>
          </a:p>
        </p:txBody>
      </p:sp>
      <p:sp>
        <p:nvSpPr>
          <p:cNvPr id="4" name="Slide Number Placeholder 3"/>
          <p:cNvSpPr>
            <a:spLocks noGrp="1"/>
          </p:cNvSpPr>
          <p:nvPr>
            <p:ph type="sldNum" sz="quarter" idx="5"/>
          </p:nvPr>
        </p:nvSpPr>
        <p:spPr/>
        <p:txBody>
          <a:bodyPr/>
          <a:lstStyle/>
          <a:p>
            <a:fld id="{4BB17C66-5E86-48FA-A33E-66AB0EC7811B}" type="slidenum">
              <a:rPr lang="en-US" smtClean="0"/>
              <a:t>13</a:t>
            </a:fld>
            <a:endParaRPr lang="en-US"/>
          </a:p>
        </p:txBody>
      </p:sp>
    </p:spTree>
    <p:extLst>
      <p:ext uri="{BB962C8B-B14F-4D97-AF65-F5344CB8AC3E}">
        <p14:creationId xmlns:p14="http://schemas.microsoft.com/office/powerpoint/2010/main" val="1628021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A filter kernel is a matrix that have size 3x3, 4x4, </a:t>
            </a:r>
            <a:r>
              <a:rPr lang="en-US" sz="1800" b="0" i="0" dirty="0" err="1">
                <a:solidFill>
                  <a:srgbClr val="242021"/>
                </a:solidFill>
                <a:effectLst/>
                <a:latin typeface="TimesTen-Roman"/>
              </a:rPr>
              <a:t>etc</a:t>
            </a:r>
            <a:r>
              <a:rPr lang="en-US" sz="1800" b="0" i="0" dirty="0">
                <a:solidFill>
                  <a:srgbClr val="242021"/>
                </a:solidFill>
                <a:effectLst/>
                <a:latin typeface="TimesTen-Roman"/>
              </a:rPr>
              <a:t> </a:t>
            </a: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14</a:t>
            </a:fld>
            <a:endParaRPr lang="en-US"/>
          </a:p>
        </p:txBody>
      </p:sp>
    </p:spTree>
    <p:extLst>
      <p:ext uri="{BB962C8B-B14F-4D97-AF65-F5344CB8AC3E}">
        <p14:creationId xmlns:p14="http://schemas.microsoft.com/office/powerpoint/2010/main" val="5338582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15</a:t>
            </a:fld>
            <a:endParaRPr lang="en-US"/>
          </a:p>
        </p:txBody>
      </p:sp>
    </p:spTree>
    <p:extLst>
      <p:ext uri="{BB962C8B-B14F-4D97-AF65-F5344CB8AC3E}">
        <p14:creationId xmlns:p14="http://schemas.microsoft.com/office/powerpoint/2010/main" val="1229833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t>Spatial filtering is the process of modifying a pixel value by considering the values of its surrounding neighbors.</a:t>
            </a:r>
          </a:p>
          <a:p>
            <a:r>
              <a:rPr lang="en-US" dirty="0"/>
              <a:t>This technique operates directly in the </a:t>
            </a:r>
            <a:r>
              <a:rPr lang="en-US" b="1" dirty="0"/>
              <a:t>spatial domain</a:t>
            </a:r>
            <a:r>
              <a:rPr lang="en-US" dirty="0"/>
              <a:t> of the image.</a:t>
            </a:r>
          </a:p>
          <a:p>
            <a:r>
              <a:rPr lang="en-US" dirty="0"/>
              <a:t>It is used for </a:t>
            </a:r>
            <a:r>
              <a:rPr lang="en-US" b="1" dirty="0"/>
              <a:t>smoothing</a:t>
            </a:r>
            <a:r>
              <a:rPr lang="en-US" dirty="0"/>
              <a:t>, </a:t>
            </a:r>
            <a:r>
              <a:rPr lang="en-US" b="1" dirty="0"/>
              <a:t>enhancing</a:t>
            </a:r>
            <a:r>
              <a:rPr lang="en-US" dirty="0"/>
              <a:t>, or </a:t>
            </a:r>
            <a:r>
              <a:rPr lang="en-US" b="1" dirty="0"/>
              <a:t>detecting edges</a:t>
            </a:r>
            <a:r>
              <a:rPr lang="en-US" dirty="0"/>
              <a:t>.</a:t>
            </a:r>
          </a:p>
          <a:p>
            <a:r>
              <a:rPr lang="en-US" sz="1200" b="0" i="0" dirty="0">
                <a:solidFill>
                  <a:srgbClr val="242021"/>
                </a:solidFill>
                <a:effectLst/>
                <a:latin typeface="TimesTen-Roman"/>
              </a:rPr>
              <a:t>A linear spatial filter performs a sum-of-products operation between an image </a:t>
            </a:r>
            <a:r>
              <a:rPr lang="en-US" sz="1200" b="0" i="1" dirty="0">
                <a:solidFill>
                  <a:srgbClr val="242021"/>
                </a:solidFill>
                <a:effectLst/>
                <a:latin typeface="TimesTen-Italic"/>
              </a:rPr>
              <a:t>f </a:t>
            </a:r>
            <a:r>
              <a:rPr lang="en-US" sz="1200" b="0" i="0" dirty="0">
                <a:solidFill>
                  <a:srgbClr val="242021"/>
                </a:solidFill>
                <a:effectLst/>
                <a:latin typeface="TimesTen-Roman"/>
              </a:rPr>
              <a:t>and a </a:t>
            </a:r>
            <a:r>
              <a:rPr lang="en-US" sz="1200" b="0" i="1" dirty="0">
                <a:solidFill>
                  <a:srgbClr val="242021"/>
                </a:solidFill>
                <a:effectLst/>
                <a:latin typeface="TimesTen-Italic"/>
              </a:rPr>
              <a:t>filter kernel</a:t>
            </a:r>
            <a:r>
              <a:rPr lang="en-US" sz="1200" b="0" i="0" dirty="0">
                <a:solidFill>
                  <a:srgbClr val="242021"/>
                </a:solidFill>
                <a:effectLst/>
                <a:latin typeface="TimesTen-Roman"/>
              </a:rPr>
              <a:t>, </a:t>
            </a:r>
            <a:r>
              <a:rPr lang="en-US" sz="1200" b="0" i="0" dirty="0">
                <a:solidFill>
                  <a:srgbClr val="242021"/>
                </a:solidFill>
                <a:effectLst/>
                <a:latin typeface="CoreTTI2k"/>
              </a:rPr>
              <a:t>w</a:t>
            </a:r>
            <a:r>
              <a:rPr lang="en-US" sz="1200" b="0" i="0" dirty="0">
                <a:solidFill>
                  <a:srgbClr val="242021"/>
                </a:solidFill>
                <a:effectLst/>
                <a:latin typeface="TimesTen-Roman"/>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42021"/>
                </a:solidFill>
                <a:effectLst/>
                <a:latin typeface="TimesTen-Roman"/>
              </a:rPr>
              <a:t>A filter kernel is a matrix that have size 3x3, 5x5 and so on.</a:t>
            </a:r>
          </a:p>
          <a:p>
            <a:r>
              <a:rPr lang="en-US" sz="1200" b="0" i="0" dirty="0">
                <a:solidFill>
                  <a:srgbClr val="242021"/>
                </a:solidFill>
                <a:effectLst/>
                <a:latin typeface="TimesTen-Roman"/>
              </a:rPr>
              <a:t>Any terms used to refer to a spatial filter kernel are </a:t>
            </a:r>
            <a:r>
              <a:rPr lang="en-US" sz="1200" b="0" i="1" dirty="0">
                <a:solidFill>
                  <a:srgbClr val="242021"/>
                </a:solidFill>
                <a:effectLst/>
                <a:latin typeface="TimesTen-Italic"/>
              </a:rPr>
              <a:t>mask</a:t>
            </a:r>
            <a:r>
              <a:rPr lang="en-US" sz="1200" b="0" i="0" dirty="0">
                <a:solidFill>
                  <a:srgbClr val="242021"/>
                </a:solidFill>
                <a:effectLst/>
                <a:latin typeface="TimesTen-Roman"/>
              </a:rPr>
              <a:t>, </a:t>
            </a:r>
            <a:r>
              <a:rPr lang="en-US" sz="1200" b="0" i="1" dirty="0">
                <a:solidFill>
                  <a:srgbClr val="242021"/>
                </a:solidFill>
                <a:effectLst/>
                <a:latin typeface="TimesTen-Italic"/>
              </a:rPr>
              <a:t>template</a:t>
            </a:r>
            <a:r>
              <a:rPr lang="en-US" sz="1200" b="0" i="0" dirty="0">
                <a:solidFill>
                  <a:srgbClr val="242021"/>
                </a:solidFill>
                <a:effectLst/>
                <a:latin typeface="TimesTen-Roman"/>
              </a:rPr>
              <a:t>, and </a:t>
            </a:r>
            <a:r>
              <a:rPr lang="en-US" sz="1200" b="0" i="1" dirty="0">
                <a:solidFill>
                  <a:srgbClr val="242021"/>
                </a:solidFill>
                <a:effectLst/>
                <a:latin typeface="TimesTen-Italic"/>
              </a:rPr>
              <a:t>window</a:t>
            </a:r>
            <a:r>
              <a:rPr lang="en-US" sz="1200" b="0" i="0" dirty="0">
                <a:solidFill>
                  <a:srgbClr val="242021"/>
                </a:solidFill>
                <a:effectLst/>
                <a:latin typeface="TimesTen-Roman"/>
              </a:rPr>
              <a:t>.</a:t>
            </a:r>
          </a:p>
          <a:p>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2</a:t>
            </a:fld>
            <a:endParaRPr lang="en-US"/>
          </a:p>
        </p:txBody>
      </p:sp>
    </p:spTree>
    <p:extLst>
      <p:ext uri="{BB962C8B-B14F-4D97-AF65-F5344CB8AC3E}">
        <p14:creationId xmlns:p14="http://schemas.microsoft.com/office/powerpoint/2010/main" val="449710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This figure illustrates the mechanics of linear spatial filtering using a 3 multiply 3</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matrix.</a:t>
            </a:r>
            <a:r>
              <a:rPr lang="en-US" dirty="0"/>
              <a:t> </a:t>
            </a:r>
          </a:p>
          <a:p>
            <a:r>
              <a:rPr lang="en-US" sz="1800" b="0" i="0" dirty="0">
                <a:solidFill>
                  <a:srgbClr val="242021"/>
                </a:solidFill>
                <a:effectLst/>
                <a:latin typeface="TimesTen-Roman"/>
              </a:rPr>
              <a:t>At any point (</a:t>
            </a:r>
            <a:r>
              <a:rPr lang="en-US" sz="1800" b="0" i="1" dirty="0">
                <a:solidFill>
                  <a:srgbClr val="242021"/>
                </a:solidFill>
                <a:effectLst/>
                <a:latin typeface="TimesTen-Italic"/>
              </a:rPr>
              <a:t>x</a:t>
            </a:r>
            <a:r>
              <a:rPr lang="en-US" sz="1800" b="0" i="0" dirty="0">
                <a:solidFill>
                  <a:srgbClr val="242021"/>
                </a:solidFill>
                <a:effectLst/>
                <a:latin typeface="TimesTen-Roman"/>
              </a:rPr>
              <a:t>, </a:t>
            </a:r>
            <a:r>
              <a:rPr lang="en-US" sz="1800" b="0" i="1" dirty="0">
                <a:solidFill>
                  <a:srgbClr val="242021"/>
                </a:solidFill>
                <a:effectLst/>
                <a:latin typeface="TimesTen-Italic"/>
              </a:rPr>
              <a:t>y</a:t>
            </a:r>
            <a:r>
              <a:rPr lang="en-US" sz="1800" b="0" i="0" dirty="0">
                <a:solidFill>
                  <a:srgbClr val="242021"/>
                </a:solidFill>
                <a:effectLst/>
                <a:latin typeface="TimesTen-Roman"/>
              </a:rPr>
              <a:t>) in the image, the response, </a:t>
            </a:r>
            <a:r>
              <a:rPr lang="en-US" sz="1800" b="0" i="1" dirty="0">
                <a:solidFill>
                  <a:srgbClr val="242021"/>
                </a:solidFill>
                <a:effectLst/>
                <a:latin typeface="TimesTen-Italic"/>
              </a:rPr>
              <a:t>g </a:t>
            </a:r>
            <a:r>
              <a:rPr lang="en-US" sz="1800" b="0" i="0" dirty="0">
                <a:solidFill>
                  <a:srgbClr val="242021"/>
                </a:solidFill>
                <a:effectLst/>
                <a:latin typeface="TimesTen-Roman"/>
              </a:rPr>
              <a:t>(</a:t>
            </a:r>
            <a:r>
              <a:rPr lang="en-US" sz="1800" b="0" i="1" dirty="0">
                <a:solidFill>
                  <a:srgbClr val="242021"/>
                </a:solidFill>
                <a:effectLst/>
                <a:latin typeface="TimesTen-Italic"/>
              </a:rPr>
              <a:t>x</a:t>
            </a:r>
            <a:r>
              <a:rPr lang="en-US" sz="1800" b="0" i="0" dirty="0">
                <a:solidFill>
                  <a:srgbClr val="242021"/>
                </a:solidFill>
                <a:effectLst/>
                <a:latin typeface="TimesTen-Roman"/>
              </a:rPr>
              <a:t> , </a:t>
            </a:r>
            <a:r>
              <a:rPr lang="en-US" sz="1800" b="0" i="1" dirty="0">
                <a:solidFill>
                  <a:srgbClr val="242021"/>
                </a:solidFill>
                <a:effectLst/>
                <a:latin typeface="TimesTen-Italic"/>
              </a:rPr>
              <a:t>y</a:t>
            </a:r>
            <a:r>
              <a:rPr lang="en-US" sz="1800" b="0" i="0" dirty="0">
                <a:solidFill>
                  <a:srgbClr val="242021"/>
                </a:solidFill>
                <a:effectLst/>
                <a:latin typeface="TimesTen-Roman"/>
              </a:rPr>
              <a:t>), of the filter is the sum of products of the kernel coefficients and the image pixels encompassed by the kernel:</a:t>
            </a:r>
            <a:r>
              <a:rPr lang="en-US" dirty="0"/>
              <a:t> </a:t>
            </a:r>
            <a:br>
              <a:rPr lang="en-US" dirty="0"/>
            </a:br>
            <a:r>
              <a:rPr lang="en-US" sz="1800" b="0" i="0" dirty="0">
                <a:solidFill>
                  <a:srgbClr val="242021"/>
                </a:solidFill>
                <a:effectLst/>
                <a:latin typeface="TimesTen-Roman"/>
              </a:rPr>
              <a:t>As coordinates </a:t>
            </a:r>
            <a:r>
              <a:rPr lang="en-US" sz="1800" b="0" i="1" dirty="0">
                <a:solidFill>
                  <a:srgbClr val="242021"/>
                </a:solidFill>
                <a:effectLst/>
                <a:latin typeface="TimesTen-Italic"/>
              </a:rPr>
              <a:t>x </a:t>
            </a:r>
            <a:r>
              <a:rPr lang="en-US" sz="1800" b="0" i="0" dirty="0">
                <a:solidFill>
                  <a:srgbClr val="242021"/>
                </a:solidFill>
                <a:effectLst/>
                <a:latin typeface="TimesTen-Roman"/>
              </a:rPr>
              <a:t>and </a:t>
            </a:r>
            <a:r>
              <a:rPr lang="en-US" sz="1800" b="0" i="1" dirty="0">
                <a:solidFill>
                  <a:srgbClr val="242021"/>
                </a:solidFill>
                <a:effectLst/>
                <a:latin typeface="TimesTen-Italic"/>
              </a:rPr>
              <a:t>y </a:t>
            </a:r>
            <a:r>
              <a:rPr lang="en-US" sz="1800" b="0" i="0" dirty="0">
                <a:solidFill>
                  <a:srgbClr val="242021"/>
                </a:solidFill>
                <a:effectLst/>
                <a:latin typeface="TimesTen-Roman"/>
              </a:rPr>
              <a:t>are varied, the center of the kernel moves from pixel to pixel, generating the filtered image, </a:t>
            </a:r>
            <a:r>
              <a:rPr lang="en-US" sz="1800" b="0" i="1" dirty="0">
                <a:solidFill>
                  <a:srgbClr val="242021"/>
                </a:solidFill>
                <a:effectLst/>
                <a:latin typeface="TimesTen-Italic"/>
              </a:rPr>
              <a:t>g</a:t>
            </a:r>
            <a:r>
              <a:rPr lang="en-US" sz="1800" b="0" i="0" dirty="0">
                <a:solidFill>
                  <a:srgbClr val="242021"/>
                </a:solidFill>
                <a:effectLst/>
                <a:latin typeface="TimesTen-Roman"/>
              </a:rPr>
              <a:t>, in the process.</a:t>
            </a:r>
            <a:r>
              <a:rPr lang="en-US" dirty="0"/>
              <a:t> </a:t>
            </a:r>
          </a:p>
          <a:p>
            <a:r>
              <a:rPr lang="en-US" sz="1800" b="0" i="0" dirty="0">
                <a:solidFill>
                  <a:srgbClr val="242021"/>
                </a:solidFill>
                <a:effectLst/>
                <a:latin typeface="TimesTen-Roman"/>
              </a:rPr>
              <a:t>Observe that the center coefficient of the kernel, </a:t>
            </a:r>
            <a:r>
              <a:rPr lang="en-US" sz="1800" b="0" i="0" dirty="0">
                <a:solidFill>
                  <a:srgbClr val="242021"/>
                </a:solidFill>
                <a:effectLst/>
                <a:latin typeface="CoreTTI2k"/>
              </a:rPr>
              <a:t>w</a:t>
            </a:r>
            <a:r>
              <a:rPr lang="en-US" sz="1800" b="0" i="0" dirty="0">
                <a:solidFill>
                  <a:srgbClr val="242021"/>
                </a:solidFill>
                <a:effectLst/>
                <a:latin typeface="TimesTen-Roman"/>
              </a:rPr>
              <a:t>( , 0 0), aligns with the pixel at location ( , ). </a:t>
            </a:r>
            <a:r>
              <a:rPr lang="en-US" sz="1800" b="0" i="1" dirty="0">
                <a:solidFill>
                  <a:srgbClr val="242021"/>
                </a:solidFill>
                <a:effectLst/>
                <a:latin typeface="TimesTen-Italic"/>
              </a:rPr>
              <a:t>x y </a:t>
            </a:r>
          </a:p>
          <a:p>
            <a:r>
              <a:rPr lang="en-US" sz="2800" dirty="0"/>
              <a:t>From the formula above, we derive the general formula as shown here.</a:t>
            </a:r>
            <a:endParaRPr lang="en-US" sz="1800" b="0" i="1" dirty="0">
              <a:solidFill>
                <a:srgbClr val="242021"/>
              </a:solidFill>
              <a:effectLst/>
              <a:latin typeface="TimesTen-Italic"/>
            </a:endParaRPr>
          </a:p>
          <a:p>
            <a:r>
              <a:rPr lang="en-US" sz="1800" b="0" i="0" dirty="0">
                <a:solidFill>
                  <a:srgbClr val="242021"/>
                </a:solidFill>
                <a:effectLst/>
                <a:latin typeface="TimesTen-Roman"/>
              </a:rPr>
              <a:t>For a kernel of size </a:t>
            </a:r>
            <a:r>
              <a:rPr lang="en-US" sz="1800" b="0" i="1" dirty="0">
                <a:solidFill>
                  <a:srgbClr val="242021"/>
                </a:solidFill>
                <a:effectLst/>
                <a:latin typeface="TimesTen-Italic"/>
              </a:rPr>
              <a:t>m </a:t>
            </a:r>
            <a:r>
              <a:rPr lang="en-US" sz="1800" b="0" i="0" dirty="0">
                <a:solidFill>
                  <a:srgbClr val="242021"/>
                </a:solidFill>
                <a:effectLst/>
                <a:latin typeface="TimesTen-Roman"/>
              </a:rPr>
              <a:t>multiply</a:t>
            </a:r>
            <a:r>
              <a:rPr lang="en-US" sz="1800" b="0" i="0" dirty="0">
                <a:solidFill>
                  <a:srgbClr val="242021"/>
                </a:solidFill>
                <a:effectLst/>
                <a:latin typeface="Symbol" panose="05050102010706020507" pitchFamily="18" charset="2"/>
              </a:rPr>
              <a:t> n </a:t>
            </a:r>
            <a:r>
              <a:rPr lang="en-US" sz="1800" b="0" i="0" dirty="0">
                <a:solidFill>
                  <a:srgbClr val="242021"/>
                </a:solidFill>
                <a:effectLst/>
                <a:latin typeface="TimesTen-Roman"/>
              </a:rPr>
              <a:t>, we assume that </a:t>
            </a:r>
            <a:r>
              <a:rPr lang="en-US" sz="1800" b="0" i="1" dirty="0">
                <a:solidFill>
                  <a:srgbClr val="242021"/>
                </a:solidFill>
                <a:effectLst/>
                <a:latin typeface="TimesTen-Italic"/>
              </a:rPr>
              <a:t>m a </a:t>
            </a:r>
            <a:r>
              <a:rPr lang="en-US" sz="1800" b="0" i="0" dirty="0">
                <a:solidFill>
                  <a:srgbClr val="242021"/>
                </a:solidFill>
                <a:effectLst/>
                <a:latin typeface="Symbol" panose="05050102010706020507" pitchFamily="18" charset="2"/>
              </a:rPr>
              <a:t>= + </a:t>
            </a:r>
            <a:r>
              <a:rPr lang="en-US" sz="1800" b="0" i="0" dirty="0">
                <a:solidFill>
                  <a:srgbClr val="242021"/>
                </a:solidFill>
                <a:effectLst/>
                <a:latin typeface="TimesTen-Roman"/>
              </a:rPr>
              <a:t>2 1 and </a:t>
            </a:r>
            <a:r>
              <a:rPr lang="en-US" sz="1800" b="0" i="1" dirty="0">
                <a:solidFill>
                  <a:srgbClr val="242021"/>
                </a:solidFill>
                <a:effectLst/>
                <a:latin typeface="TimesTen-Italic"/>
              </a:rPr>
              <a:t>n b </a:t>
            </a:r>
            <a:r>
              <a:rPr lang="en-US" sz="1800" b="0" i="0" dirty="0">
                <a:solidFill>
                  <a:srgbClr val="242021"/>
                </a:solidFill>
                <a:effectLst/>
                <a:latin typeface="Symbol" panose="05050102010706020507" pitchFamily="18" charset="2"/>
              </a:rPr>
              <a:t>= + </a:t>
            </a:r>
            <a:r>
              <a:rPr lang="en-US" sz="1800" b="0" i="0" dirty="0">
                <a:solidFill>
                  <a:srgbClr val="242021"/>
                </a:solidFill>
                <a:effectLst/>
                <a:latin typeface="TimesTen-Roman"/>
              </a:rPr>
              <a:t>2 1</a:t>
            </a:r>
            <a:r>
              <a:rPr lang="en-US" dirty="0"/>
              <a:t> </a:t>
            </a:r>
          </a:p>
          <a:p>
            <a:r>
              <a:rPr lang="en-US" dirty="0"/>
              <a:t>s takes values from Negative a to a. and t have range from Negative b to b</a:t>
            </a: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3</a:t>
            </a:fld>
            <a:endParaRPr lang="en-US"/>
          </a:p>
        </p:txBody>
      </p:sp>
    </p:spTree>
    <p:extLst>
      <p:ext uri="{BB962C8B-B14F-4D97-AF65-F5344CB8AC3E}">
        <p14:creationId xmlns:p14="http://schemas.microsoft.com/office/powerpoint/2010/main" val="47694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Correlation consists of moving the center of a kernel over an image, and computing the sum of products at each location. The mechanics of </a:t>
            </a:r>
            <a:r>
              <a:rPr lang="en-US" sz="1800" b="0" i="1" dirty="0">
                <a:solidFill>
                  <a:srgbClr val="242021"/>
                </a:solidFill>
                <a:effectLst/>
                <a:latin typeface="TimesTen-Italic"/>
              </a:rPr>
              <a:t>spatial convolution </a:t>
            </a:r>
            <a:r>
              <a:rPr lang="en-US" sz="1800" b="0" i="0" dirty="0">
                <a:solidFill>
                  <a:srgbClr val="242021"/>
                </a:solidFill>
                <a:effectLst/>
                <a:latin typeface="TimesTen-Roman"/>
              </a:rPr>
              <a:t>are the same, except that the correlation kernel is rotated by 180°.</a:t>
            </a:r>
            <a:r>
              <a:rPr lang="en-US" dirty="0"/>
              <a:t> </a:t>
            </a: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4</a:t>
            </a:fld>
            <a:endParaRPr lang="en-US"/>
          </a:p>
        </p:txBody>
      </p:sp>
    </p:spTree>
    <p:extLst>
      <p:ext uri="{BB962C8B-B14F-4D97-AF65-F5344CB8AC3E}">
        <p14:creationId xmlns:p14="http://schemas.microsoft.com/office/powerpoint/2010/main" val="168015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An example of a 1-D function, </a:t>
            </a:r>
            <a:r>
              <a:rPr lang="en-US" sz="1800" b="0" i="1" dirty="0">
                <a:solidFill>
                  <a:srgbClr val="242021"/>
                </a:solidFill>
                <a:effectLst/>
                <a:latin typeface="TimesTen-Italic"/>
              </a:rPr>
              <a:t>f</a:t>
            </a:r>
            <a:r>
              <a:rPr lang="en-US" sz="1800" b="0" i="0" dirty="0">
                <a:solidFill>
                  <a:srgbClr val="242021"/>
                </a:solidFill>
                <a:effectLst/>
                <a:latin typeface="TimesTen-Roman"/>
              </a:rPr>
              <a:t>, and a kernel, </a:t>
            </a:r>
            <a:r>
              <a:rPr lang="en-US" sz="1800" b="0" i="0" dirty="0">
                <a:solidFill>
                  <a:srgbClr val="242021"/>
                </a:solidFill>
                <a:effectLst/>
                <a:latin typeface="CoreTTI2k"/>
              </a:rPr>
              <a:t>w.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dirty="0">
                <a:solidFill>
                  <a:srgbClr val="242021"/>
                </a:solidFill>
                <a:effectLst/>
                <a:latin typeface="TimesTen-Roman"/>
              </a:rPr>
              <a:t>A function that contains a single 1 with the rest being 0’s is called a </a:t>
            </a:r>
            <a:r>
              <a:rPr lang="en-US" sz="2800" b="0" i="1" dirty="0">
                <a:solidFill>
                  <a:srgbClr val="242021"/>
                </a:solidFill>
                <a:effectLst/>
                <a:latin typeface="TimesTen-Italic"/>
              </a:rPr>
              <a:t>discrete unit impulse</a:t>
            </a:r>
            <a:r>
              <a:rPr lang="en-US" sz="2800" b="0" i="0" dirty="0">
                <a:solidFill>
                  <a:srgbClr val="242021"/>
                </a:solidFill>
                <a:effectLst/>
                <a:latin typeface="TimesTen-Roman"/>
              </a:rPr>
              <a:t>. </a:t>
            </a:r>
            <a:br>
              <a:rPr lang="en-US" sz="2800" dirty="0"/>
            </a:br>
            <a:r>
              <a:rPr lang="en-US" sz="1800" b="0" i="0" dirty="0">
                <a:solidFill>
                  <a:srgbClr val="242021"/>
                </a:solidFill>
                <a:effectLst/>
                <a:latin typeface="TimesTen-Roman"/>
              </a:rPr>
              <a:t>Due to the </a:t>
            </a:r>
            <a:r>
              <a:rPr lang="en-US" sz="1800" b="0" i="1" dirty="0">
                <a:solidFill>
                  <a:srgbClr val="242021"/>
                </a:solidFill>
                <a:effectLst/>
                <a:latin typeface="TimesTen-Italic"/>
              </a:rPr>
              <a:t>center </a:t>
            </a:r>
            <a:r>
              <a:rPr lang="en-US" sz="1800" b="0" i="0" dirty="0">
                <a:solidFill>
                  <a:srgbClr val="242021"/>
                </a:solidFill>
                <a:effectLst/>
                <a:latin typeface="TimesTen-Roman"/>
              </a:rPr>
              <a:t>of the kernel coincides with the </a:t>
            </a:r>
            <a:r>
              <a:rPr lang="en-US" sz="1800" b="0" i="1" dirty="0">
                <a:solidFill>
                  <a:srgbClr val="242021"/>
                </a:solidFill>
                <a:effectLst/>
                <a:latin typeface="TimesTen-Italic"/>
              </a:rPr>
              <a:t>origin </a:t>
            </a:r>
            <a:r>
              <a:rPr lang="en-US" sz="1800" b="0" i="0" dirty="0">
                <a:solidFill>
                  <a:srgbClr val="242021"/>
                </a:solidFill>
                <a:effectLst/>
                <a:latin typeface="TimesTen-Roman"/>
              </a:rPr>
              <a:t>of the image,</a:t>
            </a:r>
            <a:r>
              <a:rPr lang="en-US" dirty="0"/>
              <a:t> we need set </a:t>
            </a:r>
            <a:r>
              <a:rPr lang="en-US" sz="1800" b="0" i="0" dirty="0">
                <a:solidFill>
                  <a:srgbClr val="242021"/>
                </a:solidFill>
                <a:effectLst/>
                <a:latin typeface="TimesTen-Roman"/>
              </a:rPr>
              <a:t>part of </a:t>
            </a:r>
            <a:r>
              <a:rPr lang="en-US" sz="1800" b="0" i="0" dirty="0">
                <a:solidFill>
                  <a:srgbClr val="242021"/>
                </a:solidFill>
                <a:effectLst/>
                <a:latin typeface="CoreTTI2k"/>
              </a:rPr>
              <a:t>w </a:t>
            </a:r>
            <a:r>
              <a:rPr lang="en-US" sz="1800" b="0" i="0" dirty="0">
                <a:solidFill>
                  <a:srgbClr val="242021"/>
                </a:solidFill>
                <a:effectLst/>
                <a:latin typeface="TimesTen-Roman"/>
              </a:rPr>
              <a:t>lies outside </a:t>
            </a:r>
            <a:r>
              <a:rPr lang="en-US" sz="1800" b="0" i="1" dirty="0">
                <a:solidFill>
                  <a:srgbClr val="242021"/>
                </a:solidFill>
                <a:effectLst/>
                <a:latin typeface="TimesTen-Italic"/>
              </a:rPr>
              <a:t>f. </a:t>
            </a:r>
          </a:p>
          <a:p>
            <a:r>
              <a:rPr lang="en-US" sz="1800" b="0" i="1" dirty="0">
                <a:solidFill>
                  <a:srgbClr val="242021"/>
                </a:solidFill>
                <a:effectLst/>
                <a:latin typeface="TimesTen-Italic"/>
              </a:rPr>
              <a:t>S</a:t>
            </a:r>
            <a:r>
              <a:rPr lang="en-US" sz="1800" b="0" i="0" dirty="0">
                <a:solidFill>
                  <a:srgbClr val="242021"/>
                </a:solidFill>
                <a:effectLst/>
                <a:latin typeface="TimesTen-Roman"/>
              </a:rPr>
              <a:t>o the summation is undefined in that area. </a:t>
            </a:r>
          </a:p>
          <a:p>
            <a:r>
              <a:rPr lang="en-US" sz="1800" b="0" i="0" dirty="0">
                <a:solidFill>
                  <a:srgbClr val="242021"/>
                </a:solidFill>
                <a:effectLst/>
                <a:latin typeface="TimesTen-Roman"/>
              </a:rPr>
              <a:t>A solution to this problem is to </a:t>
            </a:r>
            <a:r>
              <a:rPr lang="en-US" sz="1800" b="0" i="1" dirty="0">
                <a:solidFill>
                  <a:srgbClr val="242021"/>
                </a:solidFill>
                <a:effectLst/>
                <a:latin typeface="TimesTen-Italic"/>
              </a:rPr>
              <a:t>pad </a:t>
            </a:r>
            <a:r>
              <a:rPr lang="en-US" sz="1800" b="0" i="0" dirty="0">
                <a:solidFill>
                  <a:srgbClr val="242021"/>
                </a:solidFill>
                <a:effectLst/>
                <a:latin typeface="TimesTen-Roman"/>
              </a:rPr>
              <a:t>function </a:t>
            </a:r>
            <a:r>
              <a:rPr lang="en-US" sz="1800" b="0" i="1" dirty="0">
                <a:solidFill>
                  <a:srgbClr val="242021"/>
                </a:solidFill>
                <a:effectLst/>
                <a:latin typeface="TimesTen-Italic"/>
              </a:rPr>
              <a:t>f </a:t>
            </a:r>
            <a:r>
              <a:rPr lang="en-US" sz="1800" b="0" i="0" dirty="0">
                <a:solidFill>
                  <a:srgbClr val="242021"/>
                </a:solidFill>
                <a:effectLst/>
                <a:latin typeface="TimesTen-Roman"/>
              </a:rPr>
              <a:t>with enough 0’s on either side.</a:t>
            </a:r>
          </a:p>
          <a:p>
            <a:r>
              <a:rPr lang="en-US" sz="1800" b="0" i="0" dirty="0">
                <a:solidFill>
                  <a:srgbClr val="242021"/>
                </a:solidFill>
                <a:effectLst/>
                <a:latin typeface="TimesTen-Roman"/>
              </a:rPr>
              <a:t>In general, if the kernel is of size 1 </a:t>
            </a:r>
            <a:r>
              <a:rPr lang="en-US" sz="1800" b="0" i="0" dirty="0">
                <a:solidFill>
                  <a:srgbClr val="242021"/>
                </a:solidFill>
                <a:effectLst/>
                <a:latin typeface="Symbol" panose="05050102010706020507" pitchFamily="18" charset="2"/>
              </a:rPr>
              <a:t>× </a:t>
            </a:r>
            <a:r>
              <a:rPr lang="en-US" sz="1800" b="0" i="1" dirty="0">
                <a:solidFill>
                  <a:srgbClr val="242021"/>
                </a:solidFill>
                <a:effectLst/>
                <a:latin typeface="TimesTen-Italic"/>
              </a:rPr>
              <a:t>m</a:t>
            </a:r>
            <a:r>
              <a:rPr lang="en-US" sz="1800" b="0" i="0" dirty="0">
                <a:solidFill>
                  <a:srgbClr val="242021"/>
                </a:solidFill>
                <a:effectLst/>
                <a:latin typeface="TimesTen-Roman"/>
              </a:rPr>
              <a:t>, we need </a:t>
            </a:r>
            <a:r>
              <a:rPr lang="en-US" sz="1800" dirty="0">
                <a:latin typeface="Times New Roman" panose="02020603050405020304" pitchFamily="18" charset="0"/>
                <a:cs typeface="Times New Roman" panose="02020603050405020304" pitchFamily="18" charset="0"/>
              </a:rPr>
              <a:t>(m – 1) / 2 </a:t>
            </a:r>
            <a:r>
              <a:rPr lang="en-US" sz="1800" b="0" i="0" dirty="0">
                <a:solidFill>
                  <a:srgbClr val="242021"/>
                </a:solidFill>
                <a:effectLst/>
                <a:latin typeface="TimesTen-Roman"/>
              </a:rPr>
              <a:t>zeros on either side of </a:t>
            </a:r>
            <a:r>
              <a:rPr lang="en-US" sz="1800" b="0" i="1" dirty="0">
                <a:solidFill>
                  <a:srgbClr val="242021"/>
                </a:solidFill>
                <a:effectLst/>
                <a:latin typeface="TimesTen-Italic"/>
              </a:rPr>
              <a:t>f </a:t>
            </a:r>
            <a:r>
              <a:rPr lang="en-US" sz="1800" b="0" i="0" dirty="0">
                <a:solidFill>
                  <a:srgbClr val="242021"/>
                </a:solidFill>
                <a:effectLst/>
                <a:latin typeface="TimesTen-Roman"/>
              </a:rPr>
              <a:t>in order to handle the beginning and ending configurations of </a:t>
            </a:r>
            <a:r>
              <a:rPr lang="en-US" sz="1800" b="0" i="0" dirty="0">
                <a:solidFill>
                  <a:srgbClr val="242021"/>
                </a:solidFill>
                <a:effectLst/>
                <a:latin typeface="CoreTTI2k"/>
              </a:rPr>
              <a:t>w</a:t>
            </a:r>
            <a:r>
              <a:rPr lang="en-US" dirty="0"/>
              <a:t> </a:t>
            </a:r>
            <a:br>
              <a:rPr lang="en-US" dirty="0"/>
            </a:br>
            <a:br>
              <a:rPr lang="en-US" dirty="0"/>
            </a:br>
            <a:br>
              <a:rPr lang="en-US" dirty="0"/>
            </a:b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5</a:t>
            </a:fld>
            <a:endParaRPr lang="en-US"/>
          </a:p>
        </p:txBody>
      </p:sp>
    </p:spTree>
    <p:extLst>
      <p:ext uri="{BB962C8B-B14F-4D97-AF65-F5344CB8AC3E}">
        <p14:creationId xmlns:p14="http://schemas.microsoft.com/office/powerpoint/2010/main" val="1571816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Correlating a kernel with a discrete unit impulse yields a </a:t>
            </a:r>
            <a:r>
              <a:rPr lang="en-US" sz="1800" b="0" i="1" dirty="0">
                <a:solidFill>
                  <a:srgbClr val="242021"/>
                </a:solidFill>
                <a:effectLst/>
                <a:latin typeface="TimesTen-Italic"/>
              </a:rPr>
              <a:t>rotated </a:t>
            </a:r>
            <a:r>
              <a:rPr lang="en-US" sz="1800" b="0" i="0" dirty="0">
                <a:solidFill>
                  <a:srgbClr val="242021"/>
                </a:solidFill>
                <a:effectLst/>
                <a:latin typeface="TimesTen-Roman"/>
              </a:rPr>
              <a:t>version of the kernel at the location of the impulse.</a:t>
            </a:r>
            <a:r>
              <a:rPr lang="en-US" sz="4000" dirty="0"/>
              <a:t> </a:t>
            </a:r>
          </a:p>
          <a:p>
            <a:r>
              <a:rPr lang="en-US" sz="1800" b="0" i="0" dirty="0">
                <a:solidFill>
                  <a:srgbClr val="242021"/>
                </a:solidFill>
                <a:effectLst/>
                <a:latin typeface="TimesTen-Roman"/>
              </a:rPr>
              <a:t>the result is a copy of the kernel, rotated by 180°</a:t>
            </a:r>
            <a:r>
              <a:rPr lang="en-US" sz="5400" dirty="0"/>
              <a:t> </a:t>
            </a:r>
            <a:br>
              <a:rPr lang="en-US" sz="5400" dirty="0"/>
            </a:br>
            <a:br>
              <a:rPr lang="en-US" sz="4000" dirty="0"/>
            </a:br>
            <a:br>
              <a:rPr lang="en-US" sz="2800"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6</a:t>
            </a:fld>
            <a:endParaRPr lang="en-US"/>
          </a:p>
        </p:txBody>
      </p:sp>
    </p:spTree>
    <p:extLst>
      <p:ext uri="{BB962C8B-B14F-4D97-AF65-F5344CB8AC3E}">
        <p14:creationId xmlns:p14="http://schemas.microsoft.com/office/powerpoint/2010/main" val="3118866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br>
              <a:rPr lang="en-US" dirty="0"/>
            </a:br>
            <a:r>
              <a:rPr lang="en-US" sz="1800" b="0" i="0" dirty="0">
                <a:solidFill>
                  <a:srgbClr val="242021"/>
                </a:solidFill>
                <a:effectLst/>
                <a:latin typeface="TimesTen-Roman"/>
              </a:rPr>
              <a:t>You see again</a:t>
            </a:r>
          </a:p>
          <a:p>
            <a:r>
              <a:rPr lang="en-US" sz="1800" b="0" i="0" dirty="0">
                <a:solidFill>
                  <a:srgbClr val="242021"/>
                </a:solidFill>
                <a:effectLst/>
                <a:latin typeface="TimesTen-Roman"/>
              </a:rPr>
              <a:t>that convolution of a function with an impulse copies the function to the location of the impulse. </a:t>
            </a:r>
            <a:br>
              <a:rPr lang="en-US" dirty="0"/>
            </a:br>
            <a:br>
              <a:rPr lang="en-US" dirty="0"/>
            </a:br>
            <a:br>
              <a:rPr lang="en-US" dirty="0"/>
            </a:br>
            <a:br>
              <a:rPr lang="en-US" dirty="0"/>
            </a:br>
            <a:br>
              <a:rPr lang="en-US" dirty="0"/>
            </a:b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7</a:t>
            </a:fld>
            <a:endParaRPr lang="en-US"/>
          </a:p>
        </p:txBody>
      </p:sp>
    </p:spTree>
    <p:extLst>
      <p:ext uri="{BB962C8B-B14F-4D97-AF65-F5344CB8AC3E}">
        <p14:creationId xmlns:p14="http://schemas.microsoft.com/office/powerpoint/2010/main" val="20940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br>
              <a:rPr lang="en-US" dirty="0"/>
            </a:br>
            <a:r>
              <a:rPr lang="en-US" dirty="0"/>
              <a:t>This refers to the size of the filter matrix, commonly </a:t>
            </a:r>
            <a:r>
              <a:rPr lang="en-US" b="1" dirty="0"/>
              <a:t>odd dimensions</a:t>
            </a:r>
            <a:r>
              <a:rPr lang="en-US" dirty="0"/>
              <a:t> like 3×3, 5×5, 7×7, etc., so that the filter has a central pixel.</a:t>
            </a:r>
          </a:p>
          <a:p>
            <a:r>
              <a:rPr lang="en-US" dirty="0"/>
              <a:t>The size determines the </a:t>
            </a:r>
            <a:r>
              <a:rPr lang="en-US" b="1" dirty="0"/>
              <a:t>neighborhood</a:t>
            </a:r>
            <a:r>
              <a:rPr lang="en-US" dirty="0"/>
              <a:t> of pixels that will influence the output:</a:t>
            </a:r>
          </a:p>
          <a:p>
            <a:pPr>
              <a:buFont typeface="Arial" panose="020B0604020202020204" pitchFamily="34" charset="0"/>
              <a:buChar char="•"/>
            </a:pPr>
            <a:r>
              <a:rPr lang="en-US" b="1" dirty="0"/>
              <a:t>Small kernels</a:t>
            </a:r>
            <a:r>
              <a:rPr lang="en-US" dirty="0"/>
              <a:t> (e.g., 3×3) preserve more details.</a:t>
            </a:r>
          </a:p>
          <a:p>
            <a:pPr>
              <a:buFont typeface="Arial" panose="020B0604020202020204" pitchFamily="34" charset="0"/>
              <a:buChar char="•"/>
            </a:pPr>
            <a:r>
              <a:rPr lang="en-US" b="1" dirty="0"/>
              <a:t>Larger kernels</a:t>
            </a:r>
            <a:r>
              <a:rPr lang="en-US" dirty="0"/>
              <a:t> (e.g., 5×5 or more) smooth more aggressively but may blur important features.</a:t>
            </a:r>
          </a:p>
          <a:p>
            <a:pPr>
              <a:buFont typeface="Arial" panose="020B0604020202020204" pitchFamily="34" charset="0"/>
              <a:buChar char="•"/>
            </a:pPr>
            <a:r>
              <a:rPr lang="en-US" dirty="0"/>
              <a:t>These are the numerical values inside the kernel that determine how each neighboring pixel contributes to the result.</a:t>
            </a:r>
          </a:p>
          <a:p>
            <a:r>
              <a:rPr lang="en-US" dirty="0"/>
              <a:t>They define the </a:t>
            </a:r>
            <a:r>
              <a:rPr lang="en-US" b="1" dirty="0"/>
              <a:t>type of filtering</a:t>
            </a:r>
            <a:r>
              <a:rPr lang="en-US" dirty="0"/>
              <a:t>:</a:t>
            </a:r>
          </a:p>
          <a:p>
            <a:pPr>
              <a:buFont typeface="Arial" panose="020B0604020202020204" pitchFamily="34" charset="0"/>
              <a:buChar char="•"/>
            </a:pPr>
            <a:r>
              <a:rPr lang="en-US" b="1" dirty="0"/>
              <a:t>Uniform coefficients</a:t>
            </a:r>
            <a:r>
              <a:rPr lang="en-US" dirty="0"/>
              <a:t> → smoothing (e.g., mean filter).</a:t>
            </a:r>
          </a:p>
          <a:p>
            <a:pPr>
              <a:buFont typeface="Arial" panose="020B0604020202020204" pitchFamily="34" charset="0"/>
              <a:buChar char="•"/>
            </a:pPr>
            <a:r>
              <a:rPr lang="en-US" b="1" dirty="0"/>
              <a:t>Centered high weights</a:t>
            </a:r>
            <a:r>
              <a:rPr lang="en-US" dirty="0"/>
              <a:t> → Gaussian blur.</a:t>
            </a:r>
          </a:p>
          <a:p>
            <a:pPr>
              <a:buFont typeface="Arial" panose="020B0604020202020204" pitchFamily="34" charset="0"/>
              <a:buChar char="•"/>
            </a:pPr>
            <a:r>
              <a:rPr lang="en-US" b="1" dirty="0"/>
              <a:t>Positive and negative values</a:t>
            </a:r>
            <a:r>
              <a:rPr lang="en-US" dirty="0"/>
              <a:t> → edge detection (e.g., Sobel, Laplacian).</a:t>
            </a:r>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8</a:t>
            </a:fld>
            <a:endParaRPr lang="en-US"/>
          </a:p>
        </p:txBody>
      </p:sp>
    </p:spTree>
    <p:extLst>
      <p:ext uri="{BB962C8B-B14F-4D97-AF65-F5344CB8AC3E}">
        <p14:creationId xmlns:p14="http://schemas.microsoft.com/office/powerpoint/2010/main" val="3115390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sz="1800" b="0" i="0" dirty="0">
                <a:solidFill>
                  <a:srgbClr val="242021"/>
                </a:solidFill>
                <a:effectLst/>
                <a:latin typeface="TimesTen-Roman"/>
              </a:rPr>
              <a:t>The simplest, separable lowpass filter kernel is the </a:t>
            </a:r>
            <a:r>
              <a:rPr lang="en-US" sz="1800" b="0" i="1" dirty="0">
                <a:solidFill>
                  <a:srgbClr val="242021"/>
                </a:solidFill>
                <a:effectLst/>
                <a:latin typeface="TimesTen-Italic"/>
              </a:rPr>
              <a:t>box kernel</a:t>
            </a:r>
            <a:r>
              <a:rPr lang="en-US" sz="1800" b="0" i="0" dirty="0">
                <a:solidFill>
                  <a:srgbClr val="242021"/>
                </a:solidFill>
                <a:effectLst/>
                <a:latin typeface="TimesTen-Roman"/>
              </a:rPr>
              <a:t>, whose coefficients of kernel have the same value (typically 1)</a:t>
            </a:r>
            <a:r>
              <a:rPr lang="en-US" dirty="0"/>
              <a:t> </a:t>
            </a:r>
            <a:br>
              <a:rPr lang="en-US" dirty="0"/>
            </a:br>
            <a:endParaRPr lang="en-US" dirty="0"/>
          </a:p>
        </p:txBody>
      </p:sp>
      <p:sp>
        <p:nvSpPr>
          <p:cNvPr id="4" name="Chỗ dành sẵn cho Số hiệu Bản chiếu 3"/>
          <p:cNvSpPr>
            <a:spLocks noGrp="1"/>
          </p:cNvSpPr>
          <p:nvPr>
            <p:ph type="sldNum" sz="quarter" idx="5"/>
          </p:nvPr>
        </p:nvSpPr>
        <p:spPr/>
        <p:txBody>
          <a:bodyPr/>
          <a:lstStyle/>
          <a:p>
            <a:fld id="{4BB17C66-5E86-48FA-A33E-66AB0EC7811B}" type="slidenum">
              <a:rPr lang="en-US" smtClean="0"/>
              <a:t>9</a:t>
            </a:fld>
            <a:endParaRPr lang="en-US"/>
          </a:p>
        </p:txBody>
      </p:sp>
    </p:spTree>
    <p:extLst>
      <p:ext uri="{BB962C8B-B14F-4D97-AF65-F5344CB8AC3E}">
        <p14:creationId xmlns:p14="http://schemas.microsoft.com/office/powerpoint/2010/main" val="4191375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a:fillRect/>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sp>
        <p:nvSpPr>
          <p:cNvPr id="12" name="Text Box 11"/>
          <p:cNvSpPr txBox="1">
            <a:spLocks noChangeArrowheads="1"/>
          </p:cNvSpPr>
          <p:nvPr/>
        </p:nvSpPr>
        <p:spPr bwMode="auto">
          <a:xfrm>
            <a:off x="3983765" y="5445223"/>
            <a:ext cx="4416491" cy="297454"/>
          </a:xfrm>
          <a:prstGeom prst="rect">
            <a:avLst/>
          </a:prstGeom>
          <a:noFill/>
          <a:ln w="9525">
            <a:noFill/>
            <a:miter lim="800000"/>
          </a:ln>
          <a:effectLst/>
        </p:spPr>
        <p:txBody>
          <a:bodyPr wrap="square">
            <a:spAutoFit/>
          </a:bodyPr>
          <a:lstStyle/>
          <a:p>
            <a:pPr algn="ctr">
              <a:spcBef>
                <a:spcPct val="50000"/>
              </a:spcBef>
              <a:defRPr/>
            </a:pPr>
            <a:r>
              <a:rPr lang="en-US" altLang="ko-KR" sz="1335" dirty="0">
                <a:solidFill>
                  <a:srgbClr val="FF3300"/>
                </a:solidFill>
                <a:latin typeface="양재참숯체B" pitchFamily="18" charset="-127"/>
                <a:ea typeface="양재참숯체B" pitchFamily="18" charset="-127"/>
              </a:rPr>
              <a:t>X</a:t>
            </a:r>
            <a:r>
              <a:rPr lang="en-US" altLang="ko-KR" sz="1335" dirty="0">
                <a:latin typeface="양재참숯체B" pitchFamily="18" charset="-127"/>
                <a:ea typeface="양재참숯체B" pitchFamily="18" charset="-127"/>
              </a:rPr>
              <a:t>-ray </a:t>
            </a:r>
            <a:r>
              <a:rPr lang="en-US" altLang="ko-KR" sz="1335" dirty="0">
                <a:solidFill>
                  <a:srgbClr val="FF3300"/>
                </a:solidFill>
                <a:latin typeface="양재참숯체B" pitchFamily="18" charset="-127"/>
                <a:ea typeface="양재참숯체B" pitchFamily="18" charset="-127"/>
              </a:rPr>
              <a:t>A</a:t>
            </a:r>
            <a:r>
              <a:rPr lang="en-US" altLang="ko-KR" sz="1335" dirty="0">
                <a:latin typeface="양재참숯체B" pitchFamily="18" charset="-127"/>
                <a:ea typeface="양재참숯체B" pitchFamily="18" charset="-127"/>
              </a:rPr>
              <a:t>utomatic </a:t>
            </a:r>
            <a:r>
              <a:rPr lang="en-US" altLang="ko-KR" sz="1335" dirty="0">
                <a:solidFill>
                  <a:srgbClr val="FF3300"/>
                </a:solidFill>
                <a:latin typeface="양재참숯체B" pitchFamily="18" charset="-127"/>
                <a:ea typeface="양재참숯체B" pitchFamily="18" charset="-127"/>
              </a:rPr>
              <a:t>V</a:t>
            </a:r>
            <a:r>
              <a:rPr lang="en-US" altLang="ko-KR" sz="1335" dirty="0">
                <a:latin typeface="양재참숯체B" pitchFamily="18" charset="-127"/>
                <a:ea typeface="양재참숯체B" pitchFamily="18" charset="-127"/>
              </a:rPr>
              <a:t>ision </a:t>
            </a:r>
            <a:r>
              <a:rPr lang="en-US" altLang="ko-KR" sz="1335" dirty="0">
                <a:solidFill>
                  <a:srgbClr val="FF3300"/>
                </a:solidFill>
                <a:latin typeface="양재참숯체B" pitchFamily="18" charset="-127"/>
                <a:ea typeface="양재참숯체B" pitchFamily="18" charset="-127"/>
              </a:rPr>
              <a:t>I</a:t>
            </a:r>
            <a:r>
              <a:rPr lang="en-US" altLang="ko-KR" sz="1335" dirty="0">
                <a:latin typeface="양재참숯체B" pitchFamily="18" charset="-127"/>
                <a:ea typeface="양재참숯체B" pitchFamily="18" charset="-127"/>
              </a:rPr>
              <a:t>nspection </a:t>
            </a:r>
            <a:r>
              <a:rPr lang="en-US" altLang="ko-KR" sz="1335" dirty="0">
                <a:solidFill>
                  <a:srgbClr val="FF3300"/>
                </a:solidFill>
                <a:latin typeface="양재참숯체B" pitchFamily="18" charset="-127"/>
                <a:ea typeface="양재참숯체B" pitchFamily="18" charset="-127"/>
              </a:rPr>
              <a:t>S</a:t>
            </a:r>
            <a:r>
              <a:rPr lang="en-US" altLang="ko-KR" sz="1335"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200" rtl="0" eaLnBrk="1" fontAlgn="auto" latinLnBrk="1" hangingPunct="1">
              <a:lnSpc>
                <a:spcPct val="100000"/>
              </a:lnSpc>
              <a:spcBef>
                <a:spcPts val="0"/>
              </a:spcBef>
              <a:spcAft>
                <a:spcPts val="0"/>
              </a:spcAft>
              <a:buClrTx/>
              <a:buSzTx/>
              <a:buFontTx/>
              <a:buNone/>
              <a:defRPr/>
            </a:pPr>
            <a:r>
              <a:rPr lang="en-US" altLang="ko-KR"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2025. XAVIS all right reserved</a:t>
            </a:r>
            <a:endParaRPr lang="ko-KR" altLang="en-US" sz="1335"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5" b="1" dirty="0">
                <a:solidFill>
                  <a:srgbClr val="FF0000"/>
                </a:solidFill>
                <a:latin typeface="Malgun Gothic" pitchFamily="50" charset="-127"/>
                <a:ea typeface="Malgun Gothic" pitchFamily="50" charset="-127"/>
              </a:rPr>
              <a:t>Confidential</a:t>
            </a:r>
            <a:endParaRPr lang="ko-KR" altLang="en-US" sz="1065" b="1" dirty="0">
              <a:solidFill>
                <a:srgbClr val="FF0000"/>
              </a:solidFill>
              <a:latin typeface="Malgun Gothic" pitchFamily="50" charset="-127"/>
              <a:ea typeface="Malgun Gothic"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hasCustomPrompt="1"/>
          </p:nvPr>
        </p:nvSpPr>
        <p:spPr>
          <a:xfrm>
            <a:off x="335360" y="145499"/>
            <a:ext cx="7406613" cy="369524"/>
          </a:xfrm>
          <a:prstGeom prst="rect">
            <a:avLst/>
          </a:prstGeom>
        </p:spPr>
        <p:txBody>
          <a:bodyPr vert="horz" lIns="91440" tIns="45720" rIns="91440" bIns="45720" rtlCol="0" anchor="ctr">
            <a:noAutofit/>
          </a:bodyPr>
          <a:lstStyle>
            <a:lvl1pPr algn="l">
              <a:defRPr sz="2665" b="1">
                <a:latin typeface="+mj-lt"/>
              </a:defRPr>
            </a:lvl1pPr>
          </a:lstStyle>
          <a:p>
            <a:r>
              <a:rPr lang="ko-KR" altLang="en-US" dirty="0"/>
              <a:t>마스터 제목 스타일 편집</a:t>
            </a:r>
          </a:p>
        </p:txBody>
      </p:sp>
      <p:sp>
        <p:nvSpPr>
          <p:cNvPr id="5" name="텍스트 개체 틀 4"/>
          <p:cNvSpPr>
            <a:spLocks noGrp="1"/>
          </p:cNvSpPr>
          <p:nvPr>
            <p:ph type="body" sz="quarter" idx="13" hasCustomPrompt="1"/>
          </p:nvPr>
        </p:nvSpPr>
        <p:spPr>
          <a:xfrm>
            <a:off x="401069" y="817435"/>
            <a:ext cx="11233151" cy="5266267"/>
          </a:xfrm>
        </p:spPr>
        <p:txBody>
          <a:bodyPr>
            <a:normAutofit/>
          </a:bodyPr>
          <a:lstStyle>
            <a:lvl1pPr marL="0" indent="0">
              <a:buNone/>
              <a:defRPr sz="1865"/>
            </a:lvl1pPr>
            <a:lvl2pPr marL="609600" indent="0">
              <a:buNone/>
              <a:defRPr sz="1600"/>
            </a:lvl2pPr>
            <a:lvl3pPr>
              <a:defRPr sz="1465"/>
            </a:lvl3pPr>
            <a:lvl4pPr>
              <a:defRPr sz="1400"/>
            </a:lvl4pPr>
            <a:lvl5pPr>
              <a:defRPr sz="1400"/>
            </a:lvl5pPr>
          </a:lstStyle>
          <a:p>
            <a:pPr lvl="0"/>
            <a:r>
              <a:rPr lang="ko-KR" altLang="en-US" dirty="0"/>
              <a:t>마스터 텍스트 스타일을 편집합니다</a:t>
            </a:r>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슬라이드 번호 개체 틀 4">
            <a:extLst>
              <a:ext uri="{FF2B5EF4-FFF2-40B4-BE49-F238E27FC236}">
                <a16:creationId xmlns:a16="http://schemas.microsoft.com/office/drawing/2014/main" id="{822FB824-242F-4974-A02A-AA8C70F8E9AE}"/>
              </a:ext>
            </a:extLst>
          </p:cNvPr>
          <p:cNvSpPr txBox="1">
            <a:spLocks/>
          </p:cNvSpPr>
          <p:nvPr userDrawn="1"/>
        </p:nvSpPr>
        <p:spPr>
          <a:xfrm>
            <a:off x="10835645" y="6445971"/>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ko-KR" altLang="en-US" dirty="0"/>
          </a:p>
        </p:txBody>
      </p:sp>
      <p:sp>
        <p:nvSpPr>
          <p:cNvPr id="15" name="슬라이드 번호 개체 틀 4">
            <a:extLst>
              <a:ext uri="{FF2B5EF4-FFF2-40B4-BE49-F238E27FC236}">
                <a16:creationId xmlns:a16="http://schemas.microsoft.com/office/drawing/2014/main" id="{D20FCB71-227F-4CD5-A603-3BAE835FF8FE}"/>
              </a:ext>
            </a:extLst>
          </p:cNvPr>
          <p:cNvSpPr txBox="1">
            <a:spLocks/>
          </p:cNvSpPr>
          <p:nvPr userDrawn="1"/>
        </p:nvSpPr>
        <p:spPr>
          <a:xfrm>
            <a:off x="5782284" y="6213309"/>
            <a:ext cx="683296" cy="365125"/>
          </a:xfrm>
          <a:prstGeom prst="rect">
            <a:avLst/>
          </a:prstGeom>
        </p:spPr>
        <p:txBody>
          <a:bodyPr vert="horz" lIns="91440" tIns="45720" rIns="91440" bIns="45720" rtlCol="0" anchor="ctr"/>
          <a:lstStyle>
            <a:defPPr>
              <a:defRPr lang="en-US"/>
            </a:defPPr>
            <a:lvl1pPr marL="0" algn="r" defTabSz="914400" rtl="0" eaLnBrk="1" latinLnBrk="0" hangingPunct="1">
              <a:defRPr sz="1335"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AE8A381-81F1-40BF-A1F3-1F818F8B7375}" type="slidenum">
              <a:rPr lang="ko-KR" altLang="en-US" smtClean="0"/>
              <a:pPr/>
              <a:t>‹#›</a:t>
            </a:fld>
            <a:endParaRPr lang="ko-KR"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4338320" y="6399740"/>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ko-KR" altLang="en-US" dirty="0"/>
          </a:p>
        </p:txBody>
      </p:sp>
      <p:sp>
        <p:nvSpPr>
          <p:cNvPr id="5" name="바닥글 개체 틀 4"/>
          <p:cNvSpPr>
            <a:spLocks noGrp="1"/>
          </p:cNvSpPr>
          <p:nvPr>
            <p:ph type="ftr" sz="quarter" idx="3"/>
          </p:nvPr>
        </p:nvSpPr>
        <p:spPr>
          <a:xfrm>
            <a:off x="7721600" y="6399739"/>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609600" y="6399741"/>
            <a:ext cx="755904"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727E1E5D-B8F5-450B-B1AE-9F98B333EDA3}" type="slidenum">
              <a:rPr lang="ko-KR" altLang="en-US" smtClean="0"/>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1219200" rtl="0" eaLnBrk="1" latinLnBrk="1" hangingPunct="1">
        <a:spcBef>
          <a:spcPct val="0"/>
        </a:spcBef>
        <a:buNone/>
        <a:defRPr sz="3200" kern="1200">
          <a:solidFill>
            <a:schemeClr val="tx1"/>
          </a:solidFill>
          <a:latin typeface="+mn-lt"/>
          <a:ea typeface="+mj-ea"/>
          <a:cs typeface="+mj-cs"/>
        </a:defRPr>
      </a:lvl1pPr>
    </p:titleStyle>
    <p:bodyStyle>
      <a:lvl1pPr marL="457200" indent="-457200" algn="l" defTabSz="1219200" rtl="0" eaLnBrk="1" latinLnBrk="1" hangingPunct="1">
        <a:spcBef>
          <a:spcPct val="20000"/>
        </a:spcBef>
        <a:buFont typeface="Arial" panose="02080604020202020204" pitchFamily="34" charset="0"/>
        <a:buChar char="•"/>
        <a:defRPr sz="2135" kern="1200">
          <a:solidFill>
            <a:schemeClr val="tx1"/>
          </a:solidFill>
          <a:latin typeface="+mn-lt"/>
          <a:ea typeface="+mn-ea"/>
          <a:cs typeface="+mn-cs"/>
        </a:defRPr>
      </a:lvl1pPr>
      <a:lvl2pPr marL="990600" indent="-381000" algn="l" defTabSz="1219200" rtl="0" eaLnBrk="1" latinLnBrk="1" hangingPunct="1">
        <a:spcBef>
          <a:spcPct val="20000"/>
        </a:spcBef>
        <a:buFont typeface="Arial" panose="02080604020202020204" pitchFamily="34" charset="0"/>
        <a:buChar char="–"/>
        <a:defRPr sz="1865" kern="1200">
          <a:solidFill>
            <a:schemeClr val="tx1"/>
          </a:solidFill>
          <a:latin typeface="+mn-lt"/>
          <a:ea typeface="+mn-ea"/>
          <a:cs typeface="+mn-cs"/>
        </a:defRPr>
      </a:lvl2pPr>
      <a:lvl3pPr marL="1524000" indent="-304800" algn="l" defTabSz="1219200" rtl="0" eaLnBrk="1" latinLnBrk="1" hangingPunct="1">
        <a:spcBef>
          <a:spcPct val="20000"/>
        </a:spcBef>
        <a:buFont typeface="Arial" panose="02080604020202020204" pitchFamily="34" charset="0"/>
        <a:buChar char="•"/>
        <a:defRPr sz="1600" kern="1200">
          <a:solidFill>
            <a:schemeClr val="tx1"/>
          </a:solidFill>
          <a:latin typeface="+mn-lt"/>
          <a:ea typeface="+mn-ea"/>
          <a:cs typeface="+mn-cs"/>
        </a:defRPr>
      </a:lvl3pPr>
      <a:lvl4pPr marL="21336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4pPr>
      <a:lvl5pPr marL="2743200" indent="-304800" algn="l" defTabSz="1219200" rtl="0" eaLnBrk="1" latinLnBrk="1" hangingPunct="1">
        <a:spcBef>
          <a:spcPct val="20000"/>
        </a:spcBef>
        <a:buFont typeface="Arial" panose="02080604020202020204" pitchFamily="34" charset="0"/>
        <a:buChar char="»"/>
        <a:defRPr sz="1465" kern="1200">
          <a:solidFill>
            <a:schemeClr val="tx1"/>
          </a:solidFill>
          <a:latin typeface="+mn-lt"/>
          <a:ea typeface="+mn-ea"/>
          <a:cs typeface="+mn-cs"/>
        </a:defRPr>
      </a:lvl5pPr>
      <a:lvl6pPr marL="33528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6pPr>
      <a:lvl7pPr marL="39624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7pPr>
      <a:lvl8pPr marL="45720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8pPr>
      <a:lvl9pPr marL="5181600" indent="-304800" algn="l" defTabSz="1219200" rtl="0" eaLnBrk="1" latinLnBrk="1" hangingPunct="1">
        <a:spcBef>
          <a:spcPct val="20000"/>
        </a:spcBef>
        <a:buFont typeface="Arial" panose="02080604020202020204" pitchFamily="34" charset="0"/>
        <a:buChar char="•"/>
        <a:defRPr sz="2665" kern="1200">
          <a:solidFill>
            <a:schemeClr val="tx1"/>
          </a:solidFill>
          <a:latin typeface="+mn-lt"/>
          <a:ea typeface="+mn-ea"/>
          <a:cs typeface="+mn-cs"/>
        </a:defRPr>
      </a:lvl9pPr>
    </p:bodyStyle>
    <p:otherStyle>
      <a:defPPr>
        <a:defRPr lang="ko-KR"/>
      </a:defPPr>
      <a:lvl1pPr marL="0" algn="l" defTabSz="1219200" rtl="0" eaLnBrk="1" latinLnBrk="1" hangingPunct="1">
        <a:defRPr sz="2400" kern="1200">
          <a:solidFill>
            <a:schemeClr val="tx1"/>
          </a:solidFill>
          <a:latin typeface="+mn-lt"/>
          <a:ea typeface="+mn-ea"/>
          <a:cs typeface="+mn-cs"/>
        </a:defRPr>
      </a:lvl1pPr>
      <a:lvl2pPr marL="609600" algn="l" defTabSz="1219200" rtl="0" eaLnBrk="1" latinLnBrk="1" hangingPunct="1">
        <a:defRPr sz="2400" kern="1200">
          <a:solidFill>
            <a:schemeClr val="tx1"/>
          </a:solidFill>
          <a:latin typeface="+mn-lt"/>
          <a:ea typeface="+mn-ea"/>
          <a:cs typeface="+mn-cs"/>
        </a:defRPr>
      </a:lvl2pPr>
      <a:lvl3pPr marL="1219200" algn="l" defTabSz="1219200" rtl="0" eaLnBrk="1" latinLnBrk="1" hangingPunct="1">
        <a:defRPr sz="2400" kern="1200">
          <a:solidFill>
            <a:schemeClr val="tx1"/>
          </a:solidFill>
          <a:latin typeface="+mn-lt"/>
          <a:ea typeface="+mn-ea"/>
          <a:cs typeface="+mn-cs"/>
        </a:defRPr>
      </a:lvl3pPr>
      <a:lvl4pPr marL="1828800" algn="l" defTabSz="1219200" rtl="0" eaLnBrk="1" latinLnBrk="1" hangingPunct="1">
        <a:defRPr sz="2400" kern="1200">
          <a:solidFill>
            <a:schemeClr val="tx1"/>
          </a:solidFill>
          <a:latin typeface="+mn-lt"/>
          <a:ea typeface="+mn-ea"/>
          <a:cs typeface="+mn-cs"/>
        </a:defRPr>
      </a:lvl4pPr>
      <a:lvl5pPr marL="2438400" algn="l" defTabSz="1219200" rtl="0" eaLnBrk="1" latinLnBrk="1" hangingPunct="1">
        <a:defRPr sz="2400" kern="1200">
          <a:solidFill>
            <a:schemeClr val="tx1"/>
          </a:solidFill>
          <a:latin typeface="+mn-lt"/>
          <a:ea typeface="+mn-ea"/>
          <a:cs typeface="+mn-cs"/>
        </a:defRPr>
      </a:lvl5pPr>
      <a:lvl6pPr marL="3048000" algn="l" defTabSz="1219200" rtl="0" eaLnBrk="1" latinLnBrk="1" hangingPunct="1">
        <a:defRPr sz="2400" kern="1200">
          <a:solidFill>
            <a:schemeClr val="tx1"/>
          </a:solidFill>
          <a:latin typeface="+mn-lt"/>
          <a:ea typeface="+mn-ea"/>
          <a:cs typeface="+mn-cs"/>
        </a:defRPr>
      </a:lvl6pPr>
      <a:lvl7pPr marL="3657600" algn="l" defTabSz="1219200" rtl="0" eaLnBrk="1" latinLnBrk="1" hangingPunct="1">
        <a:defRPr sz="2400" kern="1200">
          <a:solidFill>
            <a:schemeClr val="tx1"/>
          </a:solidFill>
          <a:latin typeface="+mn-lt"/>
          <a:ea typeface="+mn-ea"/>
          <a:cs typeface="+mn-cs"/>
        </a:defRPr>
      </a:lvl7pPr>
      <a:lvl8pPr marL="4267200" algn="l" defTabSz="1219200" rtl="0" eaLnBrk="1" latinLnBrk="1" hangingPunct="1">
        <a:defRPr sz="2400" kern="1200">
          <a:solidFill>
            <a:schemeClr val="tx1"/>
          </a:solidFill>
          <a:latin typeface="+mn-lt"/>
          <a:ea typeface="+mn-ea"/>
          <a:cs typeface="+mn-cs"/>
        </a:defRPr>
      </a:lvl8pPr>
      <a:lvl9pPr marL="4876800" algn="l" defTabSz="121920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9.png"/><Relationship Id="rId9" Type="http://schemas.openxmlformats.org/officeDocument/2006/relationships/image" Target="../media/image40.png"/></Relationships>
</file>

<file path=ppt/slides/_rels/slide1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3.png"/></Relationships>
</file>

<file path=ppt/slides/_rels/slide1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7.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22645" y="1908572"/>
            <a:ext cx="10945216" cy="1754326"/>
          </a:xfrm>
          <a:prstGeom prst="rect">
            <a:avLst/>
          </a:prstGeom>
          <a:noFill/>
        </p:spPr>
        <p:txBody>
          <a:bodyPr wrap="square" rtlCol="0">
            <a:spAutoFit/>
          </a:bodyPr>
          <a:lstStyle/>
          <a:p>
            <a:pPr algn="ctr"/>
            <a:r>
              <a:rPr lang="en-US" sz="5400" b="1" dirty="0"/>
              <a:t>FUNDAMENTALS OF </a:t>
            </a:r>
          </a:p>
          <a:p>
            <a:pPr algn="ctr"/>
            <a:r>
              <a:rPr lang="en-US" sz="5400" b="1" dirty="0"/>
              <a:t>SPACTIAL FILLTERING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91BA1189-D9D3-09FC-4B7A-E21C8B52E84E}"/>
              </a:ext>
            </a:extLst>
          </p:cNvPr>
          <p:cNvPicPr>
            <a:picLocks noChangeAspect="1"/>
          </p:cNvPicPr>
          <p:nvPr/>
        </p:nvPicPr>
        <p:blipFill>
          <a:blip r:embed="rId3"/>
          <a:stretch>
            <a:fillRect/>
          </a:stretch>
        </p:blipFill>
        <p:spPr>
          <a:xfrm>
            <a:off x="371306" y="1982625"/>
            <a:ext cx="2471307" cy="2471307"/>
          </a:xfrm>
          <a:prstGeom prst="rect">
            <a:avLst/>
          </a:prstGeom>
        </p:spPr>
      </p:pic>
      <p:pic>
        <p:nvPicPr>
          <p:cNvPr id="7" name="Hình ảnh 6">
            <a:extLst>
              <a:ext uri="{FF2B5EF4-FFF2-40B4-BE49-F238E27FC236}">
                <a16:creationId xmlns:a16="http://schemas.microsoft.com/office/drawing/2014/main" id="{DA313FE8-3C9C-888C-9698-6DA08FC052FA}"/>
              </a:ext>
            </a:extLst>
          </p:cNvPr>
          <p:cNvPicPr>
            <a:picLocks noChangeAspect="1"/>
          </p:cNvPicPr>
          <p:nvPr/>
        </p:nvPicPr>
        <p:blipFill>
          <a:blip r:embed="rId4"/>
          <a:stretch>
            <a:fillRect/>
          </a:stretch>
        </p:blipFill>
        <p:spPr>
          <a:xfrm>
            <a:off x="3331098" y="1982625"/>
            <a:ext cx="2455329" cy="2471307"/>
          </a:xfrm>
          <a:prstGeom prst="rect">
            <a:avLst/>
          </a:prstGeom>
        </p:spPr>
      </p:pic>
      <p:pic>
        <p:nvPicPr>
          <p:cNvPr id="9" name="Hình ảnh 8">
            <a:extLst>
              <a:ext uri="{FF2B5EF4-FFF2-40B4-BE49-F238E27FC236}">
                <a16:creationId xmlns:a16="http://schemas.microsoft.com/office/drawing/2014/main" id="{79864A44-29AC-FAB8-8CAD-ED5334A60D12}"/>
              </a:ext>
            </a:extLst>
          </p:cNvPr>
          <p:cNvPicPr>
            <a:picLocks noChangeAspect="1"/>
          </p:cNvPicPr>
          <p:nvPr/>
        </p:nvPicPr>
        <p:blipFill>
          <a:blip r:embed="rId5"/>
          <a:stretch>
            <a:fillRect/>
          </a:stretch>
        </p:blipFill>
        <p:spPr>
          <a:xfrm>
            <a:off x="6170777" y="1982625"/>
            <a:ext cx="2465991" cy="2471306"/>
          </a:xfrm>
          <a:prstGeom prst="rect">
            <a:avLst/>
          </a:prstGeom>
        </p:spPr>
      </p:pic>
      <p:pic>
        <p:nvPicPr>
          <p:cNvPr id="11" name="Hình ảnh 10">
            <a:extLst>
              <a:ext uri="{FF2B5EF4-FFF2-40B4-BE49-F238E27FC236}">
                <a16:creationId xmlns:a16="http://schemas.microsoft.com/office/drawing/2014/main" id="{DB814D98-C79B-58E2-D6CA-0CB4FE41BDAB}"/>
              </a:ext>
            </a:extLst>
          </p:cNvPr>
          <p:cNvPicPr>
            <a:picLocks noChangeAspect="1"/>
          </p:cNvPicPr>
          <p:nvPr/>
        </p:nvPicPr>
        <p:blipFill>
          <a:blip r:embed="rId6"/>
          <a:stretch>
            <a:fillRect/>
          </a:stretch>
        </p:blipFill>
        <p:spPr>
          <a:xfrm>
            <a:off x="9021118" y="1982625"/>
            <a:ext cx="2465992" cy="2471306"/>
          </a:xfrm>
          <a:prstGeom prst="rect">
            <a:avLst/>
          </a:prstGeom>
        </p:spPr>
      </p:pic>
      <p:sp>
        <p:nvSpPr>
          <p:cNvPr id="13" name="Hộp Văn bản 12">
            <a:extLst>
              <a:ext uri="{FF2B5EF4-FFF2-40B4-BE49-F238E27FC236}">
                <a16:creationId xmlns:a16="http://schemas.microsoft.com/office/drawing/2014/main" id="{914CE164-4A36-FD86-A1C5-B5E0CB028F18}"/>
              </a:ext>
            </a:extLst>
          </p:cNvPr>
          <p:cNvSpPr txBox="1"/>
          <p:nvPr/>
        </p:nvSpPr>
        <p:spPr>
          <a:xfrm>
            <a:off x="-209761" y="4453931"/>
            <a:ext cx="3633440" cy="646331"/>
          </a:xfrm>
          <a:prstGeom prst="rect">
            <a:avLst/>
          </a:prstGeom>
          <a:noFill/>
        </p:spPr>
        <p:txBody>
          <a:bodyPr wrap="square">
            <a:spAutoFit/>
          </a:bodyPr>
          <a:lstStyle/>
          <a:p>
            <a:pPr algn="ctr"/>
            <a:r>
              <a:rPr lang="en-US" sz="1800" b="0" i="0" dirty="0">
                <a:solidFill>
                  <a:srgbClr val="242021"/>
                </a:solidFill>
                <a:effectLst/>
                <a:latin typeface="TimesTen-Roman"/>
              </a:rPr>
              <a:t>Test pattern</a:t>
            </a:r>
          </a:p>
          <a:p>
            <a:pPr algn="ctr"/>
            <a:r>
              <a:rPr lang="en-US" sz="1800" b="0" i="0" dirty="0">
                <a:solidFill>
                  <a:srgbClr val="242021"/>
                </a:solidFill>
                <a:effectLst/>
                <a:latin typeface="TimesTen-Roman"/>
              </a:rPr>
              <a:t>size 1024x1024</a:t>
            </a:r>
            <a:r>
              <a:rPr lang="en-US" sz="1800" b="0" i="0" dirty="0">
                <a:solidFill>
                  <a:srgbClr val="242021"/>
                </a:solidFill>
                <a:effectLst/>
                <a:latin typeface="Symbol" panose="05050102010706020507" pitchFamily="18" charset="2"/>
              </a:rPr>
              <a:t> </a:t>
            </a:r>
            <a:r>
              <a:rPr lang="en-US" sz="1800" b="0" i="0" dirty="0">
                <a:solidFill>
                  <a:srgbClr val="242021"/>
                </a:solidFill>
                <a:effectLst/>
                <a:latin typeface="TimesTen-Roman"/>
              </a:rPr>
              <a:t>pixels</a:t>
            </a:r>
            <a:endParaRPr lang="en-US" dirty="0"/>
          </a:p>
        </p:txBody>
      </p:sp>
      <p:sp>
        <p:nvSpPr>
          <p:cNvPr id="15" name="Hộp Văn bản 14">
            <a:extLst>
              <a:ext uri="{FF2B5EF4-FFF2-40B4-BE49-F238E27FC236}">
                <a16:creationId xmlns:a16="http://schemas.microsoft.com/office/drawing/2014/main" id="{5479BF8A-D91F-0D17-D8AE-FC04E4251D7B}"/>
              </a:ext>
            </a:extLst>
          </p:cNvPr>
          <p:cNvSpPr txBox="1"/>
          <p:nvPr/>
        </p:nvSpPr>
        <p:spPr>
          <a:xfrm>
            <a:off x="3436206" y="4453931"/>
            <a:ext cx="2245112" cy="646331"/>
          </a:xfrm>
          <a:prstGeom prst="rect">
            <a:avLst/>
          </a:prstGeom>
          <a:noFill/>
        </p:spPr>
        <p:txBody>
          <a:bodyPr wrap="square">
            <a:spAutoFit/>
          </a:bodyPr>
          <a:lstStyle/>
          <a:p>
            <a:pPr algn="ctr"/>
            <a:r>
              <a:rPr lang="en-US" dirty="0">
                <a:solidFill>
                  <a:srgbClr val="242021"/>
                </a:solidFill>
                <a:latin typeface="TimesTen-Roman"/>
              </a:rPr>
              <a:t>F</a:t>
            </a:r>
            <a:r>
              <a:rPr lang="en-US" sz="1800" b="0" i="0" dirty="0">
                <a:solidFill>
                  <a:srgbClr val="242021"/>
                </a:solidFill>
                <a:effectLst/>
                <a:latin typeface="TimesTen-Roman"/>
              </a:rPr>
              <a:t>iltering with box kernels of sizes 3x3</a:t>
            </a:r>
            <a:r>
              <a:rPr lang="en-US" dirty="0"/>
              <a:t> </a:t>
            </a:r>
          </a:p>
        </p:txBody>
      </p:sp>
      <p:sp>
        <p:nvSpPr>
          <p:cNvPr id="16" name="Hộp Văn bản 15">
            <a:extLst>
              <a:ext uri="{FF2B5EF4-FFF2-40B4-BE49-F238E27FC236}">
                <a16:creationId xmlns:a16="http://schemas.microsoft.com/office/drawing/2014/main" id="{4A549D31-5E17-A8CF-C52C-519492459359}"/>
              </a:ext>
            </a:extLst>
          </p:cNvPr>
          <p:cNvSpPr txBox="1"/>
          <p:nvPr/>
        </p:nvSpPr>
        <p:spPr>
          <a:xfrm>
            <a:off x="6281216" y="4488204"/>
            <a:ext cx="2245112" cy="646331"/>
          </a:xfrm>
          <a:prstGeom prst="rect">
            <a:avLst/>
          </a:prstGeom>
          <a:noFill/>
        </p:spPr>
        <p:txBody>
          <a:bodyPr wrap="square">
            <a:spAutoFit/>
          </a:bodyPr>
          <a:lstStyle/>
          <a:p>
            <a:pPr algn="ctr"/>
            <a:r>
              <a:rPr lang="en-US" dirty="0">
                <a:solidFill>
                  <a:srgbClr val="242021"/>
                </a:solidFill>
                <a:latin typeface="TimesTen-Roman"/>
              </a:rPr>
              <a:t>F</a:t>
            </a:r>
            <a:r>
              <a:rPr lang="en-US" sz="1800" b="0" i="0" dirty="0">
                <a:solidFill>
                  <a:srgbClr val="242021"/>
                </a:solidFill>
                <a:effectLst/>
                <a:latin typeface="TimesTen-Roman"/>
              </a:rPr>
              <a:t>iltering with box kernels of sizes </a:t>
            </a:r>
            <a:r>
              <a:rPr lang="en-US" dirty="0">
                <a:solidFill>
                  <a:srgbClr val="242021"/>
                </a:solidFill>
                <a:latin typeface="TimesTen-Roman"/>
              </a:rPr>
              <a:t>11</a:t>
            </a:r>
            <a:r>
              <a:rPr lang="en-US" sz="1800" b="0" i="0" dirty="0">
                <a:solidFill>
                  <a:srgbClr val="242021"/>
                </a:solidFill>
                <a:effectLst/>
                <a:latin typeface="TimesTen-Roman"/>
              </a:rPr>
              <a:t>x</a:t>
            </a:r>
            <a:r>
              <a:rPr lang="en-US" dirty="0">
                <a:solidFill>
                  <a:srgbClr val="242021"/>
                </a:solidFill>
                <a:latin typeface="TimesTen-Roman"/>
              </a:rPr>
              <a:t>11</a:t>
            </a:r>
            <a:r>
              <a:rPr lang="en-US" dirty="0"/>
              <a:t> </a:t>
            </a:r>
          </a:p>
        </p:txBody>
      </p:sp>
      <p:sp>
        <p:nvSpPr>
          <p:cNvPr id="17" name="Hộp Văn bản 16">
            <a:extLst>
              <a:ext uri="{FF2B5EF4-FFF2-40B4-BE49-F238E27FC236}">
                <a16:creationId xmlns:a16="http://schemas.microsoft.com/office/drawing/2014/main" id="{74515316-3747-9B98-17A1-E80A332737EA}"/>
              </a:ext>
            </a:extLst>
          </p:cNvPr>
          <p:cNvSpPr txBox="1"/>
          <p:nvPr/>
        </p:nvSpPr>
        <p:spPr>
          <a:xfrm>
            <a:off x="9128340" y="4488204"/>
            <a:ext cx="2245112" cy="646331"/>
          </a:xfrm>
          <a:prstGeom prst="rect">
            <a:avLst/>
          </a:prstGeom>
          <a:noFill/>
        </p:spPr>
        <p:txBody>
          <a:bodyPr wrap="square">
            <a:spAutoFit/>
          </a:bodyPr>
          <a:lstStyle/>
          <a:p>
            <a:pPr algn="ctr"/>
            <a:r>
              <a:rPr lang="en-US" dirty="0">
                <a:solidFill>
                  <a:srgbClr val="242021"/>
                </a:solidFill>
                <a:latin typeface="TimesTen-Roman"/>
              </a:rPr>
              <a:t>F</a:t>
            </a:r>
            <a:r>
              <a:rPr lang="en-US" sz="1800" b="0" i="0" dirty="0">
                <a:solidFill>
                  <a:srgbClr val="242021"/>
                </a:solidFill>
                <a:effectLst/>
                <a:latin typeface="TimesTen-Roman"/>
              </a:rPr>
              <a:t>iltering with box kernels of sizes 21x2</a:t>
            </a:r>
            <a:r>
              <a:rPr lang="en-US" dirty="0">
                <a:solidFill>
                  <a:srgbClr val="242021"/>
                </a:solidFill>
                <a:latin typeface="TimesTen-Roman"/>
              </a:rPr>
              <a:t>1</a:t>
            </a:r>
            <a:r>
              <a:rPr lang="en-US" dirty="0"/>
              <a:t> </a:t>
            </a:r>
          </a:p>
        </p:txBody>
      </p:sp>
      <p:sp>
        <p:nvSpPr>
          <p:cNvPr id="18" name="Tiêu đề 1">
            <a:extLst>
              <a:ext uri="{FF2B5EF4-FFF2-40B4-BE49-F238E27FC236}">
                <a16:creationId xmlns:a16="http://schemas.microsoft.com/office/drawing/2014/main" id="{6986D66F-11E9-BF73-D52E-A59949F5FE07}"/>
              </a:ext>
            </a:extLst>
          </p:cNvPr>
          <p:cNvSpPr>
            <a:spLocks noGrp="1"/>
          </p:cNvSpPr>
          <p:nvPr>
            <p:ph type="title"/>
          </p:nvPr>
        </p:nvSpPr>
        <p:spPr>
          <a:xfrm>
            <a:off x="335360" y="145499"/>
            <a:ext cx="7406613" cy="369524"/>
          </a:xfrm>
        </p:spPr>
        <p:txBody>
          <a:bodyPr/>
          <a:lstStyle/>
          <a:p>
            <a:r>
              <a:rPr lang="en-US" dirty="0"/>
              <a:t>BOX FILTER KERNEL</a:t>
            </a:r>
          </a:p>
        </p:txBody>
      </p:sp>
      <p:sp>
        <p:nvSpPr>
          <p:cNvPr id="2" name="Oval 1">
            <a:extLst>
              <a:ext uri="{FF2B5EF4-FFF2-40B4-BE49-F238E27FC236}">
                <a16:creationId xmlns:a16="http://schemas.microsoft.com/office/drawing/2014/main" id="{E407672E-045F-D221-5980-8CB16A2F73DB}"/>
              </a:ext>
            </a:extLst>
          </p:cNvPr>
          <p:cNvSpPr/>
          <p:nvPr/>
        </p:nvSpPr>
        <p:spPr>
          <a:xfrm>
            <a:off x="9021118" y="2085975"/>
            <a:ext cx="332432" cy="36195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3" name="Oval 2">
            <a:extLst>
              <a:ext uri="{FF2B5EF4-FFF2-40B4-BE49-F238E27FC236}">
                <a16:creationId xmlns:a16="http://schemas.microsoft.com/office/drawing/2014/main" id="{89A93A51-7001-9BD6-FBE3-0350E6577D53}"/>
              </a:ext>
            </a:extLst>
          </p:cNvPr>
          <p:cNvSpPr/>
          <p:nvPr/>
        </p:nvSpPr>
        <p:spPr>
          <a:xfrm>
            <a:off x="9021118" y="4048126"/>
            <a:ext cx="332432" cy="36195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380386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1">
            <a:extLst>
              <a:ext uri="{FF2B5EF4-FFF2-40B4-BE49-F238E27FC236}">
                <a16:creationId xmlns:a16="http://schemas.microsoft.com/office/drawing/2014/main" id="{D1921E4C-A2D0-FE6A-80CF-6F35D12CF0B5}"/>
              </a:ext>
            </a:extLst>
          </p:cNvPr>
          <p:cNvSpPr>
            <a:spLocks noGrp="1"/>
          </p:cNvSpPr>
          <p:nvPr>
            <p:ph type="title"/>
          </p:nvPr>
        </p:nvSpPr>
        <p:spPr>
          <a:xfrm>
            <a:off x="335360" y="145499"/>
            <a:ext cx="7406613" cy="369524"/>
          </a:xfrm>
        </p:spPr>
        <p:txBody>
          <a:bodyPr/>
          <a:lstStyle/>
          <a:p>
            <a:r>
              <a:rPr lang="en-US" dirty="0"/>
              <a:t>GAUSSIAN FILTER KERNEL</a:t>
            </a:r>
          </a:p>
        </p:txBody>
      </p:sp>
      <p:pic>
        <p:nvPicPr>
          <p:cNvPr id="2" name="Hình ảnh 1">
            <a:extLst>
              <a:ext uri="{FF2B5EF4-FFF2-40B4-BE49-F238E27FC236}">
                <a16:creationId xmlns:a16="http://schemas.microsoft.com/office/drawing/2014/main" id="{D07AA24C-A4C8-490F-A789-8EED4F182224}"/>
              </a:ext>
            </a:extLst>
          </p:cNvPr>
          <p:cNvPicPr>
            <a:picLocks noChangeAspect="1"/>
          </p:cNvPicPr>
          <p:nvPr/>
        </p:nvPicPr>
        <p:blipFill>
          <a:blip r:embed="rId3"/>
          <a:stretch>
            <a:fillRect/>
          </a:stretch>
        </p:blipFill>
        <p:spPr>
          <a:xfrm>
            <a:off x="5989845" y="1026158"/>
            <a:ext cx="4956701" cy="4586683"/>
          </a:xfrm>
          <a:prstGeom prst="rect">
            <a:avLst/>
          </a:prstGeom>
        </p:spPr>
      </p:pic>
      <p:pic>
        <p:nvPicPr>
          <p:cNvPr id="4" name="Hình ảnh 3">
            <a:extLst>
              <a:ext uri="{FF2B5EF4-FFF2-40B4-BE49-F238E27FC236}">
                <a16:creationId xmlns:a16="http://schemas.microsoft.com/office/drawing/2014/main" id="{329EB0A8-F639-4A83-BD25-53CA7F1770D6}"/>
              </a:ext>
            </a:extLst>
          </p:cNvPr>
          <p:cNvPicPr>
            <a:picLocks noChangeAspect="1"/>
          </p:cNvPicPr>
          <p:nvPr/>
        </p:nvPicPr>
        <p:blipFill>
          <a:blip r:embed="rId4"/>
          <a:stretch>
            <a:fillRect/>
          </a:stretch>
        </p:blipFill>
        <p:spPr>
          <a:xfrm>
            <a:off x="335360" y="659395"/>
            <a:ext cx="4124901" cy="733527"/>
          </a:xfrm>
          <a:prstGeom prst="rect">
            <a:avLst/>
          </a:prstGeom>
        </p:spPr>
      </p:pic>
      <p:pic>
        <p:nvPicPr>
          <p:cNvPr id="3" name="Hình ảnh 2">
            <a:extLst>
              <a:ext uri="{FF2B5EF4-FFF2-40B4-BE49-F238E27FC236}">
                <a16:creationId xmlns:a16="http://schemas.microsoft.com/office/drawing/2014/main" id="{310BB16B-1E3E-46B7-87BD-2209693D9836}"/>
              </a:ext>
            </a:extLst>
          </p:cNvPr>
          <p:cNvPicPr>
            <a:picLocks noChangeAspect="1"/>
          </p:cNvPicPr>
          <p:nvPr/>
        </p:nvPicPr>
        <p:blipFill rotWithShape="1">
          <a:blip r:embed="rId5"/>
          <a:srcRect r="67376"/>
          <a:stretch/>
        </p:blipFill>
        <p:spPr>
          <a:xfrm>
            <a:off x="2220484" y="1392922"/>
            <a:ext cx="934720" cy="596548"/>
          </a:xfrm>
          <a:prstGeom prst="rect">
            <a:avLst/>
          </a:prstGeom>
        </p:spPr>
      </p:pic>
      <p:cxnSp>
        <p:nvCxnSpPr>
          <p:cNvPr id="7" name="Đường kết nối Mũi tên Thẳng 6">
            <a:extLst>
              <a:ext uri="{FF2B5EF4-FFF2-40B4-BE49-F238E27FC236}">
                <a16:creationId xmlns:a16="http://schemas.microsoft.com/office/drawing/2014/main" id="{8E036357-BB82-44EA-9E6C-622E53D56B19}"/>
              </a:ext>
            </a:extLst>
          </p:cNvPr>
          <p:cNvCxnSpPr>
            <a:cxnSpLocks/>
          </p:cNvCxnSpPr>
          <p:nvPr/>
        </p:nvCxnSpPr>
        <p:spPr>
          <a:xfrm flipV="1">
            <a:off x="2565924" y="1193356"/>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Hình Bầu dục 9">
            <a:extLst>
              <a:ext uri="{FF2B5EF4-FFF2-40B4-BE49-F238E27FC236}">
                <a16:creationId xmlns:a16="http://schemas.microsoft.com/office/drawing/2014/main" id="{5B6F71AE-F3F0-444C-A0FA-6718BDA5B5A9}"/>
              </a:ext>
            </a:extLst>
          </p:cNvPr>
          <p:cNvSpPr/>
          <p:nvPr/>
        </p:nvSpPr>
        <p:spPr>
          <a:xfrm>
            <a:off x="8503920" y="2824480"/>
            <a:ext cx="416560" cy="355600"/>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15" name="Đường nối Thẳng 14">
            <a:extLst>
              <a:ext uri="{FF2B5EF4-FFF2-40B4-BE49-F238E27FC236}">
                <a16:creationId xmlns:a16="http://schemas.microsoft.com/office/drawing/2014/main" id="{7F84B7EC-FC76-41C2-8898-C107F50EE181}"/>
              </a:ext>
            </a:extLst>
          </p:cNvPr>
          <p:cNvCxnSpPr>
            <a:cxnSpLocks/>
            <a:stCxn id="10" idx="7"/>
          </p:cNvCxnSpPr>
          <p:nvPr/>
        </p:nvCxnSpPr>
        <p:spPr>
          <a:xfrm flipV="1">
            <a:off x="8859476" y="1650556"/>
            <a:ext cx="956112" cy="1226000"/>
          </a:xfrm>
          <a:prstGeom prst="line">
            <a:avLst/>
          </a:prstGeom>
        </p:spPr>
        <p:style>
          <a:lnRef idx="1">
            <a:schemeClr val="accent2"/>
          </a:lnRef>
          <a:fillRef idx="0">
            <a:schemeClr val="accent2"/>
          </a:fillRef>
          <a:effectRef idx="0">
            <a:schemeClr val="accent2"/>
          </a:effectRef>
          <a:fontRef idx="minor">
            <a:schemeClr val="tx1"/>
          </a:fontRef>
        </p:style>
      </p:cxnSp>
      <p:cxnSp>
        <p:nvCxnSpPr>
          <p:cNvPr id="18" name="Đường nối Thẳng 17">
            <a:extLst>
              <a:ext uri="{FF2B5EF4-FFF2-40B4-BE49-F238E27FC236}">
                <a16:creationId xmlns:a16="http://schemas.microsoft.com/office/drawing/2014/main" id="{CBA76608-691F-4487-9BC2-96E69836CA3E}"/>
              </a:ext>
            </a:extLst>
          </p:cNvPr>
          <p:cNvCxnSpPr>
            <a:cxnSpLocks/>
          </p:cNvCxnSpPr>
          <p:nvPr/>
        </p:nvCxnSpPr>
        <p:spPr>
          <a:xfrm>
            <a:off x="9815588" y="1650556"/>
            <a:ext cx="821932" cy="0"/>
          </a:xfrm>
          <a:prstGeom prst="line">
            <a:avLst/>
          </a:prstGeom>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1" name="Hộp Văn bản 20">
                <a:extLst>
                  <a:ext uri="{FF2B5EF4-FFF2-40B4-BE49-F238E27FC236}">
                    <a16:creationId xmlns:a16="http://schemas.microsoft.com/office/drawing/2014/main" id="{44148A3A-EA26-4E27-85E7-D98631FE07AE}"/>
                  </a:ext>
                </a:extLst>
              </p:cNvPr>
              <p:cNvSpPr txBox="1"/>
              <p:nvPr/>
            </p:nvSpPr>
            <p:spPr>
              <a:xfrm>
                <a:off x="10666332" y="1392922"/>
                <a:ext cx="1371529" cy="1234249"/>
              </a:xfrm>
              <a:prstGeom prst="rect">
                <a:avLst/>
              </a:prstGeom>
              <a:noFill/>
            </p:spPr>
            <p:txBody>
              <a:bodyPr wrap="none" rtlCol="0">
                <a:spAutoFit/>
              </a:bodyPr>
              <a:lstStyle/>
              <a:p>
                <a:r>
                  <a:rPr lang="en-US" i="1" dirty="0">
                    <a:latin typeface="Times New Roman" panose="02020603050405020304" pitchFamily="18" charset="0"/>
                    <a:cs typeface="Times New Roman" panose="02020603050405020304" pitchFamily="18" charset="0"/>
                  </a:rPr>
                  <a:t>w </a:t>
                </a:r>
                <a:r>
                  <a:rPr lang="en-US" dirty="0">
                    <a:latin typeface="Times New Roman" panose="02020603050405020304" pitchFamily="18" charset="0"/>
                    <a:cs typeface="Times New Roman" panose="02020603050405020304" pitchFamily="18" charset="0"/>
                  </a:rPr>
                  <a:t>(1, 1)</a:t>
                </a:r>
              </a:p>
              <a:p>
                <a:r>
                  <a:rPr lang="en-US" dirty="0">
                    <a:latin typeface="Times New Roman" panose="02020603050405020304" pitchFamily="18" charset="0"/>
                    <a:cs typeface="Times New Roman" panose="02020603050405020304" pitchFamily="18" charset="0"/>
                  </a:rPr>
                  <a:t>s = 1, t = 1</a:t>
                </a:r>
              </a:p>
              <a:p>
                <a:r>
                  <a:rPr lang="en-US" dirty="0">
                    <a:latin typeface="Times New Roman" panose="02020603050405020304" pitchFamily="18" charset="0"/>
                    <a:cs typeface="Times New Roman" panose="02020603050405020304" pitchFamily="18" charset="0"/>
                  </a:rPr>
                  <a:t>r = </a:t>
                </a:r>
                <a14:m>
                  <m:oMath xmlns:m="http://schemas.openxmlformats.org/officeDocument/2006/math">
                    <m:rad>
                      <m:radPr>
                        <m:degHide m:val="on"/>
                        <m:ctrlPr>
                          <a:rPr lang="en-US" i="1" smtClean="0">
                            <a:latin typeface="Cambria Math" panose="02040503050406030204" pitchFamily="18" charset="0"/>
                            <a:cs typeface="Times New Roman" panose="02020603050405020304" pitchFamily="18" charset="0"/>
                          </a:rPr>
                        </m:ctrlPr>
                      </m:radPr>
                      <m:deg/>
                      <m:e>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𝑠</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2</m:t>
                            </m:r>
                          </m:sup>
                        </m:sSup>
                      </m:e>
                    </m:rad>
                  </m:oMath>
                </a14:m>
                <a:endParaRPr lang="en-US" dirty="0">
                  <a:latin typeface="Times New Roman" panose="02020603050405020304" pitchFamily="18" charset="0"/>
                  <a:cs typeface="Times New Roman" panose="02020603050405020304" pitchFamily="18" charset="0"/>
                </a:endParaRPr>
              </a:p>
              <a:p>
                <a:pPr indent="60325"/>
                <a:r>
                  <a:rPr lang="en-US" dirty="0">
                    <a:latin typeface="Times New Roman" panose="02020603050405020304" pitchFamily="18" charset="0"/>
                    <a:cs typeface="Times New Roman" panose="02020603050405020304" pitchFamily="18" charset="0"/>
                  </a:rPr>
                  <a:t> = 2</a:t>
                </a:r>
              </a:p>
            </p:txBody>
          </p:sp>
        </mc:Choice>
        <mc:Fallback xmlns="">
          <p:sp>
            <p:nvSpPr>
              <p:cNvPr id="21" name="Hộp Văn bản 20">
                <a:extLst>
                  <a:ext uri="{FF2B5EF4-FFF2-40B4-BE49-F238E27FC236}">
                    <a16:creationId xmlns:a16="http://schemas.microsoft.com/office/drawing/2014/main" id="{44148A3A-EA26-4E27-85E7-D98631FE07AE}"/>
                  </a:ext>
                </a:extLst>
              </p:cNvPr>
              <p:cNvSpPr txBox="1">
                <a:spLocks noRot="1" noChangeAspect="1" noMove="1" noResize="1" noEditPoints="1" noAdjustHandles="1" noChangeArrowheads="1" noChangeShapeType="1" noTextEdit="1"/>
              </p:cNvSpPr>
              <p:nvPr/>
            </p:nvSpPr>
            <p:spPr>
              <a:xfrm>
                <a:off x="10666332" y="1392922"/>
                <a:ext cx="1371529" cy="1234249"/>
              </a:xfrm>
              <a:prstGeom prst="rect">
                <a:avLst/>
              </a:prstGeom>
              <a:blipFill>
                <a:blip r:embed="rId6"/>
                <a:stretch>
                  <a:fillRect l="-4000" t="-2463" b="-6897"/>
                </a:stretch>
              </a:blipFill>
            </p:spPr>
            <p:txBody>
              <a:bodyPr/>
              <a:lstStyle/>
              <a:p>
                <a:r>
                  <a:rPr lang="en-US">
                    <a:noFill/>
                  </a:rPr>
                  <a:t> </a:t>
                </a:r>
              </a:p>
            </p:txBody>
          </p:sp>
        </mc:Fallback>
      </mc:AlternateContent>
      <p:sp>
        <p:nvSpPr>
          <p:cNvPr id="23" name="Hộp Văn bản 22">
            <a:extLst>
              <a:ext uri="{FF2B5EF4-FFF2-40B4-BE49-F238E27FC236}">
                <a16:creationId xmlns:a16="http://schemas.microsoft.com/office/drawing/2014/main" id="{15538828-4E4F-44DC-A7F3-843EA2EFDECE}"/>
              </a:ext>
            </a:extLst>
          </p:cNvPr>
          <p:cNvSpPr txBox="1"/>
          <p:nvPr/>
        </p:nvSpPr>
        <p:spPr>
          <a:xfrm>
            <a:off x="5506720" y="5656439"/>
            <a:ext cx="6177280" cy="369332"/>
          </a:xfrm>
          <a:prstGeom prst="rect">
            <a:avLst/>
          </a:prstGeom>
          <a:noFill/>
        </p:spPr>
        <p:txBody>
          <a:bodyPr wrap="square">
            <a:spAutoFit/>
          </a:bodyPr>
          <a:lstStyle/>
          <a:p>
            <a:pPr algn="ctr"/>
            <a:r>
              <a:rPr lang="en-US" sz="1800" b="0" i="0" dirty="0">
                <a:solidFill>
                  <a:srgbClr val="242021"/>
                </a:solidFill>
                <a:effectLst/>
                <a:latin typeface="TimesTen-Roman"/>
              </a:rPr>
              <a:t>Distances from the center for various sizes of square kernels.</a:t>
            </a:r>
            <a:r>
              <a:rPr lang="en-US" dirty="0"/>
              <a:t> </a:t>
            </a:r>
          </a:p>
        </p:txBody>
      </p:sp>
      <p:sp>
        <p:nvSpPr>
          <p:cNvPr id="25" name="Hộp Văn bản 24">
            <a:extLst>
              <a:ext uri="{FF2B5EF4-FFF2-40B4-BE49-F238E27FC236}">
                <a16:creationId xmlns:a16="http://schemas.microsoft.com/office/drawing/2014/main" id="{9CE68188-7FAD-4F81-9F8C-988B0661F9A8}"/>
              </a:ext>
            </a:extLst>
          </p:cNvPr>
          <p:cNvSpPr txBox="1"/>
          <p:nvPr/>
        </p:nvSpPr>
        <p:spPr>
          <a:xfrm>
            <a:off x="590640" y="2182457"/>
            <a:ext cx="5827204" cy="67710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 t: The pixel distances from the center of the kernel</a:t>
            </a:r>
          </a:p>
          <a:p>
            <a:r>
              <a:rPr lang="el-GR" sz="2000" dirty="0">
                <a:latin typeface="Times New Roman" panose="02020603050405020304" pitchFamily="18" charset="0"/>
                <a:cs typeface="Times New Roman" panose="02020603050405020304" pitchFamily="18" charset="0"/>
              </a:rPr>
              <a:t>σ</a:t>
            </a:r>
            <a:r>
              <a:rPr lang="en-US" dirty="0">
                <a:latin typeface="Times New Roman" panose="02020603050405020304" pitchFamily="18" charset="0"/>
                <a:cs typeface="Times New Roman" panose="02020603050405020304" pitchFamily="18" charset="0"/>
              </a:rPr>
              <a:t>: The standard deviation (controls the amount of blur)</a:t>
            </a:r>
          </a:p>
        </p:txBody>
      </p:sp>
      <p:pic>
        <p:nvPicPr>
          <p:cNvPr id="27" name="Hình ảnh 26">
            <a:extLst>
              <a:ext uri="{FF2B5EF4-FFF2-40B4-BE49-F238E27FC236}">
                <a16:creationId xmlns:a16="http://schemas.microsoft.com/office/drawing/2014/main" id="{757BC8B2-8189-4E19-BE4E-40A9FE57D730}"/>
              </a:ext>
            </a:extLst>
          </p:cNvPr>
          <p:cNvPicPr>
            <a:picLocks noChangeAspect="1"/>
          </p:cNvPicPr>
          <p:nvPr/>
        </p:nvPicPr>
        <p:blipFill>
          <a:blip r:embed="rId7"/>
          <a:stretch>
            <a:fillRect/>
          </a:stretch>
        </p:blipFill>
        <p:spPr>
          <a:xfrm>
            <a:off x="3224609" y="1480838"/>
            <a:ext cx="2835157" cy="679820"/>
          </a:xfrm>
          <a:prstGeom prst="rect">
            <a:avLst/>
          </a:prstGeom>
        </p:spPr>
      </p:pic>
      <mc:AlternateContent xmlns:mc="http://schemas.openxmlformats.org/markup-compatibility/2006" xmlns:a14="http://schemas.microsoft.com/office/drawing/2010/main">
        <mc:Choice Requires="a14">
          <p:sp>
            <p:nvSpPr>
              <p:cNvPr id="28" name="Hộp Văn bản 27">
                <a:extLst>
                  <a:ext uri="{FF2B5EF4-FFF2-40B4-BE49-F238E27FC236}">
                    <a16:creationId xmlns:a16="http://schemas.microsoft.com/office/drawing/2014/main" id="{D364930D-C581-48DD-8753-8CF753A46CBB}"/>
                  </a:ext>
                </a:extLst>
              </p:cNvPr>
              <p:cNvSpPr txBox="1"/>
              <p:nvPr/>
            </p:nvSpPr>
            <p:spPr>
              <a:xfrm>
                <a:off x="49842" y="3632507"/>
                <a:ext cx="6582320" cy="120032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Set constant K =              (ensures the sum of all values equals 1)</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𝑟</m:t>
                        </m:r>
                      </m:e>
                      <m:sup>
                        <m:r>
                          <a:rPr lang="en-US" b="0" i="1" smtClean="0">
                            <a:latin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 = </a:t>
                </a:r>
                <a14:m>
                  <m:oMath xmlns:m="http://schemas.openxmlformats.org/officeDocument/2006/math">
                    <m:sSup>
                      <m:sSupPr>
                        <m:ctrlPr>
                          <a:rPr lang="en-US"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𝑠</m:t>
                        </m:r>
                      </m:e>
                      <m:sup>
                        <m:r>
                          <a:rPr lang="en-US" b="0" i="1" smtClean="0">
                            <a:latin typeface="Cambria Math" panose="02040503050406030204" pitchFamily="18" charset="0"/>
                            <a:cs typeface="Times New Roman" panose="02020603050405020304" pitchFamily="18" charset="0"/>
                          </a:rPr>
                          <m:t>2</m:t>
                        </m:r>
                      </m:sup>
                    </m:sSup>
                    <m:r>
                      <a:rPr lang="en-US" b="0" i="1" smtClean="0">
                        <a:latin typeface="Cambria Math" panose="02040503050406030204" pitchFamily="18" charset="0"/>
                        <a:cs typeface="Times New Roman" panose="02020603050405020304" pitchFamily="18" charset="0"/>
                      </a:rPr>
                      <m:t>+</m:t>
                    </m:r>
                    <m:sSup>
                      <m:sSupPr>
                        <m:ctrlPr>
                          <a:rPr lang="en-US" b="0" i="1" smtClean="0">
                            <a:latin typeface="Cambria Math" panose="02040503050406030204" pitchFamily="18" charset="0"/>
                            <a:cs typeface="Times New Roman" panose="02020603050405020304" pitchFamily="18" charset="0"/>
                          </a:rPr>
                        </m:ctrlPr>
                      </m:sSupPr>
                      <m:e>
                        <m:r>
                          <a:rPr lang="en-US" b="0" i="1" smtClean="0">
                            <a:latin typeface="Cambria Math" panose="02040503050406030204" pitchFamily="18" charset="0"/>
                            <a:cs typeface="Times New Roman" panose="02020603050405020304" pitchFamily="18" charset="0"/>
                          </a:rPr>
                          <m:t>𝑡</m:t>
                        </m:r>
                      </m:e>
                      <m:sup>
                        <m:r>
                          <a:rPr lang="en-US" b="0" i="1" smtClean="0">
                            <a:latin typeface="Cambria Math" panose="02040503050406030204" pitchFamily="18" charset="0"/>
                            <a:cs typeface="Times New Roman" panose="02020603050405020304" pitchFamily="18" charset="0"/>
                          </a:rPr>
                          <m:t>2</m:t>
                        </m:r>
                      </m:sup>
                    </m:sSup>
                  </m:oMath>
                </a14:m>
                <a:r>
                  <a:rPr lang="en-US" dirty="0">
                    <a:latin typeface="Times New Roman" panose="02020603050405020304" pitchFamily="18" charset="0"/>
                    <a:cs typeface="Times New Roman" panose="02020603050405020304" pitchFamily="18" charset="0"/>
                  </a:rPr>
                  <a:t> (r is </a:t>
                </a:r>
                <a:r>
                  <a:rPr lang="en-US" dirty="0">
                    <a:solidFill>
                      <a:srgbClr val="242021"/>
                    </a:solidFill>
                    <a:latin typeface="TimesTen-Roman"/>
                  </a:rPr>
                  <a:t>distances from the center for various sizes of square kernels)</a:t>
                </a:r>
                <a:endParaRPr lang="en-US" dirty="0"/>
              </a:p>
            </p:txBody>
          </p:sp>
        </mc:Choice>
        <mc:Fallback xmlns="">
          <p:sp>
            <p:nvSpPr>
              <p:cNvPr id="28" name="Hộp Văn bản 27">
                <a:extLst>
                  <a:ext uri="{FF2B5EF4-FFF2-40B4-BE49-F238E27FC236}">
                    <a16:creationId xmlns:a16="http://schemas.microsoft.com/office/drawing/2014/main" id="{D364930D-C581-48DD-8753-8CF753A46CBB}"/>
                  </a:ext>
                </a:extLst>
              </p:cNvPr>
              <p:cNvSpPr txBox="1">
                <a:spLocks noRot="1" noChangeAspect="1" noMove="1" noResize="1" noEditPoints="1" noAdjustHandles="1" noChangeArrowheads="1" noChangeShapeType="1" noTextEdit="1"/>
              </p:cNvSpPr>
              <p:nvPr/>
            </p:nvSpPr>
            <p:spPr>
              <a:xfrm>
                <a:off x="49842" y="3632507"/>
                <a:ext cx="6582320" cy="1200329"/>
              </a:xfrm>
              <a:prstGeom prst="rect">
                <a:avLst/>
              </a:prstGeom>
              <a:blipFill>
                <a:blip r:embed="rId8"/>
                <a:stretch>
                  <a:fillRect l="-741" t="-3046" b="-7107"/>
                </a:stretch>
              </a:blipFill>
            </p:spPr>
            <p:txBody>
              <a:bodyPr/>
              <a:lstStyle/>
              <a:p>
                <a:r>
                  <a:rPr lang="en-US">
                    <a:noFill/>
                  </a:rPr>
                  <a:t> </a:t>
                </a:r>
              </a:p>
            </p:txBody>
          </p:sp>
        </mc:Fallback>
      </mc:AlternateContent>
      <p:pic>
        <p:nvPicPr>
          <p:cNvPr id="29" name="Hình ảnh 28">
            <a:extLst>
              <a:ext uri="{FF2B5EF4-FFF2-40B4-BE49-F238E27FC236}">
                <a16:creationId xmlns:a16="http://schemas.microsoft.com/office/drawing/2014/main" id="{0068A77B-C2DE-463A-B3F6-F5AE461B104D}"/>
              </a:ext>
            </a:extLst>
          </p:cNvPr>
          <p:cNvPicPr>
            <a:picLocks noChangeAspect="1"/>
          </p:cNvPicPr>
          <p:nvPr/>
        </p:nvPicPr>
        <p:blipFill>
          <a:blip r:embed="rId9"/>
          <a:stretch>
            <a:fillRect/>
          </a:stretch>
        </p:blipFill>
        <p:spPr>
          <a:xfrm>
            <a:off x="1721705" y="3467427"/>
            <a:ext cx="619125" cy="657225"/>
          </a:xfrm>
          <a:prstGeom prst="rect">
            <a:avLst/>
          </a:prstGeom>
        </p:spPr>
      </p:pic>
      <p:pic>
        <p:nvPicPr>
          <p:cNvPr id="30" name="Hình ảnh 29">
            <a:extLst>
              <a:ext uri="{FF2B5EF4-FFF2-40B4-BE49-F238E27FC236}">
                <a16:creationId xmlns:a16="http://schemas.microsoft.com/office/drawing/2014/main" id="{E8BFE543-A71A-4D43-8DAE-B7DBBA991953}"/>
              </a:ext>
            </a:extLst>
          </p:cNvPr>
          <p:cNvPicPr>
            <a:picLocks noChangeAspect="1"/>
          </p:cNvPicPr>
          <p:nvPr/>
        </p:nvPicPr>
        <p:blipFill>
          <a:blip r:embed="rId10"/>
          <a:stretch>
            <a:fillRect/>
          </a:stretch>
        </p:blipFill>
        <p:spPr>
          <a:xfrm>
            <a:off x="2200084" y="4832836"/>
            <a:ext cx="1838582" cy="704948"/>
          </a:xfrm>
          <a:prstGeom prst="rect">
            <a:avLst/>
          </a:prstGeom>
        </p:spPr>
      </p:pic>
    </p:spTree>
    <p:extLst>
      <p:ext uri="{BB962C8B-B14F-4D97-AF65-F5344CB8AC3E}">
        <p14:creationId xmlns:p14="http://schemas.microsoft.com/office/powerpoint/2010/main" val="14578146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3159D9-A5BA-B457-EB2A-8A542338D8CC}"/>
              </a:ext>
            </a:extLst>
          </p:cNvPr>
          <p:cNvPicPr>
            <a:picLocks noChangeAspect="1"/>
          </p:cNvPicPr>
          <p:nvPr/>
        </p:nvPicPr>
        <p:blipFill>
          <a:blip r:embed="rId3"/>
          <a:stretch>
            <a:fillRect/>
          </a:stretch>
        </p:blipFill>
        <p:spPr>
          <a:xfrm>
            <a:off x="335360" y="1309391"/>
            <a:ext cx="10383699" cy="4239217"/>
          </a:xfrm>
          <a:prstGeom prst="rect">
            <a:avLst/>
          </a:prstGeom>
        </p:spPr>
      </p:pic>
      <p:sp>
        <p:nvSpPr>
          <p:cNvPr id="5" name="Tiêu đề 1">
            <a:extLst>
              <a:ext uri="{FF2B5EF4-FFF2-40B4-BE49-F238E27FC236}">
                <a16:creationId xmlns:a16="http://schemas.microsoft.com/office/drawing/2014/main" id="{F066680A-07C0-EC42-F8AC-CD50A166C15F}"/>
              </a:ext>
            </a:extLst>
          </p:cNvPr>
          <p:cNvSpPr>
            <a:spLocks noGrp="1"/>
          </p:cNvSpPr>
          <p:nvPr>
            <p:ph type="title"/>
          </p:nvPr>
        </p:nvSpPr>
        <p:spPr>
          <a:xfrm>
            <a:off x="335360" y="145499"/>
            <a:ext cx="7406613" cy="369524"/>
          </a:xfrm>
        </p:spPr>
        <p:txBody>
          <a:bodyPr/>
          <a:lstStyle/>
          <a:p>
            <a:r>
              <a:rPr lang="en-US" dirty="0"/>
              <a:t>GAUSSIAN FILTER KERNEL</a:t>
            </a:r>
          </a:p>
        </p:txBody>
      </p:sp>
      <p:sp>
        <p:nvSpPr>
          <p:cNvPr id="7" name="Oval 6">
            <a:extLst>
              <a:ext uri="{FF2B5EF4-FFF2-40B4-BE49-F238E27FC236}">
                <a16:creationId xmlns:a16="http://schemas.microsoft.com/office/drawing/2014/main" id="{B8AC9A20-2EE7-AE0C-ACD3-051D43DAE366}"/>
              </a:ext>
            </a:extLst>
          </p:cNvPr>
          <p:cNvSpPr/>
          <p:nvPr/>
        </p:nvSpPr>
        <p:spPr>
          <a:xfrm>
            <a:off x="7841680" y="2602523"/>
            <a:ext cx="753627" cy="512466"/>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4FCCC254-550F-3582-2594-8F6C671128E7}"/>
              </a:ext>
            </a:extLst>
          </p:cNvPr>
          <p:cNvCxnSpPr/>
          <p:nvPr/>
        </p:nvCxnSpPr>
        <p:spPr>
          <a:xfrm flipV="1">
            <a:off x="8193373" y="2069960"/>
            <a:ext cx="291402" cy="532563"/>
          </a:xfrm>
          <a:prstGeom prst="line">
            <a:avLst/>
          </a:prstGeom>
        </p:spPr>
        <p:style>
          <a:lnRef idx="1">
            <a:schemeClr val="accent2"/>
          </a:lnRef>
          <a:fillRef idx="0">
            <a:schemeClr val="accent2"/>
          </a:fillRef>
          <a:effectRef idx="0">
            <a:schemeClr val="accent2"/>
          </a:effectRef>
          <a:fontRef idx="minor">
            <a:schemeClr val="tx1"/>
          </a:fontRef>
        </p:style>
      </p:cxnSp>
      <p:cxnSp>
        <p:nvCxnSpPr>
          <p:cNvPr id="11" name="Straight Connector 10">
            <a:extLst>
              <a:ext uri="{FF2B5EF4-FFF2-40B4-BE49-F238E27FC236}">
                <a16:creationId xmlns:a16="http://schemas.microsoft.com/office/drawing/2014/main" id="{7EA36234-9320-ED8B-E534-0D45B8188257}"/>
              </a:ext>
            </a:extLst>
          </p:cNvPr>
          <p:cNvCxnSpPr>
            <a:cxnSpLocks/>
          </p:cNvCxnSpPr>
          <p:nvPr/>
        </p:nvCxnSpPr>
        <p:spPr>
          <a:xfrm>
            <a:off x="8484775" y="2069960"/>
            <a:ext cx="361740" cy="0"/>
          </a:xfrm>
          <a:prstGeom prst="line">
            <a:avLst/>
          </a:prstGeom>
        </p:spPr>
        <p:style>
          <a:lnRef idx="1">
            <a:schemeClr val="accent2"/>
          </a:lnRef>
          <a:fillRef idx="0">
            <a:schemeClr val="accent2"/>
          </a:fillRef>
          <a:effectRef idx="0">
            <a:schemeClr val="accent2"/>
          </a:effectRef>
          <a:fontRef idx="minor">
            <a:schemeClr val="tx1"/>
          </a:fontRef>
        </p:style>
      </p:cxnSp>
      <p:pic>
        <p:nvPicPr>
          <p:cNvPr id="13" name="Picture 12">
            <a:extLst>
              <a:ext uri="{FF2B5EF4-FFF2-40B4-BE49-F238E27FC236}">
                <a16:creationId xmlns:a16="http://schemas.microsoft.com/office/drawing/2014/main" id="{3544DA78-5709-DE03-8526-11E9888F27ED}"/>
              </a:ext>
            </a:extLst>
          </p:cNvPr>
          <p:cNvPicPr>
            <a:picLocks noChangeAspect="1"/>
          </p:cNvPicPr>
          <p:nvPr/>
        </p:nvPicPr>
        <p:blipFill>
          <a:blip r:embed="rId4"/>
          <a:stretch>
            <a:fillRect/>
          </a:stretch>
        </p:blipFill>
        <p:spPr>
          <a:xfrm>
            <a:off x="8978820" y="1774188"/>
            <a:ext cx="733527" cy="562053"/>
          </a:xfrm>
          <a:prstGeom prst="rect">
            <a:avLst/>
          </a:prstGeom>
        </p:spPr>
      </p:pic>
      <p:sp>
        <p:nvSpPr>
          <p:cNvPr id="14" name="Tiêu đề 1">
            <a:extLst>
              <a:ext uri="{FF2B5EF4-FFF2-40B4-BE49-F238E27FC236}">
                <a16:creationId xmlns:a16="http://schemas.microsoft.com/office/drawing/2014/main" id="{BB3A506D-5D45-540C-7FFB-BCBA24308530}"/>
              </a:ext>
            </a:extLst>
          </p:cNvPr>
          <p:cNvSpPr txBox="1">
            <a:spLocks/>
          </p:cNvSpPr>
          <p:nvPr/>
        </p:nvSpPr>
        <p:spPr>
          <a:xfrm>
            <a:off x="9721622" y="1870452"/>
            <a:ext cx="2248705"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1800" b="0" dirty="0">
                <a:latin typeface="Times New Roman" panose="02020603050405020304" pitchFamily="18" charset="0"/>
                <a:cs typeface="Times New Roman" panose="02020603050405020304" pitchFamily="18" charset="0"/>
              </a:rPr>
              <a:t>With s = -1 and t = -1</a:t>
            </a:r>
          </a:p>
        </p:txBody>
      </p:sp>
      <p:cxnSp>
        <p:nvCxnSpPr>
          <p:cNvPr id="18" name="Straight Arrow Connector 17">
            <a:extLst>
              <a:ext uri="{FF2B5EF4-FFF2-40B4-BE49-F238E27FC236}">
                <a16:creationId xmlns:a16="http://schemas.microsoft.com/office/drawing/2014/main" id="{406CB1E4-DCF5-BFE0-2C22-A5953325F7F9}"/>
              </a:ext>
            </a:extLst>
          </p:cNvPr>
          <p:cNvCxnSpPr>
            <a:cxnSpLocks/>
          </p:cNvCxnSpPr>
          <p:nvPr/>
        </p:nvCxnSpPr>
        <p:spPr>
          <a:xfrm>
            <a:off x="6446500" y="2982191"/>
            <a:ext cx="505018" cy="5611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2" name="Hình ảnh 29">
            <a:extLst>
              <a:ext uri="{FF2B5EF4-FFF2-40B4-BE49-F238E27FC236}">
                <a16:creationId xmlns:a16="http://schemas.microsoft.com/office/drawing/2014/main" id="{5246CA25-C631-3EA7-6B8D-63F8394F89BC}"/>
              </a:ext>
            </a:extLst>
          </p:cNvPr>
          <p:cNvPicPr>
            <a:picLocks noChangeAspect="1"/>
          </p:cNvPicPr>
          <p:nvPr/>
        </p:nvPicPr>
        <p:blipFill>
          <a:blip r:embed="rId5"/>
          <a:stretch>
            <a:fillRect/>
          </a:stretch>
        </p:blipFill>
        <p:spPr>
          <a:xfrm>
            <a:off x="5527209" y="1069240"/>
            <a:ext cx="1838582" cy="704948"/>
          </a:xfrm>
          <a:prstGeom prst="rect">
            <a:avLst/>
          </a:prstGeom>
        </p:spPr>
      </p:pic>
      <p:sp>
        <p:nvSpPr>
          <p:cNvPr id="26" name="Tiêu đề 1">
            <a:extLst>
              <a:ext uri="{FF2B5EF4-FFF2-40B4-BE49-F238E27FC236}">
                <a16:creationId xmlns:a16="http://schemas.microsoft.com/office/drawing/2014/main" id="{4AAF9204-CF9B-2A03-4C79-5DC451971FFD}"/>
              </a:ext>
            </a:extLst>
          </p:cNvPr>
          <p:cNvSpPr txBox="1">
            <a:spLocks/>
          </p:cNvSpPr>
          <p:nvPr/>
        </p:nvSpPr>
        <p:spPr>
          <a:xfrm>
            <a:off x="5331197" y="2612667"/>
            <a:ext cx="2230606"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Constant K</a:t>
            </a:r>
          </a:p>
        </p:txBody>
      </p:sp>
      <p:sp>
        <p:nvSpPr>
          <p:cNvPr id="27" name="Rectangle 26">
            <a:extLst>
              <a:ext uri="{FF2B5EF4-FFF2-40B4-BE49-F238E27FC236}">
                <a16:creationId xmlns:a16="http://schemas.microsoft.com/office/drawing/2014/main" id="{320AC671-7047-F8FD-5C97-3DDFE650C8E0}"/>
              </a:ext>
            </a:extLst>
          </p:cNvPr>
          <p:cNvSpPr/>
          <p:nvPr/>
        </p:nvSpPr>
        <p:spPr>
          <a:xfrm>
            <a:off x="6841331" y="3721895"/>
            <a:ext cx="692944" cy="227108"/>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8" name="Tiêu đề 1">
            <a:extLst>
              <a:ext uri="{FF2B5EF4-FFF2-40B4-BE49-F238E27FC236}">
                <a16:creationId xmlns:a16="http://schemas.microsoft.com/office/drawing/2014/main" id="{F7FF35BF-788B-449A-9E54-2C3417D5328D}"/>
              </a:ext>
            </a:extLst>
          </p:cNvPr>
          <p:cNvSpPr txBox="1">
            <a:spLocks/>
          </p:cNvSpPr>
          <p:nvPr/>
        </p:nvSpPr>
        <p:spPr>
          <a:xfrm>
            <a:off x="7841680" y="5260603"/>
            <a:ext cx="3902928"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Sum of the value of the coefficients</a:t>
            </a:r>
          </a:p>
        </p:txBody>
      </p:sp>
      <p:cxnSp>
        <p:nvCxnSpPr>
          <p:cNvPr id="32" name="Straight Arrow Connector 31">
            <a:extLst>
              <a:ext uri="{FF2B5EF4-FFF2-40B4-BE49-F238E27FC236}">
                <a16:creationId xmlns:a16="http://schemas.microsoft.com/office/drawing/2014/main" id="{DFCCB5C2-0519-9755-0AEA-B7CB7A3F2227}"/>
              </a:ext>
            </a:extLst>
          </p:cNvPr>
          <p:cNvCxnSpPr>
            <a:cxnSpLocks/>
          </p:cNvCxnSpPr>
          <p:nvPr/>
        </p:nvCxnSpPr>
        <p:spPr>
          <a:xfrm flipH="1" flipV="1">
            <a:off x="7187803" y="4035562"/>
            <a:ext cx="346472" cy="1409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4DDBB0-20F0-004E-D9B2-BAA5CD866F3C}"/>
              </a:ext>
            </a:extLst>
          </p:cNvPr>
          <p:cNvCxnSpPr/>
          <p:nvPr/>
        </p:nvCxnSpPr>
        <p:spPr>
          <a:xfrm>
            <a:off x="7534275" y="5445365"/>
            <a:ext cx="307405" cy="0"/>
          </a:xfrm>
          <a:prstGeom prst="line">
            <a:avLst/>
          </a:prstGeom>
        </p:spPr>
        <p:style>
          <a:lnRef idx="1">
            <a:schemeClr val="accent1"/>
          </a:lnRef>
          <a:fillRef idx="0">
            <a:schemeClr val="accent1"/>
          </a:fillRef>
          <a:effectRef idx="0">
            <a:schemeClr val="accent1"/>
          </a:effectRef>
          <a:fontRef idx="minor">
            <a:schemeClr val="tx1"/>
          </a:fontRef>
        </p:style>
      </p:cxnSp>
      <p:sp>
        <p:nvSpPr>
          <p:cNvPr id="40" name="Tiêu đề 1">
            <a:extLst>
              <a:ext uri="{FF2B5EF4-FFF2-40B4-BE49-F238E27FC236}">
                <a16:creationId xmlns:a16="http://schemas.microsoft.com/office/drawing/2014/main" id="{102CA741-8725-380E-8A4F-31B92E2679D7}"/>
              </a:ext>
            </a:extLst>
          </p:cNvPr>
          <p:cNvSpPr txBox="1">
            <a:spLocks/>
          </p:cNvSpPr>
          <p:nvPr/>
        </p:nvSpPr>
        <p:spPr>
          <a:xfrm>
            <a:off x="1833586" y="5274876"/>
            <a:ext cx="3902928"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solidFill>
                  <a:srgbClr val="016E9F"/>
                </a:solidFill>
                <a:latin typeface="TimesTen-Roman"/>
              </a:rPr>
              <a:t>B</a:t>
            </a:r>
            <a:r>
              <a:rPr lang="en-US" sz="1800" b="0" i="0" dirty="0">
                <a:solidFill>
                  <a:srgbClr val="016E9F"/>
                </a:solidFill>
                <a:effectLst/>
                <a:latin typeface="TimesTen-Roman"/>
              </a:rPr>
              <a:t>ell shape of the Gaussian function</a:t>
            </a:r>
            <a:r>
              <a:rPr lang="en-US" sz="1200" dirty="0"/>
              <a:t> </a:t>
            </a:r>
            <a:endParaRPr lang="en-US" sz="18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6334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C4CEB10-4297-4A04-A2E5-F3DCD5DE2B77}"/>
              </a:ext>
            </a:extLst>
          </p:cNvPr>
          <p:cNvSpPr>
            <a:spLocks noGrp="1"/>
          </p:cNvSpPr>
          <p:nvPr>
            <p:ph type="title"/>
          </p:nvPr>
        </p:nvSpPr>
        <p:spPr>
          <a:xfrm>
            <a:off x="335360" y="145499"/>
            <a:ext cx="9056290" cy="369524"/>
          </a:xfrm>
        </p:spPr>
        <p:txBody>
          <a:bodyPr/>
          <a:lstStyle/>
          <a:p>
            <a:r>
              <a:rPr lang="en-US" dirty="0"/>
              <a:t>Comparing the </a:t>
            </a:r>
            <a:r>
              <a:rPr lang="en-US" b="1" dirty="0"/>
              <a:t>Box kernel</a:t>
            </a:r>
            <a:r>
              <a:rPr lang="en-US" dirty="0"/>
              <a:t> and the </a:t>
            </a:r>
            <a:r>
              <a:rPr lang="en-US" b="1" dirty="0"/>
              <a:t>Gaussian kernel</a:t>
            </a:r>
            <a:endParaRPr lang="en-US" dirty="0"/>
          </a:p>
        </p:txBody>
      </p:sp>
      <p:pic>
        <p:nvPicPr>
          <p:cNvPr id="7" name="Hình ảnh 6">
            <a:extLst>
              <a:ext uri="{FF2B5EF4-FFF2-40B4-BE49-F238E27FC236}">
                <a16:creationId xmlns:a16="http://schemas.microsoft.com/office/drawing/2014/main" id="{E4C49B15-378B-46AF-9FBD-620802F7F96D}"/>
              </a:ext>
            </a:extLst>
          </p:cNvPr>
          <p:cNvPicPr>
            <a:picLocks noChangeAspect="1"/>
          </p:cNvPicPr>
          <p:nvPr/>
        </p:nvPicPr>
        <p:blipFill>
          <a:blip r:embed="rId3"/>
          <a:stretch>
            <a:fillRect/>
          </a:stretch>
        </p:blipFill>
        <p:spPr>
          <a:xfrm>
            <a:off x="538560" y="1812163"/>
            <a:ext cx="2926000" cy="2933189"/>
          </a:xfrm>
          <a:prstGeom prst="rect">
            <a:avLst/>
          </a:prstGeom>
        </p:spPr>
      </p:pic>
      <p:pic>
        <p:nvPicPr>
          <p:cNvPr id="8" name="Hình ảnh 7">
            <a:extLst>
              <a:ext uri="{FF2B5EF4-FFF2-40B4-BE49-F238E27FC236}">
                <a16:creationId xmlns:a16="http://schemas.microsoft.com/office/drawing/2014/main" id="{45CA600E-32E1-4157-B7A4-3F0794DE7890}"/>
              </a:ext>
            </a:extLst>
          </p:cNvPr>
          <p:cNvPicPr>
            <a:picLocks noChangeAspect="1"/>
          </p:cNvPicPr>
          <p:nvPr/>
        </p:nvPicPr>
        <p:blipFill>
          <a:blip r:embed="rId4"/>
          <a:stretch>
            <a:fillRect/>
          </a:stretch>
        </p:blipFill>
        <p:spPr>
          <a:xfrm>
            <a:off x="4622233" y="1812162"/>
            <a:ext cx="2947533" cy="2933190"/>
          </a:xfrm>
          <a:prstGeom prst="rect">
            <a:avLst/>
          </a:prstGeom>
        </p:spPr>
      </p:pic>
      <p:pic>
        <p:nvPicPr>
          <p:cNvPr id="9" name="Hình ảnh 8">
            <a:extLst>
              <a:ext uri="{FF2B5EF4-FFF2-40B4-BE49-F238E27FC236}">
                <a16:creationId xmlns:a16="http://schemas.microsoft.com/office/drawing/2014/main" id="{5A3ED54E-8034-469A-9069-116EADC06297}"/>
              </a:ext>
            </a:extLst>
          </p:cNvPr>
          <p:cNvPicPr>
            <a:picLocks noChangeAspect="1"/>
          </p:cNvPicPr>
          <p:nvPr/>
        </p:nvPicPr>
        <p:blipFill>
          <a:blip r:embed="rId5"/>
          <a:stretch>
            <a:fillRect/>
          </a:stretch>
        </p:blipFill>
        <p:spPr>
          <a:xfrm>
            <a:off x="8561659" y="1812162"/>
            <a:ext cx="2945887" cy="2933190"/>
          </a:xfrm>
          <a:prstGeom prst="rect">
            <a:avLst/>
          </a:prstGeom>
        </p:spPr>
      </p:pic>
      <p:sp>
        <p:nvSpPr>
          <p:cNvPr id="3" name="TextBox 2">
            <a:extLst>
              <a:ext uri="{FF2B5EF4-FFF2-40B4-BE49-F238E27FC236}">
                <a16:creationId xmlns:a16="http://schemas.microsoft.com/office/drawing/2014/main" id="{B96732CD-D37A-5DAA-D9ED-3A5F204A0586}"/>
              </a:ext>
            </a:extLst>
          </p:cNvPr>
          <p:cNvSpPr txBox="1"/>
          <p:nvPr/>
        </p:nvSpPr>
        <p:spPr>
          <a:xfrm>
            <a:off x="1213524" y="4745352"/>
            <a:ext cx="157607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Original image</a:t>
            </a:r>
          </a:p>
        </p:txBody>
      </p:sp>
      <p:sp>
        <p:nvSpPr>
          <p:cNvPr id="4" name="TextBox 3">
            <a:extLst>
              <a:ext uri="{FF2B5EF4-FFF2-40B4-BE49-F238E27FC236}">
                <a16:creationId xmlns:a16="http://schemas.microsoft.com/office/drawing/2014/main" id="{653904A9-211A-2C08-06A4-58DE048CC17D}"/>
              </a:ext>
            </a:extLst>
          </p:cNvPr>
          <p:cNvSpPr txBox="1"/>
          <p:nvPr/>
        </p:nvSpPr>
        <p:spPr>
          <a:xfrm>
            <a:off x="5307963" y="4745352"/>
            <a:ext cx="183896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Box kernel 21x21</a:t>
            </a:r>
          </a:p>
        </p:txBody>
      </p:sp>
      <p:sp>
        <p:nvSpPr>
          <p:cNvPr id="5" name="TextBox 4">
            <a:extLst>
              <a:ext uri="{FF2B5EF4-FFF2-40B4-BE49-F238E27FC236}">
                <a16:creationId xmlns:a16="http://schemas.microsoft.com/office/drawing/2014/main" id="{B883A162-68B8-F10B-360D-27C259DCDEC2}"/>
              </a:ext>
            </a:extLst>
          </p:cNvPr>
          <p:cNvSpPr txBox="1"/>
          <p:nvPr/>
        </p:nvSpPr>
        <p:spPr>
          <a:xfrm>
            <a:off x="8884287" y="4745352"/>
            <a:ext cx="230063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Gaussian kernel 21x21</a:t>
            </a:r>
          </a:p>
        </p:txBody>
      </p:sp>
      <p:pic>
        <p:nvPicPr>
          <p:cNvPr id="10" name="Picture 9">
            <a:extLst>
              <a:ext uri="{FF2B5EF4-FFF2-40B4-BE49-F238E27FC236}">
                <a16:creationId xmlns:a16="http://schemas.microsoft.com/office/drawing/2014/main" id="{98B5E584-BACD-DC56-4793-B651DAEDC29F}"/>
              </a:ext>
            </a:extLst>
          </p:cNvPr>
          <p:cNvPicPr>
            <a:picLocks noChangeAspect="1"/>
          </p:cNvPicPr>
          <p:nvPr/>
        </p:nvPicPr>
        <p:blipFill>
          <a:blip r:embed="rId6"/>
          <a:stretch>
            <a:fillRect/>
          </a:stretch>
        </p:blipFill>
        <p:spPr>
          <a:xfrm>
            <a:off x="8561659" y="1812162"/>
            <a:ext cx="2945886" cy="2952951"/>
          </a:xfrm>
          <a:prstGeom prst="rect">
            <a:avLst/>
          </a:prstGeom>
        </p:spPr>
      </p:pic>
      <p:sp>
        <p:nvSpPr>
          <p:cNvPr id="11" name="TextBox 10">
            <a:extLst>
              <a:ext uri="{FF2B5EF4-FFF2-40B4-BE49-F238E27FC236}">
                <a16:creationId xmlns:a16="http://schemas.microsoft.com/office/drawing/2014/main" id="{44ED633D-94C7-42BC-1644-2AE47256287F}"/>
              </a:ext>
            </a:extLst>
          </p:cNvPr>
          <p:cNvSpPr txBox="1"/>
          <p:nvPr/>
        </p:nvSpPr>
        <p:spPr>
          <a:xfrm>
            <a:off x="8884287" y="4765113"/>
            <a:ext cx="2300630"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Gaussian kernel 43x43</a:t>
            </a:r>
          </a:p>
        </p:txBody>
      </p:sp>
      <p:sp>
        <p:nvSpPr>
          <p:cNvPr id="12" name="Oval 11">
            <a:extLst>
              <a:ext uri="{FF2B5EF4-FFF2-40B4-BE49-F238E27FC236}">
                <a16:creationId xmlns:a16="http://schemas.microsoft.com/office/drawing/2014/main" id="{2A63F421-9A0B-F7A2-BAF6-3AE8DC49C7BB}"/>
              </a:ext>
            </a:extLst>
          </p:cNvPr>
          <p:cNvSpPr/>
          <p:nvPr/>
        </p:nvSpPr>
        <p:spPr>
          <a:xfrm>
            <a:off x="10346755" y="1897673"/>
            <a:ext cx="511745" cy="512466"/>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3" name="Oval 12">
            <a:extLst>
              <a:ext uri="{FF2B5EF4-FFF2-40B4-BE49-F238E27FC236}">
                <a16:creationId xmlns:a16="http://schemas.microsoft.com/office/drawing/2014/main" id="{4F390A69-1517-8D12-7E96-573EF6F7B809}"/>
              </a:ext>
            </a:extLst>
          </p:cNvPr>
          <p:cNvSpPr/>
          <p:nvPr/>
        </p:nvSpPr>
        <p:spPr>
          <a:xfrm>
            <a:off x="6431980" y="1897673"/>
            <a:ext cx="511745" cy="512466"/>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05247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5"/>
                                        </p:tgtEl>
                                      </p:cBhvr>
                                    </p:animEffect>
                                    <p:set>
                                      <p:cBhvr>
                                        <p:cTn id="7" dur="1" fill="hold">
                                          <p:stCondLst>
                                            <p:cond delay="499"/>
                                          </p:stCondLst>
                                        </p:cTn>
                                        <p:tgtEl>
                                          <p:spTgt spid="5"/>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E57585-CE1E-4D0C-90E9-BC73ABB4D5C7}"/>
              </a:ext>
            </a:extLst>
          </p:cNvPr>
          <p:cNvSpPr>
            <a:spLocks noGrp="1"/>
          </p:cNvSpPr>
          <p:nvPr>
            <p:ph type="title"/>
          </p:nvPr>
        </p:nvSpPr>
        <p:spPr>
          <a:xfrm>
            <a:off x="968664" y="145499"/>
            <a:ext cx="7406613" cy="369524"/>
          </a:xfrm>
        </p:spPr>
        <p:txBody>
          <a:bodyPr/>
          <a:lstStyle/>
          <a:p>
            <a:r>
              <a:rPr lang="en-US" dirty="0"/>
              <a:t>SPACTIAL FILLTERING</a:t>
            </a:r>
          </a:p>
        </p:txBody>
      </p:sp>
      <p:grpSp>
        <p:nvGrpSpPr>
          <p:cNvPr id="369" name="Nhóm 368">
            <a:extLst>
              <a:ext uri="{FF2B5EF4-FFF2-40B4-BE49-F238E27FC236}">
                <a16:creationId xmlns:a16="http://schemas.microsoft.com/office/drawing/2014/main" id="{C17FCED0-5008-45BB-ABCB-AD61BE5FD7F3}"/>
              </a:ext>
            </a:extLst>
          </p:cNvPr>
          <p:cNvGrpSpPr/>
          <p:nvPr/>
        </p:nvGrpSpPr>
        <p:grpSpPr>
          <a:xfrm>
            <a:off x="5079314" y="2169051"/>
            <a:ext cx="2965261" cy="2860944"/>
            <a:chOff x="4827703" y="2169051"/>
            <a:chExt cx="2965261" cy="2860944"/>
          </a:xfrm>
        </p:grpSpPr>
        <p:cxnSp>
          <p:nvCxnSpPr>
            <p:cNvPr id="251" name="Đường nối Thẳng 250">
              <a:extLst>
                <a:ext uri="{FF2B5EF4-FFF2-40B4-BE49-F238E27FC236}">
                  <a16:creationId xmlns:a16="http://schemas.microsoft.com/office/drawing/2014/main" id="{C237A408-C462-4BA3-B7B1-C27E228B2A3D}"/>
                </a:ext>
              </a:extLst>
            </p:cNvPr>
            <p:cNvCxnSpPr>
              <a:cxnSpLocks/>
              <a:endCxn id="169" idx="1"/>
            </p:cNvCxnSpPr>
            <p:nvPr/>
          </p:nvCxnSpPr>
          <p:spPr>
            <a:xfrm>
              <a:off x="7175312" y="2169051"/>
              <a:ext cx="75867" cy="1282579"/>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71" name="Nhóm 170">
              <a:extLst>
                <a:ext uri="{FF2B5EF4-FFF2-40B4-BE49-F238E27FC236}">
                  <a16:creationId xmlns:a16="http://schemas.microsoft.com/office/drawing/2014/main" id="{1B712F83-E004-4811-B951-5DD3B74AEC1B}"/>
                </a:ext>
              </a:extLst>
            </p:cNvPr>
            <p:cNvGrpSpPr/>
            <p:nvPr/>
          </p:nvGrpSpPr>
          <p:grpSpPr>
            <a:xfrm>
              <a:off x="4827703" y="2174482"/>
              <a:ext cx="2965261" cy="2855513"/>
              <a:chOff x="7738464" y="2174482"/>
              <a:chExt cx="2965261" cy="2855513"/>
            </a:xfrm>
          </p:grpSpPr>
          <p:grpSp>
            <p:nvGrpSpPr>
              <p:cNvPr id="98" name="Nhóm 97">
                <a:extLst>
                  <a:ext uri="{FF2B5EF4-FFF2-40B4-BE49-F238E27FC236}">
                    <a16:creationId xmlns:a16="http://schemas.microsoft.com/office/drawing/2014/main" id="{0268E772-AEA4-4AB7-8783-E83769688DCB}"/>
                  </a:ext>
                </a:extLst>
              </p:cNvPr>
              <p:cNvGrpSpPr/>
              <p:nvPr/>
            </p:nvGrpSpPr>
            <p:grpSpPr>
              <a:xfrm>
                <a:off x="7738464" y="3204077"/>
                <a:ext cx="2965261" cy="1825918"/>
                <a:chOff x="4434742" y="3204077"/>
                <a:chExt cx="2965261" cy="1825918"/>
              </a:xfrm>
            </p:grpSpPr>
            <p:sp>
              <p:nvSpPr>
                <p:cNvPr id="99" name="Hình tự do: Hình 98">
                  <a:extLst>
                    <a:ext uri="{FF2B5EF4-FFF2-40B4-BE49-F238E27FC236}">
                      <a16:creationId xmlns:a16="http://schemas.microsoft.com/office/drawing/2014/main" id="{C5A58080-8881-4EFC-A34E-5CA40A6768C1}"/>
                    </a:ext>
                  </a:extLst>
                </p:cNvPr>
                <p:cNvSpPr/>
                <p:nvPr/>
              </p:nvSpPr>
              <p:spPr>
                <a:xfrm>
                  <a:off x="5337026"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0" name="Hình tự do: Hình 99">
                  <a:extLst>
                    <a:ext uri="{FF2B5EF4-FFF2-40B4-BE49-F238E27FC236}">
                      <a16:creationId xmlns:a16="http://schemas.microsoft.com/office/drawing/2014/main" id="{F9DA10DA-C50C-496A-BB17-B6B6D54205F5}"/>
                    </a:ext>
                  </a:extLst>
                </p:cNvPr>
                <p:cNvSpPr/>
                <p:nvPr/>
              </p:nvSpPr>
              <p:spPr>
                <a:xfrm>
                  <a:off x="5665638"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1" name="Hình tự do: Hình 100">
                  <a:extLst>
                    <a:ext uri="{FF2B5EF4-FFF2-40B4-BE49-F238E27FC236}">
                      <a16:creationId xmlns:a16="http://schemas.microsoft.com/office/drawing/2014/main" id="{B5EB2A55-8CDE-4D7B-91C6-5C2BEFA82F33}"/>
                    </a:ext>
                  </a:extLst>
                </p:cNvPr>
                <p:cNvSpPr/>
                <p:nvPr/>
              </p:nvSpPr>
              <p:spPr>
                <a:xfrm>
                  <a:off x="5994250"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2" name="Hình tự do: Hình 101">
                  <a:extLst>
                    <a:ext uri="{FF2B5EF4-FFF2-40B4-BE49-F238E27FC236}">
                      <a16:creationId xmlns:a16="http://schemas.microsoft.com/office/drawing/2014/main" id="{3B34FF11-B9E0-4E84-A878-0A49EB588713}"/>
                    </a:ext>
                  </a:extLst>
                </p:cNvPr>
                <p:cNvSpPr/>
                <p:nvPr/>
              </p:nvSpPr>
              <p:spPr>
                <a:xfrm>
                  <a:off x="632719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Hình tự do: Hình 102">
                  <a:extLst>
                    <a:ext uri="{FF2B5EF4-FFF2-40B4-BE49-F238E27FC236}">
                      <a16:creationId xmlns:a16="http://schemas.microsoft.com/office/drawing/2014/main" id="{A8ADA94F-11DB-4E0D-98B8-BF1116C91C99}"/>
                    </a:ext>
                  </a:extLst>
                </p:cNvPr>
                <p:cNvSpPr/>
                <p:nvPr/>
              </p:nvSpPr>
              <p:spPr>
                <a:xfrm>
                  <a:off x="665147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Hình tự do: Hình 103">
                  <a:extLst>
                    <a:ext uri="{FF2B5EF4-FFF2-40B4-BE49-F238E27FC236}">
                      <a16:creationId xmlns:a16="http://schemas.microsoft.com/office/drawing/2014/main" id="{8BCF514A-0A5F-428C-A9CD-4BD7A3BB971D}"/>
                    </a:ext>
                  </a:extLst>
                </p:cNvPr>
                <p:cNvSpPr/>
                <p:nvPr/>
              </p:nvSpPr>
              <p:spPr>
                <a:xfrm>
                  <a:off x="4772020"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5" name="Hình tự do: Hình 104">
                  <a:extLst>
                    <a:ext uri="{FF2B5EF4-FFF2-40B4-BE49-F238E27FC236}">
                      <a16:creationId xmlns:a16="http://schemas.microsoft.com/office/drawing/2014/main" id="{27BA181A-79FE-47BE-9C2E-489A452AD1B6}"/>
                    </a:ext>
                  </a:extLst>
                </p:cNvPr>
                <p:cNvSpPr/>
                <p:nvPr/>
              </p:nvSpPr>
              <p:spPr>
                <a:xfrm>
                  <a:off x="5100632"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6" name="Hình tự do: Hình 105">
                  <a:extLst>
                    <a:ext uri="{FF2B5EF4-FFF2-40B4-BE49-F238E27FC236}">
                      <a16:creationId xmlns:a16="http://schemas.microsoft.com/office/drawing/2014/main" id="{2BAF548D-4A71-4EF5-92D8-27A36E25E765}"/>
                    </a:ext>
                  </a:extLst>
                </p:cNvPr>
                <p:cNvSpPr/>
                <p:nvPr/>
              </p:nvSpPr>
              <p:spPr>
                <a:xfrm>
                  <a:off x="5429244"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7" name="Hình tự do: Hình 106">
                  <a:extLst>
                    <a:ext uri="{FF2B5EF4-FFF2-40B4-BE49-F238E27FC236}">
                      <a16:creationId xmlns:a16="http://schemas.microsoft.com/office/drawing/2014/main" id="{A3DCEF2A-BAF3-4975-966A-79618F34BFD2}"/>
                    </a:ext>
                  </a:extLst>
                </p:cNvPr>
                <p:cNvSpPr/>
                <p:nvPr/>
              </p:nvSpPr>
              <p:spPr>
                <a:xfrm>
                  <a:off x="576218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8" name="Hình tự do: Hình 107">
                  <a:extLst>
                    <a:ext uri="{FF2B5EF4-FFF2-40B4-BE49-F238E27FC236}">
                      <a16:creationId xmlns:a16="http://schemas.microsoft.com/office/drawing/2014/main" id="{E56D55B5-C859-45BB-80F5-53F814E1B82C}"/>
                    </a:ext>
                  </a:extLst>
                </p:cNvPr>
                <p:cNvSpPr/>
                <p:nvPr/>
              </p:nvSpPr>
              <p:spPr>
                <a:xfrm>
                  <a:off x="608646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Hình tự do: Hình 108">
                  <a:extLst>
                    <a:ext uri="{FF2B5EF4-FFF2-40B4-BE49-F238E27FC236}">
                      <a16:creationId xmlns:a16="http://schemas.microsoft.com/office/drawing/2014/main" id="{871AE310-0AE4-4594-B055-2CED937B776F}"/>
                    </a:ext>
                  </a:extLst>
                </p:cNvPr>
                <p:cNvSpPr/>
                <p:nvPr/>
              </p:nvSpPr>
              <p:spPr>
                <a:xfrm>
                  <a:off x="5576887"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Hình tự do: Hình 109">
                  <a:extLst>
                    <a:ext uri="{FF2B5EF4-FFF2-40B4-BE49-F238E27FC236}">
                      <a16:creationId xmlns:a16="http://schemas.microsoft.com/office/drawing/2014/main" id="{A3256D72-236B-4483-B7B4-03CFD07D826A}"/>
                    </a:ext>
                  </a:extLst>
                </p:cNvPr>
                <p:cNvSpPr/>
                <p:nvPr/>
              </p:nvSpPr>
              <p:spPr>
                <a:xfrm>
                  <a:off x="5905499"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Hình tự do: Hình 110">
                  <a:extLst>
                    <a:ext uri="{FF2B5EF4-FFF2-40B4-BE49-F238E27FC236}">
                      <a16:creationId xmlns:a16="http://schemas.microsoft.com/office/drawing/2014/main" id="{F47C1035-ABC3-4FE0-B714-59C5BA566FDF}"/>
                    </a:ext>
                  </a:extLst>
                </p:cNvPr>
                <p:cNvSpPr/>
                <p:nvPr/>
              </p:nvSpPr>
              <p:spPr>
                <a:xfrm>
                  <a:off x="623844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Hình tự do: Hình 111">
                  <a:extLst>
                    <a:ext uri="{FF2B5EF4-FFF2-40B4-BE49-F238E27FC236}">
                      <a16:creationId xmlns:a16="http://schemas.microsoft.com/office/drawing/2014/main" id="{7938BF69-E180-4944-9AB0-3ED7CE62B099}"/>
                    </a:ext>
                  </a:extLst>
                </p:cNvPr>
                <p:cNvSpPr/>
                <p:nvPr/>
              </p:nvSpPr>
              <p:spPr>
                <a:xfrm>
                  <a:off x="5481636"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Hình tự do: Hình 112">
                  <a:extLst>
                    <a:ext uri="{FF2B5EF4-FFF2-40B4-BE49-F238E27FC236}">
                      <a16:creationId xmlns:a16="http://schemas.microsoft.com/office/drawing/2014/main" id="{FDF7A71F-75C9-4436-8833-4C0A08612AF9}"/>
                    </a:ext>
                  </a:extLst>
                </p:cNvPr>
                <p:cNvSpPr/>
                <p:nvPr/>
              </p:nvSpPr>
              <p:spPr>
                <a:xfrm>
                  <a:off x="5810248"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Hình tự do: Hình 113">
                  <a:extLst>
                    <a:ext uri="{FF2B5EF4-FFF2-40B4-BE49-F238E27FC236}">
                      <a16:creationId xmlns:a16="http://schemas.microsoft.com/office/drawing/2014/main" id="{2ADF315F-DC21-43DA-A4AC-A8A83FC6E0F1}"/>
                    </a:ext>
                  </a:extLst>
                </p:cNvPr>
                <p:cNvSpPr/>
                <p:nvPr/>
              </p:nvSpPr>
              <p:spPr>
                <a:xfrm>
                  <a:off x="614319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Hình tự do: Hình 114">
                  <a:extLst>
                    <a:ext uri="{FF2B5EF4-FFF2-40B4-BE49-F238E27FC236}">
                      <a16:creationId xmlns:a16="http://schemas.microsoft.com/office/drawing/2014/main" id="{DD7FFA8F-FD1A-4BD9-9F11-2997424BE3D7}"/>
                    </a:ext>
                  </a:extLst>
                </p:cNvPr>
                <p:cNvSpPr/>
                <p:nvPr/>
              </p:nvSpPr>
              <p:spPr>
                <a:xfrm>
                  <a:off x="5386385"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Hình tự do: Hình 115">
                  <a:extLst>
                    <a:ext uri="{FF2B5EF4-FFF2-40B4-BE49-F238E27FC236}">
                      <a16:creationId xmlns:a16="http://schemas.microsoft.com/office/drawing/2014/main" id="{1A53B64C-2272-42FB-A114-18282DF96587}"/>
                    </a:ext>
                  </a:extLst>
                </p:cNvPr>
                <p:cNvSpPr/>
                <p:nvPr/>
              </p:nvSpPr>
              <p:spPr>
                <a:xfrm>
                  <a:off x="5714997"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Hình tự do: Hình 116">
                  <a:extLst>
                    <a:ext uri="{FF2B5EF4-FFF2-40B4-BE49-F238E27FC236}">
                      <a16:creationId xmlns:a16="http://schemas.microsoft.com/office/drawing/2014/main" id="{E4ADA60D-ACE4-442F-BA48-227D1F2AFB22}"/>
                    </a:ext>
                  </a:extLst>
                </p:cNvPr>
                <p:cNvSpPr/>
                <p:nvPr/>
              </p:nvSpPr>
              <p:spPr>
                <a:xfrm>
                  <a:off x="604794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Hình tự do: Hình 117">
                  <a:extLst>
                    <a:ext uri="{FF2B5EF4-FFF2-40B4-BE49-F238E27FC236}">
                      <a16:creationId xmlns:a16="http://schemas.microsoft.com/office/drawing/2014/main" id="{A7EBF616-D157-4515-A73A-A6BB448084E4}"/>
                    </a:ext>
                  </a:extLst>
                </p:cNvPr>
                <p:cNvSpPr/>
                <p:nvPr/>
              </p:nvSpPr>
              <p:spPr>
                <a:xfrm>
                  <a:off x="529113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Hình tự do: Hình 118">
                  <a:extLst>
                    <a:ext uri="{FF2B5EF4-FFF2-40B4-BE49-F238E27FC236}">
                      <a16:creationId xmlns:a16="http://schemas.microsoft.com/office/drawing/2014/main" id="{41C659F2-DA97-4DCF-868D-CDBBF30B3375}"/>
                    </a:ext>
                  </a:extLst>
                </p:cNvPr>
                <p:cNvSpPr/>
                <p:nvPr/>
              </p:nvSpPr>
              <p:spPr>
                <a:xfrm>
                  <a:off x="5619746"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Hình tự do: Hình 119">
                  <a:extLst>
                    <a:ext uri="{FF2B5EF4-FFF2-40B4-BE49-F238E27FC236}">
                      <a16:creationId xmlns:a16="http://schemas.microsoft.com/office/drawing/2014/main" id="{F36B7E31-DDD4-44BB-915C-B4E4273FA62B}"/>
                    </a:ext>
                  </a:extLst>
                </p:cNvPr>
                <p:cNvSpPr/>
                <p:nvPr/>
              </p:nvSpPr>
              <p:spPr>
                <a:xfrm>
                  <a:off x="595269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Hình tự do: Hình 120">
                  <a:extLst>
                    <a:ext uri="{FF2B5EF4-FFF2-40B4-BE49-F238E27FC236}">
                      <a16:creationId xmlns:a16="http://schemas.microsoft.com/office/drawing/2014/main" id="{D0AD9C62-9F49-4F3F-8919-F7FCC393AE71}"/>
                    </a:ext>
                  </a:extLst>
                </p:cNvPr>
                <p:cNvSpPr/>
                <p:nvPr/>
              </p:nvSpPr>
              <p:spPr>
                <a:xfrm>
                  <a:off x="5195883"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Hình tự do: Hình 121">
                  <a:extLst>
                    <a:ext uri="{FF2B5EF4-FFF2-40B4-BE49-F238E27FC236}">
                      <a16:creationId xmlns:a16="http://schemas.microsoft.com/office/drawing/2014/main" id="{309C85CC-A91F-442A-A66A-9932870D07B4}"/>
                    </a:ext>
                  </a:extLst>
                </p:cNvPr>
                <p:cNvSpPr/>
                <p:nvPr/>
              </p:nvSpPr>
              <p:spPr>
                <a:xfrm>
                  <a:off x="5524495"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Hình tự do: Hình 122">
                  <a:extLst>
                    <a:ext uri="{FF2B5EF4-FFF2-40B4-BE49-F238E27FC236}">
                      <a16:creationId xmlns:a16="http://schemas.microsoft.com/office/drawing/2014/main" id="{B19E86C3-709F-4DC8-AEF9-0915C1DDDB05}"/>
                    </a:ext>
                  </a:extLst>
                </p:cNvPr>
                <p:cNvSpPr/>
                <p:nvPr/>
              </p:nvSpPr>
              <p:spPr>
                <a:xfrm>
                  <a:off x="585743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Hình tự do: Hình 123">
                  <a:extLst>
                    <a:ext uri="{FF2B5EF4-FFF2-40B4-BE49-F238E27FC236}">
                      <a16:creationId xmlns:a16="http://schemas.microsoft.com/office/drawing/2014/main" id="{5CB04EEB-9FD5-419C-A8A8-47A21DC7B232}"/>
                    </a:ext>
                  </a:extLst>
                </p:cNvPr>
                <p:cNvSpPr/>
                <p:nvPr/>
              </p:nvSpPr>
              <p:spPr>
                <a:xfrm>
                  <a:off x="4536493"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5" name="Hình tự do: Hình 124">
                  <a:extLst>
                    <a:ext uri="{FF2B5EF4-FFF2-40B4-BE49-F238E27FC236}">
                      <a16:creationId xmlns:a16="http://schemas.microsoft.com/office/drawing/2014/main" id="{5BC18EC9-67BE-4B9A-B1AA-9DE50CB1E544}"/>
                    </a:ext>
                  </a:extLst>
                </p:cNvPr>
                <p:cNvSpPr/>
                <p:nvPr/>
              </p:nvSpPr>
              <p:spPr>
                <a:xfrm>
                  <a:off x="462524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6" name="Hình tự do: Hình 125">
                  <a:extLst>
                    <a:ext uri="{FF2B5EF4-FFF2-40B4-BE49-F238E27FC236}">
                      <a16:creationId xmlns:a16="http://schemas.microsoft.com/office/drawing/2014/main" id="{A0BAF620-B695-49DC-92EB-978D7FAD2887}"/>
                    </a:ext>
                  </a:extLst>
                </p:cNvPr>
                <p:cNvSpPr/>
                <p:nvPr/>
              </p:nvSpPr>
              <p:spPr>
                <a:xfrm>
                  <a:off x="4725682"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7" name="Hình tự do: Hình 126">
                  <a:extLst>
                    <a:ext uri="{FF2B5EF4-FFF2-40B4-BE49-F238E27FC236}">
                      <a16:creationId xmlns:a16="http://schemas.microsoft.com/office/drawing/2014/main" id="{B8819B7C-BF11-44A8-B71D-1FE945ED3B66}"/>
                    </a:ext>
                  </a:extLst>
                </p:cNvPr>
                <p:cNvSpPr/>
                <p:nvPr/>
              </p:nvSpPr>
              <p:spPr>
                <a:xfrm>
                  <a:off x="4814433"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8" name="Hình tự do: Hình 127">
                  <a:extLst>
                    <a:ext uri="{FF2B5EF4-FFF2-40B4-BE49-F238E27FC236}">
                      <a16:creationId xmlns:a16="http://schemas.microsoft.com/office/drawing/2014/main" id="{E344EC85-29F8-4EA9-8A11-7193FBD93C50}"/>
                    </a:ext>
                  </a:extLst>
                </p:cNvPr>
                <p:cNvSpPr/>
                <p:nvPr/>
              </p:nvSpPr>
              <p:spPr>
                <a:xfrm>
                  <a:off x="4917922"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9" name="Hình tự do: Hình 128">
                  <a:extLst>
                    <a:ext uri="{FF2B5EF4-FFF2-40B4-BE49-F238E27FC236}">
                      <a16:creationId xmlns:a16="http://schemas.microsoft.com/office/drawing/2014/main" id="{77578EA4-226B-4F73-85C5-7DCCF55EFF76}"/>
                    </a:ext>
                  </a:extLst>
                </p:cNvPr>
                <p:cNvSpPr/>
                <p:nvPr/>
              </p:nvSpPr>
              <p:spPr>
                <a:xfrm>
                  <a:off x="5006673"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0" name="Hình tự do: Hình 129">
                  <a:extLst>
                    <a:ext uri="{FF2B5EF4-FFF2-40B4-BE49-F238E27FC236}">
                      <a16:creationId xmlns:a16="http://schemas.microsoft.com/office/drawing/2014/main" id="{CABCBB2C-1761-4F7E-8786-B3255F5B7725}"/>
                    </a:ext>
                  </a:extLst>
                </p:cNvPr>
                <p:cNvSpPr/>
                <p:nvPr/>
              </p:nvSpPr>
              <p:spPr>
                <a:xfrm>
                  <a:off x="4434742"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1" name="Hình tự do: Hình 130">
                  <a:extLst>
                    <a:ext uri="{FF2B5EF4-FFF2-40B4-BE49-F238E27FC236}">
                      <a16:creationId xmlns:a16="http://schemas.microsoft.com/office/drawing/2014/main" id="{A177B153-9F9D-451E-892C-3F9E22F806A6}"/>
                    </a:ext>
                  </a:extLst>
                </p:cNvPr>
                <p:cNvSpPr/>
                <p:nvPr/>
              </p:nvSpPr>
              <p:spPr>
                <a:xfrm>
                  <a:off x="6505960"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Hình tự do: Hình 131">
                  <a:extLst>
                    <a:ext uri="{FF2B5EF4-FFF2-40B4-BE49-F238E27FC236}">
                      <a16:creationId xmlns:a16="http://schemas.microsoft.com/office/drawing/2014/main" id="{6DB2E5F6-68A8-4388-8444-70F63BCF7EEB}"/>
                    </a:ext>
                  </a:extLst>
                </p:cNvPr>
                <p:cNvSpPr/>
                <p:nvPr/>
              </p:nvSpPr>
              <p:spPr>
                <a:xfrm>
                  <a:off x="6594711"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3" name="Hình tự do: Hình 132">
                  <a:extLst>
                    <a:ext uri="{FF2B5EF4-FFF2-40B4-BE49-F238E27FC236}">
                      <a16:creationId xmlns:a16="http://schemas.microsoft.com/office/drawing/2014/main" id="{F4E08909-ACDA-46CC-838A-86623458ED9E}"/>
                    </a:ext>
                  </a:extLst>
                </p:cNvPr>
                <p:cNvSpPr/>
                <p:nvPr/>
              </p:nvSpPr>
              <p:spPr>
                <a:xfrm>
                  <a:off x="6695149"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4" name="Hình tự do: Hình 133">
                  <a:extLst>
                    <a:ext uri="{FF2B5EF4-FFF2-40B4-BE49-F238E27FC236}">
                      <a16:creationId xmlns:a16="http://schemas.microsoft.com/office/drawing/2014/main" id="{4FDF7715-1497-4B90-B6AF-3C3258C7DF2E}"/>
                    </a:ext>
                  </a:extLst>
                </p:cNvPr>
                <p:cNvSpPr/>
                <p:nvPr/>
              </p:nvSpPr>
              <p:spPr>
                <a:xfrm>
                  <a:off x="6783900"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5" name="Hình tự do: Hình 134">
                  <a:extLst>
                    <a:ext uri="{FF2B5EF4-FFF2-40B4-BE49-F238E27FC236}">
                      <a16:creationId xmlns:a16="http://schemas.microsoft.com/office/drawing/2014/main" id="{E89E8C9E-20A2-48B5-B82B-C0C1D5F7D8DA}"/>
                    </a:ext>
                  </a:extLst>
                </p:cNvPr>
                <p:cNvSpPr/>
                <p:nvPr/>
              </p:nvSpPr>
              <p:spPr>
                <a:xfrm>
                  <a:off x="6887389"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6" name="Hình tự do: Hình 135">
                  <a:extLst>
                    <a:ext uri="{FF2B5EF4-FFF2-40B4-BE49-F238E27FC236}">
                      <a16:creationId xmlns:a16="http://schemas.microsoft.com/office/drawing/2014/main" id="{3C8B23B9-CE57-4116-86B5-9621F56BBF1F}"/>
                    </a:ext>
                  </a:extLst>
                </p:cNvPr>
                <p:cNvSpPr/>
                <p:nvPr/>
              </p:nvSpPr>
              <p:spPr>
                <a:xfrm>
                  <a:off x="6976140"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7" name="Hình tự do: Hình 136">
                  <a:extLst>
                    <a:ext uri="{FF2B5EF4-FFF2-40B4-BE49-F238E27FC236}">
                      <a16:creationId xmlns:a16="http://schemas.microsoft.com/office/drawing/2014/main" id="{1CC7571D-5645-4A9F-8B5F-004E375BDC39}"/>
                    </a:ext>
                  </a:extLst>
                </p:cNvPr>
                <p:cNvSpPr/>
                <p:nvPr/>
              </p:nvSpPr>
              <p:spPr>
                <a:xfrm>
                  <a:off x="6404209"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8" name="Hình tự do: Hình 137">
                  <a:extLst>
                    <a:ext uri="{FF2B5EF4-FFF2-40B4-BE49-F238E27FC236}">
                      <a16:creationId xmlns:a16="http://schemas.microsoft.com/office/drawing/2014/main" id="{B7AF4D0B-6821-46B7-B498-4FD672D47341}"/>
                    </a:ext>
                  </a:extLst>
                </p:cNvPr>
                <p:cNvSpPr/>
                <p:nvPr/>
              </p:nvSpPr>
              <p:spPr>
                <a:xfrm>
                  <a:off x="5248275"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Hình tự do: Hình 138">
                  <a:extLst>
                    <a:ext uri="{FF2B5EF4-FFF2-40B4-BE49-F238E27FC236}">
                      <a16:creationId xmlns:a16="http://schemas.microsoft.com/office/drawing/2014/main" id="{803F601E-AF2A-46BD-B872-29C331A767DC}"/>
                    </a:ext>
                  </a:extLst>
                </p:cNvPr>
                <p:cNvSpPr/>
                <p:nvPr/>
              </p:nvSpPr>
              <p:spPr>
                <a:xfrm>
                  <a:off x="656272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Hình tự do: Hình 139">
                  <a:extLst>
                    <a:ext uri="{FF2B5EF4-FFF2-40B4-BE49-F238E27FC236}">
                      <a16:creationId xmlns:a16="http://schemas.microsoft.com/office/drawing/2014/main" id="{345DC642-2DF7-4A5A-A0BD-27E81180E9F2}"/>
                    </a:ext>
                  </a:extLst>
                </p:cNvPr>
                <p:cNvSpPr/>
                <p:nvPr/>
              </p:nvSpPr>
              <p:spPr>
                <a:xfrm>
                  <a:off x="5153024"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Hình tự do: Hình 140">
                  <a:extLst>
                    <a:ext uri="{FF2B5EF4-FFF2-40B4-BE49-F238E27FC236}">
                      <a16:creationId xmlns:a16="http://schemas.microsoft.com/office/drawing/2014/main" id="{7B395BBD-1D72-42CF-A041-68765C339DDC}"/>
                    </a:ext>
                  </a:extLst>
                </p:cNvPr>
                <p:cNvSpPr/>
                <p:nvPr/>
              </p:nvSpPr>
              <p:spPr>
                <a:xfrm>
                  <a:off x="646747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Hình tự do: Hình 141">
                  <a:extLst>
                    <a:ext uri="{FF2B5EF4-FFF2-40B4-BE49-F238E27FC236}">
                      <a16:creationId xmlns:a16="http://schemas.microsoft.com/office/drawing/2014/main" id="{8DF1BD18-3B44-4958-94B2-A9E2696AFC07}"/>
                    </a:ext>
                  </a:extLst>
                </p:cNvPr>
                <p:cNvSpPr/>
                <p:nvPr/>
              </p:nvSpPr>
              <p:spPr>
                <a:xfrm>
                  <a:off x="5057773"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Hình tự do: Hình 142">
                  <a:extLst>
                    <a:ext uri="{FF2B5EF4-FFF2-40B4-BE49-F238E27FC236}">
                      <a16:creationId xmlns:a16="http://schemas.microsoft.com/office/drawing/2014/main" id="{BCCBD39C-5150-476E-8386-A2664521B46A}"/>
                    </a:ext>
                  </a:extLst>
                </p:cNvPr>
                <p:cNvSpPr/>
                <p:nvPr/>
              </p:nvSpPr>
              <p:spPr>
                <a:xfrm>
                  <a:off x="637222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Hình tự do: Hình 143">
                  <a:extLst>
                    <a:ext uri="{FF2B5EF4-FFF2-40B4-BE49-F238E27FC236}">
                      <a16:creationId xmlns:a16="http://schemas.microsoft.com/office/drawing/2014/main" id="{8FA36B7C-323E-4641-9AF6-2A0C0D8D2E36}"/>
                    </a:ext>
                  </a:extLst>
                </p:cNvPr>
                <p:cNvSpPr/>
                <p:nvPr/>
              </p:nvSpPr>
              <p:spPr>
                <a:xfrm>
                  <a:off x="4962522"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Hình tự do: Hình 144">
                  <a:extLst>
                    <a:ext uri="{FF2B5EF4-FFF2-40B4-BE49-F238E27FC236}">
                      <a16:creationId xmlns:a16="http://schemas.microsoft.com/office/drawing/2014/main" id="{74B796B4-A311-4580-A916-C9BE87E7C9F2}"/>
                    </a:ext>
                  </a:extLst>
                </p:cNvPr>
                <p:cNvSpPr/>
                <p:nvPr/>
              </p:nvSpPr>
              <p:spPr>
                <a:xfrm>
                  <a:off x="627697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Hình tự do: Hình 145">
                  <a:extLst>
                    <a:ext uri="{FF2B5EF4-FFF2-40B4-BE49-F238E27FC236}">
                      <a16:creationId xmlns:a16="http://schemas.microsoft.com/office/drawing/2014/main" id="{AE83ECD5-0F43-4D9E-9D4C-5D0217498A64}"/>
                    </a:ext>
                  </a:extLst>
                </p:cNvPr>
                <p:cNvSpPr/>
                <p:nvPr/>
              </p:nvSpPr>
              <p:spPr>
                <a:xfrm>
                  <a:off x="4867271"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Hình tự do: Hình 146">
                  <a:extLst>
                    <a:ext uri="{FF2B5EF4-FFF2-40B4-BE49-F238E27FC236}">
                      <a16:creationId xmlns:a16="http://schemas.microsoft.com/office/drawing/2014/main" id="{72978A1C-FEF2-4122-A6FE-98605DF72FDD}"/>
                    </a:ext>
                  </a:extLst>
                </p:cNvPr>
                <p:cNvSpPr/>
                <p:nvPr/>
              </p:nvSpPr>
              <p:spPr>
                <a:xfrm>
                  <a:off x="618171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8" name="Nhóm 147">
                <a:extLst>
                  <a:ext uri="{FF2B5EF4-FFF2-40B4-BE49-F238E27FC236}">
                    <a16:creationId xmlns:a16="http://schemas.microsoft.com/office/drawing/2014/main" id="{EA2DF644-BFE0-458F-ACE8-1FED251DE414}"/>
                  </a:ext>
                </a:extLst>
              </p:cNvPr>
              <p:cNvGrpSpPr/>
              <p:nvPr/>
            </p:nvGrpSpPr>
            <p:grpSpPr>
              <a:xfrm>
                <a:off x="9123215" y="2174482"/>
                <a:ext cx="1271589" cy="785814"/>
                <a:chOff x="5819493" y="2174482"/>
                <a:chExt cx="1271589" cy="785814"/>
              </a:xfrm>
              <a:solidFill>
                <a:schemeClr val="accent3">
                  <a:lumMod val="75000"/>
                </a:schemeClr>
              </a:solidFill>
            </p:grpSpPr>
            <p:sp>
              <p:nvSpPr>
                <p:cNvPr id="149" name="Hình tự do: Hình 148">
                  <a:extLst>
                    <a:ext uri="{FF2B5EF4-FFF2-40B4-BE49-F238E27FC236}">
                      <a16:creationId xmlns:a16="http://schemas.microsoft.com/office/drawing/2014/main" id="{25A6F86B-995F-4F6D-8433-C2B5EF4123CE}"/>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0" name="Nhóm 149">
                  <a:extLst>
                    <a:ext uri="{FF2B5EF4-FFF2-40B4-BE49-F238E27FC236}">
                      <a16:creationId xmlns:a16="http://schemas.microsoft.com/office/drawing/2014/main" id="{88150765-80C7-4259-B723-7A23C0AF063F}"/>
                    </a:ext>
                  </a:extLst>
                </p:cNvPr>
                <p:cNvGrpSpPr/>
                <p:nvPr/>
              </p:nvGrpSpPr>
              <p:grpSpPr>
                <a:xfrm>
                  <a:off x="5819493" y="2174482"/>
                  <a:ext cx="1176338" cy="785814"/>
                  <a:chOff x="5819493" y="2174482"/>
                  <a:chExt cx="1176338" cy="785814"/>
                </a:xfrm>
                <a:grpFill/>
              </p:grpSpPr>
              <p:sp>
                <p:nvSpPr>
                  <p:cNvPr id="151" name="Hình tự do: Hình 150">
                    <a:extLst>
                      <a:ext uri="{FF2B5EF4-FFF2-40B4-BE49-F238E27FC236}">
                        <a16:creationId xmlns:a16="http://schemas.microsoft.com/office/drawing/2014/main" id="{D4B945B4-A38A-462C-978C-295BAD0CC061}"/>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Hình tự do: Hình 151">
                    <a:extLst>
                      <a:ext uri="{FF2B5EF4-FFF2-40B4-BE49-F238E27FC236}">
                        <a16:creationId xmlns:a16="http://schemas.microsoft.com/office/drawing/2014/main" id="{302865BF-596B-4BB7-A489-A1D832EC3D61}"/>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Hình tự do: Hình 152">
                    <a:extLst>
                      <a:ext uri="{FF2B5EF4-FFF2-40B4-BE49-F238E27FC236}">
                        <a16:creationId xmlns:a16="http://schemas.microsoft.com/office/drawing/2014/main" id="{4DFDE020-5CF0-4C74-B7DF-C26A091F95D0}"/>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Hình tự do: Hình 153">
                    <a:extLst>
                      <a:ext uri="{FF2B5EF4-FFF2-40B4-BE49-F238E27FC236}">
                        <a16:creationId xmlns:a16="http://schemas.microsoft.com/office/drawing/2014/main" id="{480130E4-A518-4536-8E52-BC455075C402}"/>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Hình tự do: Hình 154">
                    <a:extLst>
                      <a:ext uri="{FF2B5EF4-FFF2-40B4-BE49-F238E27FC236}">
                        <a16:creationId xmlns:a16="http://schemas.microsoft.com/office/drawing/2014/main" id="{BB0A3EC5-0C44-4658-B156-2CFFB251757D}"/>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Hình tự do: Hình 155">
                    <a:extLst>
                      <a:ext uri="{FF2B5EF4-FFF2-40B4-BE49-F238E27FC236}">
                        <a16:creationId xmlns:a16="http://schemas.microsoft.com/office/drawing/2014/main" id="{B8C9A693-1878-49B0-9141-05B035FC578C}"/>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Hình tự do: Hình 156">
                    <a:extLst>
                      <a:ext uri="{FF2B5EF4-FFF2-40B4-BE49-F238E27FC236}">
                        <a16:creationId xmlns:a16="http://schemas.microsoft.com/office/drawing/2014/main" id="{F9A43852-2D0B-4A0E-B7BE-4AE95311B37A}"/>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Hình tự do: Hình 157">
                    <a:extLst>
                      <a:ext uri="{FF2B5EF4-FFF2-40B4-BE49-F238E27FC236}">
                        <a16:creationId xmlns:a16="http://schemas.microsoft.com/office/drawing/2014/main" id="{BE4B7496-AE0F-4BE2-9C5D-3A521C8A77F9}"/>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grpSp>
          <p:nvGrpSpPr>
            <p:cNvPr id="159" name="Nhóm 158">
              <a:extLst>
                <a:ext uri="{FF2B5EF4-FFF2-40B4-BE49-F238E27FC236}">
                  <a16:creationId xmlns:a16="http://schemas.microsoft.com/office/drawing/2014/main" id="{8D9F8168-BE20-4B61-98BE-9B5F817BD14C}"/>
                </a:ext>
              </a:extLst>
            </p:cNvPr>
            <p:cNvGrpSpPr/>
            <p:nvPr/>
          </p:nvGrpSpPr>
          <p:grpSpPr>
            <a:xfrm>
              <a:off x="6265342" y="3451630"/>
              <a:ext cx="1271589" cy="785814"/>
              <a:chOff x="5819493" y="2174482"/>
              <a:chExt cx="1271589" cy="785814"/>
            </a:xfrm>
            <a:solidFill>
              <a:schemeClr val="accent3">
                <a:lumMod val="75000"/>
              </a:schemeClr>
            </a:solidFill>
          </p:grpSpPr>
          <p:sp>
            <p:nvSpPr>
              <p:cNvPr id="160" name="Hình tự do: Hình 159">
                <a:extLst>
                  <a:ext uri="{FF2B5EF4-FFF2-40B4-BE49-F238E27FC236}">
                    <a16:creationId xmlns:a16="http://schemas.microsoft.com/office/drawing/2014/main" id="{4665CA29-282F-4389-A0F4-846302A1EFCA}"/>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161" name="Nhóm 160">
                <a:extLst>
                  <a:ext uri="{FF2B5EF4-FFF2-40B4-BE49-F238E27FC236}">
                    <a16:creationId xmlns:a16="http://schemas.microsoft.com/office/drawing/2014/main" id="{4057CDC6-2AA1-4098-812D-C3CFA2649BC1}"/>
                  </a:ext>
                </a:extLst>
              </p:cNvPr>
              <p:cNvGrpSpPr/>
              <p:nvPr/>
            </p:nvGrpSpPr>
            <p:grpSpPr>
              <a:xfrm>
                <a:off x="5819493" y="2174482"/>
                <a:ext cx="1176338" cy="785814"/>
                <a:chOff x="5819493" y="2174482"/>
                <a:chExt cx="1176338" cy="785814"/>
              </a:xfrm>
              <a:grpFill/>
            </p:grpSpPr>
            <p:sp>
              <p:nvSpPr>
                <p:cNvPr id="162" name="Hình tự do: Hình 161">
                  <a:extLst>
                    <a:ext uri="{FF2B5EF4-FFF2-40B4-BE49-F238E27FC236}">
                      <a16:creationId xmlns:a16="http://schemas.microsoft.com/office/drawing/2014/main" id="{26A16F97-3C96-4D0C-A847-A5EE07C36301}"/>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3" name="Hình tự do: Hình 162">
                  <a:extLst>
                    <a:ext uri="{FF2B5EF4-FFF2-40B4-BE49-F238E27FC236}">
                      <a16:creationId xmlns:a16="http://schemas.microsoft.com/office/drawing/2014/main" id="{5ABAA1A1-C344-4A45-B970-F2BEDD439D21}"/>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4" name="Hình tự do: Hình 163">
                  <a:extLst>
                    <a:ext uri="{FF2B5EF4-FFF2-40B4-BE49-F238E27FC236}">
                      <a16:creationId xmlns:a16="http://schemas.microsoft.com/office/drawing/2014/main" id="{CCC57E84-3872-4C72-8018-074B046490B4}"/>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5" name="Hình tự do: Hình 164">
                  <a:extLst>
                    <a:ext uri="{FF2B5EF4-FFF2-40B4-BE49-F238E27FC236}">
                      <a16:creationId xmlns:a16="http://schemas.microsoft.com/office/drawing/2014/main" id="{F9CE11EE-0EE3-4E6C-A052-44B35B4D117D}"/>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6" name="Hình tự do: Hình 165">
                  <a:extLst>
                    <a:ext uri="{FF2B5EF4-FFF2-40B4-BE49-F238E27FC236}">
                      <a16:creationId xmlns:a16="http://schemas.microsoft.com/office/drawing/2014/main" id="{50A8B094-7C03-4376-8BAD-C47DEFAE56DA}"/>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7" name="Hình tự do: Hình 166">
                  <a:extLst>
                    <a:ext uri="{FF2B5EF4-FFF2-40B4-BE49-F238E27FC236}">
                      <a16:creationId xmlns:a16="http://schemas.microsoft.com/office/drawing/2014/main" id="{DDC683F7-A192-4FE7-A041-B2E6D75D246A}"/>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8" name="Hình tự do: Hình 167">
                  <a:extLst>
                    <a:ext uri="{FF2B5EF4-FFF2-40B4-BE49-F238E27FC236}">
                      <a16:creationId xmlns:a16="http://schemas.microsoft.com/office/drawing/2014/main" id="{608A5476-DCE4-4984-A231-B21CACCEEB7A}"/>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9" name="Hình tự do: Hình 168">
                  <a:extLst>
                    <a:ext uri="{FF2B5EF4-FFF2-40B4-BE49-F238E27FC236}">
                      <a16:creationId xmlns:a16="http://schemas.microsoft.com/office/drawing/2014/main" id="{B3B67C33-9130-46D7-A381-7241612776D3}"/>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cxnSp>
          <p:nvCxnSpPr>
            <p:cNvPr id="252" name="Đường nối Thẳng 251">
              <a:extLst>
                <a:ext uri="{FF2B5EF4-FFF2-40B4-BE49-F238E27FC236}">
                  <a16:creationId xmlns:a16="http://schemas.microsoft.com/office/drawing/2014/main" id="{5557B954-5468-4BB9-8C76-5DE2F2611829}"/>
                </a:ext>
              </a:extLst>
            </p:cNvPr>
            <p:cNvCxnSpPr>
              <a:cxnSpLocks/>
              <a:endCxn id="123" idx="0"/>
            </p:cNvCxnSpPr>
            <p:nvPr/>
          </p:nvCxnSpPr>
          <p:spPr>
            <a:xfrm>
              <a:off x="6221248" y="2184918"/>
              <a:ext cx="29152" cy="1275439"/>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53" name="Đường nối Thẳng 252">
              <a:extLst>
                <a:ext uri="{FF2B5EF4-FFF2-40B4-BE49-F238E27FC236}">
                  <a16:creationId xmlns:a16="http://schemas.microsoft.com/office/drawing/2014/main" id="{672287C3-E814-4329-81F4-B58A3DCD351E}"/>
                </a:ext>
              </a:extLst>
            </p:cNvPr>
            <p:cNvCxnSpPr>
              <a:cxnSpLocks/>
              <a:endCxn id="160" idx="2"/>
            </p:cNvCxnSpPr>
            <p:nvPr/>
          </p:nvCxnSpPr>
          <p:spPr>
            <a:xfrm>
              <a:off x="7499336" y="2952529"/>
              <a:ext cx="37595" cy="128491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54" name="Đường nối Thẳng 253">
              <a:extLst>
                <a:ext uri="{FF2B5EF4-FFF2-40B4-BE49-F238E27FC236}">
                  <a16:creationId xmlns:a16="http://schemas.microsoft.com/office/drawing/2014/main" id="{F9D79485-1B71-4D86-AAA1-89C6ABE877D0}"/>
                </a:ext>
              </a:extLst>
            </p:cNvPr>
            <p:cNvCxnSpPr>
              <a:cxnSpLocks/>
              <a:endCxn id="162" idx="3"/>
            </p:cNvCxnSpPr>
            <p:nvPr/>
          </p:nvCxnSpPr>
          <p:spPr>
            <a:xfrm>
              <a:off x="6508962" y="2942908"/>
              <a:ext cx="42132" cy="1294536"/>
            </a:xfrm>
            <a:prstGeom prst="line">
              <a:avLst/>
            </a:prstGeom>
            <a:ln>
              <a:prstDash val="dash"/>
            </a:ln>
          </p:spPr>
          <p:style>
            <a:lnRef idx="1">
              <a:schemeClr val="dk1"/>
            </a:lnRef>
            <a:fillRef idx="0">
              <a:schemeClr val="dk1"/>
            </a:fillRef>
            <a:effectRef idx="0">
              <a:schemeClr val="dk1"/>
            </a:effectRef>
            <a:fontRef idx="minor">
              <a:schemeClr val="tx1"/>
            </a:fontRef>
          </p:style>
        </p:cxnSp>
      </p:grpSp>
      <p:grpSp>
        <p:nvGrpSpPr>
          <p:cNvPr id="370" name="Nhóm 369">
            <a:extLst>
              <a:ext uri="{FF2B5EF4-FFF2-40B4-BE49-F238E27FC236}">
                <a16:creationId xmlns:a16="http://schemas.microsoft.com/office/drawing/2014/main" id="{71C13583-1FA7-40D3-B5D6-44FF73A4F5A7}"/>
              </a:ext>
            </a:extLst>
          </p:cNvPr>
          <p:cNvGrpSpPr/>
          <p:nvPr/>
        </p:nvGrpSpPr>
        <p:grpSpPr>
          <a:xfrm>
            <a:off x="8954224" y="2160853"/>
            <a:ext cx="2965261" cy="2855513"/>
            <a:chOff x="8320920" y="2160853"/>
            <a:chExt cx="2965261" cy="2855513"/>
          </a:xfrm>
        </p:grpSpPr>
        <p:grpSp>
          <p:nvGrpSpPr>
            <p:cNvPr id="173" name="Nhóm 172">
              <a:extLst>
                <a:ext uri="{FF2B5EF4-FFF2-40B4-BE49-F238E27FC236}">
                  <a16:creationId xmlns:a16="http://schemas.microsoft.com/office/drawing/2014/main" id="{3E1C4E62-3371-47AD-8661-8FFD6ECB3BC5}"/>
                </a:ext>
              </a:extLst>
            </p:cNvPr>
            <p:cNvGrpSpPr/>
            <p:nvPr/>
          </p:nvGrpSpPr>
          <p:grpSpPr>
            <a:xfrm>
              <a:off x="8320920" y="3190448"/>
              <a:ext cx="2965261" cy="1825918"/>
              <a:chOff x="4434742" y="3204077"/>
              <a:chExt cx="2965261" cy="1825918"/>
            </a:xfrm>
          </p:grpSpPr>
          <p:sp>
            <p:nvSpPr>
              <p:cNvPr id="174" name="Hình tự do: Hình 173">
                <a:extLst>
                  <a:ext uri="{FF2B5EF4-FFF2-40B4-BE49-F238E27FC236}">
                    <a16:creationId xmlns:a16="http://schemas.microsoft.com/office/drawing/2014/main" id="{30443752-92FE-4521-8EFA-41650C4687BC}"/>
                  </a:ext>
                </a:extLst>
              </p:cNvPr>
              <p:cNvSpPr/>
              <p:nvPr/>
            </p:nvSpPr>
            <p:spPr>
              <a:xfrm>
                <a:off x="5337026"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Hình tự do: Hình 174">
                <a:extLst>
                  <a:ext uri="{FF2B5EF4-FFF2-40B4-BE49-F238E27FC236}">
                    <a16:creationId xmlns:a16="http://schemas.microsoft.com/office/drawing/2014/main" id="{5EA785CF-A78D-478F-B4EA-0F3810958520}"/>
                  </a:ext>
                </a:extLst>
              </p:cNvPr>
              <p:cNvSpPr/>
              <p:nvPr/>
            </p:nvSpPr>
            <p:spPr>
              <a:xfrm>
                <a:off x="5665638"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Hình tự do: Hình 175">
                <a:extLst>
                  <a:ext uri="{FF2B5EF4-FFF2-40B4-BE49-F238E27FC236}">
                    <a16:creationId xmlns:a16="http://schemas.microsoft.com/office/drawing/2014/main" id="{6617BF1A-9E92-4826-B2FC-7C829368F32C}"/>
                  </a:ext>
                </a:extLst>
              </p:cNvPr>
              <p:cNvSpPr/>
              <p:nvPr/>
            </p:nvSpPr>
            <p:spPr>
              <a:xfrm>
                <a:off x="5994250"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Hình tự do: Hình 176">
                <a:extLst>
                  <a:ext uri="{FF2B5EF4-FFF2-40B4-BE49-F238E27FC236}">
                    <a16:creationId xmlns:a16="http://schemas.microsoft.com/office/drawing/2014/main" id="{D1126EAE-4E8A-4614-AACD-340A9A8D012B}"/>
                  </a:ext>
                </a:extLst>
              </p:cNvPr>
              <p:cNvSpPr/>
              <p:nvPr/>
            </p:nvSpPr>
            <p:spPr>
              <a:xfrm>
                <a:off x="632719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Hình tự do: Hình 177">
                <a:extLst>
                  <a:ext uri="{FF2B5EF4-FFF2-40B4-BE49-F238E27FC236}">
                    <a16:creationId xmlns:a16="http://schemas.microsoft.com/office/drawing/2014/main" id="{E09D1A1E-A390-4484-924F-F89CD7D96FBC}"/>
                  </a:ext>
                </a:extLst>
              </p:cNvPr>
              <p:cNvSpPr/>
              <p:nvPr/>
            </p:nvSpPr>
            <p:spPr>
              <a:xfrm>
                <a:off x="665147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9" name="Hình tự do: Hình 178">
                <a:extLst>
                  <a:ext uri="{FF2B5EF4-FFF2-40B4-BE49-F238E27FC236}">
                    <a16:creationId xmlns:a16="http://schemas.microsoft.com/office/drawing/2014/main" id="{74D9DC71-F162-4501-ACB2-B62BAE352E7D}"/>
                  </a:ext>
                </a:extLst>
              </p:cNvPr>
              <p:cNvSpPr/>
              <p:nvPr/>
            </p:nvSpPr>
            <p:spPr>
              <a:xfrm>
                <a:off x="4772020"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0" name="Hình tự do: Hình 179">
                <a:extLst>
                  <a:ext uri="{FF2B5EF4-FFF2-40B4-BE49-F238E27FC236}">
                    <a16:creationId xmlns:a16="http://schemas.microsoft.com/office/drawing/2014/main" id="{013F0581-A0B4-4CC2-ABD0-701D40B9931B}"/>
                  </a:ext>
                </a:extLst>
              </p:cNvPr>
              <p:cNvSpPr/>
              <p:nvPr/>
            </p:nvSpPr>
            <p:spPr>
              <a:xfrm>
                <a:off x="5100632"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1" name="Hình tự do: Hình 180">
                <a:extLst>
                  <a:ext uri="{FF2B5EF4-FFF2-40B4-BE49-F238E27FC236}">
                    <a16:creationId xmlns:a16="http://schemas.microsoft.com/office/drawing/2014/main" id="{1CEFFCAB-E762-40ED-A2AC-D533A4D0C2A9}"/>
                  </a:ext>
                </a:extLst>
              </p:cNvPr>
              <p:cNvSpPr/>
              <p:nvPr/>
            </p:nvSpPr>
            <p:spPr>
              <a:xfrm>
                <a:off x="5429244"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2" name="Hình tự do: Hình 181">
                <a:extLst>
                  <a:ext uri="{FF2B5EF4-FFF2-40B4-BE49-F238E27FC236}">
                    <a16:creationId xmlns:a16="http://schemas.microsoft.com/office/drawing/2014/main" id="{C2568D84-2533-4CF7-B280-26C85846FA9B}"/>
                  </a:ext>
                </a:extLst>
              </p:cNvPr>
              <p:cNvSpPr/>
              <p:nvPr/>
            </p:nvSpPr>
            <p:spPr>
              <a:xfrm>
                <a:off x="576218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3" name="Hình tự do: Hình 182">
                <a:extLst>
                  <a:ext uri="{FF2B5EF4-FFF2-40B4-BE49-F238E27FC236}">
                    <a16:creationId xmlns:a16="http://schemas.microsoft.com/office/drawing/2014/main" id="{61FEA46A-0CBA-4C2E-87CC-2148D972B472}"/>
                  </a:ext>
                </a:extLst>
              </p:cNvPr>
              <p:cNvSpPr/>
              <p:nvPr/>
            </p:nvSpPr>
            <p:spPr>
              <a:xfrm>
                <a:off x="608646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84" name="Hình tự do: Hình 183">
                <a:extLst>
                  <a:ext uri="{FF2B5EF4-FFF2-40B4-BE49-F238E27FC236}">
                    <a16:creationId xmlns:a16="http://schemas.microsoft.com/office/drawing/2014/main" id="{95D9EBAA-835C-4CF3-997D-5EBA7550CD6D}"/>
                  </a:ext>
                </a:extLst>
              </p:cNvPr>
              <p:cNvSpPr/>
              <p:nvPr/>
            </p:nvSpPr>
            <p:spPr>
              <a:xfrm>
                <a:off x="5576887"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Hình tự do: Hình 184">
                <a:extLst>
                  <a:ext uri="{FF2B5EF4-FFF2-40B4-BE49-F238E27FC236}">
                    <a16:creationId xmlns:a16="http://schemas.microsoft.com/office/drawing/2014/main" id="{62D8D9D9-4E29-4A2F-8A88-B8F4806C8222}"/>
                  </a:ext>
                </a:extLst>
              </p:cNvPr>
              <p:cNvSpPr/>
              <p:nvPr/>
            </p:nvSpPr>
            <p:spPr>
              <a:xfrm>
                <a:off x="5905499"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Hình tự do: Hình 185">
                <a:extLst>
                  <a:ext uri="{FF2B5EF4-FFF2-40B4-BE49-F238E27FC236}">
                    <a16:creationId xmlns:a16="http://schemas.microsoft.com/office/drawing/2014/main" id="{FC6B0144-DC3E-46D7-A83B-B180C0838B9D}"/>
                  </a:ext>
                </a:extLst>
              </p:cNvPr>
              <p:cNvSpPr/>
              <p:nvPr/>
            </p:nvSpPr>
            <p:spPr>
              <a:xfrm>
                <a:off x="623844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Hình tự do: Hình 186">
                <a:extLst>
                  <a:ext uri="{FF2B5EF4-FFF2-40B4-BE49-F238E27FC236}">
                    <a16:creationId xmlns:a16="http://schemas.microsoft.com/office/drawing/2014/main" id="{7F97159D-A166-4277-AC9B-934D1C186ACD}"/>
                  </a:ext>
                </a:extLst>
              </p:cNvPr>
              <p:cNvSpPr/>
              <p:nvPr/>
            </p:nvSpPr>
            <p:spPr>
              <a:xfrm>
                <a:off x="5481636"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Hình tự do: Hình 187">
                <a:extLst>
                  <a:ext uri="{FF2B5EF4-FFF2-40B4-BE49-F238E27FC236}">
                    <a16:creationId xmlns:a16="http://schemas.microsoft.com/office/drawing/2014/main" id="{F20C90D9-5996-435F-97EB-ABE3D09340E1}"/>
                  </a:ext>
                </a:extLst>
              </p:cNvPr>
              <p:cNvSpPr/>
              <p:nvPr/>
            </p:nvSpPr>
            <p:spPr>
              <a:xfrm>
                <a:off x="5810248"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Hình tự do: Hình 188">
                <a:extLst>
                  <a:ext uri="{FF2B5EF4-FFF2-40B4-BE49-F238E27FC236}">
                    <a16:creationId xmlns:a16="http://schemas.microsoft.com/office/drawing/2014/main" id="{862DDD13-0A94-4604-B5D4-FD3AB78C3970}"/>
                  </a:ext>
                </a:extLst>
              </p:cNvPr>
              <p:cNvSpPr/>
              <p:nvPr/>
            </p:nvSpPr>
            <p:spPr>
              <a:xfrm>
                <a:off x="614319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Hình tự do: Hình 189">
                <a:extLst>
                  <a:ext uri="{FF2B5EF4-FFF2-40B4-BE49-F238E27FC236}">
                    <a16:creationId xmlns:a16="http://schemas.microsoft.com/office/drawing/2014/main" id="{537EB441-8AE5-4CBD-B6A8-298D6EA547A2}"/>
                  </a:ext>
                </a:extLst>
              </p:cNvPr>
              <p:cNvSpPr/>
              <p:nvPr/>
            </p:nvSpPr>
            <p:spPr>
              <a:xfrm>
                <a:off x="5386385"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Hình tự do: Hình 190">
                <a:extLst>
                  <a:ext uri="{FF2B5EF4-FFF2-40B4-BE49-F238E27FC236}">
                    <a16:creationId xmlns:a16="http://schemas.microsoft.com/office/drawing/2014/main" id="{F12120C3-AF89-45C9-92CA-3710D1C40CF3}"/>
                  </a:ext>
                </a:extLst>
              </p:cNvPr>
              <p:cNvSpPr/>
              <p:nvPr/>
            </p:nvSpPr>
            <p:spPr>
              <a:xfrm>
                <a:off x="5714997"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Hình tự do: Hình 191">
                <a:extLst>
                  <a:ext uri="{FF2B5EF4-FFF2-40B4-BE49-F238E27FC236}">
                    <a16:creationId xmlns:a16="http://schemas.microsoft.com/office/drawing/2014/main" id="{6EB774D2-C9E8-437F-8F4D-754E9F173F49}"/>
                  </a:ext>
                </a:extLst>
              </p:cNvPr>
              <p:cNvSpPr/>
              <p:nvPr/>
            </p:nvSpPr>
            <p:spPr>
              <a:xfrm>
                <a:off x="604794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Hình tự do: Hình 192">
                <a:extLst>
                  <a:ext uri="{FF2B5EF4-FFF2-40B4-BE49-F238E27FC236}">
                    <a16:creationId xmlns:a16="http://schemas.microsoft.com/office/drawing/2014/main" id="{89AF82BE-A572-428D-B991-5B28D490EA62}"/>
                  </a:ext>
                </a:extLst>
              </p:cNvPr>
              <p:cNvSpPr/>
              <p:nvPr/>
            </p:nvSpPr>
            <p:spPr>
              <a:xfrm>
                <a:off x="529113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Hình tự do: Hình 193">
                <a:extLst>
                  <a:ext uri="{FF2B5EF4-FFF2-40B4-BE49-F238E27FC236}">
                    <a16:creationId xmlns:a16="http://schemas.microsoft.com/office/drawing/2014/main" id="{169A2956-00C7-44B3-AE36-BEB44493E2DE}"/>
                  </a:ext>
                </a:extLst>
              </p:cNvPr>
              <p:cNvSpPr/>
              <p:nvPr/>
            </p:nvSpPr>
            <p:spPr>
              <a:xfrm>
                <a:off x="5619746"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Hình tự do: Hình 194">
                <a:extLst>
                  <a:ext uri="{FF2B5EF4-FFF2-40B4-BE49-F238E27FC236}">
                    <a16:creationId xmlns:a16="http://schemas.microsoft.com/office/drawing/2014/main" id="{A961C227-640C-4B22-8D3A-1A53B16ACFE8}"/>
                  </a:ext>
                </a:extLst>
              </p:cNvPr>
              <p:cNvSpPr/>
              <p:nvPr/>
            </p:nvSpPr>
            <p:spPr>
              <a:xfrm>
                <a:off x="595269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Hình tự do: Hình 195">
                <a:extLst>
                  <a:ext uri="{FF2B5EF4-FFF2-40B4-BE49-F238E27FC236}">
                    <a16:creationId xmlns:a16="http://schemas.microsoft.com/office/drawing/2014/main" id="{051C5A9A-DBA5-48CF-94DB-A3436F84E4AD}"/>
                  </a:ext>
                </a:extLst>
              </p:cNvPr>
              <p:cNvSpPr/>
              <p:nvPr/>
            </p:nvSpPr>
            <p:spPr>
              <a:xfrm>
                <a:off x="5195883"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Hình tự do: Hình 196">
                <a:extLst>
                  <a:ext uri="{FF2B5EF4-FFF2-40B4-BE49-F238E27FC236}">
                    <a16:creationId xmlns:a16="http://schemas.microsoft.com/office/drawing/2014/main" id="{EFE79F9D-B87D-402E-8C3D-A55E0F88441B}"/>
                  </a:ext>
                </a:extLst>
              </p:cNvPr>
              <p:cNvSpPr/>
              <p:nvPr/>
            </p:nvSpPr>
            <p:spPr>
              <a:xfrm>
                <a:off x="5524495"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Hình tự do: Hình 197">
                <a:extLst>
                  <a:ext uri="{FF2B5EF4-FFF2-40B4-BE49-F238E27FC236}">
                    <a16:creationId xmlns:a16="http://schemas.microsoft.com/office/drawing/2014/main" id="{EFD33DC0-12BB-4348-9175-6E0A0FBAD311}"/>
                  </a:ext>
                </a:extLst>
              </p:cNvPr>
              <p:cNvSpPr/>
              <p:nvPr/>
            </p:nvSpPr>
            <p:spPr>
              <a:xfrm>
                <a:off x="585743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Hình tự do: Hình 198">
                <a:extLst>
                  <a:ext uri="{FF2B5EF4-FFF2-40B4-BE49-F238E27FC236}">
                    <a16:creationId xmlns:a16="http://schemas.microsoft.com/office/drawing/2014/main" id="{7DFA9BA8-5EB9-4A04-824A-CC6BC8CE8774}"/>
                  </a:ext>
                </a:extLst>
              </p:cNvPr>
              <p:cNvSpPr/>
              <p:nvPr/>
            </p:nvSpPr>
            <p:spPr>
              <a:xfrm>
                <a:off x="4536493"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0" name="Hình tự do: Hình 199">
                <a:extLst>
                  <a:ext uri="{FF2B5EF4-FFF2-40B4-BE49-F238E27FC236}">
                    <a16:creationId xmlns:a16="http://schemas.microsoft.com/office/drawing/2014/main" id="{2A47636B-2F2D-4AB0-99E7-B0B513492562}"/>
                  </a:ext>
                </a:extLst>
              </p:cNvPr>
              <p:cNvSpPr/>
              <p:nvPr/>
            </p:nvSpPr>
            <p:spPr>
              <a:xfrm>
                <a:off x="462524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1" name="Hình tự do: Hình 200">
                <a:extLst>
                  <a:ext uri="{FF2B5EF4-FFF2-40B4-BE49-F238E27FC236}">
                    <a16:creationId xmlns:a16="http://schemas.microsoft.com/office/drawing/2014/main" id="{A339BC9E-604C-4C67-AB78-1C9B04FD2E8B}"/>
                  </a:ext>
                </a:extLst>
              </p:cNvPr>
              <p:cNvSpPr/>
              <p:nvPr/>
            </p:nvSpPr>
            <p:spPr>
              <a:xfrm>
                <a:off x="4725682"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2" name="Hình tự do: Hình 201">
                <a:extLst>
                  <a:ext uri="{FF2B5EF4-FFF2-40B4-BE49-F238E27FC236}">
                    <a16:creationId xmlns:a16="http://schemas.microsoft.com/office/drawing/2014/main" id="{7BA5971C-2BDF-49A2-8371-83319FFA5570}"/>
                  </a:ext>
                </a:extLst>
              </p:cNvPr>
              <p:cNvSpPr/>
              <p:nvPr/>
            </p:nvSpPr>
            <p:spPr>
              <a:xfrm>
                <a:off x="4814433"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3" name="Hình tự do: Hình 202">
                <a:extLst>
                  <a:ext uri="{FF2B5EF4-FFF2-40B4-BE49-F238E27FC236}">
                    <a16:creationId xmlns:a16="http://schemas.microsoft.com/office/drawing/2014/main" id="{D655994C-BCFC-4B1E-B732-873FC63EA9CB}"/>
                  </a:ext>
                </a:extLst>
              </p:cNvPr>
              <p:cNvSpPr/>
              <p:nvPr/>
            </p:nvSpPr>
            <p:spPr>
              <a:xfrm>
                <a:off x="4917922"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4" name="Hình tự do: Hình 203">
                <a:extLst>
                  <a:ext uri="{FF2B5EF4-FFF2-40B4-BE49-F238E27FC236}">
                    <a16:creationId xmlns:a16="http://schemas.microsoft.com/office/drawing/2014/main" id="{69B9184C-4006-4516-9EA1-51E930542FC1}"/>
                  </a:ext>
                </a:extLst>
              </p:cNvPr>
              <p:cNvSpPr/>
              <p:nvPr/>
            </p:nvSpPr>
            <p:spPr>
              <a:xfrm>
                <a:off x="5006673"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5" name="Hình tự do: Hình 204">
                <a:extLst>
                  <a:ext uri="{FF2B5EF4-FFF2-40B4-BE49-F238E27FC236}">
                    <a16:creationId xmlns:a16="http://schemas.microsoft.com/office/drawing/2014/main" id="{91933DF5-5A03-4A19-B885-A130B07B742C}"/>
                  </a:ext>
                </a:extLst>
              </p:cNvPr>
              <p:cNvSpPr/>
              <p:nvPr/>
            </p:nvSpPr>
            <p:spPr>
              <a:xfrm>
                <a:off x="4434742"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6" name="Hình tự do: Hình 205">
                <a:extLst>
                  <a:ext uri="{FF2B5EF4-FFF2-40B4-BE49-F238E27FC236}">
                    <a16:creationId xmlns:a16="http://schemas.microsoft.com/office/drawing/2014/main" id="{2DE7AA6F-13BE-4CD7-9FAA-B343F08B9BAC}"/>
                  </a:ext>
                </a:extLst>
              </p:cNvPr>
              <p:cNvSpPr/>
              <p:nvPr/>
            </p:nvSpPr>
            <p:spPr>
              <a:xfrm>
                <a:off x="6505960"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7" name="Hình tự do: Hình 206">
                <a:extLst>
                  <a:ext uri="{FF2B5EF4-FFF2-40B4-BE49-F238E27FC236}">
                    <a16:creationId xmlns:a16="http://schemas.microsoft.com/office/drawing/2014/main" id="{326F72E6-B31C-4B9E-A678-156828465AF4}"/>
                  </a:ext>
                </a:extLst>
              </p:cNvPr>
              <p:cNvSpPr/>
              <p:nvPr/>
            </p:nvSpPr>
            <p:spPr>
              <a:xfrm>
                <a:off x="6594711"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8" name="Hình tự do: Hình 207">
                <a:extLst>
                  <a:ext uri="{FF2B5EF4-FFF2-40B4-BE49-F238E27FC236}">
                    <a16:creationId xmlns:a16="http://schemas.microsoft.com/office/drawing/2014/main" id="{A9EA7308-46C2-4FF8-B520-2349DF1AE7F7}"/>
                  </a:ext>
                </a:extLst>
              </p:cNvPr>
              <p:cNvSpPr/>
              <p:nvPr/>
            </p:nvSpPr>
            <p:spPr>
              <a:xfrm>
                <a:off x="6695149"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09" name="Hình tự do: Hình 208">
                <a:extLst>
                  <a:ext uri="{FF2B5EF4-FFF2-40B4-BE49-F238E27FC236}">
                    <a16:creationId xmlns:a16="http://schemas.microsoft.com/office/drawing/2014/main" id="{CDB921BD-EA00-4749-AA6C-EF5375AEC656}"/>
                  </a:ext>
                </a:extLst>
              </p:cNvPr>
              <p:cNvSpPr/>
              <p:nvPr/>
            </p:nvSpPr>
            <p:spPr>
              <a:xfrm>
                <a:off x="6783900"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0" name="Hình tự do: Hình 209">
                <a:extLst>
                  <a:ext uri="{FF2B5EF4-FFF2-40B4-BE49-F238E27FC236}">
                    <a16:creationId xmlns:a16="http://schemas.microsoft.com/office/drawing/2014/main" id="{CDABC503-3F6D-4F7E-9702-161F513A397C}"/>
                  </a:ext>
                </a:extLst>
              </p:cNvPr>
              <p:cNvSpPr/>
              <p:nvPr/>
            </p:nvSpPr>
            <p:spPr>
              <a:xfrm>
                <a:off x="6887389"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1" name="Hình tự do: Hình 210">
                <a:extLst>
                  <a:ext uri="{FF2B5EF4-FFF2-40B4-BE49-F238E27FC236}">
                    <a16:creationId xmlns:a16="http://schemas.microsoft.com/office/drawing/2014/main" id="{AC2311C2-C7E4-4DDD-BFE4-96C2B295F390}"/>
                  </a:ext>
                </a:extLst>
              </p:cNvPr>
              <p:cNvSpPr/>
              <p:nvPr/>
            </p:nvSpPr>
            <p:spPr>
              <a:xfrm>
                <a:off x="6976140"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2" name="Hình tự do: Hình 211">
                <a:extLst>
                  <a:ext uri="{FF2B5EF4-FFF2-40B4-BE49-F238E27FC236}">
                    <a16:creationId xmlns:a16="http://schemas.microsoft.com/office/drawing/2014/main" id="{6586F3AA-97AE-4546-A7C7-76C8A4445565}"/>
                  </a:ext>
                </a:extLst>
              </p:cNvPr>
              <p:cNvSpPr/>
              <p:nvPr/>
            </p:nvSpPr>
            <p:spPr>
              <a:xfrm>
                <a:off x="6404209"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13" name="Hình tự do: Hình 212">
                <a:extLst>
                  <a:ext uri="{FF2B5EF4-FFF2-40B4-BE49-F238E27FC236}">
                    <a16:creationId xmlns:a16="http://schemas.microsoft.com/office/drawing/2014/main" id="{C443A319-88AC-40AB-B3B2-F12638405507}"/>
                  </a:ext>
                </a:extLst>
              </p:cNvPr>
              <p:cNvSpPr/>
              <p:nvPr/>
            </p:nvSpPr>
            <p:spPr>
              <a:xfrm>
                <a:off x="5248275"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Hình tự do: Hình 213">
                <a:extLst>
                  <a:ext uri="{FF2B5EF4-FFF2-40B4-BE49-F238E27FC236}">
                    <a16:creationId xmlns:a16="http://schemas.microsoft.com/office/drawing/2014/main" id="{4A5E7F41-4208-4CDD-B20F-92A50A3CAD93}"/>
                  </a:ext>
                </a:extLst>
              </p:cNvPr>
              <p:cNvSpPr/>
              <p:nvPr/>
            </p:nvSpPr>
            <p:spPr>
              <a:xfrm>
                <a:off x="656272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Hình tự do: Hình 214">
                <a:extLst>
                  <a:ext uri="{FF2B5EF4-FFF2-40B4-BE49-F238E27FC236}">
                    <a16:creationId xmlns:a16="http://schemas.microsoft.com/office/drawing/2014/main" id="{FF1CF942-81A6-42AF-9F69-06EF2020DC45}"/>
                  </a:ext>
                </a:extLst>
              </p:cNvPr>
              <p:cNvSpPr/>
              <p:nvPr/>
            </p:nvSpPr>
            <p:spPr>
              <a:xfrm>
                <a:off x="5153024"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Hình tự do: Hình 215">
                <a:extLst>
                  <a:ext uri="{FF2B5EF4-FFF2-40B4-BE49-F238E27FC236}">
                    <a16:creationId xmlns:a16="http://schemas.microsoft.com/office/drawing/2014/main" id="{682DD1E9-A61B-4244-82BA-F524F89CE290}"/>
                  </a:ext>
                </a:extLst>
              </p:cNvPr>
              <p:cNvSpPr/>
              <p:nvPr/>
            </p:nvSpPr>
            <p:spPr>
              <a:xfrm>
                <a:off x="646747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Hình tự do: Hình 216">
                <a:extLst>
                  <a:ext uri="{FF2B5EF4-FFF2-40B4-BE49-F238E27FC236}">
                    <a16:creationId xmlns:a16="http://schemas.microsoft.com/office/drawing/2014/main" id="{1B100EC9-11A8-4430-AD47-471E781CA9BA}"/>
                  </a:ext>
                </a:extLst>
              </p:cNvPr>
              <p:cNvSpPr/>
              <p:nvPr/>
            </p:nvSpPr>
            <p:spPr>
              <a:xfrm>
                <a:off x="5057773"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Hình tự do: Hình 217">
                <a:extLst>
                  <a:ext uri="{FF2B5EF4-FFF2-40B4-BE49-F238E27FC236}">
                    <a16:creationId xmlns:a16="http://schemas.microsoft.com/office/drawing/2014/main" id="{5D86385B-D1C1-4FD0-80A3-99594065556C}"/>
                  </a:ext>
                </a:extLst>
              </p:cNvPr>
              <p:cNvSpPr/>
              <p:nvPr/>
            </p:nvSpPr>
            <p:spPr>
              <a:xfrm>
                <a:off x="637222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Hình tự do: Hình 218">
                <a:extLst>
                  <a:ext uri="{FF2B5EF4-FFF2-40B4-BE49-F238E27FC236}">
                    <a16:creationId xmlns:a16="http://schemas.microsoft.com/office/drawing/2014/main" id="{22178EAC-B4EE-41F0-A67C-724B6F5CB113}"/>
                  </a:ext>
                </a:extLst>
              </p:cNvPr>
              <p:cNvSpPr/>
              <p:nvPr/>
            </p:nvSpPr>
            <p:spPr>
              <a:xfrm>
                <a:off x="4962522"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Hình tự do: Hình 219">
                <a:extLst>
                  <a:ext uri="{FF2B5EF4-FFF2-40B4-BE49-F238E27FC236}">
                    <a16:creationId xmlns:a16="http://schemas.microsoft.com/office/drawing/2014/main" id="{D4AC62F5-2F20-46E3-8C60-1E20DB019CC8}"/>
                  </a:ext>
                </a:extLst>
              </p:cNvPr>
              <p:cNvSpPr/>
              <p:nvPr/>
            </p:nvSpPr>
            <p:spPr>
              <a:xfrm>
                <a:off x="627697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Hình tự do: Hình 220">
                <a:extLst>
                  <a:ext uri="{FF2B5EF4-FFF2-40B4-BE49-F238E27FC236}">
                    <a16:creationId xmlns:a16="http://schemas.microsoft.com/office/drawing/2014/main" id="{37339B15-DB3C-495D-AD47-BC1633F27747}"/>
                  </a:ext>
                </a:extLst>
              </p:cNvPr>
              <p:cNvSpPr/>
              <p:nvPr/>
            </p:nvSpPr>
            <p:spPr>
              <a:xfrm>
                <a:off x="4867271"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Hình tự do: Hình 221">
                <a:extLst>
                  <a:ext uri="{FF2B5EF4-FFF2-40B4-BE49-F238E27FC236}">
                    <a16:creationId xmlns:a16="http://schemas.microsoft.com/office/drawing/2014/main" id="{435C511E-529E-4F8F-B5E4-73756E0DC59E}"/>
                  </a:ext>
                </a:extLst>
              </p:cNvPr>
              <p:cNvSpPr/>
              <p:nvPr/>
            </p:nvSpPr>
            <p:spPr>
              <a:xfrm>
                <a:off x="618171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4" name="Nhóm 233">
              <a:extLst>
                <a:ext uri="{FF2B5EF4-FFF2-40B4-BE49-F238E27FC236}">
                  <a16:creationId xmlns:a16="http://schemas.microsoft.com/office/drawing/2014/main" id="{C926714B-6C10-466E-965D-DAA5EDDA98FC}"/>
                </a:ext>
              </a:extLst>
            </p:cNvPr>
            <p:cNvGrpSpPr/>
            <p:nvPr/>
          </p:nvGrpSpPr>
          <p:grpSpPr>
            <a:xfrm>
              <a:off x="9864629" y="3729036"/>
              <a:ext cx="1271589" cy="785814"/>
              <a:chOff x="5819493" y="2174482"/>
              <a:chExt cx="1271589" cy="785814"/>
            </a:xfrm>
            <a:solidFill>
              <a:schemeClr val="accent3">
                <a:lumMod val="75000"/>
              </a:schemeClr>
            </a:solidFill>
          </p:grpSpPr>
          <p:sp>
            <p:nvSpPr>
              <p:cNvPr id="235" name="Hình tự do: Hình 234">
                <a:extLst>
                  <a:ext uri="{FF2B5EF4-FFF2-40B4-BE49-F238E27FC236}">
                    <a16:creationId xmlns:a16="http://schemas.microsoft.com/office/drawing/2014/main" id="{055A226D-9F09-4A82-9774-8A653C5E6F22}"/>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236" name="Nhóm 235">
                <a:extLst>
                  <a:ext uri="{FF2B5EF4-FFF2-40B4-BE49-F238E27FC236}">
                    <a16:creationId xmlns:a16="http://schemas.microsoft.com/office/drawing/2014/main" id="{7F4E9D31-600D-4429-BCEF-647CC7F17310}"/>
                  </a:ext>
                </a:extLst>
              </p:cNvPr>
              <p:cNvGrpSpPr/>
              <p:nvPr/>
            </p:nvGrpSpPr>
            <p:grpSpPr>
              <a:xfrm>
                <a:off x="5819493" y="2174482"/>
                <a:ext cx="1176338" cy="785814"/>
                <a:chOff x="5819493" y="2174482"/>
                <a:chExt cx="1176338" cy="785814"/>
              </a:xfrm>
              <a:grpFill/>
            </p:grpSpPr>
            <p:sp>
              <p:nvSpPr>
                <p:cNvPr id="237" name="Hình tự do: Hình 236">
                  <a:extLst>
                    <a:ext uri="{FF2B5EF4-FFF2-40B4-BE49-F238E27FC236}">
                      <a16:creationId xmlns:a16="http://schemas.microsoft.com/office/drawing/2014/main" id="{187F9DBA-1044-4C31-84F3-FD10F27649DF}"/>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8" name="Hình tự do: Hình 237">
                  <a:extLst>
                    <a:ext uri="{FF2B5EF4-FFF2-40B4-BE49-F238E27FC236}">
                      <a16:creationId xmlns:a16="http://schemas.microsoft.com/office/drawing/2014/main" id="{9E04B04E-366D-4B8F-8EF9-741DF396A673}"/>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39" name="Hình tự do: Hình 238">
                  <a:extLst>
                    <a:ext uri="{FF2B5EF4-FFF2-40B4-BE49-F238E27FC236}">
                      <a16:creationId xmlns:a16="http://schemas.microsoft.com/office/drawing/2014/main" id="{F80F5D6C-06FF-4700-BAED-03FA5E7C2B74}"/>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0" name="Hình tự do: Hình 239">
                  <a:extLst>
                    <a:ext uri="{FF2B5EF4-FFF2-40B4-BE49-F238E27FC236}">
                      <a16:creationId xmlns:a16="http://schemas.microsoft.com/office/drawing/2014/main" id="{4334A41A-2111-4929-8010-70F5E4C675A1}"/>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241" name="Hình tự do: Hình 240">
                  <a:extLst>
                    <a:ext uri="{FF2B5EF4-FFF2-40B4-BE49-F238E27FC236}">
                      <a16:creationId xmlns:a16="http://schemas.microsoft.com/office/drawing/2014/main" id="{36F4F5B4-26BB-42D4-9B7F-48C3EA027372}"/>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2" name="Hình tự do: Hình 241">
                  <a:extLst>
                    <a:ext uri="{FF2B5EF4-FFF2-40B4-BE49-F238E27FC236}">
                      <a16:creationId xmlns:a16="http://schemas.microsoft.com/office/drawing/2014/main" id="{F98A1CFF-4F20-4B15-8989-0DF6AAA3FFA4}"/>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3" name="Hình tự do: Hình 242">
                  <a:extLst>
                    <a:ext uri="{FF2B5EF4-FFF2-40B4-BE49-F238E27FC236}">
                      <a16:creationId xmlns:a16="http://schemas.microsoft.com/office/drawing/2014/main" id="{1CFB67A7-DDFC-4C1B-B5C9-93D9AADA9E64}"/>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44" name="Hình tự do: Hình 243">
                  <a:extLst>
                    <a:ext uri="{FF2B5EF4-FFF2-40B4-BE49-F238E27FC236}">
                      <a16:creationId xmlns:a16="http://schemas.microsoft.com/office/drawing/2014/main" id="{E3078B89-7942-4238-B836-C0FC28370CEA}"/>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cxnSp>
          <p:nvCxnSpPr>
            <p:cNvPr id="262" name="Đường nối Thẳng 261">
              <a:extLst>
                <a:ext uri="{FF2B5EF4-FFF2-40B4-BE49-F238E27FC236}">
                  <a16:creationId xmlns:a16="http://schemas.microsoft.com/office/drawing/2014/main" id="{F1379616-0116-4828-AC4E-17A39281744E}"/>
                </a:ext>
              </a:extLst>
            </p:cNvPr>
            <p:cNvCxnSpPr>
              <a:cxnSpLocks/>
              <a:stCxn id="230" idx="0"/>
              <a:endCxn id="198" idx="3"/>
            </p:cNvCxnSpPr>
            <p:nvPr/>
          </p:nvCxnSpPr>
          <p:spPr>
            <a:xfrm>
              <a:off x="9705671" y="2160853"/>
              <a:ext cx="133196" cy="154781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5" name="Đường nối Thẳng 264">
              <a:extLst>
                <a:ext uri="{FF2B5EF4-FFF2-40B4-BE49-F238E27FC236}">
                  <a16:creationId xmlns:a16="http://schemas.microsoft.com/office/drawing/2014/main" id="{A04546C4-3FAD-4630-9185-8C896D4EA1C1}"/>
                </a:ext>
              </a:extLst>
            </p:cNvPr>
            <p:cNvCxnSpPr>
              <a:cxnSpLocks/>
              <a:stCxn id="226" idx="3"/>
              <a:endCxn id="186" idx="0"/>
            </p:cNvCxnSpPr>
            <p:nvPr/>
          </p:nvCxnSpPr>
          <p:spPr>
            <a:xfrm>
              <a:off x="9991423" y="2946667"/>
              <a:ext cx="133198" cy="1554554"/>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68" name="Đường nối Thẳng 267">
              <a:extLst>
                <a:ext uri="{FF2B5EF4-FFF2-40B4-BE49-F238E27FC236}">
                  <a16:creationId xmlns:a16="http://schemas.microsoft.com/office/drawing/2014/main" id="{AD56DA3F-F9ED-42AD-8BC2-8DDEBC580DF1}"/>
                </a:ext>
              </a:extLst>
            </p:cNvPr>
            <p:cNvCxnSpPr>
              <a:cxnSpLocks/>
              <a:stCxn id="233" idx="1"/>
              <a:endCxn id="206" idx="2"/>
            </p:cNvCxnSpPr>
            <p:nvPr/>
          </p:nvCxnSpPr>
          <p:spPr>
            <a:xfrm>
              <a:off x="10691508" y="2160853"/>
              <a:ext cx="124493" cy="1551585"/>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71" name="Đường nối Thẳng 270">
              <a:extLst>
                <a:ext uri="{FF2B5EF4-FFF2-40B4-BE49-F238E27FC236}">
                  <a16:creationId xmlns:a16="http://schemas.microsoft.com/office/drawing/2014/main" id="{7387AFCC-580C-4383-9955-544E568A91D2}"/>
                </a:ext>
              </a:extLst>
            </p:cNvPr>
            <p:cNvCxnSpPr>
              <a:cxnSpLocks/>
              <a:stCxn id="224" idx="2"/>
              <a:endCxn id="235" idx="2"/>
            </p:cNvCxnSpPr>
            <p:nvPr/>
          </p:nvCxnSpPr>
          <p:spPr>
            <a:xfrm>
              <a:off x="10977260" y="2946667"/>
              <a:ext cx="158958" cy="1568183"/>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223" name="Nhóm 222">
              <a:extLst>
                <a:ext uri="{FF2B5EF4-FFF2-40B4-BE49-F238E27FC236}">
                  <a16:creationId xmlns:a16="http://schemas.microsoft.com/office/drawing/2014/main" id="{0862A063-F20E-4FD4-A1D1-DFC44E1A73AE}"/>
                </a:ext>
              </a:extLst>
            </p:cNvPr>
            <p:cNvGrpSpPr/>
            <p:nvPr/>
          </p:nvGrpSpPr>
          <p:grpSpPr>
            <a:xfrm>
              <a:off x="9705671" y="2160853"/>
              <a:ext cx="1271589" cy="785814"/>
              <a:chOff x="5819493" y="2174482"/>
              <a:chExt cx="1271589" cy="785814"/>
            </a:xfrm>
            <a:solidFill>
              <a:schemeClr val="accent3">
                <a:lumMod val="75000"/>
              </a:schemeClr>
            </a:solidFill>
          </p:grpSpPr>
          <p:sp>
            <p:nvSpPr>
              <p:cNvPr id="224" name="Hình tự do: Hình 223">
                <a:extLst>
                  <a:ext uri="{FF2B5EF4-FFF2-40B4-BE49-F238E27FC236}">
                    <a16:creationId xmlns:a16="http://schemas.microsoft.com/office/drawing/2014/main" id="{7D478DB2-CE07-4AEE-ACB2-C56435BEEBD4}"/>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5" name="Nhóm 224">
                <a:extLst>
                  <a:ext uri="{FF2B5EF4-FFF2-40B4-BE49-F238E27FC236}">
                    <a16:creationId xmlns:a16="http://schemas.microsoft.com/office/drawing/2014/main" id="{7C478B02-75E3-4F10-B804-25094E13069E}"/>
                  </a:ext>
                </a:extLst>
              </p:cNvPr>
              <p:cNvGrpSpPr/>
              <p:nvPr/>
            </p:nvGrpSpPr>
            <p:grpSpPr>
              <a:xfrm>
                <a:off x="5819493" y="2174482"/>
                <a:ext cx="1176338" cy="785814"/>
                <a:chOff x="5819493" y="2174482"/>
                <a:chExt cx="1176338" cy="785814"/>
              </a:xfrm>
              <a:grpFill/>
            </p:grpSpPr>
            <p:sp>
              <p:nvSpPr>
                <p:cNvPr id="226" name="Hình tự do: Hình 225">
                  <a:extLst>
                    <a:ext uri="{FF2B5EF4-FFF2-40B4-BE49-F238E27FC236}">
                      <a16:creationId xmlns:a16="http://schemas.microsoft.com/office/drawing/2014/main" id="{AFA74512-739D-45C5-BBF5-17B7AF5E4229}"/>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Hình tự do: Hình 226">
                  <a:extLst>
                    <a:ext uri="{FF2B5EF4-FFF2-40B4-BE49-F238E27FC236}">
                      <a16:creationId xmlns:a16="http://schemas.microsoft.com/office/drawing/2014/main" id="{E4F79412-46CA-4726-A8E3-3046C61E9E47}"/>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Hình tự do: Hình 227">
                  <a:extLst>
                    <a:ext uri="{FF2B5EF4-FFF2-40B4-BE49-F238E27FC236}">
                      <a16:creationId xmlns:a16="http://schemas.microsoft.com/office/drawing/2014/main" id="{B27A46C4-53DC-4146-A981-794A94C4C0F1}"/>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Hình tự do: Hình 228">
                  <a:extLst>
                    <a:ext uri="{FF2B5EF4-FFF2-40B4-BE49-F238E27FC236}">
                      <a16:creationId xmlns:a16="http://schemas.microsoft.com/office/drawing/2014/main" id="{A5AFEC18-2B1C-4369-9BED-D4A0A3430888}"/>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Hình tự do: Hình 229">
                  <a:extLst>
                    <a:ext uri="{FF2B5EF4-FFF2-40B4-BE49-F238E27FC236}">
                      <a16:creationId xmlns:a16="http://schemas.microsoft.com/office/drawing/2014/main" id="{87850E28-DF1A-4903-8AEB-55FCA4D77A76}"/>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Hình tự do: Hình 230">
                  <a:extLst>
                    <a:ext uri="{FF2B5EF4-FFF2-40B4-BE49-F238E27FC236}">
                      <a16:creationId xmlns:a16="http://schemas.microsoft.com/office/drawing/2014/main" id="{04494EC9-95E8-4320-A4A0-283729C7CE1B}"/>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Hình tự do: Hình 232">
                  <a:extLst>
                    <a:ext uri="{FF2B5EF4-FFF2-40B4-BE49-F238E27FC236}">
                      <a16:creationId xmlns:a16="http://schemas.microsoft.com/office/drawing/2014/main" id="{C8A90E1D-9C50-43F3-BA4B-84C63ED3164A}"/>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Hình tự do: Hình 231">
                  <a:extLst>
                    <a:ext uri="{FF2B5EF4-FFF2-40B4-BE49-F238E27FC236}">
                      <a16:creationId xmlns:a16="http://schemas.microsoft.com/office/drawing/2014/main" id="{61A71DE2-CC68-4FAA-863B-2FB34D1500C3}"/>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
        <p:nvSpPr>
          <p:cNvPr id="378" name="Hộp Văn bản 377">
            <a:extLst>
              <a:ext uri="{FF2B5EF4-FFF2-40B4-BE49-F238E27FC236}">
                <a16:creationId xmlns:a16="http://schemas.microsoft.com/office/drawing/2014/main" id="{74FE9A80-CCE3-4031-B895-262650E6EA9B}"/>
              </a:ext>
            </a:extLst>
          </p:cNvPr>
          <p:cNvSpPr txBox="1"/>
          <p:nvPr/>
        </p:nvSpPr>
        <p:spPr>
          <a:xfrm>
            <a:off x="6300399" y="5077047"/>
            <a:ext cx="1280834" cy="369332"/>
          </a:xfrm>
          <a:prstGeom prst="rect">
            <a:avLst/>
          </a:prstGeom>
          <a:noFill/>
        </p:spPr>
        <p:txBody>
          <a:bodyPr wrap="square">
            <a:spAutoFit/>
          </a:bodyPr>
          <a:lstStyle/>
          <a:p>
            <a:pPr algn="ctr"/>
            <a:r>
              <a:rPr lang="en-US" dirty="0">
                <a:solidFill>
                  <a:srgbClr val="242021"/>
                </a:solidFill>
                <a:latin typeface="TimesTen-Roman"/>
              </a:rPr>
              <a:t>I</a:t>
            </a:r>
            <a:r>
              <a:rPr lang="en-US" sz="1800" b="0" i="0" dirty="0">
                <a:solidFill>
                  <a:srgbClr val="242021"/>
                </a:solidFill>
                <a:effectLst/>
                <a:latin typeface="TimesTen-Roman"/>
              </a:rPr>
              <a:t>mage </a:t>
            </a:r>
            <a:r>
              <a:rPr lang="en-US" sz="1800" b="0" i="1" dirty="0">
                <a:solidFill>
                  <a:srgbClr val="242021"/>
                </a:solidFill>
                <a:effectLst/>
                <a:latin typeface="TimesTen-Italic"/>
              </a:rPr>
              <a:t>f</a:t>
            </a:r>
            <a:endParaRPr lang="en-US" dirty="0"/>
          </a:p>
        </p:txBody>
      </p:sp>
      <p:sp>
        <p:nvSpPr>
          <p:cNvPr id="379" name="Hộp Văn bản 378">
            <a:extLst>
              <a:ext uri="{FF2B5EF4-FFF2-40B4-BE49-F238E27FC236}">
                <a16:creationId xmlns:a16="http://schemas.microsoft.com/office/drawing/2014/main" id="{A20D8D1F-7BC8-42A2-915F-FC919AD25585}"/>
              </a:ext>
            </a:extLst>
          </p:cNvPr>
          <p:cNvSpPr txBox="1"/>
          <p:nvPr/>
        </p:nvSpPr>
        <p:spPr>
          <a:xfrm>
            <a:off x="10253771" y="5077047"/>
            <a:ext cx="1280834" cy="369332"/>
          </a:xfrm>
          <a:prstGeom prst="rect">
            <a:avLst/>
          </a:prstGeom>
          <a:noFill/>
        </p:spPr>
        <p:txBody>
          <a:bodyPr wrap="square">
            <a:spAutoFit/>
          </a:bodyPr>
          <a:lstStyle/>
          <a:p>
            <a:pPr algn="ctr"/>
            <a:r>
              <a:rPr lang="en-US" dirty="0">
                <a:solidFill>
                  <a:srgbClr val="242021"/>
                </a:solidFill>
                <a:latin typeface="TimesTen-Roman"/>
              </a:rPr>
              <a:t>I</a:t>
            </a:r>
            <a:r>
              <a:rPr lang="en-US" sz="1800" b="0" i="0" dirty="0">
                <a:solidFill>
                  <a:srgbClr val="242021"/>
                </a:solidFill>
                <a:effectLst/>
                <a:latin typeface="TimesTen-Roman"/>
              </a:rPr>
              <a:t>mage </a:t>
            </a:r>
            <a:r>
              <a:rPr lang="en-US" sz="1800" b="0" i="1" dirty="0">
                <a:solidFill>
                  <a:srgbClr val="242021"/>
                </a:solidFill>
                <a:effectLst/>
                <a:latin typeface="TimesTen-Italic"/>
              </a:rPr>
              <a:t>f</a:t>
            </a:r>
            <a:endParaRPr lang="en-US" dirty="0"/>
          </a:p>
        </p:txBody>
      </p:sp>
      <p:grpSp>
        <p:nvGrpSpPr>
          <p:cNvPr id="383" name="Nhóm 382">
            <a:extLst>
              <a:ext uri="{FF2B5EF4-FFF2-40B4-BE49-F238E27FC236}">
                <a16:creationId xmlns:a16="http://schemas.microsoft.com/office/drawing/2014/main" id="{2803FFFB-3BDE-4079-88E1-56DD60089771}"/>
              </a:ext>
            </a:extLst>
          </p:cNvPr>
          <p:cNvGrpSpPr/>
          <p:nvPr/>
        </p:nvGrpSpPr>
        <p:grpSpPr>
          <a:xfrm>
            <a:off x="1222384" y="1371491"/>
            <a:ext cx="4873616" cy="4074888"/>
            <a:chOff x="589080" y="1371491"/>
            <a:chExt cx="4873616" cy="4074888"/>
          </a:xfrm>
        </p:grpSpPr>
        <p:grpSp>
          <p:nvGrpSpPr>
            <p:cNvPr id="274" name="Nhóm 273">
              <a:extLst>
                <a:ext uri="{FF2B5EF4-FFF2-40B4-BE49-F238E27FC236}">
                  <a16:creationId xmlns:a16="http://schemas.microsoft.com/office/drawing/2014/main" id="{4B04F902-EEFA-42FD-B0C2-C8F990D7046B}"/>
                </a:ext>
              </a:extLst>
            </p:cNvPr>
            <p:cNvGrpSpPr/>
            <p:nvPr/>
          </p:nvGrpSpPr>
          <p:grpSpPr>
            <a:xfrm>
              <a:off x="589080" y="2173633"/>
              <a:ext cx="2965261" cy="2855513"/>
              <a:chOff x="1197336" y="2174482"/>
              <a:chExt cx="2965261" cy="2855513"/>
            </a:xfrm>
          </p:grpSpPr>
          <p:cxnSp>
            <p:nvCxnSpPr>
              <p:cNvPr id="246" name="Đường nối Thẳng 245">
                <a:extLst>
                  <a:ext uri="{FF2B5EF4-FFF2-40B4-BE49-F238E27FC236}">
                    <a16:creationId xmlns:a16="http://schemas.microsoft.com/office/drawing/2014/main" id="{805C4487-4BDA-40DC-B70C-D2C966CCEB0E}"/>
                  </a:ext>
                </a:extLst>
              </p:cNvPr>
              <p:cNvCxnSpPr>
                <a:cxnSpLocks/>
                <a:stCxn id="73" idx="0"/>
                <a:endCxn id="88" idx="0"/>
              </p:cNvCxnSpPr>
              <p:nvPr/>
            </p:nvCxnSpPr>
            <p:spPr>
              <a:xfrm flipH="1">
                <a:off x="2531365" y="2174482"/>
                <a:ext cx="50722" cy="1028511"/>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8" name="Đường nối Thẳng 247">
                <a:extLst>
                  <a:ext uri="{FF2B5EF4-FFF2-40B4-BE49-F238E27FC236}">
                    <a16:creationId xmlns:a16="http://schemas.microsoft.com/office/drawing/2014/main" id="{882AED4C-D2A4-43B1-A1A9-6F74ECE9B1D5}"/>
                  </a:ext>
                </a:extLst>
              </p:cNvPr>
              <p:cNvCxnSpPr>
                <a:cxnSpLocks/>
                <a:stCxn id="77" idx="1"/>
              </p:cNvCxnSpPr>
              <p:nvPr/>
            </p:nvCxnSpPr>
            <p:spPr>
              <a:xfrm flipH="1">
                <a:off x="3485430" y="2174482"/>
                <a:ext cx="82494" cy="1012643"/>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249" name="Đường nối Thẳng 248">
                <a:extLst>
                  <a:ext uri="{FF2B5EF4-FFF2-40B4-BE49-F238E27FC236}">
                    <a16:creationId xmlns:a16="http://schemas.microsoft.com/office/drawing/2014/main" id="{D3CA0BF2-5836-4491-B056-3E93EDF3EEDA}"/>
                  </a:ext>
                </a:extLst>
              </p:cNvPr>
              <p:cNvCxnSpPr>
                <a:cxnSpLocks/>
                <a:stCxn id="75" idx="2"/>
              </p:cNvCxnSpPr>
              <p:nvPr/>
            </p:nvCxnSpPr>
            <p:spPr>
              <a:xfrm flipH="1">
                <a:off x="3809454" y="2960296"/>
                <a:ext cx="44222" cy="1010308"/>
              </a:xfrm>
              <a:prstGeom prst="line">
                <a:avLst/>
              </a:prstGeom>
              <a:ln>
                <a:prstDash val="dash"/>
              </a:ln>
            </p:spPr>
            <p:style>
              <a:lnRef idx="1">
                <a:schemeClr val="dk1"/>
              </a:lnRef>
              <a:fillRef idx="0">
                <a:schemeClr val="dk1"/>
              </a:fillRef>
              <a:effectRef idx="0">
                <a:schemeClr val="dk1"/>
              </a:effectRef>
              <a:fontRef idx="minor">
                <a:schemeClr val="tx1"/>
              </a:fontRef>
            </p:style>
          </p:cxnSp>
          <p:grpSp>
            <p:nvGrpSpPr>
              <p:cNvPr id="170" name="Nhóm 169">
                <a:extLst>
                  <a:ext uri="{FF2B5EF4-FFF2-40B4-BE49-F238E27FC236}">
                    <a16:creationId xmlns:a16="http://schemas.microsoft.com/office/drawing/2014/main" id="{04317E70-983A-4248-B09B-33F5A06D0E60}"/>
                  </a:ext>
                </a:extLst>
              </p:cNvPr>
              <p:cNvGrpSpPr/>
              <p:nvPr/>
            </p:nvGrpSpPr>
            <p:grpSpPr>
              <a:xfrm>
                <a:off x="1197336" y="2174482"/>
                <a:ext cx="2965261" cy="2855513"/>
                <a:chOff x="4434742" y="2174482"/>
                <a:chExt cx="2965261" cy="2855512"/>
              </a:xfrm>
            </p:grpSpPr>
            <p:grpSp>
              <p:nvGrpSpPr>
                <p:cNvPr id="80" name="Nhóm 79">
                  <a:extLst>
                    <a:ext uri="{FF2B5EF4-FFF2-40B4-BE49-F238E27FC236}">
                      <a16:creationId xmlns:a16="http://schemas.microsoft.com/office/drawing/2014/main" id="{FC54E8AE-31C3-4441-8BE6-DF61C79E3966}"/>
                    </a:ext>
                  </a:extLst>
                </p:cNvPr>
                <p:cNvGrpSpPr/>
                <p:nvPr/>
              </p:nvGrpSpPr>
              <p:grpSpPr>
                <a:xfrm>
                  <a:off x="4434742" y="3204076"/>
                  <a:ext cx="2965261" cy="1825918"/>
                  <a:chOff x="4434742" y="3204077"/>
                  <a:chExt cx="2965261" cy="1825918"/>
                </a:xfrm>
              </p:grpSpPr>
              <p:sp>
                <p:nvSpPr>
                  <p:cNvPr id="51" name="Hình tự do: Hình 50">
                    <a:extLst>
                      <a:ext uri="{FF2B5EF4-FFF2-40B4-BE49-F238E27FC236}">
                        <a16:creationId xmlns:a16="http://schemas.microsoft.com/office/drawing/2014/main" id="{031A14C8-5B57-4631-9203-48E4C3337513}"/>
                      </a:ext>
                    </a:extLst>
                  </p:cNvPr>
                  <p:cNvSpPr/>
                  <p:nvPr/>
                </p:nvSpPr>
                <p:spPr>
                  <a:xfrm>
                    <a:off x="5337026"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2" name="Hình tự do: Hình 51">
                    <a:extLst>
                      <a:ext uri="{FF2B5EF4-FFF2-40B4-BE49-F238E27FC236}">
                        <a16:creationId xmlns:a16="http://schemas.microsoft.com/office/drawing/2014/main" id="{C4285C20-B05D-450A-8D89-9EBBD975BDF5}"/>
                      </a:ext>
                    </a:extLst>
                  </p:cNvPr>
                  <p:cNvSpPr/>
                  <p:nvPr/>
                </p:nvSpPr>
                <p:spPr>
                  <a:xfrm>
                    <a:off x="5665638"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Hình tự do: Hình 52">
                    <a:extLst>
                      <a:ext uri="{FF2B5EF4-FFF2-40B4-BE49-F238E27FC236}">
                        <a16:creationId xmlns:a16="http://schemas.microsoft.com/office/drawing/2014/main" id="{41603568-B15F-4AD2-B2EB-ABC9B2734D23}"/>
                      </a:ext>
                    </a:extLst>
                  </p:cNvPr>
                  <p:cNvSpPr/>
                  <p:nvPr/>
                </p:nvSpPr>
                <p:spPr>
                  <a:xfrm>
                    <a:off x="5994250"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4" name="Hình tự do: Hình 53">
                    <a:extLst>
                      <a:ext uri="{FF2B5EF4-FFF2-40B4-BE49-F238E27FC236}">
                        <a16:creationId xmlns:a16="http://schemas.microsoft.com/office/drawing/2014/main" id="{CFFD8095-BD0A-4F3B-A7D2-85066F143A3F}"/>
                      </a:ext>
                    </a:extLst>
                  </p:cNvPr>
                  <p:cNvSpPr/>
                  <p:nvPr/>
                </p:nvSpPr>
                <p:spPr>
                  <a:xfrm>
                    <a:off x="632719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5" name="Hình tự do: Hình 54">
                    <a:extLst>
                      <a:ext uri="{FF2B5EF4-FFF2-40B4-BE49-F238E27FC236}">
                        <a16:creationId xmlns:a16="http://schemas.microsoft.com/office/drawing/2014/main" id="{5BB9F3B5-D6E1-4792-A926-E6A3176326FC}"/>
                      </a:ext>
                    </a:extLst>
                  </p:cNvPr>
                  <p:cNvSpPr/>
                  <p:nvPr/>
                </p:nvSpPr>
                <p:spPr>
                  <a:xfrm>
                    <a:off x="6651474" y="47680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3" name="Hình tự do: Hình 62">
                    <a:extLst>
                      <a:ext uri="{FF2B5EF4-FFF2-40B4-BE49-F238E27FC236}">
                        <a16:creationId xmlns:a16="http://schemas.microsoft.com/office/drawing/2014/main" id="{A0163396-67F3-4315-9C17-0D1B4A0430C9}"/>
                      </a:ext>
                    </a:extLst>
                  </p:cNvPr>
                  <p:cNvSpPr/>
                  <p:nvPr/>
                </p:nvSpPr>
                <p:spPr>
                  <a:xfrm>
                    <a:off x="4772020"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4" name="Hình tự do: Hình 63">
                    <a:extLst>
                      <a:ext uri="{FF2B5EF4-FFF2-40B4-BE49-F238E27FC236}">
                        <a16:creationId xmlns:a16="http://schemas.microsoft.com/office/drawing/2014/main" id="{79F25F7D-B20D-4B1A-B79B-DA3527B2216F}"/>
                      </a:ext>
                    </a:extLst>
                  </p:cNvPr>
                  <p:cNvSpPr/>
                  <p:nvPr/>
                </p:nvSpPr>
                <p:spPr>
                  <a:xfrm>
                    <a:off x="5100632"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5" name="Hình tự do: Hình 64">
                    <a:extLst>
                      <a:ext uri="{FF2B5EF4-FFF2-40B4-BE49-F238E27FC236}">
                        <a16:creationId xmlns:a16="http://schemas.microsoft.com/office/drawing/2014/main" id="{81E54F9D-8F04-4657-A11F-96F55F75F368}"/>
                      </a:ext>
                    </a:extLst>
                  </p:cNvPr>
                  <p:cNvSpPr/>
                  <p:nvPr/>
                </p:nvSpPr>
                <p:spPr>
                  <a:xfrm>
                    <a:off x="5429244"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6" name="Hình tự do: Hình 65">
                    <a:extLst>
                      <a:ext uri="{FF2B5EF4-FFF2-40B4-BE49-F238E27FC236}">
                        <a16:creationId xmlns:a16="http://schemas.microsoft.com/office/drawing/2014/main" id="{A57753EE-E51C-43CC-B8AD-9404B8E31F27}"/>
                      </a:ext>
                    </a:extLst>
                  </p:cNvPr>
                  <p:cNvSpPr/>
                  <p:nvPr/>
                </p:nvSpPr>
                <p:spPr>
                  <a:xfrm>
                    <a:off x="576218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7" name="Hình tự do: Hình 66">
                    <a:extLst>
                      <a:ext uri="{FF2B5EF4-FFF2-40B4-BE49-F238E27FC236}">
                        <a16:creationId xmlns:a16="http://schemas.microsoft.com/office/drawing/2014/main" id="{0D171F6E-4D80-4AE7-A69A-181BF4DF202C}"/>
                      </a:ext>
                    </a:extLst>
                  </p:cNvPr>
                  <p:cNvSpPr/>
                  <p:nvPr/>
                </p:nvSpPr>
                <p:spPr>
                  <a:xfrm>
                    <a:off x="6086468" y="320596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Hình tự do: Hình 13">
                    <a:extLst>
                      <a:ext uri="{FF2B5EF4-FFF2-40B4-BE49-F238E27FC236}">
                        <a16:creationId xmlns:a16="http://schemas.microsoft.com/office/drawing/2014/main" id="{2DC4EEA2-0E7E-4E50-8349-2D0CCDD8D214}"/>
                      </a:ext>
                    </a:extLst>
                  </p:cNvPr>
                  <p:cNvSpPr/>
                  <p:nvPr/>
                </p:nvSpPr>
                <p:spPr>
                  <a:xfrm>
                    <a:off x="5576887"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ình tự do: Hình 14">
                    <a:extLst>
                      <a:ext uri="{FF2B5EF4-FFF2-40B4-BE49-F238E27FC236}">
                        <a16:creationId xmlns:a16="http://schemas.microsoft.com/office/drawing/2014/main" id="{3F84C820-3ADC-4DB5-B420-F772C405DE9E}"/>
                      </a:ext>
                    </a:extLst>
                  </p:cNvPr>
                  <p:cNvSpPr/>
                  <p:nvPr/>
                </p:nvSpPr>
                <p:spPr>
                  <a:xfrm>
                    <a:off x="5905499"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ình tự do: Hình 15">
                    <a:extLst>
                      <a:ext uri="{FF2B5EF4-FFF2-40B4-BE49-F238E27FC236}">
                        <a16:creationId xmlns:a16="http://schemas.microsoft.com/office/drawing/2014/main" id="{3DD8CF7A-0C60-4B58-89F9-663D9E055D6C}"/>
                      </a:ext>
                    </a:extLst>
                  </p:cNvPr>
                  <p:cNvSpPr/>
                  <p:nvPr/>
                </p:nvSpPr>
                <p:spPr>
                  <a:xfrm>
                    <a:off x="623844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ình tự do: Hình 20">
                    <a:extLst>
                      <a:ext uri="{FF2B5EF4-FFF2-40B4-BE49-F238E27FC236}">
                        <a16:creationId xmlns:a16="http://schemas.microsoft.com/office/drawing/2014/main" id="{C1A6432E-BA6B-4E9D-BCC8-DC1F4FF72C10}"/>
                      </a:ext>
                    </a:extLst>
                  </p:cNvPr>
                  <p:cNvSpPr/>
                  <p:nvPr/>
                </p:nvSpPr>
                <p:spPr>
                  <a:xfrm>
                    <a:off x="5481636"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ình tự do: Hình 21">
                    <a:extLst>
                      <a:ext uri="{FF2B5EF4-FFF2-40B4-BE49-F238E27FC236}">
                        <a16:creationId xmlns:a16="http://schemas.microsoft.com/office/drawing/2014/main" id="{34D9BAA4-5D43-445A-9E4D-0B8D926C0607}"/>
                      </a:ext>
                    </a:extLst>
                  </p:cNvPr>
                  <p:cNvSpPr/>
                  <p:nvPr/>
                </p:nvSpPr>
                <p:spPr>
                  <a:xfrm>
                    <a:off x="5810248"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ình tự do: Hình 22">
                    <a:extLst>
                      <a:ext uri="{FF2B5EF4-FFF2-40B4-BE49-F238E27FC236}">
                        <a16:creationId xmlns:a16="http://schemas.microsoft.com/office/drawing/2014/main" id="{1739906F-FB59-44A2-83A7-EF88835D6FA5}"/>
                      </a:ext>
                    </a:extLst>
                  </p:cNvPr>
                  <p:cNvSpPr/>
                  <p:nvPr/>
                </p:nvSpPr>
                <p:spPr>
                  <a:xfrm>
                    <a:off x="614319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Hình tự do: Hình 25">
                    <a:extLst>
                      <a:ext uri="{FF2B5EF4-FFF2-40B4-BE49-F238E27FC236}">
                        <a16:creationId xmlns:a16="http://schemas.microsoft.com/office/drawing/2014/main" id="{D92CD52E-1415-46F5-BB7B-32541F601863}"/>
                      </a:ext>
                    </a:extLst>
                  </p:cNvPr>
                  <p:cNvSpPr/>
                  <p:nvPr/>
                </p:nvSpPr>
                <p:spPr>
                  <a:xfrm>
                    <a:off x="5386385"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ình tự do: Hình 26">
                    <a:extLst>
                      <a:ext uri="{FF2B5EF4-FFF2-40B4-BE49-F238E27FC236}">
                        <a16:creationId xmlns:a16="http://schemas.microsoft.com/office/drawing/2014/main" id="{67DECFAA-B4EF-4BB6-9465-84C9A6C9C428}"/>
                      </a:ext>
                    </a:extLst>
                  </p:cNvPr>
                  <p:cNvSpPr/>
                  <p:nvPr/>
                </p:nvSpPr>
                <p:spPr>
                  <a:xfrm>
                    <a:off x="5714997"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ình tự do: Hình 27">
                    <a:extLst>
                      <a:ext uri="{FF2B5EF4-FFF2-40B4-BE49-F238E27FC236}">
                        <a16:creationId xmlns:a16="http://schemas.microsoft.com/office/drawing/2014/main" id="{4CF882A1-FF4F-49AC-93B3-2601C1A91C1B}"/>
                      </a:ext>
                    </a:extLst>
                  </p:cNvPr>
                  <p:cNvSpPr/>
                  <p:nvPr/>
                </p:nvSpPr>
                <p:spPr>
                  <a:xfrm>
                    <a:off x="604794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ình tự do: Hình 30">
                    <a:extLst>
                      <a:ext uri="{FF2B5EF4-FFF2-40B4-BE49-F238E27FC236}">
                        <a16:creationId xmlns:a16="http://schemas.microsoft.com/office/drawing/2014/main" id="{4898D28C-6744-4FDD-9D9E-48E4A51156E4}"/>
                      </a:ext>
                    </a:extLst>
                  </p:cNvPr>
                  <p:cNvSpPr/>
                  <p:nvPr/>
                </p:nvSpPr>
                <p:spPr>
                  <a:xfrm>
                    <a:off x="529113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ình tự do: Hình 31">
                    <a:extLst>
                      <a:ext uri="{FF2B5EF4-FFF2-40B4-BE49-F238E27FC236}">
                        <a16:creationId xmlns:a16="http://schemas.microsoft.com/office/drawing/2014/main" id="{3C0D7D90-CD23-4AE3-873F-7089946ECFA9}"/>
                      </a:ext>
                    </a:extLst>
                  </p:cNvPr>
                  <p:cNvSpPr/>
                  <p:nvPr/>
                </p:nvSpPr>
                <p:spPr>
                  <a:xfrm>
                    <a:off x="5619746"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ình tự do: Hình 32">
                    <a:extLst>
                      <a:ext uri="{FF2B5EF4-FFF2-40B4-BE49-F238E27FC236}">
                        <a16:creationId xmlns:a16="http://schemas.microsoft.com/office/drawing/2014/main" id="{2D523EFC-AE42-4732-B2C6-71EE6E47F159}"/>
                      </a:ext>
                    </a:extLst>
                  </p:cNvPr>
                  <p:cNvSpPr/>
                  <p:nvPr/>
                </p:nvSpPr>
                <p:spPr>
                  <a:xfrm>
                    <a:off x="595269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ình tự do: Hình 35">
                    <a:extLst>
                      <a:ext uri="{FF2B5EF4-FFF2-40B4-BE49-F238E27FC236}">
                        <a16:creationId xmlns:a16="http://schemas.microsoft.com/office/drawing/2014/main" id="{FBF4B2CC-4A92-45A0-A822-35364C9C77BC}"/>
                      </a:ext>
                    </a:extLst>
                  </p:cNvPr>
                  <p:cNvSpPr/>
                  <p:nvPr/>
                </p:nvSpPr>
                <p:spPr>
                  <a:xfrm>
                    <a:off x="5195883"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ình tự do: Hình 36">
                    <a:extLst>
                      <a:ext uri="{FF2B5EF4-FFF2-40B4-BE49-F238E27FC236}">
                        <a16:creationId xmlns:a16="http://schemas.microsoft.com/office/drawing/2014/main" id="{AB496C45-DA50-4066-A7B8-E42FBB2A7916}"/>
                      </a:ext>
                    </a:extLst>
                  </p:cNvPr>
                  <p:cNvSpPr/>
                  <p:nvPr/>
                </p:nvSpPr>
                <p:spPr>
                  <a:xfrm>
                    <a:off x="5524495"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ình tự do: Hình 37">
                    <a:extLst>
                      <a:ext uri="{FF2B5EF4-FFF2-40B4-BE49-F238E27FC236}">
                        <a16:creationId xmlns:a16="http://schemas.microsoft.com/office/drawing/2014/main" id="{A4EF1F13-ACA4-4FEF-8A16-6FC64A37340A}"/>
                      </a:ext>
                    </a:extLst>
                  </p:cNvPr>
                  <p:cNvSpPr/>
                  <p:nvPr/>
                </p:nvSpPr>
                <p:spPr>
                  <a:xfrm>
                    <a:off x="585743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ình tự do: Hình 39">
                    <a:extLst>
                      <a:ext uri="{FF2B5EF4-FFF2-40B4-BE49-F238E27FC236}">
                        <a16:creationId xmlns:a16="http://schemas.microsoft.com/office/drawing/2014/main" id="{8E78DD92-A223-477E-8BD8-564C9B1CC465}"/>
                      </a:ext>
                    </a:extLst>
                  </p:cNvPr>
                  <p:cNvSpPr/>
                  <p:nvPr/>
                </p:nvSpPr>
                <p:spPr>
                  <a:xfrm>
                    <a:off x="4536493"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1" name="Hình tự do: Hình 40">
                    <a:extLst>
                      <a:ext uri="{FF2B5EF4-FFF2-40B4-BE49-F238E27FC236}">
                        <a16:creationId xmlns:a16="http://schemas.microsoft.com/office/drawing/2014/main" id="{CC0D2FAA-726A-4C8D-A6D9-C9444356B910}"/>
                      </a:ext>
                    </a:extLst>
                  </p:cNvPr>
                  <p:cNvSpPr/>
                  <p:nvPr/>
                </p:nvSpPr>
                <p:spPr>
                  <a:xfrm>
                    <a:off x="4625244"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6" name="Hình tự do: Hình 45">
                    <a:extLst>
                      <a:ext uri="{FF2B5EF4-FFF2-40B4-BE49-F238E27FC236}">
                        <a16:creationId xmlns:a16="http://schemas.microsoft.com/office/drawing/2014/main" id="{F53CA37F-CD43-4903-A17F-B6766225C96B}"/>
                      </a:ext>
                    </a:extLst>
                  </p:cNvPr>
                  <p:cNvSpPr/>
                  <p:nvPr/>
                </p:nvSpPr>
                <p:spPr>
                  <a:xfrm>
                    <a:off x="4725682"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7" name="Hình tự do: Hình 46">
                    <a:extLst>
                      <a:ext uri="{FF2B5EF4-FFF2-40B4-BE49-F238E27FC236}">
                        <a16:creationId xmlns:a16="http://schemas.microsoft.com/office/drawing/2014/main" id="{CD0A8069-A5D6-4BEC-AB10-97290D525265}"/>
                      </a:ext>
                    </a:extLst>
                  </p:cNvPr>
                  <p:cNvSpPr/>
                  <p:nvPr/>
                </p:nvSpPr>
                <p:spPr>
                  <a:xfrm>
                    <a:off x="4814433"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8" name="Hình tự do: Hình 47">
                    <a:extLst>
                      <a:ext uri="{FF2B5EF4-FFF2-40B4-BE49-F238E27FC236}">
                        <a16:creationId xmlns:a16="http://schemas.microsoft.com/office/drawing/2014/main" id="{9BE723BB-E5B5-489F-AD0B-0A540705481B}"/>
                      </a:ext>
                    </a:extLst>
                  </p:cNvPr>
                  <p:cNvSpPr/>
                  <p:nvPr/>
                </p:nvSpPr>
                <p:spPr>
                  <a:xfrm>
                    <a:off x="4917922"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9" name="Hình tự do: Hình 48">
                    <a:extLst>
                      <a:ext uri="{FF2B5EF4-FFF2-40B4-BE49-F238E27FC236}">
                        <a16:creationId xmlns:a16="http://schemas.microsoft.com/office/drawing/2014/main" id="{F6D58957-9A31-4595-99D4-20D3F3F01014}"/>
                      </a:ext>
                    </a:extLst>
                  </p:cNvPr>
                  <p:cNvSpPr/>
                  <p:nvPr/>
                </p:nvSpPr>
                <p:spPr>
                  <a:xfrm>
                    <a:off x="5006673"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0" name="Hình tự do: Hình 49">
                    <a:extLst>
                      <a:ext uri="{FF2B5EF4-FFF2-40B4-BE49-F238E27FC236}">
                        <a16:creationId xmlns:a16="http://schemas.microsoft.com/office/drawing/2014/main" id="{B80DBBA8-CEC7-4C87-8AF1-047320719011}"/>
                      </a:ext>
                    </a:extLst>
                  </p:cNvPr>
                  <p:cNvSpPr/>
                  <p:nvPr/>
                </p:nvSpPr>
                <p:spPr>
                  <a:xfrm>
                    <a:off x="4434742"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6" name="Hình tự do: Hình 55">
                    <a:extLst>
                      <a:ext uri="{FF2B5EF4-FFF2-40B4-BE49-F238E27FC236}">
                        <a16:creationId xmlns:a16="http://schemas.microsoft.com/office/drawing/2014/main" id="{D7292D2C-E0DC-4A59-8BBE-22815B54937F}"/>
                      </a:ext>
                    </a:extLst>
                  </p:cNvPr>
                  <p:cNvSpPr/>
                  <p:nvPr/>
                </p:nvSpPr>
                <p:spPr>
                  <a:xfrm>
                    <a:off x="6505960" y="3464129"/>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7" name="Hình tự do: Hình 56">
                    <a:extLst>
                      <a:ext uri="{FF2B5EF4-FFF2-40B4-BE49-F238E27FC236}">
                        <a16:creationId xmlns:a16="http://schemas.microsoft.com/office/drawing/2014/main" id="{7300598F-C8EE-42A3-AC5C-3790F5D3EE2D}"/>
                      </a:ext>
                    </a:extLst>
                  </p:cNvPr>
                  <p:cNvSpPr/>
                  <p:nvPr/>
                </p:nvSpPr>
                <p:spPr>
                  <a:xfrm>
                    <a:off x="6594711"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8" name="Hình tự do: Hình 57">
                    <a:extLst>
                      <a:ext uri="{FF2B5EF4-FFF2-40B4-BE49-F238E27FC236}">
                        <a16:creationId xmlns:a16="http://schemas.microsoft.com/office/drawing/2014/main" id="{7A5DAA69-1402-49DD-9AC2-23934933C398}"/>
                      </a:ext>
                    </a:extLst>
                  </p:cNvPr>
                  <p:cNvSpPr/>
                  <p:nvPr/>
                </p:nvSpPr>
                <p:spPr>
                  <a:xfrm>
                    <a:off x="6695149" y="398046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9" name="Hình tự do: Hình 58">
                    <a:extLst>
                      <a:ext uri="{FF2B5EF4-FFF2-40B4-BE49-F238E27FC236}">
                        <a16:creationId xmlns:a16="http://schemas.microsoft.com/office/drawing/2014/main" id="{607C782A-45B2-4E5B-9972-BE663A9C7721}"/>
                      </a:ext>
                    </a:extLst>
                  </p:cNvPr>
                  <p:cNvSpPr/>
                  <p:nvPr/>
                </p:nvSpPr>
                <p:spPr>
                  <a:xfrm>
                    <a:off x="6783900" y="423862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0" name="Hình tự do: Hình 59">
                    <a:extLst>
                      <a:ext uri="{FF2B5EF4-FFF2-40B4-BE49-F238E27FC236}">
                        <a16:creationId xmlns:a16="http://schemas.microsoft.com/office/drawing/2014/main" id="{496722AC-2021-4DFA-9CD5-5CF640335F15}"/>
                      </a:ext>
                    </a:extLst>
                  </p:cNvPr>
                  <p:cNvSpPr/>
                  <p:nvPr/>
                </p:nvSpPr>
                <p:spPr>
                  <a:xfrm>
                    <a:off x="6887389" y="450578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1" name="Hình tự do: Hình 60">
                    <a:extLst>
                      <a:ext uri="{FF2B5EF4-FFF2-40B4-BE49-F238E27FC236}">
                        <a16:creationId xmlns:a16="http://schemas.microsoft.com/office/drawing/2014/main" id="{02526BC8-F096-4977-B3CD-DFFB1AC4E61B}"/>
                      </a:ext>
                    </a:extLst>
                  </p:cNvPr>
                  <p:cNvSpPr/>
                  <p:nvPr/>
                </p:nvSpPr>
                <p:spPr>
                  <a:xfrm>
                    <a:off x="6976140" y="476395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2" name="Hình tự do: Hình 61">
                    <a:extLst>
                      <a:ext uri="{FF2B5EF4-FFF2-40B4-BE49-F238E27FC236}">
                        <a16:creationId xmlns:a16="http://schemas.microsoft.com/office/drawing/2014/main" id="{43913241-FE7B-4653-928A-3520512CFEBA}"/>
                      </a:ext>
                    </a:extLst>
                  </p:cNvPr>
                  <p:cNvSpPr/>
                  <p:nvPr/>
                </p:nvSpPr>
                <p:spPr>
                  <a:xfrm>
                    <a:off x="6404209" y="320407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ln>
                    <a:solidFill>
                      <a:schemeClr val="bg1">
                        <a:lumMod val="65000"/>
                      </a:schemeClr>
                    </a:solidFill>
                    <a:prstDash val="sys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 name="Hình tự do: Hình 12">
                    <a:extLst>
                      <a:ext uri="{FF2B5EF4-FFF2-40B4-BE49-F238E27FC236}">
                        <a16:creationId xmlns:a16="http://schemas.microsoft.com/office/drawing/2014/main" id="{3CB5A855-3496-470C-BB41-691A197773DA}"/>
                      </a:ext>
                    </a:extLst>
                  </p:cNvPr>
                  <p:cNvSpPr/>
                  <p:nvPr/>
                </p:nvSpPr>
                <p:spPr>
                  <a:xfrm>
                    <a:off x="5248275"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ình tự do: Hình 16">
                    <a:extLst>
                      <a:ext uri="{FF2B5EF4-FFF2-40B4-BE49-F238E27FC236}">
                        <a16:creationId xmlns:a16="http://schemas.microsoft.com/office/drawing/2014/main" id="{504A3AB7-FA5A-43F4-8C9F-E6CC546D649E}"/>
                      </a:ext>
                    </a:extLst>
                  </p:cNvPr>
                  <p:cNvSpPr/>
                  <p:nvPr/>
                </p:nvSpPr>
                <p:spPr>
                  <a:xfrm>
                    <a:off x="6562723" y="451485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ình tự do: Hình 19">
                    <a:extLst>
                      <a:ext uri="{FF2B5EF4-FFF2-40B4-BE49-F238E27FC236}">
                        <a16:creationId xmlns:a16="http://schemas.microsoft.com/office/drawing/2014/main" id="{67BAA242-4832-43BB-B87C-9FD01D702E21}"/>
                      </a:ext>
                    </a:extLst>
                  </p:cNvPr>
                  <p:cNvSpPr/>
                  <p:nvPr/>
                </p:nvSpPr>
                <p:spPr>
                  <a:xfrm>
                    <a:off x="5153024"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ình tự do: Hình 23">
                    <a:extLst>
                      <a:ext uri="{FF2B5EF4-FFF2-40B4-BE49-F238E27FC236}">
                        <a16:creationId xmlns:a16="http://schemas.microsoft.com/office/drawing/2014/main" id="{2D6AD46C-7A46-442E-8889-A0424863F086}"/>
                      </a:ext>
                    </a:extLst>
                  </p:cNvPr>
                  <p:cNvSpPr/>
                  <p:nvPr/>
                </p:nvSpPr>
                <p:spPr>
                  <a:xfrm>
                    <a:off x="6467472" y="4246171"/>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ình tự do: Hình 24">
                    <a:extLst>
                      <a:ext uri="{FF2B5EF4-FFF2-40B4-BE49-F238E27FC236}">
                        <a16:creationId xmlns:a16="http://schemas.microsoft.com/office/drawing/2014/main" id="{1B0F7F56-5510-4FCD-9E7A-435D36AE96BD}"/>
                      </a:ext>
                    </a:extLst>
                  </p:cNvPr>
                  <p:cNvSpPr/>
                  <p:nvPr/>
                </p:nvSpPr>
                <p:spPr>
                  <a:xfrm>
                    <a:off x="5057773"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ình tự do: Hình 28">
                    <a:extLst>
                      <a:ext uri="{FF2B5EF4-FFF2-40B4-BE49-F238E27FC236}">
                        <a16:creationId xmlns:a16="http://schemas.microsoft.com/office/drawing/2014/main" id="{606A2A1D-D9CD-4F4E-9982-F9454292688B}"/>
                      </a:ext>
                    </a:extLst>
                  </p:cNvPr>
                  <p:cNvSpPr/>
                  <p:nvPr/>
                </p:nvSpPr>
                <p:spPr>
                  <a:xfrm>
                    <a:off x="6372221" y="3984233"/>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ình tự do: Hình 29">
                    <a:extLst>
                      <a:ext uri="{FF2B5EF4-FFF2-40B4-BE49-F238E27FC236}">
                        <a16:creationId xmlns:a16="http://schemas.microsoft.com/office/drawing/2014/main" id="{32795D7F-AD79-46EC-AFC6-53448EFF22DD}"/>
                      </a:ext>
                    </a:extLst>
                  </p:cNvPr>
                  <p:cNvSpPr/>
                  <p:nvPr/>
                </p:nvSpPr>
                <p:spPr>
                  <a:xfrm>
                    <a:off x="4962522"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ình tự do: Hình 33">
                    <a:extLst>
                      <a:ext uri="{FF2B5EF4-FFF2-40B4-BE49-F238E27FC236}">
                        <a16:creationId xmlns:a16="http://schemas.microsoft.com/office/drawing/2014/main" id="{50AB2FBF-C1A4-402A-B054-D9DE39706B4B}"/>
                      </a:ext>
                    </a:extLst>
                  </p:cNvPr>
                  <p:cNvSpPr/>
                  <p:nvPr/>
                </p:nvSpPr>
                <p:spPr>
                  <a:xfrm>
                    <a:off x="6276970" y="3722295"/>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ình tự do: Hình 34">
                    <a:extLst>
                      <a:ext uri="{FF2B5EF4-FFF2-40B4-BE49-F238E27FC236}">
                        <a16:creationId xmlns:a16="http://schemas.microsoft.com/office/drawing/2014/main" id="{DEDB295C-2707-462C-9E7C-D30BC8C4B216}"/>
                      </a:ext>
                    </a:extLst>
                  </p:cNvPr>
                  <p:cNvSpPr/>
                  <p:nvPr/>
                </p:nvSpPr>
                <p:spPr>
                  <a:xfrm>
                    <a:off x="4867271"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ình tự do: Hình 38">
                    <a:extLst>
                      <a:ext uri="{FF2B5EF4-FFF2-40B4-BE49-F238E27FC236}">
                        <a16:creationId xmlns:a16="http://schemas.microsoft.com/office/drawing/2014/main" id="{5542E289-6212-4194-BDAA-4F23852047CB}"/>
                      </a:ext>
                    </a:extLst>
                  </p:cNvPr>
                  <p:cNvSpPr/>
                  <p:nvPr/>
                </p:nvSpPr>
                <p:spPr>
                  <a:xfrm>
                    <a:off x="6181719" y="3460357"/>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Nhóm 78">
                  <a:extLst>
                    <a:ext uri="{FF2B5EF4-FFF2-40B4-BE49-F238E27FC236}">
                      <a16:creationId xmlns:a16="http://schemas.microsoft.com/office/drawing/2014/main" id="{625CC654-7726-4C16-952A-E53BD6A2816D}"/>
                    </a:ext>
                  </a:extLst>
                </p:cNvPr>
                <p:cNvGrpSpPr/>
                <p:nvPr/>
              </p:nvGrpSpPr>
              <p:grpSpPr>
                <a:xfrm>
                  <a:off x="5819493" y="2174482"/>
                  <a:ext cx="1271589" cy="785814"/>
                  <a:chOff x="5819493" y="2174482"/>
                  <a:chExt cx="1271589" cy="785814"/>
                </a:xfrm>
                <a:solidFill>
                  <a:schemeClr val="accent3">
                    <a:lumMod val="75000"/>
                  </a:schemeClr>
                </a:solidFill>
              </p:grpSpPr>
              <p:sp>
                <p:nvSpPr>
                  <p:cNvPr id="75" name="Hình tự do: Hình 74">
                    <a:extLst>
                      <a:ext uri="{FF2B5EF4-FFF2-40B4-BE49-F238E27FC236}">
                        <a16:creationId xmlns:a16="http://schemas.microsoft.com/office/drawing/2014/main" id="{5B401D1C-A1F8-4AFE-AF3B-674BF9A5F666}"/>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8" name="Nhóm 77">
                    <a:extLst>
                      <a:ext uri="{FF2B5EF4-FFF2-40B4-BE49-F238E27FC236}">
                        <a16:creationId xmlns:a16="http://schemas.microsoft.com/office/drawing/2014/main" id="{2BBC5E9C-2A48-46C4-80A8-BCF66A76FDB0}"/>
                      </a:ext>
                    </a:extLst>
                  </p:cNvPr>
                  <p:cNvGrpSpPr/>
                  <p:nvPr/>
                </p:nvGrpSpPr>
                <p:grpSpPr>
                  <a:xfrm>
                    <a:off x="5819493" y="2174482"/>
                    <a:ext cx="1176338" cy="785814"/>
                    <a:chOff x="5819493" y="2174482"/>
                    <a:chExt cx="1176338" cy="785814"/>
                  </a:xfrm>
                  <a:grpFill/>
                </p:grpSpPr>
                <p:sp>
                  <p:nvSpPr>
                    <p:cNvPr id="70" name="Hình tự do: Hình 69">
                      <a:extLst>
                        <a:ext uri="{FF2B5EF4-FFF2-40B4-BE49-F238E27FC236}">
                          <a16:creationId xmlns:a16="http://schemas.microsoft.com/office/drawing/2014/main" id="{06BB7F7D-8EF9-48A8-8EFB-9E56AE5AA206}"/>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ình tự do: Hình 70">
                      <a:extLst>
                        <a:ext uri="{FF2B5EF4-FFF2-40B4-BE49-F238E27FC236}">
                          <a16:creationId xmlns:a16="http://schemas.microsoft.com/office/drawing/2014/main" id="{87BD05A2-A34D-42E5-9055-4519539F67A4}"/>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ình tự do: Hình 71">
                      <a:extLst>
                        <a:ext uri="{FF2B5EF4-FFF2-40B4-BE49-F238E27FC236}">
                          <a16:creationId xmlns:a16="http://schemas.microsoft.com/office/drawing/2014/main" id="{355FE2F7-00F2-4AF5-AA3A-E30A82F2A68F}"/>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lumMod val="60000"/>
                        <a:lumOff val="4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Hình tự do: Hình 72">
                      <a:extLst>
                        <a:ext uri="{FF2B5EF4-FFF2-40B4-BE49-F238E27FC236}">
                          <a16:creationId xmlns:a16="http://schemas.microsoft.com/office/drawing/2014/main" id="{BA38EAB5-26B1-4DC3-ADFE-8C61B3C50B4B}"/>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Hình tự do: Hình 73">
                      <a:extLst>
                        <a:ext uri="{FF2B5EF4-FFF2-40B4-BE49-F238E27FC236}">
                          <a16:creationId xmlns:a16="http://schemas.microsoft.com/office/drawing/2014/main" id="{FEE015ED-0DF2-4888-BF11-E50AFAC48CD3}"/>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Hình tự do: Hình 75">
                      <a:extLst>
                        <a:ext uri="{FF2B5EF4-FFF2-40B4-BE49-F238E27FC236}">
                          <a16:creationId xmlns:a16="http://schemas.microsoft.com/office/drawing/2014/main" id="{710C232F-779A-47F4-B8F8-CB5EC12B3308}"/>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Hình tự do: Hình 76">
                      <a:extLst>
                        <a:ext uri="{FF2B5EF4-FFF2-40B4-BE49-F238E27FC236}">
                          <a16:creationId xmlns:a16="http://schemas.microsoft.com/office/drawing/2014/main" id="{99D8ACA3-FDE6-4C26-A8C5-2040478CEEE2}"/>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ình tự do: Hình 68">
                      <a:extLst>
                        <a:ext uri="{FF2B5EF4-FFF2-40B4-BE49-F238E27FC236}">
                          <a16:creationId xmlns:a16="http://schemas.microsoft.com/office/drawing/2014/main" id="{C7B57C24-C317-422F-BCFA-03FFE6F66864}"/>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grp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81" name="Nhóm 80">
                  <a:extLst>
                    <a:ext uri="{FF2B5EF4-FFF2-40B4-BE49-F238E27FC236}">
                      <a16:creationId xmlns:a16="http://schemas.microsoft.com/office/drawing/2014/main" id="{E218F592-8A03-4DE7-8125-4B0D64C69749}"/>
                    </a:ext>
                  </a:extLst>
                </p:cNvPr>
                <p:cNvGrpSpPr/>
                <p:nvPr/>
              </p:nvGrpSpPr>
              <p:grpSpPr>
                <a:xfrm>
                  <a:off x="5768771" y="3202993"/>
                  <a:ext cx="1271589" cy="785814"/>
                  <a:chOff x="5819493" y="2174482"/>
                  <a:chExt cx="1271589" cy="785814"/>
                </a:xfrm>
                <a:solidFill>
                  <a:schemeClr val="accent3">
                    <a:lumMod val="75000"/>
                  </a:schemeClr>
                </a:solidFill>
              </p:grpSpPr>
              <p:sp>
                <p:nvSpPr>
                  <p:cNvPr id="82" name="Hình tự do: Hình 81">
                    <a:extLst>
                      <a:ext uri="{FF2B5EF4-FFF2-40B4-BE49-F238E27FC236}">
                        <a16:creationId xmlns:a16="http://schemas.microsoft.com/office/drawing/2014/main" id="{002DE2A1-B7E1-41B1-8F2F-913960C8F78A}"/>
                      </a:ext>
                    </a:extLst>
                  </p:cNvPr>
                  <p:cNvSpPr/>
                  <p:nvPr/>
                </p:nvSpPr>
                <p:spPr>
                  <a:xfrm>
                    <a:off x="666721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83" name="Nhóm 82">
                    <a:extLst>
                      <a:ext uri="{FF2B5EF4-FFF2-40B4-BE49-F238E27FC236}">
                        <a16:creationId xmlns:a16="http://schemas.microsoft.com/office/drawing/2014/main" id="{42D0F1CC-D545-4FD8-9100-07CEF57E76A3}"/>
                      </a:ext>
                    </a:extLst>
                  </p:cNvPr>
                  <p:cNvGrpSpPr/>
                  <p:nvPr/>
                </p:nvGrpSpPr>
                <p:grpSpPr>
                  <a:xfrm>
                    <a:off x="5819493" y="2174482"/>
                    <a:ext cx="1176338" cy="785814"/>
                    <a:chOff x="5819493" y="2174482"/>
                    <a:chExt cx="1176338" cy="785814"/>
                  </a:xfrm>
                  <a:grpFill/>
                </p:grpSpPr>
                <p:sp>
                  <p:nvSpPr>
                    <p:cNvPr id="84" name="Hình tự do: Hình 83">
                      <a:extLst>
                        <a:ext uri="{FF2B5EF4-FFF2-40B4-BE49-F238E27FC236}">
                          <a16:creationId xmlns:a16="http://schemas.microsoft.com/office/drawing/2014/main" id="{3AE78659-4D1E-4D03-A5D7-E52977183698}"/>
                        </a:ext>
                      </a:extLst>
                    </p:cNvPr>
                    <p:cNvSpPr/>
                    <p:nvPr/>
                  </p:nvSpPr>
                  <p:spPr>
                    <a:xfrm>
                      <a:off x="6009995"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5" name="Hình tự do: Hình 84">
                      <a:extLst>
                        <a:ext uri="{FF2B5EF4-FFF2-40B4-BE49-F238E27FC236}">
                          <a16:creationId xmlns:a16="http://schemas.microsoft.com/office/drawing/2014/main" id="{A41B37C4-5760-4123-BE7A-D4946FF8851B}"/>
                        </a:ext>
                      </a:extLst>
                    </p:cNvPr>
                    <p:cNvSpPr/>
                    <p:nvPr/>
                  </p:nvSpPr>
                  <p:spPr>
                    <a:xfrm>
                      <a:off x="6342939" y="2698358"/>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6" name="Hình tự do: Hình 85">
                      <a:extLst>
                        <a:ext uri="{FF2B5EF4-FFF2-40B4-BE49-F238E27FC236}">
                          <a16:creationId xmlns:a16="http://schemas.microsoft.com/office/drawing/2014/main" id="{922AFF15-A2E0-49C0-9E5B-F21992EAA2B0}"/>
                        </a:ext>
                      </a:extLst>
                    </p:cNvPr>
                    <p:cNvSpPr/>
                    <p:nvPr/>
                  </p:nvSpPr>
                  <p:spPr>
                    <a:xfrm>
                      <a:off x="5914744"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7" name="Hình tự do: Hình 86">
                      <a:extLst>
                        <a:ext uri="{FF2B5EF4-FFF2-40B4-BE49-F238E27FC236}">
                          <a16:creationId xmlns:a16="http://schemas.microsoft.com/office/drawing/2014/main" id="{EBA0EE1B-B4D0-48FE-8E2F-37562E0A0376}"/>
                        </a:ext>
                      </a:extLst>
                    </p:cNvPr>
                    <p:cNvSpPr/>
                    <p:nvPr/>
                  </p:nvSpPr>
                  <p:spPr>
                    <a:xfrm>
                      <a:off x="624768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8" name="Hình tự do: Hình 87">
                      <a:extLst>
                        <a:ext uri="{FF2B5EF4-FFF2-40B4-BE49-F238E27FC236}">
                          <a16:creationId xmlns:a16="http://schemas.microsoft.com/office/drawing/2014/main" id="{AAA96198-6670-44A3-8CFE-AFF205461B94}"/>
                        </a:ext>
                      </a:extLst>
                    </p:cNvPr>
                    <p:cNvSpPr/>
                    <p:nvPr/>
                  </p:nvSpPr>
                  <p:spPr>
                    <a:xfrm>
                      <a:off x="5819493"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9" name="Hình tự do: Hình 88">
                      <a:extLst>
                        <a:ext uri="{FF2B5EF4-FFF2-40B4-BE49-F238E27FC236}">
                          <a16:creationId xmlns:a16="http://schemas.microsoft.com/office/drawing/2014/main" id="{394C3700-D76D-4512-AB2D-564094E51AB7}"/>
                        </a:ext>
                      </a:extLst>
                    </p:cNvPr>
                    <p:cNvSpPr/>
                    <p:nvPr/>
                  </p:nvSpPr>
                  <p:spPr>
                    <a:xfrm>
                      <a:off x="615243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0" name="Hình tự do: Hình 89">
                      <a:extLst>
                        <a:ext uri="{FF2B5EF4-FFF2-40B4-BE49-F238E27FC236}">
                          <a16:creationId xmlns:a16="http://schemas.microsoft.com/office/drawing/2014/main" id="{BB80013A-F235-4C95-8F13-421C5ECFFD05}"/>
                        </a:ext>
                      </a:extLst>
                    </p:cNvPr>
                    <p:cNvSpPr/>
                    <p:nvPr/>
                  </p:nvSpPr>
                  <p:spPr>
                    <a:xfrm>
                      <a:off x="6571968" y="2436420"/>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1" name="Hình tự do: Hình 90">
                      <a:extLst>
                        <a:ext uri="{FF2B5EF4-FFF2-40B4-BE49-F238E27FC236}">
                          <a16:creationId xmlns:a16="http://schemas.microsoft.com/office/drawing/2014/main" id="{5E4B5C6D-0E1B-4610-A7D4-2B5CC0950106}"/>
                        </a:ext>
                      </a:extLst>
                    </p:cNvPr>
                    <p:cNvSpPr/>
                    <p:nvPr/>
                  </p:nvSpPr>
                  <p:spPr>
                    <a:xfrm>
                      <a:off x="6476717" y="2174482"/>
                      <a:ext cx="423863" cy="261938"/>
                    </a:xfrm>
                    <a:custGeom>
                      <a:avLst/>
                      <a:gdLst>
                        <a:gd name="connsiteX0" fmla="*/ 0 w 423863"/>
                        <a:gd name="connsiteY0" fmla="*/ 0 h 261938"/>
                        <a:gd name="connsiteX1" fmla="*/ 328613 w 423863"/>
                        <a:gd name="connsiteY1" fmla="*/ 0 h 261938"/>
                        <a:gd name="connsiteX2" fmla="*/ 423863 w 423863"/>
                        <a:gd name="connsiteY2" fmla="*/ 261938 h 261938"/>
                        <a:gd name="connsiteX3" fmla="*/ 95250 w 423863"/>
                        <a:gd name="connsiteY3" fmla="*/ 261938 h 261938"/>
                        <a:gd name="connsiteX4" fmla="*/ 0 w 423863"/>
                        <a:gd name="connsiteY4" fmla="*/ 0 h 2619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863" h="261938">
                          <a:moveTo>
                            <a:pt x="0" y="0"/>
                          </a:moveTo>
                          <a:lnTo>
                            <a:pt x="328613" y="0"/>
                          </a:lnTo>
                          <a:lnTo>
                            <a:pt x="423863" y="261938"/>
                          </a:lnTo>
                          <a:lnTo>
                            <a:pt x="95250" y="261938"/>
                          </a:lnTo>
                          <a:lnTo>
                            <a:pt x="0" y="0"/>
                          </a:lnTo>
                          <a:close/>
                        </a:path>
                      </a:pathLst>
                    </a:cu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grpSp>
          </p:grpSp>
          <p:cxnSp>
            <p:nvCxnSpPr>
              <p:cNvPr id="250" name="Đường nối Thẳng 249">
                <a:extLst>
                  <a:ext uri="{FF2B5EF4-FFF2-40B4-BE49-F238E27FC236}">
                    <a16:creationId xmlns:a16="http://schemas.microsoft.com/office/drawing/2014/main" id="{54D9371E-9835-4963-B0A4-E40C1292B59A}"/>
                  </a:ext>
                </a:extLst>
              </p:cNvPr>
              <p:cNvCxnSpPr>
                <a:cxnSpLocks/>
                <a:stCxn id="69" idx="3"/>
              </p:cNvCxnSpPr>
              <p:nvPr/>
            </p:nvCxnSpPr>
            <p:spPr>
              <a:xfrm flipH="1">
                <a:off x="2819079" y="2960296"/>
                <a:ext cx="48760" cy="1000688"/>
              </a:xfrm>
              <a:prstGeom prst="line">
                <a:avLst/>
              </a:prstGeom>
              <a:ln>
                <a:prstDash val="dash"/>
              </a:ln>
            </p:spPr>
            <p:style>
              <a:lnRef idx="1">
                <a:schemeClr val="dk1"/>
              </a:lnRef>
              <a:fillRef idx="0">
                <a:schemeClr val="dk1"/>
              </a:fillRef>
              <a:effectRef idx="0">
                <a:schemeClr val="dk1"/>
              </a:effectRef>
              <a:fontRef idx="minor">
                <a:schemeClr val="tx1"/>
              </a:fontRef>
            </p:style>
          </p:cxnSp>
        </p:grpSp>
        <p:sp>
          <p:nvSpPr>
            <p:cNvPr id="377" name="Hộp Văn bản 376">
              <a:extLst>
                <a:ext uri="{FF2B5EF4-FFF2-40B4-BE49-F238E27FC236}">
                  <a16:creationId xmlns:a16="http://schemas.microsoft.com/office/drawing/2014/main" id="{CC7C1074-AD8E-404D-8E63-78704671D9C5}"/>
                </a:ext>
              </a:extLst>
            </p:cNvPr>
            <p:cNvSpPr txBox="1"/>
            <p:nvPr/>
          </p:nvSpPr>
          <p:spPr>
            <a:xfrm>
              <a:off x="1602879" y="5077048"/>
              <a:ext cx="1280835" cy="369331"/>
            </a:xfrm>
            <a:prstGeom prst="rect">
              <a:avLst/>
            </a:prstGeom>
            <a:noFill/>
          </p:spPr>
          <p:txBody>
            <a:bodyPr wrap="square">
              <a:spAutoFit/>
            </a:bodyPr>
            <a:lstStyle/>
            <a:p>
              <a:pPr algn="ctr"/>
              <a:r>
                <a:rPr lang="en-US" dirty="0">
                  <a:solidFill>
                    <a:srgbClr val="242021"/>
                  </a:solidFill>
                  <a:latin typeface="TimesTen-Roman"/>
                </a:rPr>
                <a:t>I</a:t>
              </a:r>
              <a:r>
                <a:rPr lang="en-US" b="0" i="0" dirty="0">
                  <a:solidFill>
                    <a:srgbClr val="242021"/>
                  </a:solidFill>
                  <a:effectLst/>
                  <a:latin typeface="TimesTen-Roman"/>
                </a:rPr>
                <a:t>mage </a:t>
              </a:r>
              <a:r>
                <a:rPr lang="en-US" b="0" i="1" dirty="0">
                  <a:solidFill>
                    <a:srgbClr val="242021"/>
                  </a:solidFill>
                  <a:effectLst/>
                  <a:latin typeface="TimesTen-Italic"/>
                </a:rPr>
                <a:t>f</a:t>
              </a:r>
              <a:endParaRPr lang="en-US" dirty="0"/>
            </a:p>
          </p:txBody>
        </p:sp>
        <p:sp>
          <p:nvSpPr>
            <p:cNvPr id="380" name="Hộp Văn bản 379">
              <a:extLst>
                <a:ext uri="{FF2B5EF4-FFF2-40B4-BE49-F238E27FC236}">
                  <a16:creationId xmlns:a16="http://schemas.microsoft.com/office/drawing/2014/main" id="{88F8198B-C2BF-4D7D-9F59-94E08F7CD97E}"/>
                </a:ext>
              </a:extLst>
            </p:cNvPr>
            <p:cNvSpPr txBox="1"/>
            <p:nvPr/>
          </p:nvSpPr>
          <p:spPr>
            <a:xfrm>
              <a:off x="1358720" y="1762138"/>
              <a:ext cx="2378535" cy="369332"/>
            </a:xfrm>
            <a:prstGeom prst="rect">
              <a:avLst/>
            </a:prstGeom>
            <a:noFill/>
          </p:spPr>
          <p:txBody>
            <a:bodyPr wrap="square">
              <a:spAutoFit/>
            </a:bodyPr>
            <a:lstStyle/>
            <a:p>
              <a:pPr algn="ctr"/>
              <a:r>
                <a:rPr lang="en-US" sz="1800" b="0" i="0" dirty="0">
                  <a:solidFill>
                    <a:srgbClr val="242021"/>
                  </a:solidFill>
                  <a:effectLst/>
                  <a:latin typeface="TimesTen-Roman"/>
                </a:rPr>
                <a:t>Filter Kernel </a:t>
              </a:r>
              <a:r>
                <a:rPr lang="en-US" sz="1800" b="0" i="1" dirty="0">
                  <a:solidFill>
                    <a:srgbClr val="242021"/>
                  </a:solidFill>
                  <a:effectLst/>
                  <a:latin typeface="TimesTen-Italic"/>
                </a:rPr>
                <a:t>w</a:t>
              </a:r>
              <a:endParaRPr lang="en-US" dirty="0"/>
            </a:p>
          </p:txBody>
        </p:sp>
        <p:sp>
          <p:nvSpPr>
            <p:cNvPr id="389" name="Hộp Văn bản 388">
              <a:extLst>
                <a:ext uri="{FF2B5EF4-FFF2-40B4-BE49-F238E27FC236}">
                  <a16:creationId xmlns:a16="http://schemas.microsoft.com/office/drawing/2014/main" id="{378F9F60-99C6-47B2-A84D-C19099135842}"/>
                </a:ext>
              </a:extLst>
            </p:cNvPr>
            <p:cNvSpPr txBox="1"/>
            <p:nvPr/>
          </p:nvSpPr>
          <p:spPr>
            <a:xfrm>
              <a:off x="3084161" y="1371491"/>
              <a:ext cx="2378535" cy="369332"/>
            </a:xfrm>
            <a:prstGeom prst="rect">
              <a:avLst/>
            </a:prstGeom>
            <a:noFill/>
          </p:spPr>
          <p:txBody>
            <a:bodyPr wrap="square">
              <a:spAutoFit/>
            </a:bodyPr>
            <a:lstStyle/>
            <a:p>
              <a:pPr algn="ctr"/>
              <a:r>
                <a:rPr lang="en-US" sz="1800" b="0" i="0" dirty="0">
                  <a:solidFill>
                    <a:srgbClr val="242021"/>
                  </a:solidFill>
                  <a:effectLst/>
                  <a:latin typeface="TimesTen-Roman"/>
                </a:rPr>
                <a:t>Origin of Filter Kernel</a:t>
              </a:r>
              <a:endParaRPr lang="en-US" dirty="0"/>
            </a:p>
          </p:txBody>
        </p:sp>
      </p:grpSp>
      <p:sp>
        <p:nvSpPr>
          <p:cNvPr id="381" name="Hộp Văn bản 380">
            <a:extLst>
              <a:ext uri="{FF2B5EF4-FFF2-40B4-BE49-F238E27FC236}">
                <a16:creationId xmlns:a16="http://schemas.microsoft.com/office/drawing/2014/main" id="{C2B78FDE-73F9-4344-8A28-B28130A7DEE2}"/>
              </a:ext>
            </a:extLst>
          </p:cNvPr>
          <p:cNvSpPr txBox="1"/>
          <p:nvPr/>
        </p:nvSpPr>
        <p:spPr>
          <a:xfrm>
            <a:off x="5827525" y="1762138"/>
            <a:ext cx="2378535" cy="369332"/>
          </a:xfrm>
          <a:prstGeom prst="rect">
            <a:avLst/>
          </a:prstGeom>
          <a:noFill/>
        </p:spPr>
        <p:txBody>
          <a:bodyPr wrap="square">
            <a:spAutoFit/>
          </a:bodyPr>
          <a:lstStyle/>
          <a:p>
            <a:pPr algn="ctr"/>
            <a:r>
              <a:rPr lang="en-US" sz="1800" b="0" i="0" dirty="0">
                <a:solidFill>
                  <a:srgbClr val="242021"/>
                </a:solidFill>
                <a:effectLst/>
                <a:latin typeface="TimesTen-Roman"/>
              </a:rPr>
              <a:t>Filter Kernel </a:t>
            </a:r>
            <a:r>
              <a:rPr lang="en-US" sz="1800" b="0" i="1" dirty="0">
                <a:solidFill>
                  <a:srgbClr val="242021"/>
                </a:solidFill>
                <a:effectLst/>
                <a:latin typeface="TimesTen-Italic"/>
              </a:rPr>
              <a:t>w</a:t>
            </a:r>
            <a:endParaRPr lang="en-US" dirty="0"/>
          </a:p>
        </p:txBody>
      </p:sp>
      <p:sp>
        <p:nvSpPr>
          <p:cNvPr id="382" name="Hộp Văn bản 381">
            <a:extLst>
              <a:ext uri="{FF2B5EF4-FFF2-40B4-BE49-F238E27FC236}">
                <a16:creationId xmlns:a16="http://schemas.microsoft.com/office/drawing/2014/main" id="{37A76220-A002-457C-A839-A554C0ED1FCE}"/>
              </a:ext>
            </a:extLst>
          </p:cNvPr>
          <p:cNvSpPr txBox="1"/>
          <p:nvPr/>
        </p:nvSpPr>
        <p:spPr>
          <a:xfrm>
            <a:off x="9607184" y="1762138"/>
            <a:ext cx="2378535" cy="369332"/>
          </a:xfrm>
          <a:prstGeom prst="rect">
            <a:avLst/>
          </a:prstGeom>
          <a:noFill/>
        </p:spPr>
        <p:txBody>
          <a:bodyPr wrap="square">
            <a:spAutoFit/>
          </a:bodyPr>
          <a:lstStyle/>
          <a:p>
            <a:pPr algn="ctr"/>
            <a:r>
              <a:rPr lang="en-US" sz="1800" b="0" i="0" dirty="0">
                <a:solidFill>
                  <a:srgbClr val="242021"/>
                </a:solidFill>
                <a:effectLst/>
                <a:latin typeface="TimesTen-Roman"/>
              </a:rPr>
              <a:t>Filter Kernel </a:t>
            </a:r>
            <a:r>
              <a:rPr lang="en-US" sz="1800" b="0" i="1" dirty="0">
                <a:solidFill>
                  <a:srgbClr val="242021"/>
                </a:solidFill>
                <a:effectLst/>
                <a:latin typeface="TimesTen-Italic"/>
              </a:rPr>
              <a:t>w</a:t>
            </a:r>
            <a:endParaRPr lang="en-US" dirty="0"/>
          </a:p>
        </p:txBody>
      </p:sp>
      <p:cxnSp>
        <p:nvCxnSpPr>
          <p:cNvPr id="385" name="Đường kết nối Mũi tên Thẳng 384">
            <a:extLst>
              <a:ext uri="{FF2B5EF4-FFF2-40B4-BE49-F238E27FC236}">
                <a16:creationId xmlns:a16="http://schemas.microsoft.com/office/drawing/2014/main" id="{706CEF08-4FF1-4158-B283-69CDCC4B69CE}"/>
              </a:ext>
            </a:extLst>
          </p:cNvPr>
          <p:cNvCxnSpPr>
            <a:cxnSpLocks/>
          </p:cNvCxnSpPr>
          <p:nvPr/>
        </p:nvCxnSpPr>
        <p:spPr>
          <a:xfrm flipH="1">
            <a:off x="3255079" y="1762138"/>
            <a:ext cx="1115481" cy="83515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391" name="Hộp Văn bản 390">
            <a:extLst>
              <a:ext uri="{FF2B5EF4-FFF2-40B4-BE49-F238E27FC236}">
                <a16:creationId xmlns:a16="http://schemas.microsoft.com/office/drawing/2014/main" id="{4B80CF4F-37BB-4915-A2A1-85D380C90BC1}"/>
              </a:ext>
            </a:extLst>
          </p:cNvPr>
          <p:cNvSpPr txBox="1"/>
          <p:nvPr/>
        </p:nvSpPr>
        <p:spPr>
          <a:xfrm>
            <a:off x="-409417" y="2441008"/>
            <a:ext cx="2378535" cy="369332"/>
          </a:xfrm>
          <a:prstGeom prst="rect">
            <a:avLst/>
          </a:prstGeom>
          <a:noFill/>
        </p:spPr>
        <p:txBody>
          <a:bodyPr wrap="square">
            <a:spAutoFit/>
          </a:bodyPr>
          <a:lstStyle/>
          <a:p>
            <a:pPr algn="ctr"/>
            <a:r>
              <a:rPr lang="en-US" sz="1800" b="0" i="0" dirty="0">
                <a:solidFill>
                  <a:srgbClr val="242021"/>
                </a:solidFill>
                <a:effectLst/>
                <a:latin typeface="TimesTen-Roman"/>
              </a:rPr>
              <a:t>Image Origin</a:t>
            </a:r>
            <a:endParaRPr lang="en-US" dirty="0"/>
          </a:p>
        </p:txBody>
      </p:sp>
      <p:cxnSp>
        <p:nvCxnSpPr>
          <p:cNvPr id="392" name="Đường kết nối Mũi tên Thẳng 391">
            <a:extLst>
              <a:ext uri="{FF2B5EF4-FFF2-40B4-BE49-F238E27FC236}">
                <a16:creationId xmlns:a16="http://schemas.microsoft.com/office/drawing/2014/main" id="{623B751A-ED02-4208-9813-C3BF44E25556}"/>
              </a:ext>
            </a:extLst>
          </p:cNvPr>
          <p:cNvCxnSpPr>
            <a:cxnSpLocks/>
            <a:stCxn id="391" idx="2"/>
            <a:endCxn id="50" idx="0"/>
          </p:cNvCxnSpPr>
          <p:nvPr/>
        </p:nvCxnSpPr>
        <p:spPr>
          <a:xfrm>
            <a:off x="779851" y="2810340"/>
            <a:ext cx="442533" cy="3928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994324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iêu đề 1">
            <a:extLst>
              <a:ext uri="{FF2B5EF4-FFF2-40B4-BE49-F238E27FC236}">
                <a16:creationId xmlns:a16="http://schemas.microsoft.com/office/drawing/2014/main" id="{7CB60322-CBBB-4DB4-ADD9-E86C587018EB}"/>
              </a:ext>
            </a:extLst>
          </p:cNvPr>
          <p:cNvSpPr txBox="1">
            <a:spLocks/>
          </p:cNvSpPr>
          <p:nvPr/>
        </p:nvSpPr>
        <p:spPr>
          <a:xfrm>
            <a:off x="110688" y="147070"/>
            <a:ext cx="7406613"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2000" dirty="0"/>
              <a:t>SPATIAL CORRELATION AND CONVOLUTION</a:t>
            </a:r>
            <a:r>
              <a:rPr lang="en-US" sz="2800" dirty="0"/>
              <a:t> </a:t>
            </a:r>
          </a:p>
        </p:txBody>
      </p:sp>
      <p:pic>
        <p:nvPicPr>
          <p:cNvPr id="6" name="Hình ảnh 5">
            <a:extLst>
              <a:ext uri="{FF2B5EF4-FFF2-40B4-BE49-F238E27FC236}">
                <a16:creationId xmlns:a16="http://schemas.microsoft.com/office/drawing/2014/main" id="{008C6F05-4232-4D45-9CD9-71D1DC029884}"/>
              </a:ext>
            </a:extLst>
          </p:cNvPr>
          <p:cNvPicPr>
            <a:picLocks noChangeAspect="1"/>
          </p:cNvPicPr>
          <p:nvPr/>
        </p:nvPicPr>
        <p:blipFill>
          <a:blip r:embed="rId3"/>
          <a:stretch>
            <a:fillRect/>
          </a:stretch>
        </p:blipFill>
        <p:spPr>
          <a:xfrm>
            <a:off x="269711" y="911670"/>
            <a:ext cx="5358091" cy="5182760"/>
          </a:xfrm>
          <a:prstGeom prst="rect">
            <a:avLst/>
          </a:prstGeom>
        </p:spPr>
      </p:pic>
    </p:spTree>
    <p:extLst>
      <p:ext uri="{BB962C8B-B14F-4D97-AF65-F5344CB8AC3E}">
        <p14:creationId xmlns:p14="http://schemas.microsoft.com/office/powerpoint/2010/main" val="1586299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0300C1B-4857-42CD-BB13-7BE5732E02B8}"/>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868055E2-1185-45A8-8965-3FCB579BF85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714272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80BF5A8-D131-4759-911C-09CA6AE3D5B9}"/>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0F858D30-60B8-4EBE-8734-FCA302C1E91E}"/>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403108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DCF9415-376D-4345-B9EA-F0F2DC4D7A03}"/>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40E1D547-ED6E-40AD-B817-52DD003D9A88}"/>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264366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6EF4FF4-B20B-41E5-A9B5-0C6991A11885}"/>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0BCF1F27-615E-4290-8E90-C1A6058D4325}"/>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32473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AE57585-CE1E-4D0C-90E9-BC73ABB4D5C7}"/>
              </a:ext>
            </a:extLst>
          </p:cNvPr>
          <p:cNvSpPr>
            <a:spLocks noGrp="1"/>
          </p:cNvSpPr>
          <p:nvPr>
            <p:ph type="title"/>
          </p:nvPr>
        </p:nvSpPr>
        <p:spPr/>
        <p:txBody>
          <a:bodyPr/>
          <a:lstStyle/>
          <a:p>
            <a:r>
              <a:rPr lang="en-US" dirty="0"/>
              <a:t>SPACTIAL FILLTERING</a:t>
            </a:r>
          </a:p>
        </p:txBody>
      </p:sp>
      <p:sp>
        <p:nvSpPr>
          <p:cNvPr id="247" name="Hộp Văn bản 246">
            <a:extLst>
              <a:ext uri="{FF2B5EF4-FFF2-40B4-BE49-F238E27FC236}">
                <a16:creationId xmlns:a16="http://schemas.microsoft.com/office/drawing/2014/main" id="{54429128-096E-43D7-A872-B9B02E2055A0}"/>
              </a:ext>
            </a:extLst>
          </p:cNvPr>
          <p:cNvSpPr txBox="1"/>
          <p:nvPr/>
        </p:nvSpPr>
        <p:spPr>
          <a:xfrm>
            <a:off x="533400" y="809625"/>
            <a:ext cx="5724644"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Spatial filtering modifies pixel values using their neighbors.</a:t>
            </a:r>
          </a:p>
        </p:txBody>
      </p:sp>
      <p:sp>
        <p:nvSpPr>
          <p:cNvPr id="255" name="Hộp Văn bản 254">
            <a:extLst>
              <a:ext uri="{FF2B5EF4-FFF2-40B4-BE49-F238E27FC236}">
                <a16:creationId xmlns:a16="http://schemas.microsoft.com/office/drawing/2014/main" id="{B190EFCC-19C5-4316-B36C-69477BF0CFD9}"/>
              </a:ext>
            </a:extLst>
          </p:cNvPr>
          <p:cNvSpPr txBox="1"/>
          <p:nvPr/>
        </p:nvSpPr>
        <p:spPr>
          <a:xfrm>
            <a:off x="528584" y="1683109"/>
            <a:ext cx="6176962" cy="1200329"/>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Used for:</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 Smoothing</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 Sharpening</a:t>
            </a:r>
          </a:p>
          <a:p>
            <a:pPr>
              <a:buFont typeface="Arial" panose="020B0604020202020204" pitchFamily="34" charset="0"/>
              <a:buChar char="•"/>
            </a:pPr>
            <a:r>
              <a:rPr lang="en-US">
                <a:latin typeface="Times New Roman" panose="02020603050405020304" pitchFamily="18" charset="0"/>
                <a:cs typeface="Times New Roman" panose="02020603050405020304" pitchFamily="18" charset="0"/>
              </a:rPr>
              <a:t> Edge detection</a:t>
            </a:r>
            <a:endParaRPr lang="en-US" dirty="0">
              <a:latin typeface="Times New Roman" panose="02020603050405020304" pitchFamily="18" charset="0"/>
              <a:cs typeface="Times New Roman" panose="02020603050405020304" pitchFamily="18" charset="0"/>
            </a:endParaRPr>
          </a:p>
        </p:txBody>
      </p:sp>
      <p:sp>
        <p:nvSpPr>
          <p:cNvPr id="256" name="Hộp Văn bản 255">
            <a:extLst>
              <a:ext uri="{FF2B5EF4-FFF2-40B4-BE49-F238E27FC236}">
                <a16:creationId xmlns:a16="http://schemas.microsoft.com/office/drawing/2014/main" id="{0E261F30-C1DE-459B-942B-2361CE48E11E}"/>
              </a:ext>
            </a:extLst>
          </p:cNvPr>
          <p:cNvSpPr txBox="1"/>
          <p:nvPr/>
        </p:nvSpPr>
        <p:spPr>
          <a:xfrm>
            <a:off x="528584" y="1252627"/>
            <a:ext cx="6176962"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Operates in the spatial domain</a:t>
            </a:r>
          </a:p>
        </p:txBody>
      </p:sp>
      <p:pic>
        <p:nvPicPr>
          <p:cNvPr id="4" name="Hình ảnh 3">
            <a:extLst>
              <a:ext uri="{FF2B5EF4-FFF2-40B4-BE49-F238E27FC236}">
                <a16:creationId xmlns:a16="http://schemas.microsoft.com/office/drawing/2014/main" id="{5C935B89-0065-4FE1-AF3B-A6C1F175C19C}"/>
              </a:ext>
            </a:extLst>
          </p:cNvPr>
          <p:cNvPicPr>
            <a:picLocks noChangeAspect="1"/>
          </p:cNvPicPr>
          <p:nvPr/>
        </p:nvPicPr>
        <p:blipFill>
          <a:blip r:embed="rId3"/>
          <a:stretch>
            <a:fillRect/>
          </a:stretch>
        </p:blipFill>
        <p:spPr>
          <a:xfrm>
            <a:off x="1917268" y="2883438"/>
            <a:ext cx="8357464" cy="3008687"/>
          </a:xfrm>
          <a:prstGeom prst="rect">
            <a:avLst/>
          </a:prstGeom>
        </p:spPr>
      </p:pic>
    </p:spTree>
    <p:extLst>
      <p:ext uri="{BB962C8B-B14F-4D97-AF65-F5344CB8AC3E}">
        <p14:creationId xmlns:p14="http://schemas.microsoft.com/office/powerpoint/2010/main" val="1506095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8B86E97-55D8-418E-8FC0-75965ECD23E0}"/>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CCFA2659-C4B7-4773-AD9C-D6112537736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336796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02B9D39-7461-4CA0-A697-D85C7ACA159E}"/>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8DBC639A-B99D-4883-AA98-0F1DF71FA14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65755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9C30FC8-1CDA-43B1-9A0C-419F649A0AFB}"/>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3311F083-6608-4D76-AD92-CC8E988E331A}"/>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026347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B44693-61BB-453F-BD55-CE4743EE2A0C}"/>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EF0CE98A-E32F-4FB7-9608-450D902C66A0}"/>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1438836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D0CFD35-C471-461F-B439-27DE826C9005}"/>
              </a:ext>
            </a:extLst>
          </p:cNvPr>
          <p:cNvSpPr>
            <a:spLocks noGrp="1"/>
          </p:cNvSpPr>
          <p:nvPr>
            <p:ph type="title"/>
          </p:nvPr>
        </p:nvSpPr>
        <p:spPr/>
        <p:txBody>
          <a:bodyPr/>
          <a:lstStyle/>
          <a:p>
            <a:endParaRPr lang="en-US"/>
          </a:p>
        </p:txBody>
      </p:sp>
      <p:sp>
        <p:nvSpPr>
          <p:cNvPr id="3" name="Chỗ dành sẵn cho Văn bản 2">
            <a:extLst>
              <a:ext uri="{FF2B5EF4-FFF2-40B4-BE49-F238E27FC236}">
                <a16:creationId xmlns:a16="http://schemas.microsoft.com/office/drawing/2014/main" id="{4719B533-E4E3-44A4-B13B-46BE9BE5B9AC}"/>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731745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2941A5DE-6D87-4343-9A13-CA2AE606553E}"/>
              </a:ext>
            </a:extLst>
          </p:cNvPr>
          <p:cNvPicPr>
            <a:picLocks noChangeAspect="1"/>
          </p:cNvPicPr>
          <p:nvPr/>
        </p:nvPicPr>
        <p:blipFill>
          <a:blip r:embed="rId3"/>
          <a:stretch>
            <a:fillRect/>
          </a:stretch>
        </p:blipFill>
        <p:spPr>
          <a:xfrm>
            <a:off x="335360" y="675086"/>
            <a:ext cx="5307239" cy="5507827"/>
          </a:xfrm>
          <a:prstGeom prst="rect">
            <a:avLst/>
          </a:prstGeom>
        </p:spPr>
      </p:pic>
      <p:sp>
        <p:nvSpPr>
          <p:cNvPr id="6" name="Tiêu đề 1">
            <a:extLst>
              <a:ext uri="{FF2B5EF4-FFF2-40B4-BE49-F238E27FC236}">
                <a16:creationId xmlns:a16="http://schemas.microsoft.com/office/drawing/2014/main" id="{8A10BB0F-0499-404A-A26D-707BD353C6C8}"/>
              </a:ext>
            </a:extLst>
          </p:cNvPr>
          <p:cNvSpPr>
            <a:spLocks noGrp="1"/>
          </p:cNvSpPr>
          <p:nvPr>
            <p:ph type="title"/>
          </p:nvPr>
        </p:nvSpPr>
        <p:spPr>
          <a:xfrm>
            <a:off x="335360" y="145499"/>
            <a:ext cx="7406613" cy="369524"/>
          </a:xfrm>
        </p:spPr>
        <p:txBody>
          <a:bodyPr/>
          <a:lstStyle/>
          <a:p>
            <a:r>
              <a:rPr lang="en-US" dirty="0"/>
              <a:t>How it work ?</a:t>
            </a:r>
          </a:p>
        </p:txBody>
      </p:sp>
      <p:pic>
        <p:nvPicPr>
          <p:cNvPr id="13" name="Hình ảnh 12">
            <a:extLst>
              <a:ext uri="{FF2B5EF4-FFF2-40B4-BE49-F238E27FC236}">
                <a16:creationId xmlns:a16="http://schemas.microsoft.com/office/drawing/2014/main" id="{E08047CF-67C3-416F-AE04-142D51174B17}"/>
              </a:ext>
            </a:extLst>
          </p:cNvPr>
          <p:cNvPicPr>
            <a:picLocks noChangeAspect="1"/>
          </p:cNvPicPr>
          <p:nvPr/>
        </p:nvPicPr>
        <p:blipFill>
          <a:blip r:embed="rId4"/>
          <a:stretch>
            <a:fillRect/>
          </a:stretch>
        </p:blipFill>
        <p:spPr>
          <a:xfrm>
            <a:off x="6010275" y="928688"/>
            <a:ext cx="5517724" cy="671512"/>
          </a:xfrm>
          <a:prstGeom prst="rect">
            <a:avLst/>
          </a:prstGeom>
        </p:spPr>
      </p:pic>
      <p:sp>
        <p:nvSpPr>
          <p:cNvPr id="14" name="Hình chữ nhật 13">
            <a:extLst>
              <a:ext uri="{FF2B5EF4-FFF2-40B4-BE49-F238E27FC236}">
                <a16:creationId xmlns:a16="http://schemas.microsoft.com/office/drawing/2014/main" id="{043E8D94-765C-4F8E-862F-6DA8FDAE0FB1}"/>
              </a:ext>
            </a:extLst>
          </p:cNvPr>
          <p:cNvSpPr/>
          <p:nvPr/>
        </p:nvSpPr>
        <p:spPr>
          <a:xfrm>
            <a:off x="2362200" y="1447800"/>
            <a:ext cx="144780" cy="1524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Hình chữ nhật 15">
            <a:extLst>
              <a:ext uri="{FF2B5EF4-FFF2-40B4-BE49-F238E27FC236}">
                <a16:creationId xmlns:a16="http://schemas.microsoft.com/office/drawing/2014/main" id="{19102D5C-7019-4A5E-A9C7-5BF21460A959}"/>
              </a:ext>
            </a:extLst>
          </p:cNvPr>
          <p:cNvSpPr/>
          <p:nvPr/>
        </p:nvSpPr>
        <p:spPr>
          <a:xfrm>
            <a:off x="3352800" y="3086100"/>
            <a:ext cx="419100" cy="44196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7" name="Hình chữ nhật 16">
            <a:extLst>
              <a:ext uri="{FF2B5EF4-FFF2-40B4-BE49-F238E27FC236}">
                <a16:creationId xmlns:a16="http://schemas.microsoft.com/office/drawing/2014/main" id="{DD38A102-749A-4CCA-B3F4-EED9DE337816}"/>
              </a:ext>
            </a:extLst>
          </p:cNvPr>
          <p:cNvSpPr/>
          <p:nvPr/>
        </p:nvSpPr>
        <p:spPr>
          <a:xfrm>
            <a:off x="2087880" y="4351020"/>
            <a:ext cx="518160" cy="5257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cxnSp>
        <p:nvCxnSpPr>
          <p:cNvPr id="26" name="Đường kết nối Mũi tên Thẳng 25">
            <a:extLst>
              <a:ext uri="{FF2B5EF4-FFF2-40B4-BE49-F238E27FC236}">
                <a16:creationId xmlns:a16="http://schemas.microsoft.com/office/drawing/2014/main" id="{EBB1A28E-2B55-40E6-81E4-515C5B3F8F91}"/>
              </a:ext>
            </a:extLst>
          </p:cNvPr>
          <p:cNvCxnSpPr>
            <a:cxnSpLocks/>
          </p:cNvCxnSpPr>
          <p:nvPr/>
        </p:nvCxnSpPr>
        <p:spPr>
          <a:xfrm flipH="1">
            <a:off x="2506981" y="1099499"/>
            <a:ext cx="3406139" cy="42450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34" name="Hộp Văn bản 33">
            <a:extLst>
              <a:ext uri="{FF2B5EF4-FFF2-40B4-BE49-F238E27FC236}">
                <a16:creationId xmlns:a16="http://schemas.microsoft.com/office/drawing/2014/main" id="{84B09303-7D47-4B0B-A101-473E4E8F49A7}"/>
              </a:ext>
            </a:extLst>
          </p:cNvPr>
          <p:cNvSpPr txBox="1"/>
          <p:nvPr/>
        </p:nvSpPr>
        <p:spPr>
          <a:xfrm>
            <a:off x="6057907" y="2616989"/>
            <a:ext cx="5941119" cy="369332"/>
          </a:xfrm>
          <a:prstGeom prst="rect">
            <a:avLst/>
          </a:prstGeom>
          <a:noFill/>
        </p:spPr>
        <p:txBody>
          <a:bodyPr wrap="square">
            <a:spAutoFit/>
          </a:bodyPr>
          <a:lstStyle/>
          <a:p>
            <a:r>
              <a:rPr lang="en-US" sz="1800" b="0" i="0" dirty="0">
                <a:solidFill>
                  <a:schemeClr val="accent1">
                    <a:lumMod val="60000"/>
                    <a:lumOff val="40000"/>
                  </a:schemeClr>
                </a:solidFill>
                <a:effectLst/>
                <a:latin typeface="TimesTen-Roman"/>
              </a:rPr>
              <a:t>With a kernel of size </a:t>
            </a:r>
            <a:r>
              <a:rPr lang="en-US" sz="1800" b="0" i="1" dirty="0">
                <a:solidFill>
                  <a:schemeClr val="accent1">
                    <a:lumMod val="60000"/>
                    <a:lumOff val="40000"/>
                  </a:schemeClr>
                </a:solidFill>
                <a:effectLst/>
                <a:latin typeface="TimesTen-Italic"/>
              </a:rPr>
              <a:t>m </a:t>
            </a:r>
            <a:r>
              <a:rPr lang="en-US" sz="1800" b="0" dirty="0">
                <a:solidFill>
                  <a:schemeClr val="accent1">
                    <a:lumMod val="60000"/>
                    <a:lumOff val="40000"/>
                  </a:schemeClr>
                </a:solidFill>
                <a:effectLst/>
                <a:latin typeface="TimesTen-Italic"/>
              </a:rPr>
              <a:t>x</a:t>
            </a:r>
            <a:r>
              <a:rPr lang="en-US" sz="1800" b="0" i="1" dirty="0">
                <a:solidFill>
                  <a:schemeClr val="accent1">
                    <a:lumMod val="60000"/>
                    <a:lumOff val="40000"/>
                  </a:schemeClr>
                </a:solidFill>
                <a:effectLst/>
                <a:latin typeface="TimesTen-Italic"/>
              </a:rPr>
              <a:t> n</a:t>
            </a:r>
            <a:r>
              <a:rPr lang="en-US" dirty="0">
                <a:solidFill>
                  <a:schemeClr val="accent1">
                    <a:lumMod val="60000"/>
                    <a:lumOff val="40000"/>
                  </a:schemeClr>
                </a:solidFill>
              </a:rPr>
              <a:t>   </a:t>
            </a:r>
            <a:r>
              <a:rPr lang="en-US" dirty="0">
                <a:solidFill>
                  <a:schemeClr val="accent1">
                    <a:lumMod val="60000"/>
                    <a:lumOff val="40000"/>
                  </a:schemeClr>
                </a:solidFill>
                <a:sym typeface="Wingdings" panose="05000000000000000000" pitchFamily="2" charset="2"/>
              </a:rPr>
              <a:t>   </a:t>
            </a:r>
            <a:r>
              <a:rPr lang="en-US" sz="1800" b="0" i="1" dirty="0">
                <a:solidFill>
                  <a:schemeClr val="accent1">
                    <a:lumMod val="60000"/>
                    <a:lumOff val="40000"/>
                  </a:schemeClr>
                </a:solidFill>
                <a:effectLst/>
                <a:latin typeface="TimesTen-Italic"/>
              </a:rPr>
              <a:t>m </a:t>
            </a:r>
            <a:r>
              <a:rPr lang="en-US" sz="1800" b="0" i="0" dirty="0">
                <a:solidFill>
                  <a:schemeClr val="accent1">
                    <a:lumMod val="60000"/>
                    <a:lumOff val="40000"/>
                  </a:schemeClr>
                </a:solidFill>
                <a:effectLst/>
                <a:latin typeface="Symbol" panose="05050102010706020507" pitchFamily="18" charset="2"/>
              </a:rPr>
              <a:t>= </a:t>
            </a:r>
            <a:r>
              <a:rPr lang="en-US" sz="1800" b="0" i="0" dirty="0">
                <a:solidFill>
                  <a:schemeClr val="accent1">
                    <a:lumMod val="60000"/>
                    <a:lumOff val="40000"/>
                  </a:schemeClr>
                </a:solidFill>
                <a:effectLst/>
                <a:latin typeface="TimesTen-Roman"/>
              </a:rPr>
              <a:t>2</a:t>
            </a:r>
            <a:r>
              <a:rPr lang="en-US" sz="1800" b="0" i="1" dirty="0">
                <a:solidFill>
                  <a:schemeClr val="accent1">
                    <a:lumMod val="60000"/>
                    <a:lumOff val="40000"/>
                  </a:schemeClr>
                </a:solidFill>
                <a:effectLst/>
                <a:latin typeface="TimesTen-Italic"/>
              </a:rPr>
              <a:t>a</a:t>
            </a:r>
            <a:r>
              <a:rPr lang="en-US" sz="1800" b="0" i="0" dirty="0">
                <a:solidFill>
                  <a:schemeClr val="accent1">
                    <a:lumMod val="60000"/>
                    <a:lumOff val="40000"/>
                  </a:schemeClr>
                </a:solidFill>
                <a:effectLst/>
                <a:latin typeface="Symbol" panose="05050102010706020507" pitchFamily="18" charset="2"/>
              </a:rPr>
              <a:t> +</a:t>
            </a:r>
            <a:r>
              <a:rPr lang="en-US" sz="1800" b="0" i="0" dirty="0">
                <a:solidFill>
                  <a:schemeClr val="accent1">
                    <a:lumMod val="60000"/>
                    <a:lumOff val="40000"/>
                  </a:schemeClr>
                </a:solidFill>
                <a:effectLst/>
                <a:latin typeface="TimesTen-Roman"/>
              </a:rPr>
              <a:t> 1 and </a:t>
            </a:r>
            <a:r>
              <a:rPr lang="en-US" sz="1800" b="0" i="1" dirty="0">
                <a:solidFill>
                  <a:schemeClr val="accent1">
                    <a:lumMod val="60000"/>
                    <a:lumOff val="40000"/>
                  </a:schemeClr>
                </a:solidFill>
                <a:effectLst/>
                <a:latin typeface="TimesTen-Italic"/>
              </a:rPr>
              <a:t>n </a:t>
            </a:r>
            <a:r>
              <a:rPr lang="en-US" sz="1800" b="0" i="0" dirty="0">
                <a:solidFill>
                  <a:schemeClr val="accent1">
                    <a:lumMod val="60000"/>
                    <a:lumOff val="40000"/>
                  </a:schemeClr>
                </a:solidFill>
                <a:effectLst/>
                <a:latin typeface="Symbol" panose="05050102010706020507" pitchFamily="18" charset="2"/>
              </a:rPr>
              <a:t>= </a:t>
            </a:r>
            <a:r>
              <a:rPr lang="en-US" sz="1800" b="0" i="0" dirty="0">
                <a:solidFill>
                  <a:schemeClr val="accent1">
                    <a:lumMod val="60000"/>
                    <a:lumOff val="40000"/>
                  </a:schemeClr>
                </a:solidFill>
                <a:effectLst/>
                <a:latin typeface="TimesTen-Roman"/>
              </a:rPr>
              <a:t>2</a:t>
            </a:r>
            <a:r>
              <a:rPr lang="en-US" sz="1800" b="0" i="1" dirty="0">
                <a:solidFill>
                  <a:schemeClr val="accent1">
                    <a:lumMod val="60000"/>
                    <a:lumOff val="40000"/>
                  </a:schemeClr>
                </a:solidFill>
                <a:effectLst/>
                <a:latin typeface="TimesTen-Italic"/>
              </a:rPr>
              <a:t>b</a:t>
            </a:r>
            <a:r>
              <a:rPr lang="en-US" sz="1800" b="0" i="0" dirty="0">
                <a:solidFill>
                  <a:schemeClr val="accent1">
                    <a:lumMod val="60000"/>
                    <a:lumOff val="40000"/>
                  </a:schemeClr>
                </a:solidFill>
                <a:effectLst/>
                <a:latin typeface="TimesTen-Roman"/>
              </a:rPr>
              <a:t> </a:t>
            </a:r>
            <a:r>
              <a:rPr lang="en-US" sz="1800" b="0" i="0" dirty="0">
                <a:solidFill>
                  <a:schemeClr val="accent1">
                    <a:lumMod val="60000"/>
                    <a:lumOff val="40000"/>
                  </a:schemeClr>
                </a:solidFill>
                <a:effectLst/>
                <a:latin typeface="Symbol" panose="05050102010706020507" pitchFamily="18" charset="2"/>
              </a:rPr>
              <a:t>+ </a:t>
            </a:r>
            <a:r>
              <a:rPr lang="en-US" sz="1800" b="0" i="0" dirty="0">
                <a:solidFill>
                  <a:schemeClr val="accent1">
                    <a:lumMod val="60000"/>
                    <a:lumOff val="40000"/>
                  </a:schemeClr>
                </a:solidFill>
                <a:effectLst/>
                <a:latin typeface="TimesTen-Roman"/>
              </a:rPr>
              <a:t>1</a:t>
            </a:r>
            <a:r>
              <a:rPr lang="en-US" dirty="0">
                <a:solidFill>
                  <a:schemeClr val="accent1">
                    <a:lumMod val="60000"/>
                    <a:lumOff val="40000"/>
                  </a:schemeClr>
                </a:solidFill>
              </a:rPr>
              <a:t> </a:t>
            </a:r>
          </a:p>
        </p:txBody>
      </p:sp>
      <p:pic>
        <p:nvPicPr>
          <p:cNvPr id="35" name="Hình ảnh 34">
            <a:extLst>
              <a:ext uri="{FF2B5EF4-FFF2-40B4-BE49-F238E27FC236}">
                <a16:creationId xmlns:a16="http://schemas.microsoft.com/office/drawing/2014/main" id="{5551CBD5-66D6-4857-92B5-26E4973382DE}"/>
              </a:ext>
            </a:extLst>
          </p:cNvPr>
          <p:cNvPicPr>
            <a:picLocks noChangeAspect="1"/>
          </p:cNvPicPr>
          <p:nvPr/>
        </p:nvPicPr>
        <p:blipFill>
          <a:blip r:embed="rId5"/>
          <a:stretch>
            <a:fillRect/>
          </a:stretch>
        </p:blipFill>
        <p:spPr>
          <a:xfrm>
            <a:off x="6161596" y="1725935"/>
            <a:ext cx="4124901" cy="733527"/>
          </a:xfrm>
          <a:prstGeom prst="rect">
            <a:avLst/>
          </a:prstGeom>
        </p:spPr>
      </p:pic>
      <p:pic>
        <p:nvPicPr>
          <p:cNvPr id="2" name="Hình ảnh 1">
            <a:extLst>
              <a:ext uri="{FF2B5EF4-FFF2-40B4-BE49-F238E27FC236}">
                <a16:creationId xmlns:a16="http://schemas.microsoft.com/office/drawing/2014/main" id="{EAD31A13-029F-F045-99AE-CA54746AC80B}"/>
              </a:ext>
            </a:extLst>
          </p:cNvPr>
          <p:cNvPicPr>
            <a:picLocks noChangeAspect="1"/>
          </p:cNvPicPr>
          <p:nvPr/>
        </p:nvPicPr>
        <p:blipFill>
          <a:blip r:embed="rId6"/>
          <a:stretch>
            <a:fillRect/>
          </a:stretch>
        </p:blipFill>
        <p:spPr>
          <a:xfrm>
            <a:off x="5586880" y="3429000"/>
            <a:ext cx="6470836" cy="2329501"/>
          </a:xfrm>
          <a:prstGeom prst="rect">
            <a:avLst/>
          </a:prstGeom>
        </p:spPr>
      </p:pic>
    </p:spTree>
    <p:extLst>
      <p:ext uri="{BB962C8B-B14F-4D97-AF65-F5344CB8AC3E}">
        <p14:creationId xmlns:p14="http://schemas.microsoft.com/office/powerpoint/2010/main" val="354565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6D862F09-710F-4F22-B694-C3D78979EFA9}"/>
              </a:ext>
            </a:extLst>
          </p:cNvPr>
          <p:cNvSpPr>
            <a:spLocks noGrp="1"/>
          </p:cNvSpPr>
          <p:nvPr>
            <p:ph type="title"/>
          </p:nvPr>
        </p:nvSpPr>
        <p:spPr/>
        <p:txBody>
          <a:bodyPr/>
          <a:lstStyle/>
          <a:p>
            <a:r>
              <a:rPr lang="en-US" sz="2000" i="0" dirty="0">
                <a:effectLst/>
              </a:rPr>
              <a:t>SPATIAL CORRELATION AND CONVOLUTION</a:t>
            </a:r>
            <a:r>
              <a:rPr lang="en-US" sz="2800" dirty="0"/>
              <a:t> </a:t>
            </a:r>
          </a:p>
        </p:txBody>
      </p:sp>
      <p:grpSp>
        <p:nvGrpSpPr>
          <p:cNvPr id="16" name="Nhóm 15">
            <a:extLst>
              <a:ext uri="{FF2B5EF4-FFF2-40B4-BE49-F238E27FC236}">
                <a16:creationId xmlns:a16="http://schemas.microsoft.com/office/drawing/2014/main" id="{41079207-1C8C-4DD3-8C9F-B9E5EA06BCF2}"/>
              </a:ext>
            </a:extLst>
          </p:cNvPr>
          <p:cNvGrpSpPr/>
          <p:nvPr/>
        </p:nvGrpSpPr>
        <p:grpSpPr>
          <a:xfrm>
            <a:off x="0" y="914400"/>
            <a:ext cx="5141613" cy="5268513"/>
            <a:chOff x="335360" y="675086"/>
            <a:chExt cx="5307239" cy="5507827"/>
          </a:xfrm>
        </p:grpSpPr>
        <p:pic>
          <p:nvPicPr>
            <p:cNvPr id="4" name="Hình ảnh 3">
              <a:extLst>
                <a:ext uri="{FF2B5EF4-FFF2-40B4-BE49-F238E27FC236}">
                  <a16:creationId xmlns:a16="http://schemas.microsoft.com/office/drawing/2014/main" id="{C7194862-4945-4CF5-9F95-9466390F914B}"/>
                </a:ext>
              </a:extLst>
            </p:cNvPr>
            <p:cNvPicPr>
              <a:picLocks noChangeAspect="1"/>
            </p:cNvPicPr>
            <p:nvPr/>
          </p:nvPicPr>
          <p:blipFill>
            <a:blip r:embed="rId3"/>
            <a:stretch>
              <a:fillRect/>
            </a:stretch>
          </p:blipFill>
          <p:spPr>
            <a:xfrm>
              <a:off x="335360" y="675086"/>
              <a:ext cx="5307239" cy="5507827"/>
            </a:xfrm>
            <a:prstGeom prst="rect">
              <a:avLst/>
            </a:prstGeom>
          </p:spPr>
        </p:pic>
        <p:sp>
          <p:nvSpPr>
            <p:cNvPr id="5" name="Hình chữ nhật 4">
              <a:extLst>
                <a:ext uri="{FF2B5EF4-FFF2-40B4-BE49-F238E27FC236}">
                  <a16:creationId xmlns:a16="http://schemas.microsoft.com/office/drawing/2014/main" id="{3041A7CB-E69F-4AB7-B678-C5053D6A2CA7}"/>
                </a:ext>
              </a:extLst>
            </p:cNvPr>
            <p:cNvSpPr/>
            <p:nvPr/>
          </p:nvSpPr>
          <p:spPr>
            <a:xfrm>
              <a:off x="2362200" y="1447800"/>
              <a:ext cx="144780" cy="152400"/>
            </a:xfrm>
            <a:prstGeom prst="rect">
              <a:avLst/>
            </a:prstGeom>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Hình chữ nhật 5">
              <a:extLst>
                <a:ext uri="{FF2B5EF4-FFF2-40B4-BE49-F238E27FC236}">
                  <a16:creationId xmlns:a16="http://schemas.microsoft.com/office/drawing/2014/main" id="{C00B59A5-6D51-4547-92DA-085836D1D88C}"/>
                </a:ext>
              </a:extLst>
            </p:cNvPr>
            <p:cNvSpPr/>
            <p:nvPr/>
          </p:nvSpPr>
          <p:spPr>
            <a:xfrm>
              <a:off x="3352800" y="3101340"/>
              <a:ext cx="419100" cy="44196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Hình chữ nhật 6">
              <a:extLst>
                <a:ext uri="{FF2B5EF4-FFF2-40B4-BE49-F238E27FC236}">
                  <a16:creationId xmlns:a16="http://schemas.microsoft.com/office/drawing/2014/main" id="{07AA9CCE-1A5A-4806-B7FD-D98CDC82F2B5}"/>
                </a:ext>
              </a:extLst>
            </p:cNvPr>
            <p:cNvSpPr/>
            <p:nvPr/>
          </p:nvSpPr>
          <p:spPr>
            <a:xfrm>
              <a:off x="2087880" y="4351020"/>
              <a:ext cx="518160" cy="52578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pic>
        <p:nvPicPr>
          <p:cNvPr id="10" name="Hình ảnh 9">
            <a:extLst>
              <a:ext uri="{FF2B5EF4-FFF2-40B4-BE49-F238E27FC236}">
                <a16:creationId xmlns:a16="http://schemas.microsoft.com/office/drawing/2014/main" id="{DDE0B0E5-76DC-4DE9-8866-F3B2DFFB5C85}"/>
              </a:ext>
            </a:extLst>
          </p:cNvPr>
          <p:cNvPicPr>
            <a:picLocks noChangeAspect="1"/>
          </p:cNvPicPr>
          <p:nvPr/>
        </p:nvPicPr>
        <p:blipFill>
          <a:blip r:embed="rId4"/>
          <a:stretch>
            <a:fillRect/>
          </a:stretch>
        </p:blipFill>
        <p:spPr>
          <a:xfrm>
            <a:off x="6018637" y="2901707"/>
            <a:ext cx="1981477" cy="1124107"/>
          </a:xfrm>
          <a:prstGeom prst="rect">
            <a:avLst/>
          </a:prstGeom>
        </p:spPr>
      </p:pic>
      <p:pic>
        <p:nvPicPr>
          <p:cNvPr id="11" name="Hình ảnh 10">
            <a:extLst>
              <a:ext uri="{FF2B5EF4-FFF2-40B4-BE49-F238E27FC236}">
                <a16:creationId xmlns:a16="http://schemas.microsoft.com/office/drawing/2014/main" id="{035FAA5A-F79C-4072-9FDC-E08F959CF5BF}"/>
              </a:ext>
            </a:extLst>
          </p:cNvPr>
          <p:cNvPicPr>
            <a:picLocks noChangeAspect="1"/>
          </p:cNvPicPr>
          <p:nvPr/>
        </p:nvPicPr>
        <p:blipFill>
          <a:blip r:embed="rId5"/>
          <a:stretch>
            <a:fillRect/>
          </a:stretch>
        </p:blipFill>
        <p:spPr>
          <a:xfrm>
            <a:off x="6079953" y="4657252"/>
            <a:ext cx="1971950" cy="1133633"/>
          </a:xfrm>
          <a:prstGeom prst="rect">
            <a:avLst/>
          </a:prstGeom>
        </p:spPr>
      </p:pic>
      <p:sp>
        <p:nvSpPr>
          <p:cNvPr id="13" name="Hộp Văn bản 12">
            <a:extLst>
              <a:ext uri="{FF2B5EF4-FFF2-40B4-BE49-F238E27FC236}">
                <a16:creationId xmlns:a16="http://schemas.microsoft.com/office/drawing/2014/main" id="{A8F3C376-3BE7-4E02-840C-3C51D51D7B1B}"/>
              </a:ext>
            </a:extLst>
          </p:cNvPr>
          <p:cNvSpPr txBox="1"/>
          <p:nvPr/>
        </p:nvSpPr>
        <p:spPr>
          <a:xfrm>
            <a:off x="6333330" y="4058036"/>
            <a:ext cx="1352090" cy="369332"/>
          </a:xfrm>
          <a:prstGeom prst="rect">
            <a:avLst/>
          </a:prstGeom>
          <a:noFill/>
        </p:spPr>
        <p:txBody>
          <a:bodyPr wrap="square">
            <a:spAutoFit/>
          </a:bodyPr>
          <a:lstStyle/>
          <a:p>
            <a:pPr algn="ctr"/>
            <a:r>
              <a:rPr lang="en-US" sz="1800" i="0" dirty="0">
                <a:effectLst/>
                <a:latin typeface="Times New Roman" panose="02020603050405020304" pitchFamily="18" charset="0"/>
                <a:cs typeface="Times New Roman" panose="02020603050405020304" pitchFamily="18" charset="0"/>
              </a:rPr>
              <a:t>Correlation</a:t>
            </a:r>
            <a:endParaRPr lang="en-US" dirty="0">
              <a:latin typeface="Times New Roman" panose="02020603050405020304" pitchFamily="18" charset="0"/>
              <a:cs typeface="Times New Roman" panose="02020603050405020304" pitchFamily="18" charset="0"/>
            </a:endParaRPr>
          </a:p>
        </p:txBody>
      </p:sp>
      <p:sp>
        <p:nvSpPr>
          <p:cNvPr id="14" name="Hộp Văn bản 13">
            <a:extLst>
              <a:ext uri="{FF2B5EF4-FFF2-40B4-BE49-F238E27FC236}">
                <a16:creationId xmlns:a16="http://schemas.microsoft.com/office/drawing/2014/main" id="{8D853499-211B-414B-9BE4-F695F95DC30E}"/>
              </a:ext>
            </a:extLst>
          </p:cNvPr>
          <p:cNvSpPr txBox="1"/>
          <p:nvPr/>
        </p:nvSpPr>
        <p:spPr>
          <a:xfrm>
            <a:off x="6389883" y="5813581"/>
            <a:ext cx="1352090" cy="369332"/>
          </a:xfrm>
          <a:prstGeom prst="rect">
            <a:avLst/>
          </a:prstGeom>
          <a:noFill/>
        </p:spPr>
        <p:txBody>
          <a:bodyPr wrap="square">
            <a:spAutoFit/>
          </a:bodyPr>
          <a:lstStyle/>
          <a:p>
            <a:pPr algn="ctr"/>
            <a:r>
              <a:rPr lang="en-US" sz="1800" i="0" dirty="0">
                <a:effectLst/>
                <a:latin typeface="Times New Roman" panose="02020603050405020304" pitchFamily="18" charset="0"/>
                <a:cs typeface="Times New Roman" panose="02020603050405020304" pitchFamily="18" charset="0"/>
              </a:rPr>
              <a:t>Convolution</a:t>
            </a:r>
            <a:endParaRPr lang="en-US" dirty="0">
              <a:latin typeface="Times New Roman" panose="02020603050405020304" pitchFamily="18" charset="0"/>
              <a:cs typeface="Times New Roman" panose="02020603050405020304" pitchFamily="18" charset="0"/>
            </a:endParaRPr>
          </a:p>
        </p:txBody>
      </p:sp>
      <p:pic>
        <p:nvPicPr>
          <p:cNvPr id="17" name="Hình ảnh 16">
            <a:extLst>
              <a:ext uri="{FF2B5EF4-FFF2-40B4-BE49-F238E27FC236}">
                <a16:creationId xmlns:a16="http://schemas.microsoft.com/office/drawing/2014/main" id="{BC869766-07FE-47F1-9A53-B1E88E440F4F}"/>
              </a:ext>
            </a:extLst>
          </p:cNvPr>
          <p:cNvPicPr>
            <a:picLocks noChangeAspect="1"/>
          </p:cNvPicPr>
          <p:nvPr/>
        </p:nvPicPr>
        <p:blipFill>
          <a:blip r:embed="rId6"/>
          <a:stretch>
            <a:fillRect/>
          </a:stretch>
        </p:blipFill>
        <p:spPr>
          <a:xfrm>
            <a:off x="8179524" y="4892959"/>
            <a:ext cx="3620005" cy="600159"/>
          </a:xfrm>
          <a:prstGeom prst="rect">
            <a:avLst/>
          </a:prstGeom>
        </p:spPr>
      </p:pic>
      <p:pic>
        <p:nvPicPr>
          <p:cNvPr id="18" name="Hình ảnh 17">
            <a:extLst>
              <a:ext uri="{FF2B5EF4-FFF2-40B4-BE49-F238E27FC236}">
                <a16:creationId xmlns:a16="http://schemas.microsoft.com/office/drawing/2014/main" id="{88686459-B0A9-4FA6-B865-E7D52E40A764}"/>
              </a:ext>
            </a:extLst>
          </p:cNvPr>
          <p:cNvPicPr>
            <a:picLocks noChangeAspect="1"/>
          </p:cNvPicPr>
          <p:nvPr/>
        </p:nvPicPr>
        <p:blipFill>
          <a:blip r:embed="rId7"/>
          <a:stretch>
            <a:fillRect/>
          </a:stretch>
        </p:blipFill>
        <p:spPr>
          <a:xfrm>
            <a:off x="8179523" y="3187496"/>
            <a:ext cx="3620005" cy="552527"/>
          </a:xfrm>
          <a:prstGeom prst="rect">
            <a:avLst/>
          </a:prstGeom>
        </p:spPr>
      </p:pic>
      <p:sp>
        <p:nvSpPr>
          <p:cNvPr id="19" name="Hộp Văn bản 18">
            <a:extLst>
              <a:ext uri="{FF2B5EF4-FFF2-40B4-BE49-F238E27FC236}">
                <a16:creationId xmlns:a16="http://schemas.microsoft.com/office/drawing/2014/main" id="{BBBDCF0F-8CDE-4A82-93AF-70B703FAD340}"/>
              </a:ext>
            </a:extLst>
          </p:cNvPr>
          <p:cNvSpPr txBox="1"/>
          <p:nvPr/>
        </p:nvSpPr>
        <p:spPr>
          <a:xfrm>
            <a:off x="5433491" y="3187496"/>
            <a:ext cx="338554" cy="461665"/>
          </a:xfrm>
          <a:prstGeom prst="rect">
            <a:avLst/>
          </a:prstGeom>
          <a:noFill/>
        </p:spPr>
        <p:txBody>
          <a:bodyPr wrap="square" rtlCol="0">
            <a:spAutoFit/>
          </a:bodyPr>
          <a:lstStyle/>
          <a:p>
            <a:r>
              <a:rPr lang="en-US" sz="2400" i="1" dirty="0">
                <a:latin typeface="Times New Roman" panose="02020603050405020304" pitchFamily="18" charset="0"/>
                <a:cs typeface="Times New Roman" panose="02020603050405020304" pitchFamily="18" charset="0"/>
              </a:rPr>
              <a:t>w</a:t>
            </a:r>
          </a:p>
        </p:txBody>
      </p:sp>
      <p:sp>
        <p:nvSpPr>
          <p:cNvPr id="20" name="Hộp Văn bản 19">
            <a:extLst>
              <a:ext uri="{FF2B5EF4-FFF2-40B4-BE49-F238E27FC236}">
                <a16:creationId xmlns:a16="http://schemas.microsoft.com/office/drawing/2014/main" id="{672F6EBD-0F56-4153-A408-D2EA5DF6F212}"/>
              </a:ext>
            </a:extLst>
          </p:cNvPr>
          <p:cNvSpPr txBox="1"/>
          <p:nvPr/>
        </p:nvSpPr>
        <p:spPr>
          <a:xfrm>
            <a:off x="4594150" y="4962205"/>
            <a:ext cx="197195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Rotated</a:t>
            </a:r>
            <a:r>
              <a:rPr lang="en-US" sz="2400" i="1" dirty="0">
                <a:latin typeface="Times New Roman" panose="02020603050405020304" pitchFamily="18" charset="0"/>
                <a:cs typeface="Times New Roman" panose="02020603050405020304" pitchFamily="18" charset="0"/>
              </a:rPr>
              <a:t> w</a:t>
            </a:r>
          </a:p>
        </p:txBody>
      </p:sp>
      <p:pic>
        <p:nvPicPr>
          <p:cNvPr id="21" name="Hình ảnh 20">
            <a:extLst>
              <a:ext uri="{FF2B5EF4-FFF2-40B4-BE49-F238E27FC236}">
                <a16:creationId xmlns:a16="http://schemas.microsoft.com/office/drawing/2014/main" id="{25B0C1A9-26ED-46C0-A123-5FF8E842241D}"/>
              </a:ext>
            </a:extLst>
          </p:cNvPr>
          <p:cNvPicPr>
            <a:picLocks noChangeAspect="1"/>
          </p:cNvPicPr>
          <p:nvPr/>
        </p:nvPicPr>
        <p:blipFill>
          <a:blip r:embed="rId8"/>
          <a:stretch>
            <a:fillRect/>
          </a:stretch>
        </p:blipFill>
        <p:spPr>
          <a:xfrm>
            <a:off x="5467550" y="729916"/>
            <a:ext cx="5941119" cy="2138803"/>
          </a:xfrm>
          <a:prstGeom prst="rect">
            <a:avLst/>
          </a:prstGeom>
        </p:spPr>
      </p:pic>
    </p:spTree>
    <p:extLst>
      <p:ext uri="{BB962C8B-B14F-4D97-AF65-F5344CB8AC3E}">
        <p14:creationId xmlns:p14="http://schemas.microsoft.com/office/powerpoint/2010/main" val="2022050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iêu đề 1">
            <a:extLst>
              <a:ext uri="{FF2B5EF4-FFF2-40B4-BE49-F238E27FC236}">
                <a16:creationId xmlns:a16="http://schemas.microsoft.com/office/drawing/2014/main" id="{7CB60322-CBBB-4DB4-ADD9-E86C587018EB}"/>
              </a:ext>
            </a:extLst>
          </p:cNvPr>
          <p:cNvSpPr txBox="1">
            <a:spLocks/>
          </p:cNvSpPr>
          <p:nvPr/>
        </p:nvSpPr>
        <p:spPr>
          <a:xfrm>
            <a:off x="110688" y="147070"/>
            <a:ext cx="7406613"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2000" dirty="0"/>
              <a:t>SPATIAL CORRELATION AND CONVOLUTION</a:t>
            </a:r>
            <a:r>
              <a:rPr lang="en-US" sz="2800" dirty="0"/>
              <a:t> </a:t>
            </a:r>
          </a:p>
        </p:txBody>
      </p:sp>
      <p:sp>
        <p:nvSpPr>
          <p:cNvPr id="7" name="Hộp Văn bản 6">
            <a:extLst>
              <a:ext uri="{FF2B5EF4-FFF2-40B4-BE49-F238E27FC236}">
                <a16:creationId xmlns:a16="http://schemas.microsoft.com/office/drawing/2014/main" id="{F95EBA81-10A2-48AF-93AE-611222FDC0C8}"/>
              </a:ext>
            </a:extLst>
          </p:cNvPr>
          <p:cNvSpPr txBox="1"/>
          <p:nvPr/>
        </p:nvSpPr>
        <p:spPr>
          <a:xfrm>
            <a:off x="3007519" y="810310"/>
            <a:ext cx="6176962" cy="400110"/>
          </a:xfrm>
          <a:prstGeom prst="rect">
            <a:avLst/>
          </a:prstGeom>
          <a:noFill/>
        </p:spPr>
        <p:txBody>
          <a:bodyPr wrap="square">
            <a:spAutoFit/>
          </a:bodyPr>
          <a:lstStyle/>
          <a:p>
            <a:pPr algn="ctr"/>
            <a:r>
              <a:rPr lang="en-US" sz="2000" b="1" i="1" dirty="0">
                <a:solidFill>
                  <a:srgbClr val="016E9F"/>
                </a:solidFill>
                <a:effectLst/>
                <a:latin typeface="TimesTen-BoldItalic"/>
              </a:rPr>
              <a:t>Correlation</a:t>
            </a:r>
            <a:r>
              <a:rPr lang="en-US" sz="2000" dirty="0"/>
              <a:t> </a:t>
            </a:r>
          </a:p>
        </p:txBody>
      </p:sp>
      <p:pic>
        <p:nvPicPr>
          <p:cNvPr id="4" name="Hình ảnh 3">
            <a:extLst>
              <a:ext uri="{FF2B5EF4-FFF2-40B4-BE49-F238E27FC236}">
                <a16:creationId xmlns:a16="http://schemas.microsoft.com/office/drawing/2014/main" id="{AB9E473C-5B66-4603-9D28-AB9346F0E476}"/>
              </a:ext>
            </a:extLst>
          </p:cNvPr>
          <p:cNvPicPr>
            <a:picLocks noChangeAspect="1"/>
          </p:cNvPicPr>
          <p:nvPr/>
        </p:nvPicPr>
        <p:blipFill>
          <a:blip r:embed="rId3"/>
          <a:stretch>
            <a:fillRect/>
          </a:stretch>
        </p:blipFill>
        <p:spPr>
          <a:xfrm>
            <a:off x="961654" y="1334538"/>
            <a:ext cx="4334246" cy="815584"/>
          </a:xfrm>
          <a:prstGeom prst="rect">
            <a:avLst/>
          </a:prstGeom>
        </p:spPr>
      </p:pic>
      <p:pic>
        <p:nvPicPr>
          <p:cNvPr id="5" name="Hình ảnh 4">
            <a:extLst>
              <a:ext uri="{FF2B5EF4-FFF2-40B4-BE49-F238E27FC236}">
                <a16:creationId xmlns:a16="http://schemas.microsoft.com/office/drawing/2014/main" id="{390501A1-3F49-4926-9BED-8001BAD06826}"/>
              </a:ext>
            </a:extLst>
          </p:cNvPr>
          <p:cNvPicPr>
            <a:picLocks noChangeAspect="1"/>
          </p:cNvPicPr>
          <p:nvPr/>
        </p:nvPicPr>
        <p:blipFill>
          <a:blip r:embed="rId4"/>
          <a:stretch>
            <a:fillRect/>
          </a:stretch>
        </p:blipFill>
        <p:spPr>
          <a:xfrm>
            <a:off x="628339" y="2467389"/>
            <a:ext cx="5134692" cy="1724266"/>
          </a:xfrm>
          <a:prstGeom prst="rect">
            <a:avLst/>
          </a:prstGeom>
        </p:spPr>
      </p:pic>
      <p:pic>
        <p:nvPicPr>
          <p:cNvPr id="8" name="Hình ảnh 7">
            <a:extLst>
              <a:ext uri="{FF2B5EF4-FFF2-40B4-BE49-F238E27FC236}">
                <a16:creationId xmlns:a16="http://schemas.microsoft.com/office/drawing/2014/main" id="{B768D750-FB05-41DE-9BFF-C91F70340D4E}"/>
              </a:ext>
            </a:extLst>
          </p:cNvPr>
          <p:cNvPicPr>
            <a:picLocks noChangeAspect="1"/>
          </p:cNvPicPr>
          <p:nvPr/>
        </p:nvPicPr>
        <p:blipFill>
          <a:blip r:embed="rId5"/>
          <a:stretch>
            <a:fillRect/>
          </a:stretch>
        </p:blipFill>
        <p:spPr>
          <a:xfrm>
            <a:off x="1166316" y="4538298"/>
            <a:ext cx="3824435" cy="1724265"/>
          </a:xfrm>
          <a:prstGeom prst="rect">
            <a:avLst/>
          </a:prstGeom>
        </p:spPr>
      </p:pic>
      <p:sp>
        <p:nvSpPr>
          <p:cNvPr id="9" name="Hộp Văn bản 8">
            <a:extLst>
              <a:ext uri="{FF2B5EF4-FFF2-40B4-BE49-F238E27FC236}">
                <a16:creationId xmlns:a16="http://schemas.microsoft.com/office/drawing/2014/main" id="{AF8A4019-4F76-4013-B250-D6BC4CEDD1C4}"/>
              </a:ext>
            </a:extLst>
          </p:cNvPr>
          <p:cNvSpPr txBox="1"/>
          <p:nvPr/>
        </p:nvSpPr>
        <p:spPr>
          <a:xfrm>
            <a:off x="5914571" y="2174254"/>
            <a:ext cx="6008376" cy="830997"/>
          </a:xfrm>
          <a:prstGeom prst="rect">
            <a:avLst/>
          </a:prstGeom>
          <a:noFill/>
        </p:spPr>
        <p:txBody>
          <a:bodyPr wrap="none" rtlCol="0">
            <a:spAutoFit/>
          </a:bodyPr>
          <a:lstStyle/>
          <a:p>
            <a:r>
              <a:rPr lang="en-US" sz="2400" dirty="0">
                <a:latin typeface="Times New Roman" panose="02020603050405020304" pitchFamily="18" charset="0"/>
                <a:cs typeface="Times New Roman" panose="02020603050405020304" pitchFamily="18" charset="0"/>
              </a:rPr>
              <a:t>W size 1 x 5 (1 x </a:t>
            </a:r>
            <a:r>
              <a:rPr lang="en-US" sz="2400" i="1" dirty="0">
                <a:latin typeface="Times New Roman" panose="02020603050405020304" pitchFamily="18" charset="0"/>
                <a:cs typeface="Times New Roman" panose="02020603050405020304" pitchFamily="18" charset="0"/>
              </a:rPr>
              <a:t>m</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=&gt; Padding (m – 1) / 2 = 2 zeros on either side </a:t>
            </a:r>
          </a:p>
        </p:txBody>
      </p:sp>
      <p:sp>
        <p:nvSpPr>
          <p:cNvPr id="6" name="Hình chữ nhật 5">
            <a:extLst>
              <a:ext uri="{FF2B5EF4-FFF2-40B4-BE49-F238E27FC236}">
                <a16:creationId xmlns:a16="http://schemas.microsoft.com/office/drawing/2014/main" id="{22E94AF9-3473-1264-92A6-E48B28C4046D}"/>
              </a:ext>
            </a:extLst>
          </p:cNvPr>
          <p:cNvSpPr/>
          <p:nvPr/>
        </p:nvSpPr>
        <p:spPr>
          <a:xfrm>
            <a:off x="840059" y="1334538"/>
            <a:ext cx="4534829" cy="87805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Tree>
    <p:extLst>
      <p:ext uri="{BB962C8B-B14F-4D97-AF65-F5344CB8AC3E}">
        <p14:creationId xmlns:p14="http://schemas.microsoft.com/office/powerpoint/2010/main" val="3208077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Hộp Văn bản 26">
            <a:extLst>
              <a:ext uri="{FF2B5EF4-FFF2-40B4-BE49-F238E27FC236}">
                <a16:creationId xmlns:a16="http://schemas.microsoft.com/office/drawing/2014/main" id="{42A25A74-1CC8-4B0A-A7C3-89506ADE522F}"/>
              </a:ext>
            </a:extLst>
          </p:cNvPr>
          <p:cNvSpPr txBox="1"/>
          <p:nvPr/>
        </p:nvSpPr>
        <p:spPr>
          <a:xfrm>
            <a:off x="-257612" y="2136777"/>
            <a:ext cx="6176962" cy="338554"/>
          </a:xfrm>
          <a:prstGeom prst="rect">
            <a:avLst/>
          </a:prstGeom>
          <a:noFill/>
        </p:spPr>
        <p:txBody>
          <a:bodyPr wrap="square">
            <a:spAutoFit/>
          </a:bodyPr>
          <a:lstStyle/>
          <a:p>
            <a:pPr algn="ctr"/>
            <a:r>
              <a:rPr lang="en-US" sz="1600" dirty="0">
                <a:effectLst/>
                <a:latin typeface="TimesTen-BoldItalic"/>
              </a:rPr>
              <a:t>Start position</a:t>
            </a:r>
            <a:endParaRPr lang="en-US" sz="1600" dirty="0"/>
          </a:p>
        </p:txBody>
      </p:sp>
      <p:sp>
        <p:nvSpPr>
          <p:cNvPr id="245" name="Tiêu đề 1">
            <a:extLst>
              <a:ext uri="{FF2B5EF4-FFF2-40B4-BE49-F238E27FC236}">
                <a16:creationId xmlns:a16="http://schemas.microsoft.com/office/drawing/2014/main" id="{7CB60322-CBBB-4DB4-ADD9-E86C587018EB}"/>
              </a:ext>
            </a:extLst>
          </p:cNvPr>
          <p:cNvSpPr txBox="1">
            <a:spLocks/>
          </p:cNvSpPr>
          <p:nvPr/>
        </p:nvSpPr>
        <p:spPr>
          <a:xfrm>
            <a:off x="110688" y="147070"/>
            <a:ext cx="7406613"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2000" dirty="0"/>
              <a:t>SPATIAL CORRELATION AND CONVOLUTION</a:t>
            </a:r>
            <a:r>
              <a:rPr lang="en-US" sz="2800" dirty="0"/>
              <a:t> </a:t>
            </a:r>
          </a:p>
        </p:txBody>
      </p:sp>
      <p:sp>
        <p:nvSpPr>
          <p:cNvPr id="7" name="Hộp Văn bản 6">
            <a:extLst>
              <a:ext uri="{FF2B5EF4-FFF2-40B4-BE49-F238E27FC236}">
                <a16:creationId xmlns:a16="http://schemas.microsoft.com/office/drawing/2014/main" id="{F95EBA81-10A2-48AF-93AE-611222FDC0C8}"/>
              </a:ext>
            </a:extLst>
          </p:cNvPr>
          <p:cNvSpPr txBox="1"/>
          <p:nvPr/>
        </p:nvSpPr>
        <p:spPr>
          <a:xfrm>
            <a:off x="3007519" y="810310"/>
            <a:ext cx="6176962" cy="400110"/>
          </a:xfrm>
          <a:prstGeom prst="rect">
            <a:avLst/>
          </a:prstGeom>
          <a:noFill/>
        </p:spPr>
        <p:txBody>
          <a:bodyPr wrap="square">
            <a:spAutoFit/>
          </a:bodyPr>
          <a:lstStyle/>
          <a:p>
            <a:pPr algn="ctr"/>
            <a:r>
              <a:rPr lang="en-US" sz="2000" b="1" i="1" dirty="0">
                <a:solidFill>
                  <a:srgbClr val="016E9F"/>
                </a:solidFill>
                <a:effectLst/>
                <a:latin typeface="TimesTen-BoldItalic"/>
              </a:rPr>
              <a:t>Correlation</a:t>
            </a:r>
            <a:r>
              <a:rPr lang="en-US" sz="2000" dirty="0"/>
              <a:t> </a:t>
            </a:r>
          </a:p>
        </p:txBody>
      </p:sp>
      <p:cxnSp>
        <p:nvCxnSpPr>
          <p:cNvPr id="13" name="Đường kết nối: Mũi tên Gấp khúc 12">
            <a:extLst>
              <a:ext uri="{FF2B5EF4-FFF2-40B4-BE49-F238E27FC236}">
                <a16:creationId xmlns:a16="http://schemas.microsoft.com/office/drawing/2014/main" id="{3DAC2DCC-5556-4477-B650-2924E134CD3E}"/>
              </a:ext>
            </a:extLst>
          </p:cNvPr>
          <p:cNvCxnSpPr>
            <a:cxnSpLocks/>
          </p:cNvCxnSpPr>
          <p:nvPr/>
        </p:nvCxnSpPr>
        <p:spPr>
          <a:xfrm rot="10800000">
            <a:off x="1911350" y="2230855"/>
            <a:ext cx="285750" cy="150397"/>
          </a:xfrm>
          <a:prstGeom prst="bentConnector3">
            <a:avLst>
              <a:gd name="adj1" fmla="val 98889"/>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Hình ảnh 27">
            <a:extLst>
              <a:ext uri="{FF2B5EF4-FFF2-40B4-BE49-F238E27FC236}">
                <a16:creationId xmlns:a16="http://schemas.microsoft.com/office/drawing/2014/main" id="{8FE0CCFB-19CA-423F-BB34-025AA4A680D9}"/>
              </a:ext>
            </a:extLst>
          </p:cNvPr>
          <p:cNvPicPr>
            <a:picLocks noChangeAspect="1"/>
          </p:cNvPicPr>
          <p:nvPr/>
        </p:nvPicPr>
        <p:blipFill>
          <a:blip r:embed="rId3"/>
          <a:stretch>
            <a:fillRect/>
          </a:stretch>
        </p:blipFill>
        <p:spPr>
          <a:xfrm>
            <a:off x="1153769" y="1612950"/>
            <a:ext cx="3707500" cy="506781"/>
          </a:xfrm>
          <a:prstGeom prst="rect">
            <a:avLst/>
          </a:prstGeom>
        </p:spPr>
      </p:pic>
      <p:pic>
        <p:nvPicPr>
          <p:cNvPr id="29" name="Hình ảnh 28">
            <a:extLst>
              <a:ext uri="{FF2B5EF4-FFF2-40B4-BE49-F238E27FC236}">
                <a16:creationId xmlns:a16="http://schemas.microsoft.com/office/drawing/2014/main" id="{CEE918B6-AF03-4A7B-B63B-2BD34F7643EF}"/>
              </a:ext>
            </a:extLst>
          </p:cNvPr>
          <p:cNvPicPr>
            <a:picLocks noChangeAspect="1"/>
          </p:cNvPicPr>
          <p:nvPr/>
        </p:nvPicPr>
        <p:blipFill>
          <a:blip r:embed="rId4"/>
          <a:stretch>
            <a:fillRect/>
          </a:stretch>
        </p:blipFill>
        <p:spPr>
          <a:xfrm>
            <a:off x="6988854" y="1612950"/>
            <a:ext cx="3804054" cy="310836"/>
          </a:xfrm>
          <a:prstGeom prst="rect">
            <a:avLst/>
          </a:prstGeom>
        </p:spPr>
      </p:pic>
      <p:pic>
        <p:nvPicPr>
          <p:cNvPr id="30" name="Hình ảnh 29">
            <a:extLst>
              <a:ext uri="{FF2B5EF4-FFF2-40B4-BE49-F238E27FC236}">
                <a16:creationId xmlns:a16="http://schemas.microsoft.com/office/drawing/2014/main" id="{0E02B2BE-39FB-404E-A568-AC4A77AE5CDE}"/>
              </a:ext>
            </a:extLst>
          </p:cNvPr>
          <p:cNvPicPr>
            <a:picLocks noChangeAspect="1"/>
          </p:cNvPicPr>
          <p:nvPr/>
        </p:nvPicPr>
        <p:blipFill>
          <a:blip r:embed="rId5"/>
          <a:stretch>
            <a:fillRect/>
          </a:stretch>
        </p:blipFill>
        <p:spPr>
          <a:xfrm>
            <a:off x="1301010" y="2961459"/>
            <a:ext cx="3643130" cy="509255"/>
          </a:xfrm>
          <a:prstGeom prst="rect">
            <a:avLst/>
          </a:prstGeom>
        </p:spPr>
      </p:pic>
      <p:cxnSp>
        <p:nvCxnSpPr>
          <p:cNvPr id="32" name="Đường kết nối: Mũi tên Gấp khúc 31">
            <a:extLst>
              <a:ext uri="{FF2B5EF4-FFF2-40B4-BE49-F238E27FC236}">
                <a16:creationId xmlns:a16="http://schemas.microsoft.com/office/drawing/2014/main" id="{E6B30003-5DD4-404B-84D7-23E7F2A35FB1}"/>
              </a:ext>
            </a:extLst>
          </p:cNvPr>
          <p:cNvCxnSpPr>
            <a:cxnSpLocks/>
          </p:cNvCxnSpPr>
          <p:nvPr/>
        </p:nvCxnSpPr>
        <p:spPr>
          <a:xfrm rot="10800000">
            <a:off x="2381250" y="3470714"/>
            <a:ext cx="285750" cy="150397"/>
          </a:xfrm>
          <a:prstGeom prst="bentConnector3">
            <a:avLst>
              <a:gd name="adj1" fmla="val 98889"/>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Hộp Văn bản 33">
            <a:extLst>
              <a:ext uri="{FF2B5EF4-FFF2-40B4-BE49-F238E27FC236}">
                <a16:creationId xmlns:a16="http://schemas.microsoft.com/office/drawing/2014/main" id="{8BFC8929-7B64-4ADF-B703-7EBE66FE2095}"/>
              </a:ext>
            </a:extLst>
          </p:cNvPr>
          <p:cNvSpPr txBox="1"/>
          <p:nvPr/>
        </p:nvSpPr>
        <p:spPr>
          <a:xfrm>
            <a:off x="529195" y="3430569"/>
            <a:ext cx="6176962" cy="338554"/>
          </a:xfrm>
          <a:prstGeom prst="rect">
            <a:avLst/>
          </a:prstGeom>
          <a:noFill/>
        </p:spPr>
        <p:txBody>
          <a:bodyPr wrap="square">
            <a:spAutoFit/>
          </a:bodyPr>
          <a:lstStyle/>
          <a:p>
            <a:pPr algn="ctr"/>
            <a:r>
              <a:rPr lang="en-US" sz="1600" dirty="0">
                <a:latin typeface="TimesTen-BoldItalic"/>
              </a:rPr>
              <a:t>P</a:t>
            </a:r>
            <a:r>
              <a:rPr lang="en-US" sz="1600" dirty="0">
                <a:effectLst/>
                <a:latin typeface="TimesTen-BoldItalic"/>
              </a:rPr>
              <a:t>osition after 1 shift</a:t>
            </a:r>
            <a:endParaRPr lang="en-US" sz="1600" dirty="0"/>
          </a:p>
        </p:txBody>
      </p:sp>
      <p:pic>
        <p:nvPicPr>
          <p:cNvPr id="31" name="Hình ảnh 30">
            <a:extLst>
              <a:ext uri="{FF2B5EF4-FFF2-40B4-BE49-F238E27FC236}">
                <a16:creationId xmlns:a16="http://schemas.microsoft.com/office/drawing/2014/main" id="{B2833ECC-B768-4716-AB8D-0C7D8AB1834F}"/>
              </a:ext>
            </a:extLst>
          </p:cNvPr>
          <p:cNvPicPr>
            <a:picLocks noChangeAspect="1"/>
          </p:cNvPicPr>
          <p:nvPr/>
        </p:nvPicPr>
        <p:blipFill>
          <a:blip r:embed="rId6"/>
          <a:stretch>
            <a:fillRect/>
          </a:stretch>
        </p:blipFill>
        <p:spPr>
          <a:xfrm>
            <a:off x="7026106" y="2961459"/>
            <a:ext cx="3796650" cy="310837"/>
          </a:xfrm>
          <a:prstGeom prst="rect">
            <a:avLst/>
          </a:prstGeom>
        </p:spPr>
      </p:pic>
      <p:cxnSp>
        <p:nvCxnSpPr>
          <p:cNvPr id="36" name="Đường kết nối Mũi tên Thẳng 35">
            <a:extLst>
              <a:ext uri="{FF2B5EF4-FFF2-40B4-BE49-F238E27FC236}">
                <a16:creationId xmlns:a16="http://schemas.microsoft.com/office/drawing/2014/main" id="{38FCACAC-5B85-44BE-9DCD-40C3B3CA6CAE}"/>
              </a:ext>
            </a:extLst>
          </p:cNvPr>
          <p:cNvCxnSpPr>
            <a:cxnSpLocks/>
          </p:cNvCxnSpPr>
          <p:nvPr/>
        </p:nvCxnSpPr>
        <p:spPr>
          <a:xfrm>
            <a:off x="5730949" y="1768368"/>
            <a:ext cx="97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Đường kết nối Mũi tên Thẳng 38">
            <a:extLst>
              <a:ext uri="{FF2B5EF4-FFF2-40B4-BE49-F238E27FC236}">
                <a16:creationId xmlns:a16="http://schemas.microsoft.com/office/drawing/2014/main" id="{E4EB0446-A819-4FB5-B026-473208FAF428}"/>
              </a:ext>
            </a:extLst>
          </p:cNvPr>
          <p:cNvCxnSpPr>
            <a:cxnSpLocks/>
          </p:cNvCxnSpPr>
          <p:nvPr/>
        </p:nvCxnSpPr>
        <p:spPr>
          <a:xfrm>
            <a:off x="5730949" y="3109608"/>
            <a:ext cx="97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Hộp Văn bản 37">
            <a:extLst>
              <a:ext uri="{FF2B5EF4-FFF2-40B4-BE49-F238E27FC236}">
                <a16:creationId xmlns:a16="http://schemas.microsoft.com/office/drawing/2014/main" id="{B7865BCF-A008-40C2-A799-F69A08C6CB5C}"/>
              </a:ext>
            </a:extLst>
          </p:cNvPr>
          <p:cNvSpPr txBox="1"/>
          <p:nvPr/>
        </p:nvSpPr>
        <p:spPr>
          <a:xfrm>
            <a:off x="6658644" y="2445408"/>
            <a:ext cx="333937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Result = 1x0 + 2x0 + 4x0 + 2x0 + 8x1</a:t>
            </a:r>
          </a:p>
        </p:txBody>
      </p:sp>
      <p:cxnSp>
        <p:nvCxnSpPr>
          <p:cNvPr id="41" name="Đường kết nối Mũi tên Thẳng 40">
            <a:extLst>
              <a:ext uri="{FF2B5EF4-FFF2-40B4-BE49-F238E27FC236}">
                <a16:creationId xmlns:a16="http://schemas.microsoft.com/office/drawing/2014/main" id="{B0BF52D3-F95D-4679-8814-3C729BB954D9}"/>
              </a:ext>
            </a:extLst>
          </p:cNvPr>
          <p:cNvCxnSpPr>
            <a:cxnSpLocks/>
          </p:cNvCxnSpPr>
          <p:nvPr/>
        </p:nvCxnSpPr>
        <p:spPr>
          <a:xfrm>
            <a:off x="8238886" y="2753327"/>
            <a:ext cx="0" cy="208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5" name="Hình ảnh 44">
            <a:extLst>
              <a:ext uri="{FF2B5EF4-FFF2-40B4-BE49-F238E27FC236}">
                <a16:creationId xmlns:a16="http://schemas.microsoft.com/office/drawing/2014/main" id="{D1D41D31-ABBE-4A19-8485-AA30A20CF376}"/>
              </a:ext>
            </a:extLst>
          </p:cNvPr>
          <p:cNvPicPr>
            <a:picLocks noChangeAspect="1"/>
          </p:cNvPicPr>
          <p:nvPr/>
        </p:nvPicPr>
        <p:blipFill>
          <a:blip r:embed="rId7"/>
          <a:stretch>
            <a:fillRect/>
          </a:stretch>
        </p:blipFill>
        <p:spPr>
          <a:xfrm>
            <a:off x="1301010" y="4090083"/>
            <a:ext cx="3600564" cy="477494"/>
          </a:xfrm>
          <a:prstGeom prst="rect">
            <a:avLst/>
          </a:prstGeom>
        </p:spPr>
      </p:pic>
      <p:cxnSp>
        <p:nvCxnSpPr>
          <p:cNvPr id="47" name="Đường kết nối: Mũi tên Gấp khúc 46">
            <a:extLst>
              <a:ext uri="{FF2B5EF4-FFF2-40B4-BE49-F238E27FC236}">
                <a16:creationId xmlns:a16="http://schemas.microsoft.com/office/drawing/2014/main" id="{118708A1-5CE6-4A4F-A02C-15577A5F7687}"/>
              </a:ext>
            </a:extLst>
          </p:cNvPr>
          <p:cNvCxnSpPr>
            <a:cxnSpLocks/>
          </p:cNvCxnSpPr>
          <p:nvPr/>
        </p:nvCxnSpPr>
        <p:spPr>
          <a:xfrm rot="10800000">
            <a:off x="2953340" y="4575464"/>
            <a:ext cx="285750" cy="150397"/>
          </a:xfrm>
          <a:prstGeom prst="bentConnector3">
            <a:avLst>
              <a:gd name="adj1" fmla="val 98889"/>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Hộp Văn bản 47">
            <a:extLst>
              <a:ext uri="{FF2B5EF4-FFF2-40B4-BE49-F238E27FC236}">
                <a16:creationId xmlns:a16="http://schemas.microsoft.com/office/drawing/2014/main" id="{6233F529-3FCA-4DB6-BA84-FB8C0439532D}"/>
              </a:ext>
            </a:extLst>
          </p:cNvPr>
          <p:cNvSpPr txBox="1"/>
          <p:nvPr/>
        </p:nvSpPr>
        <p:spPr>
          <a:xfrm>
            <a:off x="1071455" y="4549983"/>
            <a:ext cx="6176962" cy="338554"/>
          </a:xfrm>
          <a:prstGeom prst="rect">
            <a:avLst/>
          </a:prstGeom>
          <a:noFill/>
        </p:spPr>
        <p:txBody>
          <a:bodyPr wrap="square">
            <a:spAutoFit/>
          </a:bodyPr>
          <a:lstStyle/>
          <a:p>
            <a:pPr algn="ctr"/>
            <a:r>
              <a:rPr lang="en-US" sz="1600" dirty="0">
                <a:latin typeface="TimesTen-BoldItalic"/>
              </a:rPr>
              <a:t>P</a:t>
            </a:r>
            <a:r>
              <a:rPr lang="en-US" sz="1600" dirty="0">
                <a:effectLst/>
                <a:latin typeface="TimesTen-BoldItalic"/>
              </a:rPr>
              <a:t>osition after 3 shift</a:t>
            </a:r>
            <a:endParaRPr lang="en-US" sz="1600" dirty="0"/>
          </a:p>
        </p:txBody>
      </p:sp>
      <p:cxnSp>
        <p:nvCxnSpPr>
          <p:cNvPr id="49" name="Đường kết nối Mũi tên Thẳng 48">
            <a:extLst>
              <a:ext uri="{FF2B5EF4-FFF2-40B4-BE49-F238E27FC236}">
                <a16:creationId xmlns:a16="http://schemas.microsoft.com/office/drawing/2014/main" id="{CF08517F-6DA2-48C0-8FA8-B4953D5E1A97}"/>
              </a:ext>
            </a:extLst>
          </p:cNvPr>
          <p:cNvCxnSpPr>
            <a:cxnSpLocks/>
          </p:cNvCxnSpPr>
          <p:nvPr/>
        </p:nvCxnSpPr>
        <p:spPr>
          <a:xfrm>
            <a:off x="5730949" y="4257456"/>
            <a:ext cx="97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Hộp Văn bản 49">
            <a:extLst>
              <a:ext uri="{FF2B5EF4-FFF2-40B4-BE49-F238E27FC236}">
                <a16:creationId xmlns:a16="http://schemas.microsoft.com/office/drawing/2014/main" id="{9E5BD26A-F217-467A-B60C-D2306653E606}"/>
              </a:ext>
            </a:extLst>
          </p:cNvPr>
          <p:cNvSpPr txBox="1"/>
          <p:nvPr/>
        </p:nvSpPr>
        <p:spPr>
          <a:xfrm>
            <a:off x="7243441" y="3593256"/>
            <a:ext cx="3339376"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Result = 1x0 + 2x0 + 4x1 + 2x0 + 8x0</a:t>
            </a:r>
          </a:p>
        </p:txBody>
      </p:sp>
      <p:cxnSp>
        <p:nvCxnSpPr>
          <p:cNvPr id="51" name="Đường kết nối Mũi tên Thẳng 50">
            <a:extLst>
              <a:ext uri="{FF2B5EF4-FFF2-40B4-BE49-F238E27FC236}">
                <a16:creationId xmlns:a16="http://schemas.microsoft.com/office/drawing/2014/main" id="{EB25A239-A39A-4DA2-AA66-5F7F51460F72}"/>
              </a:ext>
            </a:extLst>
          </p:cNvPr>
          <p:cNvCxnSpPr>
            <a:cxnSpLocks/>
          </p:cNvCxnSpPr>
          <p:nvPr/>
        </p:nvCxnSpPr>
        <p:spPr>
          <a:xfrm>
            <a:off x="8823683" y="3881951"/>
            <a:ext cx="0" cy="208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6" name="Hình ảnh 45">
            <a:extLst>
              <a:ext uri="{FF2B5EF4-FFF2-40B4-BE49-F238E27FC236}">
                <a16:creationId xmlns:a16="http://schemas.microsoft.com/office/drawing/2014/main" id="{68A1FB37-2571-46AC-9F23-E569DD3F08F8}"/>
              </a:ext>
            </a:extLst>
          </p:cNvPr>
          <p:cNvPicPr>
            <a:picLocks noChangeAspect="1"/>
          </p:cNvPicPr>
          <p:nvPr/>
        </p:nvPicPr>
        <p:blipFill>
          <a:blip r:embed="rId8"/>
          <a:stretch>
            <a:fillRect/>
          </a:stretch>
        </p:blipFill>
        <p:spPr>
          <a:xfrm>
            <a:off x="7015474" y="4133613"/>
            <a:ext cx="3600564" cy="281844"/>
          </a:xfrm>
          <a:prstGeom prst="rect">
            <a:avLst/>
          </a:prstGeom>
        </p:spPr>
      </p:pic>
      <p:pic>
        <p:nvPicPr>
          <p:cNvPr id="52" name="Hình ảnh 51">
            <a:extLst>
              <a:ext uri="{FF2B5EF4-FFF2-40B4-BE49-F238E27FC236}">
                <a16:creationId xmlns:a16="http://schemas.microsoft.com/office/drawing/2014/main" id="{95A22544-0151-4A14-9DA3-ABE44AC55A9A}"/>
              </a:ext>
            </a:extLst>
          </p:cNvPr>
          <p:cNvPicPr>
            <a:picLocks noChangeAspect="1"/>
          </p:cNvPicPr>
          <p:nvPr/>
        </p:nvPicPr>
        <p:blipFill>
          <a:blip r:embed="rId9"/>
          <a:stretch>
            <a:fillRect/>
          </a:stretch>
        </p:blipFill>
        <p:spPr>
          <a:xfrm>
            <a:off x="1342952" y="5106421"/>
            <a:ext cx="3601188" cy="484031"/>
          </a:xfrm>
          <a:prstGeom prst="rect">
            <a:avLst/>
          </a:prstGeom>
        </p:spPr>
      </p:pic>
      <p:cxnSp>
        <p:nvCxnSpPr>
          <p:cNvPr id="54" name="Đường kết nối: Mũi tên Gấp khúc 53">
            <a:extLst>
              <a:ext uri="{FF2B5EF4-FFF2-40B4-BE49-F238E27FC236}">
                <a16:creationId xmlns:a16="http://schemas.microsoft.com/office/drawing/2014/main" id="{36848B2C-517D-4C7C-A42B-B5DE90BC6553}"/>
              </a:ext>
            </a:extLst>
          </p:cNvPr>
          <p:cNvCxnSpPr>
            <a:cxnSpLocks/>
          </p:cNvCxnSpPr>
          <p:nvPr/>
        </p:nvCxnSpPr>
        <p:spPr>
          <a:xfrm rot="10800000">
            <a:off x="4178072" y="5621312"/>
            <a:ext cx="285750" cy="150397"/>
          </a:xfrm>
          <a:prstGeom prst="bentConnector3">
            <a:avLst>
              <a:gd name="adj1" fmla="val 98889"/>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Hộp Văn bản 54">
            <a:extLst>
              <a:ext uri="{FF2B5EF4-FFF2-40B4-BE49-F238E27FC236}">
                <a16:creationId xmlns:a16="http://schemas.microsoft.com/office/drawing/2014/main" id="{37857515-91F6-46FD-ADE9-E7AC38A24EA2}"/>
              </a:ext>
            </a:extLst>
          </p:cNvPr>
          <p:cNvSpPr txBox="1"/>
          <p:nvPr/>
        </p:nvSpPr>
        <p:spPr>
          <a:xfrm>
            <a:off x="1975147" y="5595831"/>
            <a:ext cx="6176962" cy="338554"/>
          </a:xfrm>
          <a:prstGeom prst="rect">
            <a:avLst/>
          </a:prstGeom>
          <a:noFill/>
        </p:spPr>
        <p:txBody>
          <a:bodyPr wrap="square">
            <a:spAutoFit/>
          </a:bodyPr>
          <a:lstStyle/>
          <a:p>
            <a:pPr algn="ctr"/>
            <a:r>
              <a:rPr lang="en-US" sz="1600" dirty="0">
                <a:latin typeface="TimesTen-BoldItalic"/>
              </a:rPr>
              <a:t>Final P</a:t>
            </a:r>
            <a:r>
              <a:rPr lang="en-US" sz="1600" dirty="0">
                <a:effectLst/>
                <a:latin typeface="TimesTen-BoldItalic"/>
              </a:rPr>
              <a:t>osition</a:t>
            </a:r>
            <a:endParaRPr lang="en-US" sz="1600" dirty="0"/>
          </a:p>
        </p:txBody>
      </p:sp>
      <p:pic>
        <p:nvPicPr>
          <p:cNvPr id="53" name="Hình ảnh 52">
            <a:extLst>
              <a:ext uri="{FF2B5EF4-FFF2-40B4-BE49-F238E27FC236}">
                <a16:creationId xmlns:a16="http://schemas.microsoft.com/office/drawing/2014/main" id="{F3AA8D73-95F1-4665-BE7F-7DABC8178F7A}"/>
              </a:ext>
            </a:extLst>
          </p:cNvPr>
          <p:cNvPicPr>
            <a:picLocks noChangeAspect="1"/>
          </p:cNvPicPr>
          <p:nvPr/>
        </p:nvPicPr>
        <p:blipFill>
          <a:blip r:embed="rId10"/>
          <a:stretch>
            <a:fillRect/>
          </a:stretch>
        </p:blipFill>
        <p:spPr>
          <a:xfrm>
            <a:off x="7007565" y="5181063"/>
            <a:ext cx="4353831" cy="332940"/>
          </a:xfrm>
          <a:prstGeom prst="rect">
            <a:avLst/>
          </a:prstGeom>
        </p:spPr>
      </p:pic>
      <p:cxnSp>
        <p:nvCxnSpPr>
          <p:cNvPr id="57" name="Đường kết nối Mũi tên Thẳng 56">
            <a:extLst>
              <a:ext uri="{FF2B5EF4-FFF2-40B4-BE49-F238E27FC236}">
                <a16:creationId xmlns:a16="http://schemas.microsoft.com/office/drawing/2014/main" id="{E50E11E2-7235-48EC-AC6F-8BFD115E00B8}"/>
              </a:ext>
            </a:extLst>
          </p:cNvPr>
          <p:cNvCxnSpPr>
            <a:cxnSpLocks/>
          </p:cNvCxnSpPr>
          <p:nvPr/>
        </p:nvCxnSpPr>
        <p:spPr>
          <a:xfrm>
            <a:off x="5730949" y="5347533"/>
            <a:ext cx="9752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Hình chữ nhật 1">
            <a:extLst>
              <a:ext uri="{FF2B5EF4-FFF2-40B4-BE49-F238E27FC236}">
                <a16:creationId xmlns:a16="http://schemas.microsoft.com/office/drawing/2014/main" id="{EC45D704-C3A7-81D7-851B-70A79602250E}"/>
              </a:ext>
            </a:extLst>
          </p:cNvPr>
          <p:cNvSpPr/>
          <p:nvPr/>
        </p:nvSpPr>
        <p:spPr>
          <a:xfrm>
            <a:off x="8074660" y="2984500"/>
            <a:ext cx="327653" cy="269485"/>
          </a:xfrm>
          <a:prstGeom prst="rect">
            <a:avLst/>
          </a:prstGeom>
          <a:solidFill>
            <a:srgbClr val="C6EFCE">
              <a:alpha val="25882"/>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74729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Tiêu đề 1">
            <a:extLst>
              <a:ext uri="{FF2B5EF4-FFF2-40B4-BE49-F238E27FC236}">
                <a16:creationId xmlns:a16="http://schemas.microsoft.com/office/drawing/2014/main" id="{7CB60322-CBBB-4DB4-ADD9-E86C587018EB}"/>
              </a:ext>
            </a:extLst>
          </p:cNvPr>
          <p:cNvSpPr txBox="1">
            <a:spLocks/>
          </p:cNvSpPr>
          <p:nvPr/>
        </p:nvSpPr>
        <p:spPr>
          <a:xfrm>
            <a:off x="110688" y="147070"/>
            <a:ext cx="7406613"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2000" dirty="0"/>
              <a:t>SPATIAL CORRELATION AND CONVOLUTION</a:t>
            </a:r>
            <a:r>
              <a:rPr lang="en-US" sz="2800" dirty="0"/>
              <a:t> </a:t>
            </a:r>
          </a:p>
        </p:txBody>
      </p:sp>
      <p:pic>
        <p:nvPicPr>
          <p:cNvPr id="3" name="Hình ảnh 2">
            <a:extLst>
              <a:ext uri="{FF2B5EF4-FFF2-40B4-BE49-F238E27FC236}">
                <a16:creationId xmlns:a16="http://schemas.microsoft.com/office/drawing/2014/main" id="{ECE035FB-7CAB-44C0-A8C1-BCCD0329B74C}"/>
              </a:ext>
            </a:extLst>
          </p:cNvPr>
          <p:cNvPicPr>
            <a:picLocks noChangeAspect="1"/>
          </p:cNvPicPr>
          <p:nvPr/>
        </p:nvPicPr>
        <p:blipFill>
          <a:blip r:embed="rId3"/>
          <a:stretch>
            <a:fillRect/>
          </a:stretch>
        </p:blipFill>
        <p:spPr>
          <a:xfrm>
            <a:off x="996019" y="1408996"/>
            <a:ext cx="4213934" cy="4349075"/>
          </a:xfrm>
          <a:prstGeom prst="rect">
            <a:avLst/>
          </a:prstGeom>
        </p:spPr>
      </p:pic>
      <p:pic>
        <p:nvPicPr>
          <p:cNvPr id="6" name="Hình ảnh 5">
            <a:extLst>
              <a:ext uri="{FF2B5EF4-FFF2-40B4-BE49-F238E27FC236}">
                <a16:creationId xmlns:a16="http://schemas.microsoft.com/office/drawing/2014/main" id="{8FF92035-CDFA-4AC9-9DB1-44E2472AF8DA}"/>
              </a:ext>
            </a:extLst>
          </p:cNvPr>
          <p:cNvPicPr>
            <a:picLocks noChangeAspect="1"/>
          </p:cNvPicPr>
          <p:nvPr/>
        </p:nvPicPr>
        <p:blipFill>
          <a:blip r:embed="rId4"/>
          <a:stretch>
            <a:fillRect/>
          </a:stretch>
        </p:blipFill>
        <p:spPr>
          <a:xfrm>
            <a:off x="6664279" y="1266000"/>
            <a:ext cx="3948393" cy="4635069"/>
          </a:xfrm>
          <a:prstGeom prst="rect">
            <a:avLst/>
          </a:prstGeom>
        </p:spPr>
      </p:pic>
      <p:sp>
        <p:nvSpPr>
          <p:cNvPr id="11" name="Hộp Văn bản 10">
            <a:extLst>
              <a:ext uri="{FF2B5EF4-FFF2-40B4-BE49-F238E27FC236}">
                <a16:creationId xmlns:a16="http://schemas.microsoft.com/office/drawing/2014/main" id="{70A504D4-59AE-4222-BF93-23DCF65935BD}"/>
              </a:ext>
            </a:extLst>
          </p:cNvPr>
          <p:cNvSpPr txBox="1"/>
          <p:nvPr/>
        </p:nvSpPr>
        <p:spPr>
          <a:xfrm>
            <a:off x="3007519" y="810310"/>
            <a:ext cx="6176962" cy="400110"/>
          </a:xfrm>
          <a:prstGeom prst="rect">
            <a:avLst/>
          </a:prstGeom>
          <a:noFill/>
        </p:spPr>
        <p:txBody>
          <a:bodyPr wrap="square">
            <a:spAutoFit/>
          </a:bodyPr>
          <a:lstStyle/>
          <a:p>
            <a:pPr algn="ctr"/>
            <a:r>
              <a:rPr lang="en-US" sz="2000" b="1" i="1" dirty="0">
                <a:solidFill>
                  <a:srgbClr val="016E9F"/>
                </a:solidFill>
                <a:effectLst/>
                <a:latin typeface="TimesTen-BoldItalic"/>
              </a:rPr>
              <a:t>Convolution</a:t>
            </a:r>
            <a:r>
              <a:rPr lang="en-US" sz="2000" dirty="0"/>
              <a:t> </a:t>
            </a:r>
          </a:p>
        </p:txBody>
      </p:sp>
    </p:spTree>
    <p:extLst>
      <p:ext uri="{BB962C8B-B14F-4D97-AF65-F5344CB8AC3E}">
        <p14:creationId xmlns:p14="http://schemas.microsoft.com/office/powerpoint/2010/main" val="314066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AE1248E-8B34-46F5-9A3F-86D5A52B37FD}"/>
              </a:ext>
            </a:extLst>
          </p:cNvPr>
          <p:cNvSpPr>
            <a:spLocks noGrp="1"/>
          </p:cNvSpPr>
          <p:nvPr>
            <p:ph type="title"/>
          </p:nvPr>
        </p:nvSpPr>
        <p:spPr>
          <a:xfrm>
            <a:off x="335360" y="145499"/>
            <a:ext cx="8138789" cy="369524"/>
          </a:xfrm>
        </p:spPr>
        <p:txBody>
          <a:bodyPr/>
          <a:lstStyle/>
          <a:p>
            <a:r>
              <a:rPr lang="en-US" sz="2800" dirty="0"/>
              <a:t>SPATIAL CORRELATION AND CONVOLUTION</a:t>
            </a:r>
            <a:r>
              <a:rPr lang="en-US" sz="3600" dirty="0"/>
              <a:t> </a:t>
            </a:r>
          </a:p>
        </p:txBody>
      </p:sp>
      <p:pic>
        <p:nvPicPr>
          <p:cNvPr id="4" name="Hình ảnh 3">
            <a:extLst>
              <a:ext uri="{FF2B5EF4-FFF2-40B4-BE49-F238E27FC236}">
                <a16:creationId xmlns:a16="http://schemas.microsoft.com/office/drawing/2014/main" id="{64446EE8-EE33-4E59-8EC1-0B55CFE84FF6}"/>
              </a:ext>
            </a:extLst>
          </p:cNvPr>
          <p:cNvPicPr>
            <a:picLocks noChangeAspect="1"/>
          </p:cNvPicPr>
          <p:nvPr/>
        </p:nvPicPr>
        <p:blipFill>
          <a:blip r:embed="rId3"/>
          <a:stretch>
            <a:fillRect/>
          </a:stretch>
        </p:blipFill>
        <p:spPr>
          <a:xfrm>
            <a:off x="335360" y="952323"/>
            <a:ext cx="4939534" cy="5416994"/>
          </a:xfrm>
          <a:prstGeom prst="rect">
            <a:avLst/>
          </a:prstGeom>
        </p:spPr>
      </p:pic>
      <p:sp>
        <p:nvSpPr>
          <p:cNvPr id="5" name="Hộp Văn bản 4">
            <a:extLst>
              <a:ext uri="{FF2B5EF4-FFF2-40B4-BE49-F238E27FC236}">
                <a16:creationId xmlns:a16="http://schemas.microsoft.com/office/drawing/2014/main" id="{6C9447E1-708D-A81E-B98C-F670E45333FD}"/>
              </a:ext>
            </a:extLst>
          </p:cNvPr>
          <p:cNvSpPr txBox="1"/>
          <p:nvPr/>
        </p:nvSpPr>
        <p:spPr>
          <a:xfrm>
            <a:off x="4882679" y="759035"/>
            <a:ext cx="7368795" cy="2964914"/>
          </a:xfrm>
          <a:prstGeom prst="rect">
            <a:avLst/>
          </a:prstGeom>
          <a:noFill/>
        </p:spPr>
        <p:txBody>
          <a:bodyPr wrap="square">
            <a:spAutoFit/>
          </a:bodyPr>
          <a:lstStyle/>
          <a:p>
            <a:pPr algn="just">
              <a:spcBef>
                <a:spcPts val="400"/>
              </a:spcBef>
            </a:pPr>
            <a:r>
              <a:rPr lang="en-US" sz="1600" dirty="0">
                <a:latin typeface="Times New Roman" panose="02020603050405020304" pitchFamily="18" charset="0"/>
                <a:cs typeface="Times New Roman" panose="02020603050405020304" pitchFamily="18" charset="0"/>
              </a:rPr>
              <a:t>In spatial filtering, the filter mask (or kernel) depends on two main factors:</a:t>
            </a:r>
          </a:p>
          <a:p>
            <a:pPr algn="just">
              <a:spcBef>
                <a:spcPts val="400"/>
              </a:spcBef>
            </a:pPr>
            <a:r>
              <a:rPr lang="en-US" sz="1600" dirty="0">
                <a:latin typeface="Times New Roman" panose="02020603050405020304" pitchFamily="18" charset="0"/>
                <a:cs typeface="Times New Roman" panose="02020603050405020304" pitchFamily="18" charset="0"/>
              </a:rPr>
              <a:t>- </a:t>
            </a:r>
            <a:r>
              <a:rPr lang="en-US" sz="1600" dirty="0">
                <a:solidFill>
                  <a:schemeClr val="tx2">
                    <a:lumMod val="60000"/>
                    <a:lumOff val="40000"/>
                  </a:schemeClr>
                </a:solidFill>
                <a:latin typeface="Times New Roman" panose="02020603050405020304" pitchFamily="18" charset="0"/>
                <a:cs typeface="Times New Roman" panose="02020603050405020304" pitchFamily="18" charset="0"/>
              </a:rPr>
              <a:t>Kernel Size (Mask Dimensions)</a:t>
            </a:r>
          </a:p>
          <a:p>
            <a:pPr algn="just">
              <a:spcBef>
                <a:spcPts val="400"/>
              </a:spcBef>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Small kernels </a:t>
            </a:r>
            <a:r>
              <a:rPr lang="en-US" sz="1600" dirty="0">
                <a:latin typeface="Times New Roman" panose="02020603050405020304" pitchFamily="18" charset="0"/>
                <a:cs typeface="Times New Roman" panose="02020603050405020304" pitchFamily="18" charset="0"/>
              </a:rPr>
              <a:t>(e.g., 3×3) preserve more details.</a:t>
            </a:r>
          </a:p>
          <a:p>
            <a:pPr>
              <a:spcBef>
                <a:spcPts val="400"/>
              </a:spcBef>
            </a:pPr>
            <a:r>
              <a:rPr lang="en-US" sz="1600" dirty="0">
                <a:latin typeface="Times New Roman" panose="02020603050405020304" pitchFamily="18" charset="0"/>
                <a:cs typeface="Times New Roman" panose="02020603050405020304" pitchFamily="18" charset="0"/>
              </a:rPr>
              <a:t>	+ </a:t>
            </a:r>
            <a:r>
              <a:rPr lang="en-US" sz="1600" b="1" dirty="0">
                <a:latin typeface="Times New Roman" panose="02020603050405020304" pitchFamily="18" charset="0"/>
                <a:cs typeface="Times New Roman" panose="02020603050405020304" pitchFamily="18" charset="0"/>
              </a:rPr>
              <a:t>Larger kernels </a:t>
            </a:r>
            <a:r>
              <a:rPr lang="en-US" sz="1600" dirty="0">
                <a:latin typeface="Times New Roman" panose="02020603050405020304" pitchFamily="18" charset="0"/>
                <a:cs typeface="Times New Roman" panose="02020603050405020304" pitchFamily="18" charset="0"/>
              </a:rPr>
              <a:t>(e.g., 5×5 or more) smooth more aggressively but may blur important features.</a:t>
            </a:r>
          </a:p>
          <a:p>
            <a:pPr algn="just">
              <a:spcBef>
                <a:spcPts val="400"/>
              </a:spcBef>
            </a:pPr>
            <a:r>
              <a:rPr lang="en-US" sz="1600" dirty="0">
                <a:latin typeface="Times New Roman" panose="02020603050405020304" pitchFamily="18" charset="0"/>
                <a:cs typeface="Times New Roman" panose="02020603050405020304" pitchFamily="18" charset="0"/>
              </a:rPr>
              <a:t>- </a:t>
            </a:r>
            <a:r>
              <a:rPr lang="en-US" sz="1600" dirty="0">
                <a:solidFill>
                  <a:schemeClr val="tx2">
                    <a:lumMod val="60000"/>
                    <a:lumOff val="40000"/>
                  </a:schemeClr>
                </a:solidFill>
                <a:latin typeface="Times New Roman" panose="02020603050405020304" pitchFamily="18" charset="0"/>
                <a:cs typeface="Times New Roman" panose="02020603050405020304" pitchFamily="18" charset="0"/>
              </a:rPr>
              <a:t>Kernel Coefficients (Weights):</a:t>
            </a:r>
          </a:p>
          <a:p>
            <a:pPr>
              <a:spcBef>
                <a:spcPts val="400"/>
              </a:spcBef>
            </a:pP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Uniform coefficients </a:t>
            </a:r>
            <a:r>
              <a:rPr lang="en-US" sz="1600" dirty="0">
                <a:latin typeface="Times New Roman" panose="02020603050405020304" pitchFamily="18" charset="0"/>
                <a:cs typeface="Times New Roman" panose="02020603050405020304" pitchFamily="18" charset="0"/>
              </a:rPr>
              <a:t>→ Smoothing (Box filter).</a:t>
            </a:r>
          </a:p>
          <a:p>
            <a:pPr lvl="2">
              <a:spcBef>
                <a:spcPts val="400"/>
              </a:spcBef>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Centered high weights </a:t>
            </a:r>
            <a:r>
              <a:rPr lang="en-US" sz="1600" dirty="0">
                <a:latin typeface="Times New Roman" panose="02020603050405020304" pitchFamily="18" charset="0"/>
                <a:cs typeface="Times New Roman" panose="02020603050405020304" pitchFamily="18" charset="0"/>
              </a:rPr>
              <a:t>→ Gaussian blur.</a:t>
            </a:r>
          </a:p>
          <a:p>
            <a:pPr lvl="2">
              <a:spcBef>
                <a:spcPts val="400"/>
              </a:spcBef>
            </a:pP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Positive and negative values </a:t>
            </a:r>
            <a:r>
              <a:rPr lang="en-US" sz="1600" dirty="0">
                <a:latin typeface="Times New Roman" panose="02020603050405020304" pitchFamily="18" charset="0"/>
                <a:cs typeface="Times New Roman" panose="02020603050405020304" pitchFamily="18" charset="0"/>
              </a:rPr>
              <a:t>→ Edge detection</a:t>
            </a:r>
          </a:p>
          <a:p>
            <a:pPr marL="1200150" lvl="2" indent="-285750">
              <a:spcBef>
                <a:spcPts val="400"/>
              </a:spcBef>
              <a:buFontTx/>
              <a:buChar char="-"/>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1975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F9F9BD58-4390-4F61-BE11-8593631A1146}"/>
              </a:ext>
            </a:extLst>
          </p:cNvPr>
          <p:cNvSpPr>
            <a:spLocks noGrp="1"/>
          </p:cNvSpPr>
          <p:nvPr>
            <p:ph type="title"/>
          </p:nvPr>
        </p:nvSpPr>
        <p:spPr/>
        <p:txBody>
          <a:bodyPr/>
          <a:lstStyle/>
          <a:p>
            <a:r>
              <a:rPr lang="en-US" dirty="0"/>
              <a:t>BOX FILTER KERNEL</a:t>
            </a:r>
          </a:p>
        </p:txBody>
      </p:sp>
      <p:pic>
        <p:nvPicPr>
          <p:cNvPr id="5" name="Hình ảnh 4">
            <a:extLst>
              <a:ext uri="{FF2B5EF4-FFF2-40B4-BE49-F238E27FC236}">
                <a16:creationId xmlns:a16="http://schemas.microsoft.com/office/drawing/2014/main" id="{B977E9CE-BF8A-1216-668F-F037E7FCFD43}"/>
              </a:ext>
            </a:extLst>
          </p:cNvPr>
          <p:cNvPicPr>
            <a:picLocks noChangeAspect="1"/>
          </p:cNvPicPr>
          <p:nvPr/>
        </p:nvPicPr>
        <p:blipFill>
          <a:blip r:embed="rId3"/>
          <a:stretch>
            <a:fillRect/>
          </a:stretch>
        </p:blipFill>
        <p:spPr>
          <a:xfrm>
            <a:off x="4627122" y="1107958"/>
            <a:ext cx="2792155" cy="2334425"/>
          </a:xfrm>
          <a:prstGeom prst="rect">
            <a:avLst/>
          </a:prstGeom>
        </p:spPr>
      </p:pic>
      <p:pic>
        <p:nvPicPr>
          <p:cNvPr id="29" name="Hình ảnh 28">
            <a:extLst>
              <a:ext uri="{FF2B5EF4-FFF2-40B4-BE49-F238E27FC236}">
                <a16:creationId xmlns:a16="http://schemas.microsoft.com/office/drawing/2014/main" id="{263B5812-9688-B5DB-4ACF-FFAA56B27933}"/>
              </a:ext>
            </a:extLst>
          </p:cNvPr>
          <p:cNvPicPr>
            <a:picLocks noChangeAspect="1"/>
          </p:cNvPicPr>
          <p:nvPr/>
        </p:nvPicPr>
        <p:blipFill>
          <a:blip r:embed="rId4"/>
          <a:stretch>
            <a:fillRect/>
          </a:stretch>
        </p:blipFill>
        <p:spPr>
          <a:xfrm>
            <a:off x="8861502" y="1184327"/>
            <a:ext cx="2205554" cy="2195001"/>
          </a:xfrm>
          <a:prstGeom prst="rect">
            <a:avLst/>
          </a:prstGeom>
        </p:spPr>
      </p:pic>
      <p:cxnSp>
        <p:nvCxnSpPr>
          <p:cNvPr id="31" name="Đường kết nối Mũi tên Thẳng 30">
            <a:extLst>
              <a:ext uri="{FF2B5EF4-FFF2-40B4-BE49-F238E27FC236}">
                <a16:creationId xmlns:a16="http://schemas.microsoft.com/office/drawing/2014/main" id="{52489F49-07D5-46B9-6684-E5167F74286B}"/>
              </a:ext>
            </a:extLst>
          </p:cNvPr>
          <p:cNvCxnSpPr>
            <a:cxnSpLocks/>
          </p:cNvCxnSpPr>
          <p:nvPr/>
        </p:nvCxnSpPr>
        <p:spPr>
          <a:xfrm>
            <a:off x="7605131" y="2260302"/>
            <a:ext cx="1070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6" name="Hình ảnh 35">
            <a:extLst>
              <a:ext uri="{FF2B5EF4-FFF2-40B4-BE49-F238E27FC236}">
                <a16:creationId xmlns:a16="http://schemas.microsoft.com/office/drawing/2014/main" id="{BF87A7CC-3FC3-7826-C43C-433C01C8C5FA}"/>
              </a:ext>
            </a:extLst>
          </p:cNvPr>
          <p:cNvPicPr>
            <a:picLocks noChangeAspect="1"/>
          </p:cNvPicPr>
          <p:nvPr/>
        </p:nvPicPr>
        <p:blipFill>
          <a:blip r:embed="rId5"/>
          <a:stretch>
            <a:fillRect/>
          </a:stretch>
        </p:blipFill>
        <p:spPr>
          <a:xfrm>
            <a:off x="1002372" y="1204330"/>
            <a:ext cx="2151563" cy="2151563"/>
          </a:xfrm>
          <a:prstGeom prst="rect">
            <a:avLst/>
          </a:prstGeom>
        </p:spPr>
      </p:pic>
      <p:sp>
        <p:nvSpPr>
          <p:cNvPr id="37" name="Tiêu đề 1">
            <a:extLst>
              <a:ext uri="{FF2B5EF4-FFF2-40B4-BE49-F238E27FC236}">
                <a16:creationId xmlns:a16="http://schemas.microsoft.com/office/drawing/2014/main" id="{A2ECB218-4D20-E6B0-848B-1676F5104C47}"/>
              </a:ext>
            </a:extLst>
          </p:cNvPr>
          <p:cNvSpPr txBox="1">
            <a:spLocks/>
          </p:cNvSpPr>
          <p:nvPr/>
        </p:nvSpPr>
        <p:spPr>
          <a:xfrm>
            <a:off x="1135478" y="3538755"/>
            <a:ext cx="1885349"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Box filter kernel</a:t>
            </a:r>
          </a:p>
        </p:txBody>
      </p:sp>
      <p:cxnSp>
        <p:nvCxnSpPr>
          <p:cNvPr id="38" name="Đường kết nối Mũi tên Thẳng 37">
            <a:extLst>
              <a:ext uri="{FF2B5EF4-FFF2-40B4-BE49-F238E27FC236}">
                <a16:creationId xmlns:a16="http://schemas.microsoft.com/office/drawing/2014/main" id="{751BBA6A-B6FE-AE34-F85B-5EC117EA57E8}"/>
              </a:ext>
            </a:extLst>
          </p:cNvPr>
          <p:cNvCxnSpPr>
            <a:cxnSpLocks/>
          </p:cNvCxnSpPr>
          <p:nvPr/>
        </p:nvCxnSpPr>
        <p:spPr>
          <a:xfrm>
            <a:off x="3419706" y="2281827"/>
            <a:ext cx="10705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iêu đề 1">
            <a:extLst>
              <a:ext uri="{FF2B5EF4-FFF2-40B4-BE49-F238E27FC236}">
                <a16:creationId xmlns:a16="http://schemas.microsoft.com/office/drawing/2014/main" id="{13749FBE-A9EF-2CDB-A330-6D9120E14E0F}"/>
              </a:ext>
            </a:extLst>
          </p:cNvPr>
          <p:cNvSpPr txBox="1">
            <a:spLocks/>
          </p:cNvSpPr>
          <p:nvPr/>
        </p:nvSpPr>
        <p:spPr>
          <a:xfrm>
            <a:off x="3180308" y="1881261"/>
            <a:ext cx="1420441"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Normalize</a:t>
            </a:r>
          </a:p>
        </p:txBody>
      </p:sp>
      <p:sp>
        <p:nvSpPr>
          <p:cNvPr id="40" name="Tiêu đề 1">
            <a:extLst>
              <a:ext uri="{FF2B5EF4-FFF2-40B4-BE49-F238E27FC236}">
                <a16:creationId xmlns:a16="http://schemas.microsoft.com/office/drawing/2014/main" id="{76D2AF75-9BD3-4665-17CE-5AA670CB8A11}"/>
              </a:ext>
            </a:extLst>
          </p:cNvPr>
          <p:cNvSpPr txBox="1">
            <a:spLocks/>
          </p:cNvSpPr>
          <p:nvPr/>
        </p:nvSpPr>
        <p:spPr>
          <a:xfrm>
            <a:off x="4490223" y="3538755"/>
            <a:ext cx="3902928" cy="369524"/>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pPr algn="ctr"/>
            <a:r>
              <a:rPr lang="en-US" sz="1800" b="0" dirty="0">
                <a:latin typeface="Times New Roman" panose="02020603050405020304" pitchFamily="18" charset="0"/>
                <a:cs typeface="Times New Roman" panose="02020603050405020304" pitchFamily="18" charset="0"/>
              </a:rPr>
              <a:t>Sum of the value of the coefficients = 9</a:t>
            </a:r>
          </a:p>
        </p:txBody>
      </p:sp>
      <p:sp>
        <p:nvSpPr>
          <p:cNvPr id="41" name="Tiêu đề 1">
            <a:extLst>
              <a:ext uri="{FF2B5EF4-FFF2-40B4-BE49-F238E27FC236}">
                <a16:creationId xmlns:a16="http://schemas.microsoft.com/office/drawing/2014/main" id="{38D44D41-5EF0-3313-1F1A-2861B677C94C}"/>
              </a:ext>
            </a:extLst>
          </p:cNvPr>
          <p:cNvSpPr txBox="1">
            <a:spLocks/>
          </p:cNvSpPr>
          <p:nvPr/>
        </p:nvSpPr>
        <p:spPr>
          <a:xfrm>
            <a:off x="652697" y="4117245"/>
            <a:ext cx="10557995" cy="1807769"/>
          </a:xfrm>
          <a:prstGeom prst="rect">
            <a:avLst/>
          </a:prstGeom>
        </p:spPr>
        <p:txBody>
          <a:bodyPr vert="horz" lIns="91440" tIns="45720" rIns="91440" bIns="45720" rtlCol="0" anchor="ctr">
            <a:noAutofit/>
          </a:bodyPr>
          <a:lstStyle>
            <a:lvl1pPr algn="l" defTabSz="1219200" rtl="0" eaLnBrk="1" latinLnBrk="1" hangingPunct="1">
              <a:spcBef>
                <a:spcPct val="0"/>
              </a:spcBef>
              <a:buNone/>
              <a:defRPr sz="2665" b="1" kern="1200">
                <a:solidFill>
                  <a:schemeClr val="tx1"/>
                </a:solidFill>
                <a:latin typeface="+mj-lt"/>
                <a:ea typeface="+mj-ea"/>
                <a:cs typeface="+mj-cs"/>
              </a:defRPr>
            </a:lvl1pPr>
          </a:lstStyle>
          <a:p>
            <a:r>
              <a:rPr lang="en-US" sz="1800" b="0" dirty="0">
                <a:latin typeface="Times New Roman" panose="02020603050405020304" pitchFamily="18" charset="0"/>
                <a:cs typeface="Times New Roman" panose="02020603050405020304" pitchFamily="18" charset="0"/>
              </a:rPr>
              <a:t>Normalize:</a:t>
            </a:r>
          </a:p>
          <a:p>
            <a:pPr marL="460375" indent="-1714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To ensure that the sum of all values in the kernel equals 1.</a:t>
            </a:r>
          </a:p>
          <a:p>
            <a:pPr marL="460375" indent="-1714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When applied to a region with uniform intensity (e.g., all pixels have a gray value of 100), the filtered result should retain the same intensity.</a:t>
            </a:r>
          </a:p>
          <a:p>
            <a:pPr marL="460375" indent="-171450">
              <a:buFont typeface="Arial" panose="020B0604020202020204" pitchFamily="34" charset="0"/>
              <a:buChar char="•"/>
            </a:pPr>
            <a:r>
              <a:rPr lang="en-US" sz="1800" b="0" dirty="0">
                <a:latin typeface="Times New Roman" panose="02020603050405020304" pitchFamily="18" charset="0"/>
                <a:cs typeface="Times New Roman" panose="02020603050405020304" pitchFamily="18" charset="0"/>
              </a:rPr>
              <a:t>To prevent increasing or decreasing the overall brightness of the image (i.e., to avoid altering the overall     color balance).</a:t>
            </a:r>
          </a:p>
        </p:txBody>
      </p:sp>
    </p:spTree>
    <p:extLst>
      <p:ext uri="{BB962C8B-B14F-4D97-AF65-F5344CB8AC3E}">
        <p14:creationId xmlns:p14="http://schemas.microsoft.com/office/powerpoint/2010/main" val="1909194843"/>
      </p:ext>
    </p:extLst>
  </p:cSld>
  <p:clrMapOvr>
    <a:masterClrMapping/>
  </p:clrMapOvr>
</p:sld>
</file>

<file path=ppt/theme/theme1.xml><?xml version="1.0" encoding="utf-8"?>
<a:theme xmlns:a="http://schemas.openxmlformats.org/drawingml/2006/main" name="디자인 사용자 지정">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4723</TotalTime>
  <Words>1559</Words>
  <Application>Microsoft Office PowerPoint</Application>
  <PresentationFormat>Widescreen</PresentationFormat>
  <Paragraphs>142</Paragraphs>
  <Slides>24</Slides>
  <Notes>15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24</vt:i4>
      </vt:variant>
    </vt:vector>
  </HeadingPairs>
  <TitlesOfParts>
    <vt:vector size="39" baseType="lpstr">
      <vt:lpstr>Malgun Gothic</vt:lpstr>
      <vt:lpstr>Malgun Gothic</vt:lpstr>
      <vt:lpstr>Arial</vt:lpstr>
      <vt:lpstr>Arial Unicode MS</vt:lpstr>
      <vt:lpstr>Calibri</vt:lpstr>
      <vt:lpstr>Cambria Math</vt:lpstr>
      <vt:lpstr>CoreTTI2k</vt:lpstr>
      <vt:lpstr>Symbol</vt:lpstr>
      <vt:lpstr>Times New Roman</vt:lpstr>
      <vt:lpstr>TimesTen-BoldItalic</vt:lpstr>
      <vt:lpstr>TimesTen-Italic</vt:lpstr>
      <vt:lpstr>TimesTen-Roman</vt:lpstr>
      <vt:lpstr>Wingdings</vt:lpstr>
      <vt:lpstr>양재참숯체B</vt:lpstr>
      <vt:lpstr>디자인 사용자 지정</vt:lpstr>
      <vt:lpstr>PowerPoint Presentation</vt:lpstr>
      <vt:lpstr>SPACTIAL FILLTERING</vt:lpstr>
      <vt:lpstr>How it work ?</vt:lpstr>
      <vt:lpstr>SPATIAL CORRELATION AND CONVOLUTION </vt:lpstr>
      <vt:lpstr>PowerPoint Presentation</vt:lpstr>
      <vt:lpstr>PowerPoint Presentation</vt:lpstr>
      <vt:lpstr>PowerPoint Presentation</vt:lpstr>
      <vt:lpstr>SPATIAL CORRELATION AND CONVOLUTION </vt:lpstr>
      <vt:lpstr>BOX FILTER KERNEL</vt:lpstr>
      <vt:lpstr>BOX FILTER KERNEL</vt:lpstr>
      <vt:lpstr>GAUSSIAN FILTER KERNEL</vt:lpstr>
      <vt:lpstr>GAUSSIAN FILTER KERNEL</vt:lpstr>
      <vt:lpstr>Comparing the Box kernel and the Gaussian kernel</vt:lpstr>
      <vt:lpstr>SPACTIAL FILLTERING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HL2020</dc:creator>
  <cp:lastModifiedBy>PC</cp:lastModifiedBy>
  <cp:revision>260</cp:revision>
  <dcterms:created xsi:type="dcterms:W3CDTF">2024-11-29T08:47:06Z</dcterms:created>
  <dcterms:modified xsi:type="dcterms:W3CDTF">2025-05-15T04:33:23Z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