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1225" r:id="rId2"/>
    <p:sldId id="1224" r:id="rId3"/>
    <p:sldId id="1226" r:id="rId4"/>
    <p:sldId id="1227" r:id="rId5"/>
    <p:sldId id="1228" r:id="rId6"/>
    <p:sldId id="1229" r:id="rId7"/>
    <p:sldId id="1230" r:id="rId8"/>
    <p:sldId id="1231" r:id="rId9"/>
    <p:sldId id="1232" r:id="rId10"/>
    <p:sldId id="1233" r:id="rId11"/>
    <p:sldId id="1234" r:id="rId12"/>
    <p:sldId id="1236" r:id="rId13"/>
    <p:sldId id="1237" r:id="rId14"/>
    <p:sldId id="1238" r:id="rId15"/>
    <p:sldId id="1235" r:id="rId16"/>
    <p:sldId id="1239" r:id="rId17"/>
    <p:sldId id="11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C49"/>
    <a:srgbClr val="D32720"/>
    <a:srgbClr val="B9CDE5"/>
    <a:srgbClr val="FFFFFF"/>
    <a:srgbClr val="4F81BD"/>
    <a:srgbClr val="D52B25"/>
    <a:srgbClr val="D42923"/>
    <a:srgbClr val="ADC2D9"/>
    <a:srgbClr val="618EC4"/>
    <a:srgbClr val="556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7" autoAdjust="0"/>
    <p:restoredTop sz="79782" autoAdjust="0"/>
  </p:normalViewPr>
  <p:slideViewPr>
    <p:cSldViewPr snapToGrid="0">
      <p:cViewPr varScale="1">
        <p:scale>
          <a:sx n="84" d="100"/>
          <a:sy n="84" d="100"/>
        </p:scale>
        <p:origin x="1104" y="9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Morphology in image processing is a tool for extracting image components that are useful in the representation and description of region shape, such as boundaries and skeletons. </a:t>
            </a:r>
          </a:p>
          <a:p>
            <a:r>
              <a:rPr lang="en-US" dirty="0"/>
              <a:t>•Furthermore, the morphological operations can be used for filtering, thinning and pruning. </a:t>
            </a:r>
          </a:p>
        </p:txBody>
      </p:sp>
      <p:sp>
        <p:nvSpPr>
          <p:cNvPr id="4" name="Slide Number Placeholder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339259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TimesTen-Roman"/>
              </a:rPr>
              <a:t>The language of mathematical morphology is set theory. As such, morphology offers a unified and powerful approach to numerous image processing problems. When working with images, sets in mathematical morphology represent objects in those images. In binary images, the sets in question are members of the 2-D integer space </a:t>
            </a:r>
            <a:r>
              <a:rPr lang="en-US" sz="1800" b="0" i="1" dirty="0">
                <a:solidFill>
                  <a:srgbClr val="242021"/>
                </a:solidFill>
                <a:effectLst/>
                <a:latin typeface="TimesTen-Italic"/>
              </a:rPr>
              <a:t>Z</a:t>
            </a:r>
            <a:r>
              <a:rPr lang="en-US" sz="1800" b="0" i="0" dirty="0">
                <a:solidFill>
                  <a:srgbClr val="242021"/>
                </a:solidFill>
                <a:effectLst/>
                <a:latin typeface="TimesTen-Roman"/>
              </a:rPr>
              <a:t>2, where each element of a set is a tuple (2-D vector) whose coordinates are the coordinates of an object (typically foreground) pixel in the image. Grayscale digital images can be represented as sets whose components are in </a:t>
            </a:r>
            <a:r>
              <a:rPr lang="en-US" sz="1800" b="0" i="1" dirty="0">
                <a:solidFill>
                  <a:srgbClr val="242021"/>
                </a:solidFill>
                <a:effectLst/>
                <a:latin typeface="TimesTen-Italic"/>
              </a:rPr>
              <a:t>Z</a:t>
            </a:r>
            <a:r>
              <a:rPr lang="en-US" sz="1800" b="0" i="0" dirty="0">
                <a:solidFill>
                  <a:srgbClr val="242021"/>
                </a:solidFill>
                <a:effectLst/>
                <a:latin typeface="TimesTen-Roman"/>
              </a:rPr>
              <a:t>3. In this case, two components of each element of the set refer to the coordinates of a pixel, and the third corresponds to its discrete intensity value. Sets in higher dimensional spaces can contain other image attributes, such as color and time-varying components.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122284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TimesTen-Roman"/>
              </a:rPr>
              <a:t>The language of mathematical morphology is set theory. As such, morphology offers a unified and powerful approach to numerous image processing problems. When working with images, sets in mathematical morphology represent objects in those images. In binary images, the sets in question are members of the 2-D integer space </a:t>
            </a:r>
            <a:r>
              <a:rPr lang="en-US" sz="1800" b="0" i="1" dirty="0">
                <a:solidFill>
                  <a:srgbClr val="242021"/>
                </a:solidFill>
                <a:effectLst/>
                <a:latin typeface="TimesTen-Italic"/>
              </a:rPr>
              <a:t>Z</a:t>
            </a:r>
            <a:r>
              <a:rPr lang="en-US" sz="1800" b="0" i="0" dirty="0">
                <a:solidFill>
                  <a:srgbClr val="242021"/>
                </a:solidFill>
                <a:effectLst/>
                <a:latin typeface="TimesTen-Roman"/>
              </a:rPr>
              <a:t>2, where each element of a set is a tuple (2-D vector) whose coordinates are the coordinates of an object (typically foreground) pixel in the image. Grayscale digital images can be represented as sets whose components are in </a:t>
            </a:r>
            <a:r>
              <a:rPr lang="en-US" sz="1800" b="0" i="1" dirty="0">
                <a:solidFill>
                  <a:srgbClr val="242021"/>
                </a:solidFill>
                <a:effectLst/>
                <a:latin typeface="TimesTen-Italic"/>
              </a:rPr>
              <a:t>Z</a:t>
            </a:r>
            <a:r>
              <a:rPr lang="en-US" sz="1800" b="0" i="0" dirty="0">
                <a:solidFill>
                  <a:srgbClr val="242021"/>
                </a:solidFill>
                <a:effectLst/>
                <a:latin typeface="TimesTen-Roman"/>
              </a:rPr>
              <a:t>3. In this case, two components of each element of the set refer to the coordinates of a pixel, and the third corresponds to its discrete intensity value. Sets in higher dimensional spaces can contain other image attributes, such as color and time-varying components.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148886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TimesTen-Roman"/>
              </a:rPr>
              <a:t>There is an important difference between the way we represent digital images and digital structuring elements. Observe on the top right that there is a border of background pixels surrounding the objects, while there is none in the SE.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10</a:t>
            </a:fld>
            <a:endParaRPr lang="en-US"/>
          </a:p>
        </p:txBody>
      </p:sp>
    </p:spTree>
    <p:extLst>
      <p:ext uri="{BB962C8B-B14F-4D97-AF65-F5344CB8AC3E}">
        <p14:creationId xmlns:p14="http://schemas.microsoft.com/office/powerpoint/2010/main" val="163189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Hiểu</a:t>
            </a:r>
            <a:r>
              <a:rPr lang="en-US" dirty="0"/>
              <a:t> </a:t>
            </a:r>
            <a:r>
              <a:rPr lang="en-US" dirty="0" err="1"/>
              <a:t>đơn</a:t>
            </a:r>
            <a:r>
              <a:rPr lang="en-US" dirty="0"/>
              <a:t> </a:t>
            </a:r>
            <a:r>
              <a:rPr lang="en-US" dirty="0" err="1"/>
              <a:t>giản</a:t>
            </a:r>
            <a:r>
              <a:rPr lang="en-US" dirty="0"/>
              <a:t> </a:t>
            </a:r>
            <a:r>
              <a:rPr lang="en-US" dirty="0" err="1"/>
              <a:t>là</a:t>
            </a:r>
            <a:r>
              <a:rPr lang="en-US" dirty="0"/>
              <a:t> </a:t>
            </a:r>
            <a:r>
              <a:rPr lang="en-US" dirty="0" err="1"/>
              <a:t>khi</a:t>
            </a:r>
            <a:r>
              <a:rPr lang="en-US" dirty="0"/>
              <a:t> ta di </a:t>
            </a:r>
            <a:r>
              <a:rPr lang="en-US" dirty="0" err="1"/>
              <a:t>chuyển</a:t>
            </a:r>
            <a:r>
              <a:rPr lang="en-US" dirty="0"/>
              <a:t> structuring element(SE) qua </a:t>
            </a:r>
            <a:r>
              <a:rPr lang="en-US" dirty="0" err="1"/>
              <a:t>từng</a:t>
            </a:r>
            <a:r>
              <a:rPr lang="en-US" dirty="0"/>
              <a:t> pixel </a:t>
            </a:r>
            <a:r>
              <a:rPr lang="en-US" dirty="0" err="1"/>
              <a:t>trong</a:t>
            </a:r>
            <a:r>
              <a:rPr lang="en-US" dirty="0"/>
              <a:t> </a:t>
            </a:r>
            <a:r>
              <a:rPr lang="en-US" dirty="0" err="1"/>
              <a:t>ảnh</a:t>
            </a:r>
            <a:r>
              <a:rPr lang="en-US" dirty="0"/>
              <a:t>. Pixel ở </a:t>
            </a:r>
            <a:r>
              <a:rPr lang="en-US" dirty="0" err="1"/>
              <a:t>trung</a:t>
            </a:r>
            <a:r>
              <a:rPr lang="en-US" dirty="0"/>
              <a:t> </a:t>
            </a:r>
            <a:r>
              <a:rPr lang="en-US" dirty="0" err="1"/>
              <a:t>tâm</a:t>
            </a:r>
            <a:r>
              <a:rPr lang="en-US" dirty="0"/>
              <a:t> </a:t>
            </a:r>
            <a:r>
              <a:rPr lang="en-US" dirty="0" err="1"/>
              <a:t>của</a:t>
            </a:r>
            <a:r>
              <a:rPr lang="en-US" dirty="0"/>
              <a:t> SE </a:t>
            </a:r>
            <a:r>
              <a:rPr lang="en-US" dirty="0" err="1"/>
              <a:t>chỉ</a:t>
            </a:r>
            <a:r>
              <a:rPr lang="en-US" dirty="0"/>
              <a:t> </a:t>
            </a:r>
            <a:r>
              <a:rPr lang="en-US" dirty="0" err="1"/>
              <a:t>được</a:t>
            </a:r>
            <a:r>
              <a:rPr lang="en-US" dirty="0"/>
              <a:t> </a:t>
            </a:r>
            <a:r>
              <a:rPr lang="en-US" dirty="0" err="1"/>
              <a:t>giữ</a:t>
            </a:r>
            <a:r>
              <a:rPr lang="en-US" dirty="0"/>
              <a:t> </a:t>
            </a:r>
            <a:r>
              <a:rPr lang="en-US" dirty="0" err="1"/>
              <a:t>lại</a:t>
            </a:r>
            <a:r>
              <a:rPr lang="en-US" dirty="0"/>
              <a:t> </a:t>
            </a:r>
            <a:r>
              <a:rPr lang="en-US" dirty="0" err="1"/>
              <a:t>nếu</a:t>
            </a:r>
            <a:r>
              <a:rPr lang="en-US" dirty="0"/>
              <a:t> </a:t>
            </a:r>
            <a:r>
              <a:rPr lang="vi-VN" b="1" dirty="0"/>
              <a:t>toàn bộ các pixel trong vùng SE nằm trong vùng đối tượng</a:t>
            </a:r>
            <a:r>
              <a:rPr lang="vi-VN" dirty="0"/>
              <a:t>Nếu SE không hoàn toàn nằm trong vùng đối tượng, pixel trung tâm sẽ bị biến thành nền (background).</a:t>
            </a:r>
            <a:r>
              <a:rPr lang="vi-VN" b="1" dirty="0"/>
              <a:t> (foreground)</a:t>
            </a:r>
            <a:r>
              <a:rPr lang="vi-VN" dirty="0"/>
              <a:t>.</a:t>
            </a: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11</a:t>
            </a:fld>
            <a:endParaRPr lang="en-US"/>
          </a:p>
        </p:txBody>
      </p:sp>
    </p:spTree>
    <p:extLst>
      <p:ext uri="{BB962C8B-B14F-4D97-AF65-F5344CB8AC3E}">
        <p14:creationId xmlns:p14="http://schemas.microsoft.com/office/powerpoint/2010/main" val="12927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TimesTen-Roman"/>
              </a:rPr>
              <a:t>The dotted border is the boundary of </a:t>
            </a:r>
            <a:r>
              <a:rPr lang="en-US" sz="1800" b="0" i="1" dirty="0">
                <a:solidFill>
                  <a:srgbClr val="242021"/>
                </a:solidFill>
                <a:effectLst/>
                <a:latin typeface="TimesTen-Italic"/>
              </a:rPr>
              <a:t>A</a:t>
            </a:r>
            <a:r>
              <a:rPr lang="en-US" sz="1800" b="0" i="0" dirty="0">
                <a:solidFill>
                  <a:srgbClr val="242021"/>
                </a:solidFill>
                <a:effectLst/>
                <a:latin typeface="TimesTen-Roman"/>
              </a:rPr>
              <a:t>, shown for reference.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12</a:t>
            </a:fld>
            <a:endParaRPr lang="en-US"/>
          </a:p>
        </p:txBody>
      </p:sp>
    </p:spTree>
    <p:extLst>
      <p:ext uri="{BB962C8B-B14F-4D97-AF65-F5344CB8AC3E}">
        <p14:creationId xmlns:p14="http://schemas.microsoft.com/office/powerpoint/2010/main" val="257690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14</a:t>
            </a:fld>
            <a:endParaRPr lang="en-US"/>
          </a:p>
        </p:txBody>
      </p:sp>
    </p:spTree>
    <p:extLst>
      <p:ext uri="{BB962C8B-B14F-4D97-AF65-F5344CB8AC3E}">
        <p14:creationId xmlns:p14="http://schemas.microsoft.com/office/powerpoint/2010/main" val="3548180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gif"/><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gif"/><Relationship Id="rId5" Type="http://schemas.openxmlformats.org/officeDocument/2006/relationships/image" Target="../media/image30.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0927-7DD3-87A7-221B-9BD470EFA459}"/>
              </a:ext>
            </a:extLst>
          </p:cNvPr>
          <p:cNvSpPr>
            <a:spLocks noGrp="1"/>
          </p:cNvSpPr>
          <p:nvPr>
            <p:ph type="title"/>
          </p:nvPr>
        </p:nvSpPr>
        <p:spPr/>
        <p:txBody>
          <a:bodyPr/>
          <a:lstStyle/>
          <a:p>
            <a:r>
              <a:rPr lang="en-US" dirty="0"/>
              <a:t>Timeline</a:t>
            </a:r>
          </a:p>
        </p:txBody>
      </p:sp>
      <p:graphicFrame>
        <p:nvGraphicFramePr>
          <p:cNvPr id="6" name="Table 5">
            <a:extLst>
              <a:ext uri="{FF2B5EF4-FFF2-40B4-BE49-F238E27FC236}">
                <a16:creationId xmlns:a16="http://schemas.microsoft.com/office/drawing/2014/main" id="{53BFD931-C0B7-DB36-E864-67FD613EB13C}"/>
              </a:ext>
            </a:extLst>
          </p:cNvPr>
          <p:cNvGraphicFramePr>
            <a:graphicFrameLocks noGrp="1"/>
          </p:cNvGraphicFramePr>
          <p:nvPr>
            <p:extLst>
              <p:ext uri="{D42A27DB-BD31-4B8C-83A1-F6EECF244321}">
                <p14:modId xmlns:p14="http://schemas.microsoft.com/office/powerpoint/2010/main" val="3644349939"/>
              </p:ext>
            </p:extLst>
          </p:nvPr>
        </p:nvGraphicFramePr>
        <p:xfrm>
          <a:off x="686513" y="975119"/>
          <a:ext cx="11172112" cy="5120640"/>
        </p:xfrm>
        <a:graphic>
          <a:graphicData uri="http://schemas.openxmlformats.org/drawingml/2006/table">
            <a:tbl>
              <a:tblPr firstRow="1" bandRow="1">
                <a:tableStyleId>{69012ECD-51FC-41F1-AA8D-1B2483CD663E}</a:tableStyleId>
              </a:tblPr>
              <a:tblGrid>
                <a:gridCol w="2523412">
                  <a:extLst>
                    <a:ext uri="{9D8B030D-6E8A-4147-A177-3AD203B41FA5}">
                      <a16:colId xmlns:a16="http://schemas.microsoft.com/office/drawing/2014/main" val="3764671087"/>
                    </a:ext>
                  </a:extLst>
                </a:gridCol>
                <a:gridCol w="6016842">
                  <a:extLst>
                    <a:ext uri="{9D8B030D-6E8A-4147-A177-3AD203B41FA5}">
                      <a16:colId xmlns:a16="http://schemas.microsoft.com/office/drawing/2014/main" val="2407458649"/>
                    </a:ext>
                  </a:extLst>
                </a:gridCol>
                <a:gridCol w="2631858">
                  <a:extLst>
                    <a:ext uri="{9D8B030D-6E8A-4147-A177-3AD203B41FA5}">
                      <a16:colId xmlns:a16="http://schemas.microsoft.com/office/drawing/2014/main" val="1949439589"/>
                    </a:ext>
                  </a:extLst>
                </a:gridCol>
              </a:tblGrid>
              <a:tr h="224036">
                <a:tc>
                  <a:txBody>
                    <a:bodyPr/>
                    <a:lstStyle/>
                    <a:p>
                      <a:pPr algn="ctr"/>
                      <a:r>
                        <a:rPr lang="en-US" sz="1800" b="1" dirty="0">
                          <a:latin typeface="Times New Roman" panose="02020603050405020304" pitchFamily="18" charset="0"/>
                          <a:cs typeface="Times New Roman" panose="02020603050405020304" pitchFamily="18" charset="0"/>
                        </a:rPr>
                        <a:t>DATE</a:t>
                      </a:r>
                      <a:endParaRPr lang="en-US" sz="18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r>
                        <a:rPr lang="en-US" sz="1800" b="1" dirty="0">
                          <a:latin typeface="Times New Roman" panose="02020603050405020304" pitchFamily="18" charset="0"/>
                          <a:cs typeface="Times New Roman" panose="02020603050405020304" pitchFamily="18" charset="0"/>
                        </a:rPr>
                        <a:t>TOPICS</a:t>
                      </a:r>
                      <a:endParaRPr lang="en-US" sz="18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r>
                        <a:rPr lang="en-US" sz="1800" b="1" dirty="0">
                          <a:latin typeface="Times New Roman" panose="02020603050405020304" pitchFamily="18" charset="0"/>
                          <a:cs typeface="Times New Roman" panose="02020603050405020304" pitchFamily="18" charset="0"/>
                        </a:rPr>
                        <a:t>RELATED TOPIC</a:t>
                      </a:r>
                      <a:endParaRPr lang="en-US" sz="18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extLst>
                  <a:ext uri="{0D108BD9-81ED-4DB2-BD59-A6C34878D82A}">
                    <a16:rowId xmlns:a16="http://schemas.microsoft.com/office/drawing/2014/main" val="1389239333"/>
                  </a:ext>
                </a:extLst>
              </a:tr>
              <a:tr h="504082">
                <a:tc>
                  <a:txBody>
                    <a:bodyP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05/5/2025 – 09/5/2025</a:t>
                      </a:r>
                      <a:endParaRPr lang="en-US" sz="18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2">
                              <a:lumMod val="50000"/>
                            </a:schemeClr>
                          </a:solidFill>
                          <a:latin typeface="Times New Roman" panose="02020603050405020304" pitchFamily="18" charset="0"/>
                          <a:cs typeface="Times New Roman" panose="02020603050405020304" pitchFamily="18" charset="0"/>
                        </a:rPr>
                        <a:t>Basic transformations: </a:t>
                      </a:r>
                      <a:r>
                        <a:rPr lang="en-US" sz="1800" b="0" dirty="0">
                          <a:solidFill>
                            <a:schemeClr val="tx2">
                              <a:lumMod val="50000"/>
                            </a:schemeClr>
                          </a:solidFill>
                          <a:latin typeface="Times New Roman" panose="02020603050405020304" pitchFamily="18" charset="0"/>
                          <a:cs typeface="Times New Roman" panose="02020603050405020304" pitchFamily="18" charset="0"/>
                        </a:rPr>
                        <a:t>Negative, Power Law, Log, Piecewise Linear stretching, Thresholding.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2">
                              <a:lumMod val="50000"/>
                            </a:schemeClr>
                          </a:solidFill>
                          <a:latin typeface="Times New Roman" panose="02020603050405020304" pitchFamily="18" charset="0"/>
                          <a:cs typeface="Times New Roman" panose="02020603050405020304" pitchFamily="18" charset="0"/>
                        </a:rPr>
                        <a:t>Histogram analysis: </a:t>
                      </a:r>
                      <a:r>
                        <a:rPr lang="en-US" sz="1800" dirty="0">
                          <a:solidFill>
                            <a:schemeClr val="tx2">
                              <a:lumMod val="50000"/>
                            </a:schemeClr>
                          </a:solidFill>
                          <a:latin typeface="Times New Roman" panose="02020603050405020304" pitchFamily="18" charset="0"/>
                          <a:cs typeface="Times New Roman" panose="02020603050405020304" pitchFamily="18" charset="0"/>
                        </a:rPr>
                        <a:t>Histogram Equalization, Histogram Matching, Contrast Local Adaptive Histogram Equalization.</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r>
                        <a:rPr lang="en-US" sz="1800" b="1" dirty="0">
                          <a:solidFill>
                            <a:schemeClr val="tx2">
                              <a:lumMod val="50000"/>
                            </a:schemeClr>
                          </a:solidFill>
                          <a:latin typeface="Times New Roman" panose="02020603050405020304" pitchFamily="18" charset="0"/>
                          <a:cs typeface="Times New Roman" panose="02020603050405020304" pitchFamily="18" charset="0"/>
                        </a:rPr>
                        <a:t>Basic transformations &amp; </a:t>
                      </a:r>
                    </a:p>
                    <a:p>
                      <a:pPr algn="ctr"/>
                      <a:r>
                        <a:rPr lang="en-US" sz="1800" b="1" dirty="0">
                          <a:solidFill>
                            <a:schemeClr val="tx2">
                              <a:lumMod val="50000"/>
                            </a:schemeClr>
                          </a:solidFill>
                          <a:latin typeface="Times New Roman" panose="02020603050405020304" pitchFamily="18" charset="0"/>
                          <a:cs typeface="Times New Roman" panose="02020603050405020304" pitchFamily="18" charset="0"/>
                        </a:rPr>
                        <a:t>Histogram analysis</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202236337"/>
                  </a:ext>
                </a:extLst>
              </a:tr>
              <a:tr h="378061">
                <a:tc>
                  <a:txBody>
                    <a:bodyP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12/5/2025 -  16/5/2025</a:t>
                      </a:r>
                      <a:endParaRPr lang="vi-VN" sz="18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r>
                        <a:rPr lang="en-US" sz="1800" i="0" dirty="0">
                          <a:solidFill>
                            <a:schemeClr val="tx2">
                              <a:lumMod val="50000"/>
                            </a:schemeClr>
                          </a:solidFill>
                          <a:effectLst/>
                          <a:latin typeface="Times New Roman" panose="02020603050405020304" pitchFamily="18" charset="0"/>
                          <a:cs typeface="Times New Roman" panose="02020603050405020304" pitchFamily="18" charset="0"/>
                        </a:rPr>
                        <a:t>Correlation and Convolution, B</a:t>
                      </a:r>
                      <a:r>
                        <a:rPr lang="en-US" sz="1800" dirty="0">
                          <a:solidFill>
                            <a:schemeClr val="tx2">
                              <a:lumMod val="50000"/>
                            </a:schemeClr>
                          </a:solidFill>
                          <a:latin typeface="Times New Roman" panose="02020603050405020304" pitchFamily="18" charset="0"/>
                          <a:cs typeface="Times New Roman" panose="02020603050405020304" pitchFamily="18" charset="0"/>
                        </a:rPr>
                        <a:t>ox filter, Gaussian Filter, </a:t>
                      </a:r>
                    </a:p>
                    <a:p>
                      <a:pPr algn="l"/>
                      <a:r>
                        <a:rPr lang="en-US" sz="1800" dirty="0">
                          <a:solidFill>
                            <a:schemeClr val="tx2">
                              <a:lumMod val="50000"/>
                            </a:schemeClr>
                          </a:solidFill>
                          <a:latin typeface="Times New Roman" panose="02020603050405020304" pitchFamily="18" charset="0"/>
                          <a:cs typeface="Times New Roman" panose="02020603050405020304" pitchFamily="18" charset="0"/>
                        </a:rPr>
                        <a:t>Median filter.</a:t>
                      </a:r>
                    </a:p>
                    <a:p>
                      <a:pPr algn="l"/>
                      <a:r>
                        <a:rPr lang="en-US" sz="1800" dirty="0">
                          <a:solidFill>
                            <a:schemeClr val="tx2">
                              <a:lumMod val="50000"/>
                            </a:schemeClr>
                          </a:solidFill>
                          <a:latin typeface="Times New Roman" panose="02020603050405020304" pitchFamily="18" charset="0"/>
                          <a:cs typeface="Times New Roman" panose="02020603050405020304" pitchFamily="18" charset="0"/>
                        </a:rPr>
                        <a:t>Resize images, Nearest Neighbor Interpolation, Linear Interpolation, Bilinear Interpolation.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r>
                        <a:rPr lang="en-US" sz="1800" b="1" dirty="0">
                          <a:solidFill>
                            <a:schemeClr val="tx2">
                              <a:lumMod val="50000"/>
                            </a:schemeClr>
                          </a:solidFill>
                          <a:latin typeface="Times New Roman" panose="02020603050405020304" pitchFamily="18" charset="0"/>
                          <a:cs typeface="Times New Roman" panose="02020603050405020304" pitchFamily="18" charset="0"/>
                        </a:rPr>
                        <a:t>Fundamentals of </a:t>
                      </a:r>
                    </a:p>
                    <a:p>
                      <a:pPr algn="ctr"/>
                      <a:r>
                        <a:rPr lang="en-US" sz="1800" b="1" dirty="0">
                          <a:solidFill>
                            <a:schemeClr val="tx2">
                              <a:lumMod val="50000"/>
                            </a:schemeClr>
                          </a:solidFill>
                          <a:latin typeface="Times New Roman" panose="02020603050405020304" pitchFamily="18" charset="0"/>
                          <a:cs typeface="Times New Roman" panose="02020603050405020304" pitchFamily="18" charset="0"/>
                        </a:rPr>
                        <a:t>Spatial filtering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65844928"/>
                  </a:ext>
                </a:extLst>
              </a:tr>
              <a:tr h="0">
                <a:tc>
                  <a:txBody>
                    <a:bodyP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19/5/2025 – 21/5/2025</a:t>
                      </a:r>
                    </a:p>
                    <a:p>
                      <a:pPr algn="ctr"/>
                      <a:endParaRPr lang="en-US" sz="1800"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22/5/2025 – 23/5/2025</a:t>
                      </a:r>
                    </a:p>
                    <a:p>
                      <a:pPr algn="ctr"/>
                      <a:endParaRPr lang="en-US" sz="18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r>
                        <a:rPr lang="en-US" sz="1800" b="1" dirty="0">
                          <a:solidFill>
                            <a:schemeClr val="tx2">
                              <a:lumMod val="50000"/>
                            </a:schemeClr>
                          </a:solidFill>
                          <a:latin typeface="Times New Roman" panose="02020603050405020304" pitchFamily="18" charset="0"/>
                          <a:cs typeface="Times New Roman" panose="02020603050405020304" pitchFamily="18" charset="0"/>
                        </a:rPr>
                        <a:t>Sobel filter: </a:t>
                      </a:r>
                      <a:r>
                        <a:rPr lang="en-US" sz="1800" b="0" dirty="0">
                          <a:solidFill>
                            <a:schemeClr val="tx2">
                              <a:lumMod val="50000"/>
                            </a:schemeClr>
                          </a:solidFill>
                          <a:latin typeface="Times New Roman" panose="02020603050405020304" pitchFamily="18" charset="0"/>
                          <a:cs typeface="Times New Roman" panose="02020603050405020304" pitchFamily="18" charset="0"/>
                        </a:rPr>
                        <a:t>D</a:t>
                      </a:r>
                      <a:r>
                        <a:rPr lang="en-US" sz="1800" dirty="0">
                          <a:solidFill>
                            <a:schemeClr val="tx2">
                              <a:lumMod val="50000"/>
                            </a:schemeClr>
                          </a:solidFill>
                          <a:latin typeface="Times New Roman" panose="02020603050405020304" pitchFamily="18" charset="0"/>
                          <a:cs typeface="Times New Roman" panose="02020603050405020304" pitchFamily="18" charset="0"/>
                        </a:rPr>
                        <a:t>erivative in detecting edge, Gradient, Sensitivity of derivatives to noise, Sobel Filter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800" b="1" dirty="0">
                          <a:solidFill>
                            <a:schemeClr val="tx2">
                              <a:lumMod val="50000"/>
                            </a:schemeClr>
                          </a:solidFill>
                          <a:latin typeface="Times New Roman" panose="02020603050405020304" pitchFamily="18" charset="0"/>
                          <a:cs typeface="Times New Roman" panose="02020603050405020304" pitchFamily="18" charset="0"/>
                        </a:rPr>
                        <a:t>Bilateral filter: </a:t>
                      </a:r>
                      <a:r>
                        <a:rPr lang="en-US" sz="1800" b="0" dirty="0">
                          <a:solidFill>
                            <a:schemeClr val="tx2">
                              <a:lumMod val="50000"/>
                            </a:schemeClr>
                          </a:solidFill>
                          <a:latin typeface="Times New Roman" panose="02020603050405020304" pitchFamily="18" charset="0"/>
                          <a:cs typeface="Times New Roman" panose="02020603050405020304" pitchFamily="18" charset="0"/>
                        </a:rPr>
                        <a:t>Compare</a:t>
                      </a:r>
                      <a:r>
                        <a:rPr lang="en-US" sz="1800" b="1" dirty="0">
                          <a:solidFill>
                            <a:schemeClr val="tx2">
                              <a:lumMod val="50000"/>
                            </a:schemeClr>
                          </a:solidFill>
                          <a:latin typeface="Times New Roman" panose="02020603050405020304" pitchFamily="18" charset="0"/>
                          <a:cs typeface="Times New Roman" panose="02020603050405020304" pitchFamily="18" charset="0"/>
                        </a:rPr>
                        <a:t> </a:t>
                      </a:r>
                      <a:r>
                        <a:rPr lang="en-US" sz="1800" dirty="0">
                          <a:solidFill>
                            <a:schemeClr val="tx2">
                              <a:lumMod val="50000"/>
                            </a:schemeClr>
                          </a:solidFill>
                          <a:latin typeface="Times New Roman" panose="02020603050405020304" pitchFamily="18" charset="0"/>
                          <a:cs typeface="Times New Roman" panose="02020603050405020304" pitchFamily="18" charset="0"/>
                        </a:rPr>
                        <a:t>Bilateral Filter and Gaussian Filter,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800" dirty="0">
                          <a:solidFill>
                            <a:schemeClr val="tx2">
                              <a:lumMod val="50000"/>
                            </a:schemeClr>
                          </a:solidFill>
                          <a:latin typeface="Times New Roman" panose="02020603050405020304" pitchFamily="18" charset="0"/>
                          <a:cs typeface="Times New Roman" panose="02020603050405020304" pitchFamily="18" charset="0"/>
                        </a:rPr>
                        <a:t>My implementation program</a:t>
                      </a:r>
                      <a:endParaRPr lang="en-US" sz="18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r>
                        <a:rPr lang="en-US" sz="1800" b="1" dirty="0">
                          <a:solidFill>
                            <a:schemeClr val="tx2">
                              <a:lumMod val="50000"/>
                            </a:schemeClr>
                          </a:solidFill>
                          <a:latin typeface="Times New Roman" panose="02020603050405020304" pitchFamily="18" charset="0"/>
                          <a:cs typeface="Times New Roman" panose="02020603050405020304" pitchFamily="18" charset="0"/>
                        </a:rPr>
                        <a:t>Sobel filter </a:t>
                      </a:r>
                    </a:p>
                    <a:p>
                      <a:pPr algn="ctr"/>
                      <a:r>
                        <a:rPr lang="en-US" sz="1800" b="1" dirty="0">
                          <a:solidFill>
                            <a:schemeClr val="tx2">
                              <a:lumMod val="50000"/>
                            </a:schemeClr>
                          </a:solidFill>
                          <a:latin typeface="Times New Roman" panose="02020603050405020304" pitchFamily="18" charset="0"/>
                          <a:cs typeface="Times New Roman" panose="02020603050405020304" pitchFamily="18" charset="0"/>
                        </a:rPr>
                        <a:t>Bilateral filter </a:t>
                      </a:r>
                      <a:endParaRPr lang="en-US" sz="18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4267251888"/>
                  </a:ext>
                </a:extLst>
              </a:tr>
              <a:tr h="452996">
                <a:tc>
                  <a:txBody>
                    <a:bodyPr/>
                    <a:lstStyle/>
                    <a:p>
                      <a:pPr algn="ctr"/>
                      <a:r>
                        <a:rPr lang="en-US" sz="18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26/5/2025 – 28/5/2025</a:t>
                      </a:r>
                    </a:p>
                    <a:p>
                      <a:pPr algn="ctr"/>
                      <a:endParaRPr lang="en-US" sz="18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8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29/5/2025 – 30/5/2025</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8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800" b="1" dirty="0">
                          <a:solidFill>
                            <a:schemeClr val="tx2">
                              <a:lumMod val="50000"/>
                            </a:schemeClr>
                          </a:solidFill>
                          <a:latin typeface="Times New Roman" panose="02020603050405020304" pitchFamily="18" charset="0"/>
                          <a:cs typeface="Times New Roman" panose="02020603050405020304" pitchFamily="18" charset="0"/>
                        </a:rPr>
                        <a:t>Canny edge detecting</a:t>
                      </a:r>
                      <a:r>
                        <a:rPr lang="en-US" sz="1800" b="1"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solidFill>
                            <a:schemeClr val="tx2">
                              <a:lumMod val="50000"/>
                            </a:schemeClr>
                          </a:solidFill>
                          <a:latin typeface="Times New Roman" panose="02020603050405020304" pitchFamily="18" charset="0"/>
                          <a:cs typeface="Times New Roman" panose="02020603050405020304" pitchFamily="18" charset="0"/>
                        </a:rPr>
                        <a:t>Gradient, Non-Maximum Suppression, </a:t>
                      </a:r>
                      <a:r>
                        <a:rPr lang="en-US" altLang="en-US" sz="1800" dirty="0">
                          <a:solidFill>
                            <a:schemeClr val="tx2">
                              <a:lumMod val="50000"/>
                            </a:schemeClr>
                          </a:solidFill>
                          <a:latin typeface="Times New Roman" panose="02020603050405020304" pitchFamily="18" charset="0"/>
                          <a:cs typeface="Times New Roman" panose="02020603050405020304" pitchFamily="18" charset="0"/>
                        </a:rPr>
                        <a:t>Hysteresis threshold, </a:t>
                      </a:r>
                      <a:r>
                        <a:rPr lang="en-US" sz="1800" dirty="0">
                          <a:solidFill>
                            <a:schemeClr val="tx2">
                              <a:lumMod val="50000"/>
                            </a:schemeClr>
                          </a:solidFill>
                          <a:latin typeface="Times New Roman" panose="02020603050405020304" pitchFamily="18" charset="0"/>
                          <a:cs typeface="Times New Roman" panose="02020603050405020304" pitchFamily="18" charset="0"/>
                        </a:rPr>
                        <a:t>My implementation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8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800" dirty="0">
                          <a:latin typeface="Times New Roman" panose="02020603050405020304" pitchFamily="18" charset="0"/>
                          <a:cs typeface="Times New Roman" panose="02020603050405020304" pitchFamily="18" charset="0"/>
                        </a:rPr>
                        <a:t>Dilation, Erosion, Opening, Closing </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800" b="1" dirty="0">
                          <a:solidFill>
                            <a:schemeClr val="tx2">
                              <a:lumMod val="50000"/>
                            </a:schemeClr>
                          </a:solidFill>
                          <a:latin typeface="Times New Roman" panose="02020603050405020304" pitchFamily="18" charset="0"/>
                          <a:cs typeface="Times New Roman" panose="02020603050405020304" pitchFamily="18" charset="0"/>
                        </a:rPr>
                        <a:t>Canny edge detecting,</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8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800" b="1" dirty="0">
                          <a:solidFill>
                            <a:schemeClr val="tx2">
                              <a:lumMod val="50000"/>
                            </a:schemeClr>
                          </a:solidFill>
                          <a:latin typeface="Times New Roman" panose="02020603050405020304" pitchFamily="18" charset="0"/>
                          <a:cs typeface="Times New Roman" panose="02020603050405020304" pitchFamily="18" charset="0"/>
                        </a:rPr>
                        <a:t>Image Processing</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930023154"/>
                  </a:ext>
                </a:extLst>
              </a:tr>
            </a:tbl>
          </a:graphicData>
        </a:graphic>
      </p:graphicFrame>
    </p:spTree>
    <p:extLst>
      <p:ext uri="{BB962C8B-B14F-4D97-AF65-F5344CB8AC3E}">
        <p14:creationId xmlns:p14="http://schemas.microsoft.com/office/powerpoint/2010/main" val="258984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DC0D-CABB-4725-D86D-5BF8C5BE504D}"/>
              </a:ext>
            </a:extLst>
          </p:cNvPr>
          <p:cNvSpPr>
            <a:spLocks noGrp="1"/>
          </p:cNvSpPr>
          <p:nvPr>
            <p:ph type="title"/>
          </p:nvPr>
        </p:nvSpPr>
        <p:spPr/>
        <p:txBody>
          <a:bodyPr/>
          <a:lstStyle/>
          <a:p>
            <a:r>
              <a:rPr lang="en-US" sz="2800" i="0" dirty="0">
                <a:solidFill>
                  <a:srgbClr val="242021"/>
                </a:solidFill>
                <a:effectLst/>
                <a:latin typeface="TimesTen-Roman"/>
              </a:rPr>
              <a:t>Structuring element</a:t>
            </a:r>
            <a:endParaRPr lang="en-US" dirty="0"/>
          </a:p>
        </p:txBody>
      </p:sp>
      <p:pic>
        <p:nvPicPr>
          <p:cNvPr id="5" name="Picture 4">
            <a:extLst>
              <a:ext uri="{FF2B5EF4-FFF2-40B4-BE49-F238E27FC236}">
                <a16:creationId xmlns:a16="http://schemas.microsoft.com/office/drawing/2014/main" id="{C844E7FD-52EE-AAA4-BA7C-7E613AAA3935}"/>
              </a:ext>
            </a:extLst>
          </p:cNvPr>
          <p:cNvPicPr>
            <a:picLocks noChangeAspect="1"/>
          </p:cNvPicPr>
          <p:nvPr/>
        </p:nvPicPr>
        <p:blipFill>
          <a:blip r:embed="rId3"/>
          <a:stretch>
            <a:fillRect/>
          </a:stretch>
        </p:blipFill>
        <p:spPr>
          <a:xfrm>
            <a:off x="2446020" y="1712053"/>
            <a:ext cx="8172450" cy="3297119"/>
          </a:xfrm>
          <a:prstGeom prst="rect">
            <a:avLst/>
          </a:prstGeom>
        </p:spPr>
      </p:pic>
      <p:sp>
        <p:nvSpPr>
          <p:cNvPr id="7" name="TextBox 6">
            <a:extLst>
              <a:ext uri="{FF2B5EF4-FFF2-40B4-BE49-F238E27FC236}">
                <a16:creationId xmlns:a16="http://schemas.microsoft.com/office/drawing/2014/main" id="{D5DCFAD9-9E7D-AE18-026E-7673DB490E57}"/>
              </a:ext>
            </a:extLst>
          </p:cNvPr>
          <p:cNvSpPr txBox="1"/>
          <p:nvPr/>
        </p:nvSpPr>
        <p:spPr>
          <a:xfrm>
            <a:off x="460058" y="788723"/>
            <a:ext cx="8341042" cy="923330"/>
          </a:xfrm>
          <a:prstGeom prst="rect">
            <a:avLst/>
          </a:prstGeom>
          <a:noFill/>
        </p:spPr>
        <p:txBody>
          <a:bodyPr wrap="square">
            <a:spAutoFit/>
          </a:bodyPr>
          <a:lstStyle/>
          <a:p>
            <a:r>
              <a:rPr lang="en-US" sz="1800" b="0" i="0" dirty="0">
                <a:solidFill>
                  <a:srgbClr val="242021"/>
                </a:solidFill>
                <a:effectLst/>
                <a:latin typeface="TimesTen-Roman"/>
              </a:rPr>
              <a:t>In image processing, we use morphology with two types of sets of pixels:</a:t>
            </a:r>
          </a:p>
          <a:p>
            <a:pPr marL="285750" indent="-285750">
              <a:buFont typeface="Arial" panose="020B0604020202020204" pitchFamily="34" charset="0"/>
              <a:buChar char="•"/>
            </a:pPr>
            <a:r>
              <a:rPr lang="en-US" sz="1800" b="0" i="1" dirty="0">
                <a:solidFill>
                  <a:srgbClr val="242021"/>
                </a:solidFill>
                <a:effectLst/>
                <a:latin typeface="TimesTen-Italic"/>
              </a:rPr>
              <a:t>objects</a:t>
            </a:r>
            <a:r>
              <a:rPr lang="en-US" dirty="0"/>
              <a:t> </a:t>
            </a:r>
          </a:p>
          <a:p>
            <a:pPr marL="285750" indent="-285750">
              <a:buFont typeface="Arial" panose="020B0604020202020204" pitchFamily="34" charset="0"/>
              <a:buChar char="•"/>
            </a:pPr>
            <a:r>
              <a:rPr lang="en-US" sz="1800" b="0" i="1" dirty="0">
                <a:solidFill>
                  <a:srgbClr val="242021"/>
                </a:solidFill>
                <a:effectLst/>
                <a:latin typeface="TimesTen-Italic"/>
              </a:rPr>
              <a:t>structuring elements </a:t>
            </a:r>
            <a:r>
              <a:rPr lang="en-US" sz="1800" b="0" i="0" dirty="0">
                <a:solidFill>
                  <a:srgbClr val="242021"/>
                </a:solidFill>
                <a:effectLst/>
                <a:latin typeface="TimesTen-Roman"/>
              </a:rPr>
              <a:t>(SE’s).</a:t>
            </a:r>
            <a:r>
              <a:rPr lang="en-US" dirty="0"/>
              <a:t> </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7197DE-E166-1D26-B698-0E816739B59F}"/>
              </a:ext>
            </a:extLst>
          </p:cNvPr>
          <p:cNvSpPr txBox="1"/>
          <p:nvPr/>
        </p:nvSpPr>
        <p:spPr>
          <a:xfrm>
            <a:off x="5016818" y="2733103"/>
            <a:ext cx="1102042" cy="261610"/>
          </a:xfrm>
          <a:prstGeom prst="rect">
            <a:avLst/>
          </a:prstGeom>
          <a:noFill/>
        </p:spPr>
        <p:txBody>
          <a:bodyPr wrap="square">
            <a:spAutoFit/>
          </a:bodyPr>
          <a:lstStyle/>
          <a:p>
            <a:pPr algn="ctr"/>
            <a:r>
              <a:rPr lang="en-US" sz="1050" dirty="0">
                <a:latin typeface="Times New Roman" panose="02020603050405020304" pitchFamily="18" charset="0"/>
                <a:cs typeface="Times New Roman" panose="02020603050405020304" pitchFamily="18" charset="0"/>
              </a:rPr>
              <a:t>Foreground</a:t>
            </a:r>
            <a:endParaRPr lang="en-US" sz="1050" dirty="0">
              <a:solidFill>
                <a:schemeClr val="accent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D2E41E-EC19-671D-A0C2-18A2AE6EA1EB}"/>
              </a:ext>
            </a:extLst>
          </p:cNvPr>
          <p:cNvSpPr txBox="1"/>
          <p:nvPr/>
        </p:nvSpPr>
        <p:spPr>
          <a:xfrm>
            <a:off x="6034564" y="2635383"/>
            <a:ext cx="1102042" cy="230832"/>
          </a:xfrm>
          <a:prstGeom prst="rect">
            <a:avLst/>
          </a:prstGeom>
          <a:noFill/>
        </p:spPr>
        <p:txBody>
          <a:bodyPr wrap="square">
            <a:spAutoFit/>
          </a:bodyPr>
          <a:lstStyle/>
          <a:p>
            <a:pPr algn="ctr"/>
            <a:r>
              <a:rPr lang="en-US" sz="900" dirty="0">
                <a:latin typeface="Times New Roman" panose="02020603050405020304" pitchFamily="18" charset="0"/>
                <a:cs typeface="Times New Roman" panose="02020603050405020304" pitchFamily="18" charset="0"/>
              </a:rPr>
              <a:t>Foreground</a:t>
            </a:r>
            <a:endParaRPr lang="en-US" sz="900" dirty="0">
              <a:solidFill>
                <a:schemeClr val="accent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319169-64E9-4627-D049-FA649AF23AE4}"/>
              </a:ext>
            </a:extLst>
          </p:cNvPr>
          <p:cNvSpPr txBox="1"/>
          <p:nvPr/>
        </p:nvSpPr>
        <p:spPr>
          <a:xfrm>
            <a:off x="6220778" y="1912108"/>
            <a:ext cx="1102042" cy="261610"/>
          </a:xfrm>
          <a:prstGeom prst="rect">
            <a:avLst/>
          </a:prstGeom>
          <a:noFill/>
        </p:spPr>
        <p:txBody>
          <a:bodyPr wrap="square">
            <a:spAutoFit/>
          </a:bodyPr>
          <a:lstStyle/>
          <a:p>
            <a:pPr algn="ctr"/>
            <a:r>
              <a:rPr lang="en-US" sz="1050" dirty="0">
                <a:latin typeface="Times New Roman" panose="02020603050405020304" pitchFamily="18" charset="0"/>
                <a:cs typeface="Times New Roman" panose="02020603050405020304" pitchFamily="18" charset="0"/>
              </a:rPr>
              <a:t>Background</a:t>
            </a:r>
            <a:endParaRPr lang="en-US" sz="1050" dirty="0">
              <a:solidFill>
                <a:schemeClr val="accent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B5F8F57-46D4-6BC7-5303-C48F24E4EFB0}"/>
              </a:ext>
            </a:extLst>
          </p:cNvPr>
          <p:cNvSpPr txBox="1"/>
          <p:nvPr/>
        </p:nvSpPr>
        <p:spPr>
          <a:xfrm>
            <a:off x="460058" y="2363771"/>
            <a:ext cx="8341042" cy="369332"/>
          </a:xfrm>
          <a:prstGeom prst="rect">
            <a:avLst/>
          </a:prstGeom>
          <a:noFill/>
        </p:spPr>
        <p:txBody>
          <a:bodyPr wrap="square">
            <a:spAutoFit/>
          </a:bodyPr>
          <a:lstStyle/>
          <a:p>
            <a:r>
              <a:rPr lang="en-US" sz="1800" b="0" i="0" dirty="0">
                <a:solidFill>
                  <a:srgbClr val="242021"/>
                </a:solidFill>
                <a:effectLst/>
                <a:latin typeface="TimesTen-Roman"/>
              </a:rPr>
              <a:t>Image</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1CADB73-C01E-253B-2153-C4136C482A82}"/>
              </a:ext>
            </a:extLst>
          </p:cNvPr>
          <p:cNvSpPr txBox="1"/>
          <p:nvPr/>
        </p:nvSpPr>
        <p:spPr>
          <a:xfrm>
            <a:off x="460058" y="4295441"/>
            <a:ext cx="8341042" cy="369332"/>
          </a:xfrm>
          <a:prstGeom prst="rect">
            <a:avLst/>
          </a:prstGeom>
          <a:noFill/>
        </p:spPr>
        <p:txBody>
          <a:bodyPr wrap="square">
            <a:spAutoFit/>
          </a:bodyPr>
          <a:lstStyle/>
          <a:p>
            <a:r>
              <a:rPr lang="en-US" sz="1800" b="0" i="0" dirty="0">
                <a:solidFill>
                  <a:srgbClr val="242021"/>
                </a:solidFill>
                <a:effectLst/>
                <a:latin typeface="TimesTen-Roman"/>
              </a:rPr>
              <a:t>Structuring element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B5DCF4D-ACD2-09A5-C39D-20C3A8E60D56}"/>
              </a:ext>
            </a:extLst>
          </p:cNvPr>
          <p:cNvSpPr txBox="1"/>
          <p:nvPr/>
        </p:nvSpPr>
        <p:spPr>
          <a:xfrm>
            <a:off x="335360" y="5199225"/>
            <a:ext cx="11827192" cy="1200329"/>
          </a:xfrm>
          <a:prstGeom prst="rect">
            <a:avLst/>
          </a:prstGeom>
          <a:noFill/>
        </p:spPr>
        <p:txBody>
          <a:bodyPr wrap="square">
            <a:spAutoFit/>
          </a:bodyPr>
          <a:lstStyle/>
          <a:p>
            <a:r>
              <a:rPr lang="en-US" dirty="0">
                <a:solidFill>
                  <a:srgbClr val="242021"/>
                </a:solidFill>
                <a:latin typeface="TimesTen-Roman"/>
              </a:rPr>
              <a:t>S</a:t>
            </a:r>
            <a:r>
              <a:rPr lang="en-US" sz="1800" b="0" i="0" dirty="0">
                <a:solidFill>
                  <a:srgbClr val="242021"/>
                </a:solidFill>
                <a:effectLst/>
                <a:latin typeface="TimesTen-Roman"/>
              </a:rPr>
              <a:t>tructuring elements are used in a form similar to spatial convolution kernels </a:t>
            </a:r>
            <a:br>
              <a:rPr lang="en-US" dirty="0"/>
            </a:br>
            <a:r>
              <a:rPr lang="en-US" dirty="0">
                <a:latin typeface="Times New Roman" panose="02020603050405020304" pitchFamily="18" charset="0"/>
                <a:cs typeface="Times New Roman" panose="02020603050405020304" pitchFamily="18" charset="0"/>
              </a:rPr>
              <a:t>The</a:t>
            </a:r>
            <a:r>
              <a:rPr lang="en-US" dirty="0"/>
              <a:t> </a:t>
            </a:r>
            <a:r>
              <a:rPr lang="en-US" sz="1800" b="0" i="0" dirty="0">
                <a:solidFill>
                  <a:srgbClr val="242021"/>
                </a:solidFill>
                <a:effectLst/>
                <a:latin typeface="TimesTen-Roman"/>
              </a:rPr>
              <a:t>image border just described is similar to the padding we discussed in Spatial filtering. </a:t>
            </a:r>
          </a:p>
          <a:p>
            <a:r>
              <a:rPr lang="en-US" sz="1800" b="0" i="0" dirty="0">
                <a:solidFill>
                  <a:srgbClr val="242021"/>
                </a:solidFill>
                <a:effectLst/>
                <a:latin typeface="TimesTen-Roman"/>
              </a:rPr>
              <a:t>The Spatial filter operations are different in morphology, but the padding and sliding operations are the same as in convolution.</a:t>
            </a:r>
            <a:r>
              <a:rPr lang="en-US" dirty="0"/>
              <a:t> </a:t>
            </a:r>
            <a:br>
              <a:rPr lang="en-US" dirty="0"/>
            </a:br>
            <a:endParaRPr lang="en-US" dirty="0"/>
          </a:p>
        </p:txBody>
      </p:sp>
    </p:spTree>
    <p:extLst>
      <p:ext uri="{BB962C8B-B14F-4D97-AF65-F5344CB8AC3E}">
        <p14:creationId xmlns:p14="http://schemas.microsoft.com/office/powerpoint/2010/main" val="337448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5A6D-95D3-E824-EEA0-CD01D6CB5273}"/>
              </a:ext>
            </a:extLst>
          </p:cNvPr>
          <p:cNvSpPr>
            <a:spLocks noGrp="1"/>
          </p:cNvSpPr>
          <p:nvPr>
            <p:ph type="title"/>
          </p:nvPr>
        </p:nvSpPr>
        <p:spPr/>
        <p:txBody>
          <a:bodyPr/>
          <a:lstStyle/>
          <a:p>
            <a:r>
              <a:rPr lang="en-US" dirty="0"/>
              <a:t>Erosion</a:t>
            </a:r>
          </a:p>
        </p:txBody>
      </p:sp>
      <p:pic>
        <p:nvPicPr>
          <p:cNvPr id="7" name="Picture 6" descr="A screenshot of a computer graphics&#10;&#10;AI-generated content may be incorrect.">
            <a:extLst>
              <a:ext uri="{FF2B5EF4-FFF2-40B4-BE49-F238E27FC236}">
                <a16:creationId xmlns:a16="http://schemas.microsoft.com/office/drawing/2014/main" id="{C2299AFA-2019-EF5F-4314-71992CCFC396}"/>
              </a:ext>
            </a:extLst>
          </p:cNvPr>
          <p:cNvPicPr>
            <a:picLocks noChangeAspect="1"/>
          </p:cNvPicPr>
          <p:nvPr/>
        </p:nvPicPr>
        <p:blipFill>
          <a:blip r:embed="rId3">
            <a:extLst>
              <a:ext uri="{28A0092B-C50C-407E-A947-70E740481C1C}">
                <a14:useLocalDpi xmlns:a14="http://schemas.microsoft.com/office/drawing/2010/main" val="0"/>
              </a:ext>
            </a:extLst>
          </a:blip>
          <a:srcRect b="10494"/>
          <a:stretch/>
        </p:blipFill>
        <p:spPr>
          <a:xfrm>
            <a:off x="7080885" y="1672159"/>
            <a:ext cx="4953000" cy="2071688"/>
          </a:xfrm>
          <a:prstGeom prst="rect">
            <a:avLst/>
          </a:prstGeom>
        </p:spPr>
      </p:pic>
      <p:sp>
        <p:nvSpPr>
          <p:cNvPr id="9" name="TextBox 8">
            <a:extLst>
              <a:ext uri="{FF2B5EF4-FFF2-40B4-BE49-F238E27FC236}">
                <a16:creationId xmlns:a16="http://schemas.microsoft.com/office/drawing/2014/main" id="{47D2EFBE-CE37-3F86-F9F2-E80CC39EB0F5}"/>
              </a:ext>
            </a:extLst>
          </p:cNvPr>
          <p:cNvSpPr txBox="1"/>
          <p:nvPr/>
        </p:nvSpPr>
        <p:spPr>
          <a:xfrm>
            <a:off x="213666" y="2497739"/>
            <a:ext cx="11353654"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Erosion "shrinks" white (foreground) regions.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removes boundary pixels of objects.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Useful for eliminating small white noises and separating touching objects.</a:t>
            </a:r>
          </a:p>
        </p:txBody>
      </p:sp>
      <p:pic>
        <p:nvPicPr>
          <p:cNvPr id="11" name="Picture 10">
            <a:extLst>
              <a:ext uri="{FF2B5EF4-FFF2-40B4-BE49-F238E27FC236}">
                <a16:creationId xmlns:a16="http://schemas.microsoft.com/office/drawing/2014/main" id="{76F7ECE4-6550-29EB-DDCA-DFB998D0AC27}"/>
              </a:ext>
            </a:extLst>
          </p:cNvPr>
          <p:cNvPicPr>
            <a:picLocks noChangeAspect="1"/>
          </p:cNvPicPr>
          <p:nvPr/>
        </p:nvPicPr>
        <p:blipFill>
          <a:blip r:embed="rId4"/>
          <a:stretch>
            <a:fillRect/>
          </a:stretch>
        </p:blipFill>
        <p:spPr>
          <a:xfrm>
            <a:off x="3108723" y="1317564"/>
            <a:ext cx="3391373" cy="495369"/>
          </a:xfrm>
          <a:prstGeom prst="rect">
            <a:avLst/>
          </a:prstGeom>
        </p:spPr>
      </p:pic>
      <p:sp>
        <p:nvSpPr>
          <p:cNvPr id="13" name="TextBox 12">
            <a:extLst>
              <a:ext uri="{FF2B5EF4-FFF2-40B4-BE49-F238E27FC236}">
                <a16:creationId xmlns:a16="http://schemas.microsoft.com/office/drawing/2014/main" id="{791EF786-44EC-2861-8176-5A137DEBD635}"/>
              </a:ext>
            </a:extLst>
          </p:cNvPr>
          <p:cNvSpPr txBox="1"/>
          <p:nvPr/>
        </p:nvSpPr>
        <p:spPr>
          <a:xfrm>
            <a:off x="289786" y="671233"/>
            <a:ext cx="11494544"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Erosion</a:t>
            </a:r>
            <a:r>
              <a:rPr lang="en-US" dirty="0">
                <a:latin typeface="Times New Roman" panose="02020603050405020304" pitchFamily="18" charset="0"/>
                <a:cs typeface="Times New Roman" panose="02020603050405020304" pitchFamily="18" charset="0"/>
              </a:rPr>
              <a:t> is a fundamental morphological operation used to shrink the foreground. </a:t>
            </a:r>
            <a:r>
              <a:rPr lang="en-US" dirty="0">
                <a:solidFill>
                  <a:srgbClr val="242021"/>
                </a:solidFill>
                <a:latin typeface="Times New Roman" panose="02020603050405020304" pitchFamily="18" charset="0"/>
                <a:cs typeface="Times New Roman" panose="02020603050405020304" pitchFamily="18" charset="0"/>
              </a:rPr>
              <a:t>T</a:t>
            </a:r>
            <a:r>
              <a:rPr lang="en-US" sz="1800" b="0" i="0" dirty="0">
                <a:solidFill>
                  <a:srgbClr val="242021"/>
                </a:solidFill>
                <a:effectLst/>
                <a:latin typeface="Times New Roman" panose="02020603050405020304" pitchFamily="18" charset="0"/>
                <a:cs typeface="Times New Roman" panose="02020603050405020304" pitchFamily="18" charset="0"/>
              </a:rPr>
              <a:t>he erosion of </a:t>
            </a:r>
            <a:r>
              <a:rPr lang="en-US" sz="1800" b="0" i="1" dirty="0">
                <a:solidFill>
                  <a:srgbClr val="242021"/>
                </a:solidFill>
                <a:effectLst/>
                <a:latin typeface="Times New Roman" panose="02020603050405020304" pitchFamily="18" charset="0"/>
                <a:cs typeface="Times New Roman" panose="02020603050405020304" pitchFamily="18" charset="0"/>
              </a:rPr>
              <a:t>A </a:t>
            </a:r>
            <a:r>
              <a:rPr lang="en-US" sz="1800" b="0" i="0" dirty="0">
                <a:solidFill>
                  <a:srgbClr val="242021"/>
                </a:solidFill>
                <a:effectLst/>
                <a:latin typeface="Times New Roman" panose="02020603050405020304" pitchFamily="18" charset="0"/>
                <a:cs typeface="Times New Roman" panose="02020603050405020304" pitchFamily="18" charset="0"/>
              </a:rPr>
              <a:t>by </a:t>
            </a:r>
            <a:r>
              <a:rPr lang="en-US" sz="1800" b="0" i="1" dirty="0">
                <a:solidFill>
                  <a:srgbClr val="242021"/>
                </a:solidFill>
                <a:effectLst/>
                <a:latin typeface="Times New Roman" panose="02020603050405020304" pitchFamily="18" charset="0"/>
                <a:cs typeface="Times New Roman" panose="02020603050405020304" pitchFamily="18" charset="0"/>
              </a:rPr>
              <a:t>B </a:t>
            </a:r>
            <a:r>
              <a:rPr lang="en-US" sz="1800" b="0" i="0" dirty="0">
                <a:solidFill>
                  <a:srgbClr val="242021"/>
                </a:solidFill>
                <a:effectLst/>
                <a:latin typeface="Times New Roman" panose="02020603050405020304" pitchFamily="18" charset="0"/>
                <a:cs typeface="Times New Roman" panose="02020603050405020304" pitchFamily="18" charset="0"/>
              </a:rPr>
              <a:t>is the set of all points </a:t>
            </a:r>
            <a:r>
              <a:rPr lang="en-US" sz="1800" b="0" i="1" dirty="0">
                <a:solidFill>
                  <a:srgbClr val="242021"/>
                </a:solidFill>
                <a:effectLst/>
                <a:latin typeface="Times New Roman" panose="02020603050405020304" pitchFamily="18" charset="0"/>
                <a:cs typeface="Times New Roman" panose="02020603050405020304" pitchFamily="18" charset="0"/>
              </a:rPr>
              <a:t>z </a:t>
            </a:r>
            <a:r>
              <a:rPr lang="en-US" sz="1800" b="0" i="0" dirty="0">
                <a:solidFill>
                  <a:srgbClr val="242021"/>
                </a:solidFill>
                <a:effectLst/>
                <a:latin typeface="Times New Roman" panose="02020603050405020304" pitchFamily="18" charset="0"/>
                <a:cs typeface="Times New Roman" panose="02020603050405020304" pitchFamily="18" charset="0"/>
              </a:rPr>
              <a:t>such that </a:t>
            </a:r>
            <a:r>
              <a:rPr lang="en-US" sz="1800" b="0" i="1" dirty="0">
                <a:solidFill>
                  <a:srgbClr val="242021"/>
                </a:solidFill>
                <a:effectLst/>
                <a:latin typeface="Times New Roman" panose="02020603050405020304" pitchFamily="18" charset="0"/>
                <a:cs typeface="Times New Roman" panose="02020603050405020304" pitchFamily="18" charset="0"/>
              </a:rPr>
              <a:t>B</a:t>
            </a:r>
            <a:r>
              <a:rPr lang="en-US" sz="1800" b="0" i="0" dirty="0">
                <a:solidFill>
                  <a:srgbClr val="242021"/>
                </a:solidFill>
                <a:effectLst/>
                <a:latin typeface="Times New Roman" panose="02020603050405020304" pitchFamily="18" charset="0"/>
                <a:cs typeface="Times New Roman" panose="02020603050405020304" pitchFamily="18" charset="0"/>
              </a:rPr>
              <a:t>, translated by </a:t>
            </a:r>
            <a:r>
              <a:rPr lang="en-US" sz="1800" b="0" i="1" dirty="0">
                <a:solidFill>
                  <a:srgbClr val="242021"/>
                </a:solidFill>
                <a:effectLst/>
                <a:latin typeface="Times New Roman" panose="02020603050405020304" pitchFamily="18" charset="0"/>
                <a:cs typeface="Times New Roman" panose="02020603050405020304" pitchFamily="18" charset="0"/>
              </a:rPr>
              <a:t>z, </a:t>
            </a:r>
            <a:r>
              <a:rPr lang="en-US" sz="1800" b="0" i="0" dirty="0">
                <a:solidFill>
                  <a:srgbClr val="242021"/>
                </a:solidFill>
                <a:effectLst/>
                <a:latin typeface="Times New Roman" panose="02020603050405020304" pitchFamily="18" charset="0"/>
                <a:cs typeface="Times New Roman" panose="02020603050405020304" pitchFamily="18" charset="0"/>
              </a:rPr>
              <a:t>is contained in </a:t>
            </a:r>
            <a:r>
              <a:rPr lang="en-US" sz="1800" b="0" i="1" dirty="0">
                <a:solidFill>
                  <a:srgbClr val="242021"/>
                </a:solidFill>
                <a:effectLst/>
                <a:latin typeface="Times New Roman" panose="02020603050405020304" pitchFamily="18" charset="0"/>
                <a:cs typeface="Times New Roman" panose="02020603050405020304" pitchFamily="18" charset="0"/>
              </a:rPr>
              <a:t>A. </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97FA4EA-1105-6802-3E80-E2A88146C5FF}"/>
              </a:ext>
            </a:extLst>
          </p:cNvPr>
          <p:cNvSpPr txBox="1"/>
          <p:nvPr/>
        </p:nvSpPr>
        <p:spPr>
          <a:xfrm>
            <a:off x="213666" y="1718880"/>
            <a:ext cx="6177914" cy="646331"/>
          </a:xfrm>
          <a:prstGeom prst="rect">
            <a:avLst/>
          </a:prstGeom>
          <a:noFill/>
        </p:spPr>
        <p:txBody>
          <a:bodyPr wrap="square">
            <a:spAutoFit/>
          </a:bodyPr>
          <a:lstStyle/>
          <a:p>
            <a:pPr marL="285750" indent="-285750">
              <a:buFont typeface="Arial" panose="020B0604020202020204" pitchFamily="34" charset="0"/>
              <a:buChar char="•"/>
            </a:pPr>
            <a:r>
              <a:rPr lang="en-US" sz="1800" b="0" i="1" dirty="0">
                <a:solidFill>
                  <a:srgbClr val="242021"/>
                </a:solidFill>
                <a:effectLst/>
                <a:latin typeface="TimesTen-Italic"/>
              </a:rPr>
              <a:t>A </a:t>
            </a:r>
            <a:r>
              <a:rPr lang="en-US" sz="1800" b="0" i="0" dirty="0">
                <a:solidFill>
                  <a:srgbClr val="242021"/>
                </a:solidFill>
                <a:effectLst/>
                <a:latin typeface="TimesTen-Roman"/>
              </a:rPr>
              <a:t>is a set of foreground pixels</a:t>
            </a:r>
          </a:p>
          <a:p>
            <a:pPr marL="285750" indent="-285750">
              <a:buFont typeface="Arial" panose="020B0604020202020204" pitchFamily="34" charset="0"/>
              <a:buChar char="•"/>
            </a:pPr>
            <a:r>
              <a:rPr lang="en-US" sz="1800" b="0" i="1" dirty="0">
                <a:solidFill>
                  <a:srgbClr val="242021"/>
                </a:solidFill>
                <a:effectLst/>
                <a:latin typeface="TimesTen-Italic"/>
              </a:rPr>
              <a:t>B </a:t>
            </a:r>
            <a:r>
              <a:rPr lang="en-US" sz="1800" b="0" i="0" dirty="0">
                <a:solidFill>
                  <a:srgbClr val="242021"/>
                </a:solidFill>
                <a:effectLst/>
                <a:latin typeface="TimesTen-Roman"/>
              </a:rPr>
              <a:t>is a structuring element</a:t>
            </a:r>
            <a:endParaRPr lang="en-US" dirty="0"/>
          </a:p>
        </p:txBody>
      </p:sp>
      <p:pic>
        <p:nvPicPr>
          <p:cNvPr id="17" name="Picture 16">
            <a:extLst>
              <a:ext uri="{FF2B5EF4-FFF2-40B4-BE49-F238E27FC236}">
                <a16:creationId xmlns:a16="http://schemas.microsoft.com/office/drawing/2014/main" id="{59767B78-89A7-0277-25AE-9E0E7C6E5A86}"/>
              </a:ext>
            </a:extLst>
          </p:cNvPr>
          <p:cNvPicPr>
            <a:picLocks noChangeAspect="1"/>
          </p:cNvPicPr>
          <p:nvPr/>
        </p:nvPicPr>
        <p:blipFill>
          <a:blip r:embed="rId5"/>
          <a:stretch>
            <a:fillRect/>
          </a:stretch>
        </p:blipFill>
        <p:spPr>
          <a:xfrm>
            <a:off x="7741973" y="3948159"/>
            <a:ext cx="1659202" cy="1667822"/>
          </a:xfrm>
          <a:prstGeom prst="rect">
            <a:avLst/>
          </a:prstGeom>
        </p:spPr>
      </p:pic>
      <p:pic>
        <p:nvPicPr>
          <p:cNvPr id="21" name="Picture 20">
            <a:extLst>
              <a:ext uri="{FF2B5EF4-FFF2-40B4-BE49-F238E27FC236}">
                <a16:creationId xmlns:a16="http://schemas.microsoft.com/office/drawing/2014/main" id="{524C719A-9CF2-E34D-376E-3AAFAD703CEC}"/>
              </a:ext>
            </a:extLst>
          </p:cNvPr>
          <p:cNvPicPr>
            <a:picLocks noChangeAspect="1"/>
          </p:cNvPicPr>
          <p:nvPr/>
        </p:nvPicPr>
        <p:blipFill>
          <a:blip r:embed="rId6"/>
          <a:stretch>
            <a:fillRect/>
          </a:stretch>
        </p:blipFill>
        <p:spPr>
          <a:xfrm>
            <a:off x="9882215" y="3948159"/>
            <a:ext cx="1685105" cy="1667822"/>
          </a:xfrm>
          <a:prstGeom prst="rect">
            <a:avLst/>
          </a:prstGeom>
        </p:spPr>
      </p:pic>
      <p:pic>
        <p:nvPicPr>
          <p:cNvPr id="23" name="Picture 22">
            <a:extLst>
              <a:ext uri="{FF2B5EF4-FFF2-40B4-BE49-F238E27FC236}">
                <a16:creationId xmlns:a16="http://schemas.microsoft.com/office/drawing/2014/main" id="{B2FA7A1F-E920-D2A4-1D36-BD611FA05607}"/>
              </a:ext>
            </a:extLst>
          </p:cNvPr>
          <p:cNvPicPr>
            <a:picLocks noChangeAspect="1"/>
          </p:cNvPicPr>
          <p:nvPr/>
        </p:nvPicPr>
        <p:blipFill>
          <a:blip r:embed="rId7"/>
          <a:stretch>
            <a:fillRect/>
          </a:stretch>
        </p:blipFill>
        <p:spPr>
          <a:xfrm>
            <a:off x="6854775" y="4461932"/>
            <a:ext cx="646678" cy="640275"/>
          </a:xfrm>
          <a:prstGeom prst="rect">
            <a:avLst/>
          </a:prstGeom>
        </p:spPr>
      </p:pic>
      <p:sp>
        <p:nvSpPr>
          <p:cNvPr id="24" name="Rectangle 23">
            <a:extLst>
              <a:ext uri="{FF2B5EF4-FFF2-40B4-BE49-F238E27FC236}">
                <a16:creationId xmlns:a16="http://schemas.microsoft.com/office/drawing/2014/main" id="{4294C5DC-E931-9763-23BB-7AD359CA9FED}"/>
              </a:ext>
            </a:extLst>
          </p:cNvPr>
          <p:cNvSpPr/>
          <p:nvPr/>
        </p:nvSpPr>
        <p:spPr>
          <a:xfrm>
            <a:off x="7080884" y="4686300"/>
            <a:ext cx="203359" cy="20478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1CC2111-61AC-E524-E01C-6333BB44D2C7}"/>
              </a:ext>
            </a:extLst>
          </p:cNvPr>
          <p:cNvSpPr txBox="1"/>
          <p:nvPr/>
        </p:nvSpPr>
        <p:spPr>
          <a:xfrm>
            <a:off x="6819411" y="5141909"/>
            <a:ext cx="682042" cy="369332"/>
          </a:xfrm>
          <a:prstGeom prst="rect">
            <a:avLst/>
          </a:prstGeom>
          <a:noFill/>
        </p:spPr>
        <p:txBody>
          <a:bodyPr wrap="square">
            <a:spAutoFit/>
          </a:bodyPr>
          <a:lstStyle/>
          <a:p>
            <a:pPr algn="ctr"/>
            <a:r>
              <a:rPr lang="en-US" sz="1800" b="0" i="0" dirty="0">
                <a:solidFill>
                  <a:srgbClr val="242021"/>
                </a:solidFill>
                <a:effectLst/>
                <a:latin typeface="TimesTen-Roman"/>
              </a:rPr>
              <a:t>SE</a:t>
            </a:r>
            <a:endParaRPr lang="en-US" dirty="0"/>
          </a:p>
        </p:txBody>
      </p:sp>
      <p:sp>
        <p:nvSpPr>
          <p:cNvPr id="26" name="TextBox 25">
            <a:extLst>
              <a:ext uri="{FF2B5EF4-FFF2-40B4-BE49-F238E27FC236}">
                <a16:creationId xmlns:a16="http://schemas.microsoft.com/office/drawing/2014/main" id="{3DF7C569-5794-B697-39B7-4B019BC6849E}"/>
              </a:ext>
            </a:extLst>
          </p:cNvPr>
          <p:cNvSpPr txBox="1"/>
          <p:nvPr/>
        </p:nvSpPr>
        <p:spPr>
          <a:xfrm>
            <a:off x="7460714" y="5621532"/>
            <a:ext cx="2221719" cy="369332"/>
          </a:xfrm>
          <a:prstGeom prst="rect">
            <a:avLst/>
          </a:prstGeom>
          <a:noFill/>
        </p:spPr>
        <p:txBody>
          <a:bodyPr wrap="square">
            <a:spAutoFit/>
          </a:bodyPr>
          <a:lstStyle/>
          <a:p>
            <a:pPr algn="ctr"/>
            <a:r>
              <a:rPr lang="en-US" sz="1800" b="0" i="0" dirty="0">
                <a:solidFill>
                  <a:srgbClr val="242021"/>
                </a:solidFill>
                <a:effectLst/>
                <a:latin typeface="TimesTen-Roman"/>
              </a:rPr>
              <a:t>Input Image</a:t>
            </a:r>
            <a:endParaRPr lang="en-US" dirty="0"/>
          </a:p>
        </p:txBody>
      </p:sp>
      <p:sp>
        <p:nvSpPr>
          <p:cNvPr id="27" name="TextBox 26">
            <a:extLst>
              <a:ext uri="{FF2B5EF4-FFF2-40B4-BE49-F238E27FC236}">
                <a16:creationId xmlns:a16="http://schemas.microsoft.com/office/drawing/2014/main" id="{43247B81-7555-7B85-A996-EB1E091F273E}"/>
              </a:ext>
            </a:extLst>
          </p:cNvPr>
          <p:cNvSpPr txBox="1"/>
          <p:nvPr/>
        </p:nvSpPr>
        <p:spPr>
          <a:xfrm>
            <a:off x="9682433" y="5621532"/>
            <a:ext cx="2221719" cy="369332"/>
          </a:xfrm>
          <a:prstGeom prst="rect">
            <a:avLst/>
          </a:prstGeom>
          <a:noFill/>
        </p:spPr>
        <p:txBody>
          <a:bodyPr wrap="square">
            <a:spAutoFit/>
          </a:bodyPr>
          <a:lstStyle/>
          <a:p>
            <a:pPr algn="ctr"/>
            <a:r>
              <a:rPr lang="en-US" sz="1800" b="0" i="0" dirty="0">
                <a:solidFill>
                  <a:srgbClr val="242021"/>
                </a:solidFill>
                <a:effectLst/>
                <a:latin typeface="TimesTen-Roman"/>
              </a:rPr>
              <a:t>Output Image</a:t>
            </a:r>
            <a:endParaRPr lang="en-US" dirty="0"/>
          </a:p>
        </p:txBody>
      </p:sp>
      <p:sp>
        <p:nvSpPr>
          <p:cNvPr id="28" name="TextBox 27">
            <a:extLst>
              <a:ext uri="{FF2B5EF4-FFF2-40B4-BE49-F238E27FC236}">
                <a16:creationId xmlns:a16="http://schemas.microsoft.com/office/drawing/2014/main" id="{67A3CCC6-2D8D-61EC-18C4-9BCC1BEF7BC3}"/>
              </a:ext>
            </a:extLst>
          </p:cNvPr>
          <p:cNvSpPr txBox="1"/>
          <p:nvPr/>
        </p:nvSpPr>
        <p:spPr>
          <a:xfrm>
            <a:off x="6201307" y="3686125"/>
            <a:ext cx="965303" cy="369332"/>
          </a:xfrm>
          <a:prstGeom prst="rect">
            <a:avLst/>
          </a:prstGeom>
          <a:noFill/>
        </p:spPr>
        <p:txBody>
          <a:bodyPr wrap="square">
            <a:spAutoFit/>
          </a:bodyPr>
          <a:lstStyle/>
          <a:p>
            <a:pPr algn="ctr"/>
            <a:r>
              <a:rPr lang="en-US" dirty="0">
                <a:solidFill>
                  <a:srgbClr val="242021"/>
                </a:solidFill>
                <a:latin typeface="TimesTen-Roman"/>
              </a:rPr>
              <a:t>Origin</a:t>
            </a:r>
            <a:endParaRPr lang="en-US" dirty="0"/>
          </a:p>
        </p:txBody>
      </p:sp>
      <p:cxnSp>
        <p:nvCxnSpPr>
          <p:cNvPr id="30" name="Straight Arrow Connector 29">
            <a:extLst>
              <a:ext uri="{FF2B5EF4-FFF2-40B4-BE49-F238E27FC236}">
                <a16:creationId xmlns:a16="http://schemas.microsoft.com/office/drawing/2014/main" id="{92633914-C160-8379-600B-7FA14C0D4899}"/>
              </a:ext>
            </a:extLst>
          </p:cNvPr>
          <p:cNvCxnSpPr>
            <a:cxnSpLocks/>
            <a:stCxn id="28" idx="2"/>
            <a:endCxn id="24" idx="0"/>
          </p:cNvCxnSpPr>
          <p:nvPr/>
        </p:nvCxnSpPr>
        <p:spPr>
          <a:xfrm>
            <a:off x="6683959" y="4055457"/>
            <a:ext cx="498605" cy="6308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3027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EDBE70-0CEB-15CA-625A-8269B4AC32E9}"/>
              </a:ext>
            </a:extLst>
          </p:cNvPr>
          <p:cNvSpPr>
            <a:spLocks noGrp="1"/>
          </p:cNvSpPr>
          <p:nvPr>
            <p:ph type="title"/>
          </p:nvPr>
        </p:nvSpPr>
        <p:spPr>
          <a:xfrm>
            <a:off x="334963" y="146050"/>
            <a:ext cx="7407275" cy="368300"/>
          </a:xfrm>
        </p:spPr>
        <p:txBody>
          <a:bodyPr/>
          <a:lstStyle/>
          <a:p>
            <a:r>
              <a:rPr lang="en-US" dirty="0"/>
              <a:t>Erosion</a:t>
            </a:r>
          </a:p>
        </p:txBody>
      </p:sp>
      <p:grpSp>
        <p:nvGrpSpPr>
          <p:cNvPr id="17" name="Group 16">
            <a:extLst>
              <a:ext uri="{FF2B5EF4-FFF2-40B4-BE49-F238E27FC236}">
                <a16:creationId xmlns:a16="http://schemas.microsoft.com/office/drawing/2014/main" id="{B59CD3AB-5AB5-15BE-F22A-5E96113A0755}"/>
              </a:ext>
            </a:extLst>
          </p:cNvPr>
          <p:cNvGrpSpPr/>
          <p:nvPr/>
        </p:nvGrpSpPr>
        <p:grpSpPr>
          <a:xfrm>
            <a:off x="3242928" y="831265"/>
            <a:ext cx="8998620" cy="5378350"/>
            <a:chOff x="5491762" y="694105"/>
            <a:chExt cx="8998620" cy="5378350"/>
          </a:xfrm>
        </p:grpSpPr>
        <p:sp>
          <p:nvSpPr>
            <p:cNvPr id="8" name="TextBox 7">
              <a:extLst>
                <a:ext uri="{FF2B5EF4-FFF2-40B4-BE49-F238E27FC236}">
                  <a16:creationId xmlns:a16="http://schemas.microsoft.com/office/drawing/2014/main" id="{57944DD3-4A97-D36D-1569-07305E19DE6A}"/>
                </a:ext>
              </a:extLst>
            </p:cNvPr>
            <p:cNvSpPr txBox="1"/>
            <p:nvPr/>
          </p:nvSpPr>
          <p:spPr>
            <a:xfrm>
              <a:off x="8312468" y="694105"/>
              <a:ext cx="6177914" cy="646331"/>
            </a:xfrm>
            <a:prstGeom prst="rect">
              <a:avLst/>
            </a:prstGeom>
            <a:noFill/>
          </p:spPr>
          <p:txBody>
            <a:bodyPr wrap="square">
              <a:spAutoFit/>
            </a:bodyPr>
            <a:lstStyle/>
            <a:p>
              <a:r>
                <a:rPr lang="en-US" sz="1800" b="0" i="0" dirty="0">
                  <a:solidFill>
                    <a:srgbClr val="242021"/>
                  </a:solidFill>
                  <a:effectLst/>
                  <a:latin typeface="TimesTen-Roman"/>
                </a:rPr>
                <a:t>Square SE, </a:t>
              </a:r>
              <a:r>
                <a:rPr lang="en-US" sz="1800" b="0" i="1" dirty="0">
                  <a:solidFill>
                    <a:srgbClr val="242021"/>
                  </a:solidFill>
                  <a:effectLst/>
                  <a:latin typeface="TimesTen-Italic"/>
                </a:rPr>
                <a:t>B </a:t>
              </a:r>
              <a:r>
                <a:rPr lang="en-US" sz="1800" b="0" i="0" dirty="0">
                  <a:solidFill>
                    <a:srgbClr val="242021"/>
                  </a:solidFill>
                  <a:effectLst/>
                  <a:latin typeface="TimesTen-Roman"/>
                </a:rPr>
                <a:t>(the dot is the origin)</a:t>
              </a:r>
              <a:r>
                <a:rPr lang="en-US" sz="1800" b="0" i="1" dirty="0">
                  <a:solidFill>
                    <a:srgbClr val="242021"/>
                  </a:solidFill>
                  <a:effectLst/>
                  <a:latin typeface="TimesTen-Italic"/>
                </a:rPr>
                <a:t>.</a:t>
              </a:r>
              <a:r>
                <a:rPr lang="en-US" dirty="0"/>
                <a:t> </a:t>
              </a:r>
              <a:br>
                <a:rPr lang="en-US" dirty="0"/>
              </a:br>
              <a:endParaRPr lang="en-US" dirty="0"/>
            </a:p>
          </p:txBody>
        </p:sp>
        <p:grpSp>
          <p:nvGrpSpPr>
            <p:cNvPr id="16" name="Group 15">
              <a:extLst>
                <a:ext uri="{FF2B5EF4-FFF2-40B4-BE49-F238E27FC236}">
                  <a16:creationId xmlns:a16="http://schemas.microsoft.com/office/drawing/2014/main" id="{55E83ED4-4570-1237-F4D2-16163FB1F680}"/>
                </a:ext>
              </a:extLst>
            </p:cNvPr>
            <p:cNvGrpSpPr/>
            <p:nvPr/>
          </p:nvGrpSpPr>
          <p:grpSpPr>
            <a:xfrm>
              <a:off x="5491762" y="1108710"/>
              <a:ext cx="7778468" cy="4963745"/>
              <a:chOff x="5491762" y="1108710"/>
              <a:chExt cx="7778468" cy="4963745"/>
            </a:xfrm>
          </p:grpSpPr>
          <p:pic>
            <p:nvPicPr>
              <p:cNvPr id="6" name="Picture 5">
                <a:extLst>
                  <a:ext uri="{FF2B5EF4-FFF2-40B4-BE49-F238E27FC236}">
                    <a16:creationId xmlns:a16="http://schemas.microsoft.com/office/drawing/2014/main" id="{3D2563EF-681F-8DCF-2D5E-379D5EFF7298}"/>
                  </a:ext>
                </a:extLst>
              </p:cNvPr>
              <p:cNvPicPr>
                <a:picLocks noChangeAspect="1"/>
              </p:cNvPicPr>
              <p:nvPr/>
            </p:nvPicPr>
            <p:blipFill>
              <a:blip r:embed="rId3"/>
              <a:stretch>
                <a:fillRect/>
              </a:stretch>
            </p:blipFill>
            <p:spPr>
              <a:xfrm>
                <a:off x="5491762" y="1199362"/>
                <a:ext cx="6180769" cy="4744238"/>
              </a:xfrm>
              <a:prstGeom prst="rect">
                <a:avLst/>
              </a:prstGeom>
            </p:spPr>
          </p:pic>
          <p:cxnSp>
            <p:nvCxnSpPr>
              <p:cNvPr id="10" name="Straight Arrow Connector 9">
                <a:extLst>
                  <a:ext uri="{FF2B5EF4-FFF2-40B4-BE49-F238E27FC236}">
                    <a16:creationId xmlns:a16="http://schemas.microsoft.com/office/drawing/2014/main" id="{DB6DFB9C-9C79-9E2A-6FC5-ACCF1CDB18AC}"/>
                  </a:ext>
                </a:extLst>
              </p:cNvPr>
              <p:cNvCxnSpPr>
                <a:cxnSpLocks/>
              </p:cNvCxnSpPr>
              <p:nvPr/>
            </p:nvCxnSpPr>
            <p:spPr>
              <a:xfrm flipH="1">
                <a:off x="8312468" y="1108710"/>
                <a:ext cx="269678" cy="9167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895AC073-0296-5055-56A8-8B1F74D126F2}"/>
                  </a:ext>
                </a:extLst>
              </p:cNvPr>
              <p:cNvSpPr txBox="1"/>
              <p:nvPr/>
            </p:nvSpPr>
            <p:spPr>
              <a:xfrm>
                <a:off x="5977890" y="5426124"/>
                <a:ext cx="7292340" cy="646331"/>
              </a:xfrm>
              <a:prstGeom prst="rect">
                <a:avLst/>
              </a:prstGeom>
              <a:noFill/>
            </p:spPr>
            <p:txBody>
              <a:bodyPr wrap="square">
                <a:spAutoFit/>
              </a:bodyPr>
              <a:lstStyle/>
              <a:p>
                <a:r>
                  <a:rPr lang="en-US" sz="1800" b="0" i="0" dirty="0">
                    <a:solidFill>
                      <a:srgbClr val="242021"/>
                    </a:solidFill>
                    <a:effectLst/>
                    <a:latin typeface="TimesTen-Roman"/>
                  </a:rPr>
                  <a:t>Elongated SE.</a:t>
                </a:r>
                <a:r>
                  <a:rPr lang="en-US" dirty="0"/>
                  <a:t> </a:t>
                </a:r>
                <a:br>
                  <a:rPr lang="en-US" dirty="0"/>
                </a:br>
                <a:endParaRPr lang="en-US" dirty="0"/>
              </a:p>
            </p:txBody>
          </p:sp>
        </p:grpSp>
      </p:grpSp>
    </p:spTree>
    <p:extLst>
      <p:ext uri="{BB962C8B-B14F-4D97-AF65-F5344CB8AC3E}">
        <p14:creationId xmlns:p14="http://schemas.microsoft.com/office/powerpoint/2010/main" val="353854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182E-2F3F-9038-B39A-A3E8EB3E9162}"/>
              </a:ext>
            </a:extLst>
          </p:cNvPr>
          <p:cNvSpPr>
            <a:spLocks noGrp="1"/>
          </p:cNvSpPr>
          <p:nvPr>
            <p:ph type="title"/>
          </p:nvPr>
        </p:nvSpPr>
        <p:spPr>
          <a:xfrm>
            <a:off x="335360" y="145499"/>
            <a:ext cx="10717450" cy="369524"/>
          </a:xfrm>
        </p:spPr>
        <p:txBody>
          <a:bodyPr/>
          <a:lstStyle/>
          <a:p>
            <a:r>
              <a:rPr lang="en-US" dirty="0"/>
              <a:t>Using erosion to remove image components.</a:t>
            </a:r>
          </a:p>
        </p:txBody>
      </p:sp>
      <p:grpSp>
        <p:nvGrpSpPr>
          <p:cNvPr id="24" name="Group 23">
            <a:extLst>
              <a:ext uri="{FF2B5EF4-FFF2-40B4-BE49-F238E27FC236}">
                <a16:creationId xmlns:a16="http://schemas.microsoft.com/office/drawing/2014/main" id="{D32F0C98-190E-3AA5-3546-9884F2F91021}"/>
              </a:ext>
            </a:extLst>
          </p:cNvPr>
          <p:cNvGrpSpPr/>
          <p:nvPr/>
        </p:nvGrpSpPr>
        <p:grpSpPr>
          <a:xfrm>
            <a:off x="737193" y="1828800"/>
            <a:ext cx="2434805" cy="2804137"/>
            <a:chOff x="757825" y="1828800"/>
            <a:chExt cx="2434805" cy="2804137"/>
          </a:xfrm>
        </p:grpSpPr>
        <p:pic>
          <p:nvPicPr>
            <p:cNvPr id="9" name="Picture 8">
              <a:extLst>
                <a:ext uri="{FF2B5EF4-FFF2-40B4-BE49-F238E27FC236}">
                  <a16:creationId xmlns:a16="http://schemas.microsoft.com/office/drawing/2014/main" id="{784BA1CC-07D1-BFCB-2D3B-85CE89E37994}"/>
                </a:ext>
              </a:extLst>
            </p:cNvPr>
            <p:cNvPicPr>
              <a:picLocks noChangeAspect="1"/>
            </p:cNvPicPr>
            <p:nvPr/>
          </p:nvPicPr>
          <p:blipFill>
            <a:blip r:embed="rId2"/>
            <a:stretch>
              <a:fillRect/>
            </a:stretch>
          </p:blipFill>
          <p:spPr>
            <a:xfrm>
              <a:off x="757825" y="1828800"/>
              <a:ext cx="2434805" cy="2434805"/>
            </a:xfrm>
            <a:prstGeom prst="rect">
              <a:avLst/>
            </a:prstGeom>
          </p:spPr>
        </p:pic>
        <p:sp>
          <p:nvSpPr>
            <p:cNvPr id="17" name="TextBox 16">
              <a:extLst>
                <a:ext uri="{FF2B5EF4-FFF2-40B4-BE49-F238E27FC236}">
                  <a16:creationId xmlns:a16="http://schemas.microsoft.com/office/drawing/2014/main" id="{D317CF04-6C32-6243-6A9B-9362BD20CF8C}"/>
                </a:ext>
              </a:extLst>
            </p:cNvPr>
            <p:cNvSpPr txBox="1"/>
            <p:nvPr/>
          </p:nvSpPr>
          <p:spPr>
            <a:xfrm>
              <a:off x="757825" y="4263605"/>
              <a:ext cx="2434805" cy="369332"/>
            </a:xfrm>
            <a:prstGeom prst="rect">
              <a:avLst/>
            </a:prstGeom>
            <a:noFill/>
          </p:spPr>
          <p:txBody>
            <a:bodyPr wrap="square">
              <a:spAutoFit/>
            </a:bodyPr>
            <a:lstStyle/>
            <a:p>
              <a:pPr algn="ctr"/>
              <a:r>
                <a:rPr lang="en-US" sz="1800" b="0" i="0" dirty="0">
                  <a:solidFill>
                    <a:srgbClr val="242021"/>
                  </a:solidFill>
                  <a:effectLst/>
                  <a:latin typeface="TimesTen-Roman"/>
                </a:rPr>
                <a:t>486x486 binary image</a:t>
              </a:r>
              <a:r>
                <a:rPr lang="en-US" dirty="0"/>
                <a:t> </a:t>
              </a:r>
            </a:p>
          </p:txBody>
        </p:sp>
      </p:grpSp>
      <p:grpSp>
        <p:nvGrpSpPr>
          <p:cNvPr id="23" name="Group 22">
            <a:extLst>
              <a:ext uri="{FF2B5EF4-FFF2-40B4-BE49-F238E27FC236}">
                <a16:creationId xmlns:a16="http://schemas.microsoft.com/office/drawing/2014/main" id="{F8291570-57C7-841D-57C5-D33BA8BCEA39}"/>
              </a:ext>
            </a:extLst>
          </p:cNvPr>
          <p:cNvGrpSpPr/>
          <p:nvPr/>
        </p:nvGrpSpPr>
        <p:grpSpPr>
          <a:xfrm>
            <a:off x="3481174" y="1828800"/>
            <a:ext cx="2419730" cy="3361922"/>
            <a:chOff x="3584044" y="1828800"/>
            <a:chExt cx="2419730" cy="3361922"/>
          </a:xfrm>
        </p:grpSpPr>
        <p:pic>
          <p:nvPicPr>
            <p:cNvPr id="11" name="Picture 10">
              <a:extLst>
                <a:ext uri="{FF2B5EF4-FFF2-40B4-BE49-F238E27FC236}">
                  <a16:creationId xmlns:a16="http://schemas.microsoft.com/office/drawing/2014/main" id="{E46EB8D9-F3D0-F68A-983B-023DEA6593FE}"/>
                </a:ext>
              </a:extLst>
            </p:cNvPr>
            <p:cNvPicPr>
              <a:picLocks noChangeAspect="1"/>
            </p:cNvPicPr>
            <p:nvPr/>
          </p:nvPicPr>
          <p:blipFill>
            <a:blip r:embed="rId3"/>
            <a:stretch>
              <a:fillRect/>
            </a:stretch>
          </p:blipFill>
          <p:spPr>
            <a:xfrm>
              <a:off x="3584044" y="1828800"/>
              <a:ext cx="2419730" cy="2434805"/>
            </a:xfrm>
            <a:prstGeom prst="rect">
              <a:avLst/>
            </a:prstGeom>
          </p:spPr>
        </p:pic>
        <p:sp>
          <p:nvSpPr>
            <p:cNvPr id="19" name="TextBox 18">
              <a:extLst>
                <a:ext uri="{FF2B5EF4-FFF2-40B4-BE49-F238E27FC236}">
                  <a16:creationId xmlns:a16="http://schemas.microsoft.com/office/drawing/2014/main" id="{78C7CE25-838B-C6FA-F1E1-22728E1EA72A}"/>
                </a:ext>
              </a:extLst>
            </p:cNvPr>
            <p:cNvSpPr txBox="1"/>
            <p:nvPr/>
          </p:nvSpPr>
          <p:spPr>
            <a:xfrm>
              <a:off x="3690830" y="4267392"/>
              <a:ext cx="2206156" cy="923330"/>
            </a:xfrm>
            <a:prstGeom prst="rect">
              <a:avLst/>
            </a:prstGeom>
            <a:noFill/>
          </p:spPr>
          <p:txBody>
            <a:bodyPr wrap="square">
              <a:spAutoFit/>
            </a:bodyPr>
            <a:lstStyle/>
            <a:p>
              <a:pPr algn="ctr"/>
              <a:r>
                <a:rPr lang="en-US" sz="1800" b="0" i="0" dirty="0">
                  <a:solidFill>
                    <a:srgbClr val="242021"/>
                  </a:solidFill>
                  <a:effectLst/>
                  <a:latin typeface="TimesTen-Roman"/>
                </a:rPr>
                <a:t>Image eroded using </a:t>
              </a:r>
            </a:p>
            <a:p>
              <a:pPr algn="ctr"/>
              <a:r>
                <a:rPr lang="en-US" sz="1800" b="0" i="0" dirty="0">
                  <a:solidFill>
                    <a:srgbClr val="242021"/>
                  </a:solidFill>
                  <a:effectLst/>
                  <a:latin typeface="TimesTen-Roman"/>
                </a:rPr>
                <a:t>square SE size 11x11</a:t>
              </a:r>
              <a:r>
                <a:rPr lang="en-US" dirty="0"/>
                <a:t> </a:t>
              </a:r>
              <a:br>
                <a:rPr lang="en-US" dirty="0"/>
              </a:br>
              <a:endParaRPr lang="en-US" dirty="0"/>
            </a:p>
          </p:txBody>
        </p:sp>
      </p:grpSp>
      <p:grpSp>
        <p:nvGrpSpPr>
          <p:cNvPr id="22" name="Group 21">
            <a:extLst>
              <a:ext uri="{FF2B5EF4-FFF2-40B4-BE49-F238E27FC236}">
                <a16:creationId xmlns:a16="http://schemas.microsoft.com/office/drawing/2014/main" id="{9A273383-91D3-A9EF-BE69-477059009780}"/>
              </a:ext>
            </a:extLst>
          </p:cNvPr>
          <p:cNvGrpSpPr/>
          <p:nvPr/>
        </p:nvGrpSpPr>
        <p:grpSpPr>
          <a:xfrm>
            <a:off x="6210078" y="1828800"/>
            <a:ext cx="2511613" cy="3361922"/>
            <a:chOff x="6395187" y="1828800"/>
            <a:chExt cx="2511613" cy="3361922"/>
          </a:xfrm>
        </p:grpSpPr>
        <p:pic>
          <p:nvPicPr>
            <p:cNvPr id="13" name="Picture 12">
              <a:extLst>
                <a:ext uri="{FF2B5EF4-FFF2-40B4-BE49-F238E27FC236}">
                  <a16:creationId xmlns:a16="http://schemas.microsoft.com/office/drawing/2014/main" id="{0D06FCA0-9A2C-8A7D-81BF-D1548D51F62C}"/>
                </a:ext>
              </a:extLst>
            </p:cNvPr>
            <p:cNvPicPr>
              <a:picLocks noChangeAspect="1"/>
            </p:cNvPicPr>
            <p:nvPr/>
          </p:nvPicPr>
          <p:blipFill>
            <a:blip r:embed="rId4"/>
            <a:stretch>
              <a:fillRect/>
            </a:stretch>
          </p:blipFill>
          <p:spPr>
            <a:xfrm>
              <a:off x="6395187" y="1828800"/>
              <a:ext cx="2511613" cy="2434805"/>
            </a:xfrm>
            <a:prstGeom prst="rect">
              <a:avLst/>
            </a:prstGeom>
          </p:spPr>
        </p:pic>
        <p:sp>
          <p:nvSpPr>
            <p:cNvPr id="20" name="TextBox 19">
              <a:extLst>
                <a:ext uri="{FF2B5EF4-FFF2-40B4-BE49-F238E27FC236}">
                  <a16:creationId xmlns:a16="http://schemas.microsoft.com/office/drawing/2014/main" id="{78F2186E-A2CD-9663-A510-C807CEB086A5}"/>
                </a:ext>
              </a:extLst>
            </p:cNvPr>
            <p:cNvSpPr txBox="1"/>
            <p:nvPr/>
          </p:nvSpPr>
          <p:spPr>
            <a:xfrm>
              <a:off x="6515339" y="4267392"/>
              <a:ext cx="2206156" cy="923330"/>
            </a:xfrm>
            <a:prstGeom prst="rect">
              <a:avLst/>
            </a:prstGeom>
            <a:noFill/>
          </p:spPr>
          <p:txBody>
            <a:bodyPr wrap="square">
              <a:spAutoFit/>
            </a:bodyPr>
            <a:lstStyle/>
            <a:p>
              <a:pPr algn="ctr"/>
              <a:r>
                <a:rPr lang="en-US" sz="1800" b="0" i="0" dirty="0">
                  <a:solidFill>
                    <a:srgbClr val="242021"/>
                  </a:solidFill>
                  <a:effectLst/>
                  <a:latin typeface="TimesTen-Roman"/>
                </a:rPr>
                <a:t>Image eroded using </a:t>
              </a:r>
            </a:p>
            <a:p>
              <a:pPr algn="ctr"/>
              <a:r>
                <a:rPr lang="en-US" sz="1800" b="0" i="0" dirty="0">
                  <a:solidFill>
                    <a:srgbClr val="242021"/>
                  </a:solidFill>
                  <a:effectLst/>
                  <a:latin typeface="TimesTen-Roman"/>
                </a:rPr>
                <a:t>square SE size 15x15</a:t>
              </a:r>
              <a:r>
                <a:rPr lang="en-US" dirty="0"/>
                <a:t> </a:t>
              </a:r>
              <a:br>
                <a:rPr lang="en-US" dirty="0"/>
              </a:br>
              <a:endParaRPr lang="en-US" dirty="0"/>
            </a:p>
          </p:txBody>
        </p:sp>
      </p:grpSp>
      <p:grpSp>
        <p:nvGrpSpPr>
          <p:cNvPr id="25" name="Group 24">
            <a:extLst>
              <a:ext uri="{FF2B5EF4-FFF2-40B4-BE49-F238E27FC236}">
                <a16:creationId xmlns:a16="http://schemas.microsoft.com/office/drawing/2014/main" id="{A2AD1AD9-89FF-6A62-1AB8-DF739566C773}"/>
              </a:ext>
            </a:extLst>
          </p:cNvPr>
          <p:cNvGrpSpPr/>
          <p:nvPr/>
        </p:nvGrpSpPr>
        <p:grpSpPr>
          <a:xfrm>
            <a:off x="9030865" y="1828800"/>
            <a:ext cx="2434805" cy="3377235"/>
            <a:chOff x="9525153" y="1813487"/>
            <a:chExt cx="2434805" cy="3377235"/>
          </a:xfrm>
        </p:grpSpPr>
        <p:pic>
          <p:nvPicPr>
            <p:cNvPr id="15" name="Picture 14">
              <a:extLst>
                <a:ext uri="{FF2B5EF4-FFF2-40B4-BE49-F238E27FC236}">
                  <a16:creationId xmlns:a16="http://schemas.microsoft.com/office/drawing/2014/main" id="{2F91C845-F757-1A0C-0A6E-03B212384209}"/>
                </a:ext>
              </a:extLst>
            </p:cNvPr>
            <p:cNvPicPr>
              <a:picLocks noChangeAspect="1"/>
            </p:cNvPicPr>
            <p:nvPr/>
          </p:nvPicPr>
          <p:blipFill>
            <a:blip r:embed="rId5"/>
            <a:stretch>
              <a:fillRect/>
            </a:stretch>
          </p:blipFill>
          <p:spPr>
            <a:xfrm>
              <a:off x="9525153" y="1813487"/>
              <a:ext cx="2434805" cy="2450118"/>
            </a:xfrm>
            <a:prstGeom prst="rect">
              <a:avLst/>
            </a:prstGeom>
          </p:spPr>
        </p:pic>
        <p:sp>
          <p:nvSpPr>
            <p:cNvPr id="21" name="TextBox 20">
              <a:extLst>
                <a:ext uri="{FF2B5EF4-FFF2-40B4-BE49-F238E27FC236}">
                  <a16:creationId xmlns:a16="http://schemas.microsoft.com/office/drawing/2014/main" id="{D24A9798-D514-FE12-0D41-AEFA5CC0F992}"/>
                </a:ext>
              </a:extLst>
            </p:cNvPr>
            <p:cNvSpPr txBox="1"/>
            <p:nvPr/>
          </p:nvSpPr>
          <p:spPr>
            <a:xfrm>
              <a:off x="9677882" y="4267392"/>
              <a:ext cx="2206156" cy="923330"/>
            </a:xfrm>
            <a:prstGeom prst="rect">
              <a:avLst/>
            </a:prstGeom>
            <a:noFill/>
          </p:spPr>
          <p:txBody>
            <a:bodyPr wrap="square">
              <a:spAutoFit/>
            </a:bodyPr>
            <a:lstStyle/>
            <a:p>
              <a:pPr algn="ctr"/>
              <a:r>
                <a:rPr lang="en-US" sz="1800" b="0" i="0" dirty="0">
                  <a:solidFill>
                    <a:srgbClr val="242021"/>
                  </a:solidFill>
                  <a:effectLst/>
                  <a:latin typeface="TimesTen-Roman"/>
                </a:rPr>
                <a:t>Image eroded using </a:t>
              </a:r>
            </a:p>
            <a:p>
              <a:pPr algn="ctr"/>
              <a:r>
                <a:rPr lang="en-US" sz="1800" b="0" i="0" dirty="0">
                  <a:solidFill>
                    <a:srgbClr val="242021"/>
                  </a:solidFill>
                  <a:effectLst/>
                  <a:latin typeface="TimesTen-Roman"/>
                </a:rPr>
                <a:t>square SE size 45x45</a:t>
              </a:r>
              <a:r>
                <a:rPr lang="en-US" dirty="0"/>
                <a:t> </a:t>
              </a:r>
              <a:br>
                <a:rPr lang="en-US" dirty="0"/>
              </a:br>
              <a:endParaRPr lang="en-US" dirty="0"/>
            </a:p>
          </p:txBody>
        </p:sp>
      </p:grpSp>
    </p:spTree>
    <p:extLst>
      <p:ext uri="{BB962C8B-B14F-4D97-AF65-F5344CB8AC3E}">
        <p14:creationId xmlns:p14="http://schemas.microsoft.com/office/powerpoint/2010/main" val="8468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5A6D-95D3-E824-EEA0-CD01D6CB5273}"/>
              </a:ext>
            </a:extLst>
          </p:cNvPr>
          <p:cNvSpPr>
            <a:spLocks noGrp="1"/>
          </p:cNvSpPr>
          <p:nvPr>
            <p:ph type="title"/>
          </p:nvPr>
        </p:nvSpPr>
        <p:spPr/>
        <p:txBody>
          <a:bodyPr/>
          <a:lstStyle/>
          <a:p>
            <a:r>
              <a:rPr lang="en-US" dirty="0"/>
              <a:t>Dilation</a:t>
            </a:r>
          </a:p>
        </p:txBody>
      </p:sp>
      <p:sp>
        <p:nvSpPr>
          <p:cNvPr id="9" name="TextBox 8">
            <a:extLst>
              <a:ext uri="{FF2B5EF4-FFF2-40B4-BE49-F238E27FC236}">
                <a16:creationId xmlns:a16="http://schemas.microsoft.com/office/drawing/2014/main" id="{47D2EFBE-CE37-3F86-F9F2-E80CC39EB0F5}"/>
              </a:ext>
            </a:extLst>
          </p:cNvPr>
          <p:cNvSpPr txBox="1"/>
          <p:nvPr/>
        </p:nvSpPr>
        <p:spPr>
          <a:xfrm>
            <a:off x="242216" y="3447548"/>
            <a:ext cx="5882334"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Enlarges bright objects in binary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Connects broken parts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Fills small holes or gaps.</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91EF786-44EC-2861-8176-5A137DEBD635}"/>
                  </a:ext>
                </a:extLst>
              </p:cNvPr>
              <p:cNvSpPr txBox="1"/>
              <p:nvPr/>
            </p:nvSpPr>
            <p:spPr>
              <a:xfrm>
                <a:off x="289785" y="671233"/>
                <a:ext cx="11614367"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Dilation</a:t>
                </a:r>
                <a:r>
                  <a:rPr lang="en-US" dirty="0">
                    <a:latin typeface="Times New Roman" panose="02020603050405020304" pitchFamily="18" charset="0"/>
                    <a:cs typeface="Times New Roman" panose="02020603050405020304" pitchFamily="18" charset="0"/>
                  </a:rPr>
                  <a:t> is a fundamental morphological operation used to </a:t>
                </a:r>
                <a:r>
                  <a:rPr lang="en-US" b="1" dirty="0">
                    <a:latin typeface="Times New Roman" panose="02020603050405020304" pitchFamily="18" charset="0"/>
                    <a:cs typeface="Times New Roman" panose="02020603050405020304" pitchFamily="18" charset="0"/>
                  </a:rPr>
                  <a:t>expand </a:t>
                </a:r>
                <a:r>
                  <a:rPr lang="en-US" dirty="0">
                    <a:latin typeface="Times New Roman" panose="02020603050405020304" pitchFamily="18" charset="0"/>
                    <a:cs typeface="Times New Roman" panose="02020603050405020304" pitchFamily="18" charset="0"/>
                  </a:rPr>
                  <a:t>the foreground. The </a:t>
                </a:r>
                <a:r>
                  <a:rPr lang="en-US" b="1" dirty="0">
                    <a:latin typeface="Times New Roman" panose="02020603050405020304" pitchFamily="18" charset="0"/>
                    <a:cs typeface="Times New Roman" panose="02020603050405020304" pitchFamily="18" charset="0"/>
                  </a:rPr>
                  <a:t>dilation</a:t>
                </a:r>
                <a:r>
                  <a:rPr lang="en-US" dirty="0">
                    <a:latin typeface="Times New Roman" panose="02020603050405020304" pitchFamily="18" charset="0"/>
                    <a:cs typeface="Times New Roman" panose="02020603050405020304" pitchFamily="18" charset="0"/>
                  </a:rPr>
                  <a:t> of image A by structuring element B is the set of all points z such that the translated structuring element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m:t>
                        </m:r>
                      </m:e>
                      <m:sub>
                        <m:r>
                          <a:rPr lang="en-US" b="0" i="1" dirty="0" smtClean="0">
                            <a:latin typeface="Cambria Math" panose="02040503050406030204" pitchFamily="18" charset="0"/>
                          </a:rPr>
                          <m:t>𝑧</m:t>
                        </m:r>
                      </m:sub>
                    </m:sSub>
                    <m:r>
                      <a:rPr lang="en-US" b="0" i="1" dirty="0" smtClean="0">
                        <a:latin typeface="Cambria Math" panose="02040503050406030204" pitchFamily="18" charset="0"/>
                      </a:rPr>
                      <m:t> </m:t>
                    </m:r>
                  </m:oMath>
                </a14:m>
                <a:r>
                  <a:rPr lang="en-US" b="1" dirty="0">
                    <a:latin typeface="Times New Roman" panose="02020603050405020304" pitchFamily="18" charset="0"/>
                    <a:cs typeface="Times New Roman" panose="02020603050405020304" pitchFamily="18" charset="0"/>
                  </a:rPr>
                  <a:t>overlaps</a:t>
                </a:r>
                <a:r>
                  <a:rPr lang="en-US" dirty="0">
                    <a:latin typeface="Times New Roman" panose="02020603050405020304" pitchFamily="18" charset="0"/>
                    <a:cs typeface="Times New Roman" panose="02020603050405020304" pitchFamily="18" charset="0"/>
                  </a:rPr>
                  <a:t> with at least one foreground pixel in A.</a:t>
                </a:r>
              </a:p>
            </p:txBody>
          </p:sp>
        </mc:Choice>
        <mc:Fallback>
          <p:sp>
            <p:nvSpPr>
              <p:cNvPr id="13" name="TextBox 12">
                <a:extLst>
                  <a:ext uri="{FF2B5EF4-FFF2-40B4-BE49-F238E27FC236}">
                    <a16:creationId xmlns:a16="http://schemas.microsoft.com/office/drawing/2014/main" id="{791EF786-44EC-2861-8176-5A137DEBD635}"/>
                  </a:ext>
                </a:extLst>
              </p:cNvPr>
              <p:cNvSpPr txBox="1">
                <a:spLocks noRot="1" noChangeAspect="1" noMove="1" noResize="1" noEditPoints="1" noAdjustHandles="1" noChangeArrowheads="1" noChangeShapeType="1" noTextEdit="1"/>
              </p:cNvSpPr>
              <p:nvPr/>
            </p:nvSpPr>
            <p:spPr>
              <a:xfrm>
                <a:off x="289785" y="671233"/>
                <a:ext cx="11614367" cy="923330"/>
              </a:xfrm>
              <a:prstGeom prst="rect">
                <a:avLst/>
              </a:prstGeom>
              <a:blipFill>
                <a:blip r:embed="rId3"/>
                <a:stretch>
                  <a:fillRect l="-472" t="-3289" b="-921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D97FA4EA-1105-6802-3E80-E2A88146C5FF}"/>
              </a:ext>
            </a:extLst>
          </p:cNvPr>
          <p:cNvSpPr txBox="1"/>
          <p:nvPr/>
        </p:nvSpPr>
        <p:spPr>
          <a:xfrm>
            <a:off x="213666" y="2207301"/>
            <a:ext cx="6177914" cy="646331"/>
          </a:xfrm>
          <a:prstGeom prst="rect">
            <a:avLst/>
          </a:prstGeom>
          <a:noFill/>
        </p:spPr>
        <p:txBody>
          <a:bodyPr wrap="square">
            <a:spAutoFit/>
          </a:bodyPr>
          <a:lstStyle/>
          <a:p>
            <a:pPr marL="285750" indent="-285750">
              <a:buFont typeface="Arial" panose="020B0604020202020204" pitchFamily="34" charset="0"/>
              <a:buChar char="•"/>
            </a:pPr>
            <a:r>
              <a:rPr lang="en-US" sz="1800" b="0" i="1" dirty="0">
                <a:solidFill>
                  <a:srgbClr val="242021"/>
                </a:solidFill>
                <a:effectLst/>
                <a:latin typeface="TimesTen-Italic"/>
              </a:rPr>
              <a:t>A </a:t>
            </a:r>
            <a:r>
              <a:rPr lang="en-US" sz="1800" b="0" i="0" dirty="0">
                <a:solidFill>
                  <a:srgbClr val="242021"/>
                </a:solidFill>
                <a:effectLst/>
                <a:latin typeface="TimesTen-Roman"/>
              </a:rPr>
              <a:t>is a set of foreground pixels</a:t>
            </a:r>
          </a:p>
          <a:p>
            <a:pPr marL="285750" indent="-285750">
              <a:buFont typeface="Arial" panose="020B0604020202020204" pitchFamily="34" charset="0"/>
              <a:buChar char="•"/>
            </a:pPr>
            <a:r>
              <a:rPr lang="en-US" sz="1800" b="0" i="1" dirty="0">
                <a:solidFill>
                  <a:srgbClr val="242021"/>
                </a:solidFill>
                <a:effectLst/>
                <a:latin typeface="TimesTen-Italic"/>
              </a:rPr>
              <a:t>B </a:t>
            </a:r>
            <a:r>
              <a:rPr lang="en-US" sz="1800" b="0" i="0" dirty="0">
                <a:solidFill>
                  <a:srgbClr val="242021"/>
                </a:solidFill>
                <a:effectLst/>
                <a:latin typeface="TimesTen-Roman"/>
              </a:rPr>
              <a:t>is a structuring element</a:t>
            </a:r>
            <a:endParaRPr lang="en-US" dirty="0"/>
          </a:p>
        </p:txBody>
      </p:sp>
      <p:pic>
        <p:nvPicPr>
          <p:cNvPr id="23" name="Picture 22">
            <a:extLst>
              <a:ext uri="{FF2B5EF4-FFF2-40B4-BE49-F238E27FC236}">
                <a16:creationId xmlns:a16="http://schemas.microsoft.com/office/drawing/2014/main" id="{B2FA7A1F-E920-D2A4-1D36-BD611FA05607}"/>
              </a:ext>
            </a:extLst>
          </p:cNvPr>
          <p:cNvPicPr>
            <a:picLocks noChangeAspect="1"/>
          </p:cNvPicPr>
          <p:nvPr/>
        </p:nvPicPr>
        <p:blipFill>
          <a:blip r:embed="rId4"/>
          <a:stretch>
            <a:fillRect/>
          </a:stretch>
        </p:blipFill>
        <p:spPr>
          <a:xfrm>
            <a:off x="6854775" y="4461932"/>
            <a:ext cx="646678" cy="640275"/>
          </a:xfrm>
          <a:prstGeom prst="rect">
            <a:avLst/>
          </a:prstGeom>
        </p:spPr>
      </p:pic>
      <p:sp>
        <p:nvSpPr>
          <p:cNvPr id="24" name="Rectangle 23">
            <a:extLst>
              <a:ext uri="{FF2B5EF4-FFF2-40B4-BE49-F238E27FC236}">
                <a16:creationId xmlns:a16="http://schemas.microsoft.com/office/drawing/2014/main" id="{4294C5DC-E931-9763-23BB-7AD359CA9FED}"/>
              </a:ext>
            </a:extLst>
          </p:cNvPr>
          <p:cNvSpPr/>
          <p:nvPr/>
        </p:nvSpPr>
        <p:spPr>
          <a:xfrm>
            <a:off x="7080884" y="4686300"/>
            <a:ext cx="203359" cy="20478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1CC2111-61AC-E524-E01C-6333BB44D2C7}"/>
              </a:ext>
            </a:extLst>
          </p:cNvPr>
          <p:cNvSpPr txBox="1"/>
          <p:nvPr/>
        </p:nvSpPr>
        <p:spPr>
          <a:xfrm>
            <a:off x="6819411" y="5141909"/>
            <a:ext cx="682042" cy="369332"/>
          </a:xfrm>
          <a:prstGeom prst="rect">
            <a:avLst/>
          </a:prstGeom>
          <a:noFill/>
        </p:spPr>
        <p:txBody>
          <a:bodyPr wrap="square">
            <a:spAutoFit/>
          </a:bodyPr>
          <a:lstStyle/>
          <a:p>
            <a:pPr algn="ctr"/>
            <a:r>
              <a:rPr lang="en-US" sz="1800" b="0" i="0" dirty="0">
                <a:solidFill>
                  <a:srgbClr val="242021"/>
                </a:solidFill>
                <a:effectLst/>
                <a:latin typeface="TimesTen-Roman"/>
              </a:rPr>
              <a:t>SE</a:t>
            </a:r>
            <a:endParaRPr lang="en-US" dirty="0"/>
          </a:p>
        </p:txBody>
      </p:sp>
      <p:sp>
        <p:nvSpPr>
          <p:cNvPr id="26" name="TextBox 25">
            <a:extLst>
              <a:ext uri="{FF2B5EF4-FFF2-40B4-BE49-F238E27FC236}">
                <a16:creationId xmlns:a16="http://schemas.microsoft.com/office/drawing/2014/main" id="{3DF7C569-5794-B697-39B7-4B019BC6849E}"/>
              </a:ext>
            </a:extLst>
          </p:cNvPr>
          <p:cNvSpPr txBox="1"/>
          <p:nvPr/>
        </p:nvSpPr>
        <p:spPr>
          <a:xfrm>
            <a:off x="7460714" y="5621532"/>
            <a:ext cx="2221719" cy="369332"/>
          </a:xfrm>
          <a:prstGeom prst="rect">
            <a:avLst/>
          </a:prstGeom>
          <a:noFill/>
        </p:spPr>
        <p:txBody>
          <a:bodyPr wrap="square">
            <a:spAutoFit/>
          </a:bodyPr>
          <a:lstStyle/>
          <a:p>
            <a:pPr algn="ctr"/>
            <a:r>
              <a:rPr lang="en-US" sz="1800" b="0" i="0" dirty="0">
                <a:solidFill>
                  <a:srgbClr val="242021"/>
                </a:solidFill>
                <a:effectLst/>
                <a:latin typeface="TimesTen-Roman"/>
              </a:rPr>
              <a:t>Input Image</a:t>
            </a:r>
            <a:endParaRPr lang="en-US" dirty="0"/>
          </a:p>
        </p:txBody>
      </p:sp>
      <p:sp>
        <p:nvSpPr>
          <p:cNvPr id="27" name="TextBox 26">
            <a:extLst>
              <a:ext uri="{FF2B5EF4-FFF2-40B4-BE49-F238E27FC236}">
                <a16:creationId xmlns:a16="http://schemas.microsoft.com/office/drawing/2014/main" id="{43247B81-7555-7B85-A996-EB1E091F273E}"/>
              </a:ext>
            </a:extLst>
          </p:cNvPr>
          <p:cNvSpPr txBox="1"/>
          <p:nvPr/>
        </p:nvSpPr>
        <p:spPr>
          <a:xfrm>
            <a:off x="9682433" y="5621532"/>
            <a:ext cx="2221719" cy="369332"/>
          </a:xfrm>
          <a:prstGeom prst="rect">
            <a:avLst/>
          </a:prstGeom>
          <a:noFill/>
        </p:spPr>
        <p:txBody>
          <a:bodyPr wrap="square">
            <a:spAutoFit/>
          </a:bodyPr>
          <a:lstStyle/>
          <a:p>
            <a:pPr algn="ctr"/>
            <a:r>
              <a:rPr lang="en-US" sz="1800" b="0" i="0" dirty="0">
                <a:solidFill>
                  <a:srgbClr val="242021"/>
                </a:solidFill>
                <a:effectLst/>
                <a:latin typeface="TimesTen-Roman"/>
              </a:rPr>
              <a:t>Output Image</a:t>
            </a:r>
            <a:endParaRPr lang="en-US" dirty="0"/>
          </a:p>
        </p:txBody>
      </p:sp>
      <p:sp>
        <p:nvSpPr>
          <p:cNvPr id="28" name="TextBox 27">
            <a:extLst>
              <a:ext uri="{FF2B5EF4-FFF2-40B4-BE49-F238E27FC236}">
                <a16:creationId xmlns:a16="http://schemas.microsoft.com/office/drawing/2014/main" id="{67A3CCC6-2D8D-61EC-18C4-9BCC1BEF7BC3}"/>
              </a:ext>
            </a:extLst>
          </p:cNvPr>
          <p:cNvSpPr txBox="1"/>
          <p:nvPr/>
        </p:nvSpPr>
        <p:spPr>
          <a:xfrm>
            <a:off x="6201307" y="3686125"/>
            <a:ext cx="965303" cy="369332"/>
          </a:xfrm>
          <a:prstGeom prst="rect">
            <a:avLst/>
          </a:prstGeom>
          <a:noFill/>
        </p:spPr>
        <p:txBody>
          <a:bodyPr wrap="square">
            <a:spAutoFit/>
          </a:bodyPr>
          <a:lstStyle/>
          <a:p>
            <a:pPr algn="ctr"/>
            <a:r>
              <a:rPr lang="en-US" dirty="0">
                <a:solidFill>
                  <a:srgbClr val="242021"/>
                </a:solidFill>
                <a:latin typeface="TimesTen-Roman"/>
              </a:rPr>
              <a:t>Origin</a:t>
            </a:r>
            <a:endParaRPr lang="en-US" dirty="0"/>
          </a:p>
        </p:txBody>
      </p:sp>
      <p:cxnSp>
        <p:nvCxnSpPr>
          <p:cNvPr id="30" name="Straight Arrow Connector 29">
            <a:extLst>
              <a:ext uri="{FF2B5EF4-FFF2-40B4-BE49-F238E27FC236}">
                <a16:creationId xmlns:a16="http://schemas.microsoft.com/office/drawing/2014/main" id="{92633914-C160-8379-600B-7FA14C0D4899}"/>
              </a:ext>
            </a:extLst>
          </p:cNvPr>
          <p:cNvCxnSpPr>
            <a:cxnSpLocks/>
            <a:stCxn id="28" idx="2"/>
            <a:endCxn id="24" idx="0"/>
          </p:cNvCxnSpPr>
          <p:nvPr/>
        </p:nvCxnSpPr>
        <p:spPr>
          <a:xfrm>
            <a:off x="6683959" y="4055457"/>
            <a:ext cx="498605" cy="6308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54819928-349C-B62D-6E9A-CB0DB192D9CD}"/>
              </a:ext>
            </a:extLst>
          </p:cNvPr>
          <p:cNvPicPr>
            <a:picLocks noChangeAspect="1"/>
          </p:cNvPicPr>
          <p:nvPr/>
        </p:nvPicPr>
        <p:blipFill>
          <a:blip r:embed="rId5"/>
          <a:stretch>
            <a:fillRect/>
          </a:stretch>
        </p:blipFill>
        <p:spPr>
          <a:xfrm>
            <a:off x="3220633" y="1750773"/>
            <a:ext cx="4020111" cy="419158"/>
          </a:xfrm>
          <a:prstGeom prst="rect">
            <a:avLst/>
          </a:prstGeom>
        </p:spPr>
      </p:pic>
      <p:pic>
        <p:nvPicPr>
          <p:cNvPr id="10" name="Picture 9" descr="A screenshot of a computer graphics&#10;&#10;AI-generated content may be incorrect.">
            <a:extLst>
              <a:ext uri="{FF2B5EF4-FFF2-40B4-BE49-F238E27FC236}">
                <a16:creationId xmlns:a16="http://schemas.microsoft.com/office/drawing/2014/main" id="{4AFBDFAE-5617-FB94-B4C5-A8B63937D46A}"/>
              </a:ext>
            </a:extLst>
          </p:cNvPr>
          <p:cNvPicPr>
            <a:picLocks noChangeAspect="1"/>
          </p:cNvPicPr>
          <p:nvPr/>
        </p:nvPicPr>
        <p:blipFill>
          <a:blip r:embed="rId6">
            <a:extLst>
              <a:ext uri="{28A0092B-C50C-407E-A947-70E740481C1C}">
                <a14:useLocalDpi xmlns:a14="http://schemas.microsoft.com/office/drawing/2010/main" val="0"/>
              </a:ext>
            </a:extLst>
          </a:blip>
          <a:srcRect b="9012"/>
          <a:stretch/>
        </p:blipFill>
        <p:spPr>
          <a:xfrm>
            <a:off x="7088199" y="1723280"/>
            <a:ext cx="4953000" cy="2105978"/>
          </a:xfrm>
          <a:prstGeom prst="rect">
            <a:avLst/>
          </a:prstGeom>
        </p:spPr>
      </p:pic>
      <p:pic>
        <p:nvPicPr>
          <p:cNvPr id="14" name="Picture 13">
            <a:extLst>
              <a:ext uri="{FF2B5EF4-FFF2-40B4-BE49-F238E27FC236}">
                <a16:creationId xmlns:a16="http://schemas.microsoft.com/office/drawing/2014/main" id="{A24DEAC3-4235-E540-03D7-B53951F0767A}"/>
              </a:ext>
            </a:extLst>
          </p:cNvPr>
          <p:cNvPicPr>
            <a:picLocks noChangeAspect="1"/>
          </p:cNvPicPr>
          <p:nvPr/>
        </p:nvPicPr>
        <p:blipFill>
          <a:blip r:embed="rId7"/>
          <a:stretch>
            <a:fillRect/>
          </a:stretch>
        </p:blipFill>
        <p:spPr>
          <a:xfrm>
            <a:off x="7753554" y="4011931"/>
            <a:ext cx="1616581" cy="1604050"/>
          </a:xfrm>
          <a:prstGeom prst="rect">
            <a:avLst/>
          </a:prstGeom>
        </p:spPr>
      </p:pic>
      <p:pic>
        <p:nvPicPr>
          <p:cNvPr id="18" name="Picture 17">
            <a:extLst>
              <a:ext uri="{FF2B5EF4-FFF2-40B4-BE49-F238E27FC236}">
                <a16:creationId xmlns:a16="http://schemas.microsoft.com/office/drawing/2014/main" id="{0E82B633-B60F-E72B-21F5-592C2ABFFED2}"/>
              </a:ext>
            </a:extLst>
          </p:cNvPr>
          <p:cNvPicPr>
            <a:picLocks noChangeAspect="1"/>
          </p:cNvPicPr>
          <p:nvPr/>
        </p:nvPicPr>
        <p:blipFill>
          <a:blip r:embed="rId8"/>
          <a:stretch>
            <a:fillRect/>
          </a:stretch>
        </p:blipFill>
        <p:spPr>
          <a:xfrm>
            <a:off x="9941125" y="3972506"/>
            <a:ext cx="1650729" cy="1650729"/>
          </a:xfrm>
          <a:prstGeom prst="rect">
            <a:avLst/>
          </a:prstGeom>
        </p:spPr>
      </p:pic>
    </p:spTree>
    <p:extLst>
      <p:ext uri="{BB962C8B-B14F-4D97-AF65-F5344CB8AC3E}">
        <p14:creationId xmlns:p14="http://schemas.microsoft.com/office/powerpoint/2010/main" val="50972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5F3F-0FA8-1792-AA22-79F40D279E83}"/>
              </a:ext>
            </a:extLst>
          </p:cNvPr>
          <p:cNvSpPr>
            <a:spLocks noGrp="1"/>
          </p:cNvSpPr>
          <p:nvPr>
            <p:ph type="title"/>
          </p:nvPr>
        </p:nvSpPr>
        <p:spPr/>
        <p:txBody>
          <a:bodyPr/>
          <a:lstStyle/>
          <a:p>
            <a:r>
              <a:rPr lang="en-US" dirty="0"/>
              <a:t>Dilation</a:t>
            </a:r>
          </a:p>
        </p:txBody>
      </p:sp>
      <p:pic>
        <p:nvPicPr>
          <p:cNvPr id="8" name="Picture 7">
            <a:extLst>
              <a:ext uri="{FF2B5EF4-FFF2-40B4-BE49-F238E27FC236}">
                <a16:creationId xmlns:a16="http://schemas.microsoft.com/office/drawing/2014/main" id="{09CB3A99-D7D0-95D2-A421-38316EA9D4CD}"/>
              </a:ext>
            </a:extLst>
          </p:cNvPr>
          <p:cNvPicPr>
            <a:picLocks noChangeAspect="1"/>
          </p:cNvPicPr>
          <p:nvPr/>
        </p:nvPicPr>
        <p:blipFill>
          <a:blip r:embed="rId2"/>
          <a:stretch>
            <a:fillRect/>
          </a:stretch>
        </p:blipFill>
        <p:spPr>
          <a:xfrm>
            <a:off x="3841039" y="1009320"/>
            <a:ext cx="5131511" cy="5157559"/>
          </a:xfrm>
          <a:prstGeom prst="rect">
            <a:avLst/>
          </a:prstGeom>
        </p:spPr>
      </p:pic>
      <p:sp>
        <p:nvSpPr>
          <p:cNvPr id="9" name="TextBox 8">
            <a:extLst>
              <a:ext uri="{FF2B5EF4-FFF2-40B4-BE49-F238E27FC236}">
                <a16:creationId xmlns:a16="http://schemas.microsoft.com/office/drawing/2014/main" id="{B9EA3BCF-7A1A-E1F8-D1DF-DC2A5A865869}"/>
              </a:ext>
            </a:extLst>
          </p:cNvPr>
          <p:cNvSpPr txBox="1"/>
          <p:nvPr/>
        </p:nvSpPr>
        <p:spPr>
          <a:xfrm>
            <a:off x="6096000" y="691121"/>
            <a:ext cx="6177914" cy="646331"/>
          </a:xfrm>
          <a:prstGeom prst="rect">
            <a:avLst/>
          </a:prstGeom>
          <a:noFill/>
        </p:spPr>
        <p:txBody>
          <a:bodyPr wrap="square">
            <a:spAutoFit/>
          </a:bodyPr>
          <a:lstStyle/>
          <a:p>
            <a:r>
              <a:rPr lang="en-US" sz="1800" b="0" i="0" dirty="0">
                <a:solidFill>
                  <a:srgbClr val="242021"/>
                </a:solidFill>
                <a:effectLst/>
                <a:latin typeface="TimesTen-Roman"/>
              </a:rPr>
              <a:t>Square SE, </a:t>
            </a:r>
            <a:r>
              <a:rPr lang="en-US" sz="1800" b="0" i="1" dirty="0">
                <a:solidFill>
                  <a:srgbClr val="242021"/>
                </a:solidFill>
                <a:effectLst/>
                <a:latin typeface="TimesTen-Italic"/>
              </a:rPr>
              <a:t>B </a:t>
            </a:r>
            <a:r>
              <a:rPr lang="en-US" sz="1800" b="0" i="0" dirty="0">
                <a:solidFill>
                  <a:srgbClr val="242021"/>
                </a:solidFill>
                <a:effectLst/>
                <a:latin typeface="TimesTen-Roman"/>
              </a:rPr>
              <a:t>(the dot is the origin)</a:t>
            </a:r>
            <a:r>
              <a:rPr lang="en-US" sz="1800" b="0" i="1" dirty="0">
                <a:solidFill>
                  <a:srgbClr val="242021"/>
                </a:solidFill>
                <a:effectLst/>
                <a:latin typeface="TimesTen-Italic"/>
              </a:rPr>
              <a:t>.</a:t>
            </a:r>
            <a:r>
              <a:rPr lang="en-US" dirty="0"/>
              <a:t> </a:t>
            </a:r>
            <a:br>
              <a:rPr lang="en-US" dirty="0"/>
            </a:br>
            <a:endParaRPr lang="en-US" dirty="0"/>
          </a:p>
        </p:txBody>
      </p:sp>
      <p:cxnSp>
        <p:nvCxnSpPr>
          <p:cNvPr id="10" name="Straight Arrow Connector 9">
            <a:extLst>
              <a:ext uri="{FF2B5EF4-FFF2-40B4-BE49-F238E27FC236}">
                <a16:creationId xmlns:a16="http://schemas.microsoft.com/office/drawing/2014/main" id="{93EAD5CF-7591-BE14-BABB-11069937E1F7}"/>
              </a:ext>
            </a:extLst>
          </p:cNvPr>
          <p:cNvCxnSpPr>
            <a:cxnSpLocks/>
          </p:cNvCxnSpPr>
          <p:nvPr/>
        </p:nvCxnSpPr>
        <p:spPr>
          <a:xfrm flipH="1">
            <a:off x="6217920" y="1105726"/>
            <a:ext cx="147758" cy="72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CD02546-C0A6-82C3-C478-16A3D919F8DE}"/>
              </a:ext>
            </a:extLst>
          </p:cNvPr>
          <p:cNvSpPr txBox="1"/>
          <p:nvPr/>
        </p:nvSpPr>
        <p:spPr>
          <a:xfrm>
            <a:off x="4095803" y="5520548"/>
            <a:ext cx="7292340" cy="646331"/>
          </a:xfrm>
          <a:prstGeom prst="rect">
            <a:avLst/>
          </a:prstGeom>
          <a:noFill/>
        </p:spPr>
        <p:txBody>
          <a:bodyPr wrap="square">
            <a:spAutoFit/>
          </a:bodyPr>
          <a:lstStyle/>
          <a:p>
            <a:r>
              <a:rPr lang="en-US" sz="1800" b="0" i="0" dirty="0">
                <a:solidFill>
                  <a:srgbClr val="242021"/>
                </a:solidFill>
                <a:effectLst/>
                <a:latin typeface="TimesTen-Roman"/>
              </a:rPr>
              <a:t>Elongated SE.</a:t>
            </a:r>
            <a:r>
              <a:rPr lang="en-US" dirty="0"/>
              <a:t> </a:t>
            </a:r>
            <a:br>
              <a:rPr lang="en-US" dirty="0"/>
            </a:br>
            <a:endParaRPr lang="en-US" dirty="0"/>
          </a:p>
        </p:txBody>
      </p:sp>
    </p:spTree>
    <p:extLst>
      <p:ext uri="{BB962C8B-B14F-4D97-AF65-F5344CB8AC3E}">
        <p14:creationId xmlns:p14="http://schemas.microsoft.com/office/powerpoint/2010/main" val="131222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BEA673-DB8F-DB6F-4EF3-ABFACDF92EE3}"/>
              </a:ext>
            </a:extLst>
          </p:cNvPr>
          <p:cNvPicPr>
            <a:picLocks noChangeAspect="1"/>
          </p:cNvPicPr>
          <p:nvPr/>
        </p:nvPicPr>
        <p:blipFill>
          <a:blip r:embed="rId2"/>
          <a:stretch>
            <a:fillRect/>
          </a:stretch>
        </p:blipFill>
        <p:spPr>
          <a:xfrm>
            <a:off x="2395021" y="1018838"/>
            <a:ext cx="7401958" cy="4820323"/>
          </a:xfrm>
          <a:prstGeom prst="rect">
            <a:avLst/>
          </a:prstGeom>
        </p:spPr>
      </p:pic>
      <p:sp>
        <p:nvSpPr>
          <p:cNvPr id="6" name="Title 1">
            <a:extLst>
              <a:ext uri="{FF2B5EF4-FFF2-40B4-BE49-F238E27FC236}">
                <a16:creationId xmlns:a16="http://schemas.microsoft.com/office/drawing/2014/main" id="{0E22CC9D-5C94-2257-F415-FB84C5300724}"/>
              </a:ext>
            </a:extLst>
          </p:cNvPr>
          <p:cNvSpPr>
            <a:spLocks noGrp="1"/>
          </p:cNvSpPr>
          <p:nvPr>
            <p:ph type="title"/>
          </p:nvPr>
        </p:nvSpPr>
        <p:spPr>
          <a:xfrm>
            <a:off x="335360" y="145499"/>
            <a:ext cx="7406613" cy="369524"/>
          </a:xfrm>
        </p:spPr>
        <p:txBody>
          <a:bodyPr/>
          <a:lstStyle/>
          <a:p>
            <a:r>
              <a:rPr lang="en-US" dirty="0"/>
              <a:t>Dilation</a:t>
            </a:r>
          </a:p>
        </p:txBody>
      </p:sp>
    </p:spTree>
    <p:extLst>
      <p:ext uri="{BB962C8B-B14F-4D97-AF65-F5344CB8AC3E}">
        <p14:creationId xmlns:p14="http://schemas.microsoft.com/office/powerpoint/2010/main" val="179894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5687573"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latinLnBrk="1"/>
            <a:fld id="{0AE8A381-81F1-40BF-A1F3-1F818F8B7375}" type="slidenum">
              <a:rPr lang="ko-KR" altLang="en-US" smtClean="0"/>
              <a:pPr defTabSz="1219200" latinLnBrk="1"/>
              <a:t>17</a:t>
            </a:fld>
            <a:endParaRPr lang="ko-KR" altLang="en-US" dirty="0">
              <a:solidFill>
                <a:prstClr val="white">
                  <a:lumMod val="50000"/>
                </a:prstClr>
              </a:solidFill>
              <a:latin typeface="Malgun Gothic"/>
              <a:ea typeface="Malgun Gothic" pitchFamily="50" charset="-127"/>
            </a:endParaRPr>
          </a:p>
        </p:txBody>
      </p:sp>
      <p:sp>
        <p:nvSpPr>
          <p:cNvPr id="5" name="任意多边形: 形状 7"/>
          <p:cNvSpPr/>
          <p:nvPr/>
        </p:nvSpPr>
        <p:spPr>
          <a:xfrm flipH="1" flipV="1">
            <a:off x="1" y="5157144"/>
            <a:ext cx="1420284" cy="567267"/>
          </a:xfrm>
          <a:custGeom>
            <a:avLst/>
            <a:gdLst>
              <a:gd name="connsiteX0" fmla="*/ 1419763 w 1419763"/>
              <a:gd name="connsiteY0" fmla="*/ 569306 h 569306"/>
              <a:gd name="connsiteX1" fmla="*/ 856652 w 1419763"/>
              <a:gd name="connsiteY1" fmla="*/ 569306 h 569306"/>
              <a:gd name="connsiteX2" fmla="*/ 673277 w 1419763"/>
              <a:gd name="connsiteY2" fmla="*/ 569306 h 569306"/>
              <a:gd name="connsiteX3" fmla="*/ 0 w 1419763"/>
              <a:gd name="connsiteY3" fmla="*/ 569306 h 569306"/>
              <a:gd name="connsiteX4" fmla="*/ 142327 w 1419763"/>
              <a:gd name="connsiteY4" fmla="*/ 0 h 569306"/>
              <a:gd name="connsiteX5" fmla="*/ 673277 w 1419763"/>
              <a:gd name="connsiteY5" fmla="*/ 0 h 569306"/>
              <a:gd name="connsiteX6" fmla="*/ 998978 w 1419763"/>
              <a:gd name="connsiteY6" fmla="*/ 0 h 569306"/>
              <a:gd name="connsiteX7" fmla="*/ 1419763 w 1419763"/>
              <a:gd name="connsiteY7" fmla="*/ 0 h 56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9763" h="569306">
                <a:moveTo>
                  <a:pt x="1419763" y="569306"/>
                </a:moveTo>
                <a:lnTo>
                  <a:pt x="856652" y="569306"/>
                </a:lnTo>
                <a:lnTo>
                  <a:pt x="673277" y="569306"/>
                </a:lnTo>
                <a:lnTo>
                  <a:pt x="0" y="569306"/>
                </a:lnTo>
                <a:lnTo>
                  <a:pt x="142327" y="0"/>
                </a:lnTo>
                <a:lnTo>
                  <a:pt x="673277" y="0"/>
                </a:lnTo>
                <a:lnTo>
                  <a:pt x="998978" y="0"/>
                </a:lnTo>
                <a:lnTo>
                  <a:pt x="1419763" y="0"/>
                </a:lnTo>
                <a:close/>
              </a:path>
            </a:pathLst>
          </a:custGeom>
          <a:solidFill>
            <a:srgbClr val="D52B25"/>
          </a:solidFill>
          <a:ln w="50800" cap="flat" cmpd="sng" algn="ctr">
            <a:noFill/>
            <a:prstDash val="solid"/>
            <a:miter lim="800000"/>
          </a:ln>
          <a:effectLst/>
        </p:spPr>
        <p:txBody>
          <a:bodyPr anchor="ctr"/>
          <a:lstStyle/>
          <a:p>
            <a:pPr algn="ctr" defTabSz="1219200">
              <a:defRPr/>
            </a:pPr>
            <a:endParaRPr lang="zh-CN" altLang="en-US" kern="0" noProof="1">
              <a:solidFill>
                <a:srgbClr val="D52B25"/>
              </a:solidFill>
              <a:latin typeface="等线"/>
              <a:ea typeface="等线"/>
            </a:endParaRPr>
          </a:p>
        </p:txBody>
      </p:sp>
      <p:grpSp>
        <p:nvGrpSpPr>
          <p:cNvPr id="6" name="그룹 5"/>
          <p:cNvGrpSpPr/>
          <p:nvPr/>
        </p:nvGrpSpPr>
        <p:grpSpPr>
          <a:xfrm>
            <a:off x="2891702" y="5129161"/>
            <a:ext cx="2477739" cy="669199"/>
            <a:chOff x="2165350" y="4106863"/>
            <a:chExt cx="1858304" cy="501899"/>
          </a:xfrm>
        </p:grpSpPr>
        <p:cxnSp>
          <p:nvCxnSpPr>
            <p:cNvPr id="7" name="Straight Connector 38"/>
            <p:cNvCxnSpPr/>
            <p:nvPr/>
          </p:nvCxnSpPr>
          <p:spPr>
            <a:xfrm>
              <a:off x="2165350" y="4130675"/>
              <a:ext cx="0" cy="312738"/>
            </a:xfrm>
            <a:prstGeom prst="line">
              <a:avLst/>
            </a:prstGeom>
            <a:noFill/>
            <a:ln w="6350" cap="flat" cmpd="sng" algn="ctr">
              <a:solidFill>
                <a:srgbClr val="4472C4"/>
              </a:solidFill>
              <a:prstDash val="solid"/>
              <a:miter lim="800000"/>
            </a:ln>
            <a:effectLst/>
          </p:spPr>
        </p:cxnSp>
        <p:sp>
          <p:nvSpPr>
            <p:cNvPr id="8" name="TextBox 4"/>
            <p:cNvSpPr txBox="1">
              <a:spLocks noChangeArrowheads="1"/>
            </p:cNvSpPr>
            <p:nvPr/>
          </p:nvSpPr>
          <p:spPr bwMode="auto">
            <a:xfrm>
              <a:off x="2187575" y="4106863"/>
              <a:ext cx="183607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9200">
                <a:defRPr/>
              </a:pPr>
              <a:r>
                <a:rPr lang="ko-KR" altLang="en-US" sz="2400" b="1" kern="0" dirty="0">
                  <a:solidFill>
                    <a:srgbClr val="70AD47">
                      <a:lumMod val="50000"/>
                    </a:srgbClr>
                  </a:solidFill>
                  <a:latin typeface="Malgun Gothic"/>
                  <a:ea typeface="Malgun Gothic" pitchFamily="50" charset="-127"/>
                </a:rPr>
                <a:t>주식회사 자비스</a:t>
              </a:r>
              <a:endParaRPr lang="zh-CN" altLang="en-US" sz="2400" b="1" kern="0" dirty="0">
                <a:solidFill>
                  <a:srgbClr val="70AD47">
                    <a:lumMod val="50000"/>
                  </a:srgbClr>
                </a:solidFill>
                <a:latin typeface="Malgun Gothic"/>
                <a:ea typeface="等线"/>
              </a:endParaRPr>
            </a:p>
          </p:txBody>
        </p:sp>
        <p:sp>
          <p:nvSpPr>
            <p:cNvPr id="9" name="TextBox 4"/>
            <p:cNvSpPr txBox="1">
              <a:spLocks noChangeArrowheads="1"/>
            </p:cNvSpPr>
            <p:nvPr/>
          </p:nvSpPr>
          <p:spPr bwMode="auto">
            <a:xfrm>
              <a:off x="2194299" y="4385672"/>
              <a:ext cx="954829" cy="22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9200">
                <a:defRPr/>
              </a:pPr>
              <a:r>
                <a:rPr lang="en-US" altLang="zh-CN" sz="1335" kern="0" dirty="0">
                  <a:solidFill>
                    <a:prstClr val="black">
                      <a:lumMod val="85000"/>
                      <a:lumOff val="15000"/>
                    </a:prstClr>
                  </a:solidFill>
                  <a:latin typeface="Malgun Gothic"/>
                  <a:ea typeface="等线 Light"/>
                </a:rPr>
                <a:t>XAVIS Co,.Ltd.</a:t>
              </a:r>
              <a:endParaRPr lang="zh-CN" altLang="en-US" sz="2400" kern="0" dirty="0">
                <a:solidFill>
                  <a:prstClr val="black">
                    <a:lumMod val="85000"/>
                    <a:lumOff val="15000"/>
                  </a:prstClr>
                </a:solidFill>
                <a:latin typeface="Malgun Gothic"/>
                <a:ea typeface="等线"/>
              </a:endParaRPr>
            </a:p>
          </p:txBody>
        </p:sp>
      </p:grpSp>
      <p:sp>
        <p:nvSpPr>
          <p:cNvPr id="10" name="직사각형 9"/>
          <p:cNvSpPr/>
          <p:nvPr/>
        </p:nvSpPr>
        <p:spPr>
          <a:xfrm>
            <a:off x="1487616" y="5830733"/>
            <a:ext cx="4512376" cy="543867"/>
          </a:xfrm>
          <a:prstGeom prst="rect">
            <a:avLst/>
          </a:prstGeom>
        </p:spPr>
        <p:txBody>
          <a:bodyPr wrap="square">
            <a:spAutoFit/>
          </a:bodyPr>
          <a:lstStyle/>
          <a:p>
            <a:pPr defTabSz="1219200">
              <a:defRPr/>
            </a:pPr>
            <a:r>
              <a:rPr lang="en-US" altLang="ko-KR" sz="1465" b="1" kern="0" dirty="0">
                <a:solidFill>
                  <a:srgbClr val="002060"/>
                </a:solidFill>
                <a:latin typeface="Malgun Gothic"/>
                <a:ea typeface="Malgun Gothic" pitchFamily="50" charset="-127"/>
                <a:hlinkClick r:id="" action="ppaction://noaction"/>
              </a:rPr>
              <a:t>Tel:031-740-3800  Fax: 031-740-3802</a:t>
            </a:r>
            <a:endParaRPr lang="en-US" altLang="ko-KR" sz="1465" b="1" kern="0" dirty="0">
              <a:solidFill>
                <a:srgbClr val="002060"/>
              </a:solidFill>
              <a:latin typeface="Malgun Gothic"/>
              <a:ea typeface="Malgun Gothic" pitchFamily="50" charset="-127"/>
            </a:endParaRPr>
          </a:p>
          <a:p>
            <a:pPr defTabSz="1219200">
              <a:defRPr/>
            </a:pPr>
            <a:r>
              <a:rPr lang="en-US" altLang="ko-KR" sz="1465" b="1" kern="0" dirty="0">
                <a:solidFill>
                  <a:srgbClr val="002060"/>
                </a:solidFill>
                <a:latin typeface="Malgun Gothic"/>
                <a:ea typeface="Malgun Gothic" pitchFamily="50" charset="-127"/>
                <a:hlinkClick r:id="" action="ppaction://noaction"/>
              </a:rPr>
              <a:t>Email: xavis@xavis.co.kr  URL: www.xavis.co.kr</a:t>
            </a:r>
          </a:p>
        </p:txBody>
      </p:sp>
      <p:sp>
        <p:nvSpPr>
          <p:cNvPr id="11" name="椭圆 17"/>
          <p:cNvSpPr/>
          <p:nvPr/>
        </p:nvSpPr>
        <p:spPr bwMode="auto">
          <a:xfrm>
            <a:off x="5641071" y="1605820"/>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200">
              <a:defRPr/>
            </a:pPr>
            <a:endParaRPr lang="zh-CN" altLang="en-US" sz="2400" kern="0" noProof="1">
              <a:solidFill>
                <a:prstClr val="white"/>
              </a:solidFill>
              <a:latin typeface="等线"/>
              <a:ea typeface="等线"/>
            </a:endParaRPr>
          </a:p>
        </p:txBody>
      </p:sp>
      <p:sp>
        <p:nvSpPr>
          <p:cNvPr id="12" name="椭圆 20"/>
          <p:cNvSpPr/>
          <p:nvPr/>
        </p:nvSpPr>
        <p:spPr bwMode="auto">
          <a:xfrm>
            <a:off x="7409537" y="2324315"/>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200">
              <a:defRPr/>
            </a:pPr>
            <a:endParaRPr lang="zh-CN" altLang="en-US" sz="2400" kern="0" noProof="1">
              <a:solidFill>
                <a:prstClr val="white"/>
              </a:solidFill>
              <a:latin typeface="等线"/>
              <a:ea typeface="等线"/>
            </a:endParaRPr>
          </a:p>
        </p:txBody>
      </p:sp>
      <p:sp>
        <p:nvSpPr>
          <p:cNvPr id="13" name="椭圆 14"/>
          <p:cNvSpPr/>
          <p:nvPr/>
        </p:nvSpPr>
        <p:spPr bwMode="auto">
          <a:xfrm>
            <a:off x="4447287" y="2848261"/>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200">
              <a:defRPr/>
            </a:pPr>
            <a:endParaRPr lang="zh-CN" altLang="en-US" sz="2400" kern="0" noProof="1">
              <a:solidFill>
                <a:prstClr val="white"/>
              </a:solidFill>
              <a:latin typeface="等线"/>
              <a:ea typeface="等线"/>
            </a:endParaRPr>
          </a:p>
        </p:txBody>
      </p:sp>
      <p:sp>
        <p:nvSpPr>
          <p:cNvPr id="14" name="椭圆 2"/>
          <p:cNvSpPr/>
          <p:nvPr/>
        </p:nvSpPr>
        <p:spPr bwMode="auto">
          <a:xfrm>
            <a:off x="2959859" y="1894113"/>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200">
              <a:defRPr/>
            </a:pPr>
            <a:endParaRPr lang="zh-CN" altLang="en-US" sz="2400" kern="0" noProof="1">
              <a:solidFill>
                <a:prstClr val="white"/>
              </a:solidFill>
              <a:latin typeface="等线"/>
              <a:ea typeface="等线"/>
            </a:endParaRPr>
          </a:p>
        </p:txBody>
      </p:sp>
      <p:sp>
        <p:nvSpPr>
          <p:cNvPr id="15" name="MH_Other_4"/>
          <p:cNvSpPr/>
          <p:nvPr>
            <p:custDataLst>
              <p:tags r:id="rId1"/>
            </p:custDataLst>
          </p:nvPr>
        </p:nvSpPr>
        <p:spPr>
          <a:xfrm>
            <a:off x="8690037" y="4448307"/>
            <a:ext cx="576000" cy="576000"/>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16" name="MH_Other_4"/>
          <p:cNvSpPr/>
          <p:nvPr>
            <p:custDataLst>
              <p:tags r:id="rId2"/>
            </p:custDataLst>
          </p:nvPr>
        </p:nvSpPr>
        <p:spPr>
          <a:xfrm>
            <a:off x="3192340" y="4270875"/>
            <a:ext cx="359349" cy="355199"/>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17" name="MH_Other_4"/>
          <p:cNvSpPr/>
          <p:nvPr>
            <p:custDataLst>
              <p:tags r:id="rId3"/>
            </p:custDataLst>
          </p:nvPr>
        </p:nvSpPr>
        <p:spPr>
          <a:xfrm>
            <a:off x="10153651" y="1808492"/>
            <a:ext cx="768349" cy="766233"/>
          </a:xfrm>
          <a:prstGeom prst="ellipse">
            <a:avLst/>
          </a:prstGeom>
          <a:solidFill>
            <a:srgbClr val="D52B25"/>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18" name="MH_Other_4"/>
          <p:cNvSpPr/>
          <p:nvPr>
            <p:custDataLst>
              <p:tags r:id="rId4"/>
            </p:custDataLst>
          </p:nvPr>
        </p:nvSpPr>
        <p:spPr>
          <a:xfrm>
            <a:off x="937685" y="3040391"/>
            <a:ext cx="766233" cy="768351"/>
          </a:xfrm>
          <a:prstGeom prst="ellipse">
            <a:avLst/>
          </a:prstGeom>
          <a:solidFill>
            <a:srgbClr val="D52B25"/>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19" name="MH_Other_4"/>
          <p:cNvSpPr/>
          <p:nvPr>
            <p:custDataLst>
              <p:tags r:id="rId5"/>
            </p:custDataLst>
          </p:nvPr>
        </p:nvSpPr>
        <p:spPr>
          <a:xfrm>
            <a:off x="1896740" y="3942656"/>
            <a:ext cx="473853" cy="468379"/>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0" name="MH_Other_4"/>
          <p:cNvSpPr/>
          <p:nvPr>
            <p:custDataLst>
              <p:tags r:id="rId6"/>
            </p:custDataLst>
          </p:nvPr>
        </p:nvSpPr>
        <p:spPr>
          <a:xfrm>
            <a:off x="8175733" y="1434231"/>
            <a:ext cx="384000" cy="384000"/>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1" name="MH_Other_4"/>
          <p:cNvSpPr/>
          <p:nvPr>
            <p:custDataLst>
              <p:tags r:id="rId7"/>
            </p:custDataLst>
          </p:nvPr>
        </p:nvSpPr>
        <p:spPr>
          <a:xfrm>
            <a:off x="3216270" y="1202335"/>
            <a:ext cx="469129" cy="463711"/>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2" name="MH_Other_4"/>
          <p:cNvSpPr/>
          <p:nvPr>
            <p:custDataLst>
              <p:tags r:id="rId8"/>
            </p:custDataLst>
          </p:nvPr>
        </p:nvSpPr>
        <p:spPr>
          <a:xfrm>
            <a:off x="6798931" y="4046926"/>
            <a:ext cx="312000" cy="308396"/>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3" name="MH_Other_4"/>
          <p:cNvSpPr/>
          <p:nvPr>
            <p:custDataLst>
              <p:tags r:id="rId9"/>
            </p:custDataLst>
          </p:nvPr>
        </p:nvSpPr>
        <p:spPr>
          <a:xfrm>
            <a:off x="9673167" y="4145291"/>
            <a:ext cx="480484" cy="480484"/>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4" name="MH_Other_4"/>
          <p:cNvSpPr/>
          <p:nvPr>
            <p:custDataLst>
              <p:tags r:id="rId10"/>
            </p:custDataLst>
          </p:nvPr>
        </p:nvSpPr>
        <p:spPr>
          <a:xfrm>
            <a:off x="1955800" y="2282624"/>
            <a:ext cx="431800" cy="431800"/>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5" name="MH_Other_4"/>
          <p:cNvSpPr/>
          <p:nvPr>
            <p:custDataLst>
              <p:tags r:id="rId11"/>
            </p:custDataLst>
          </p:nvPr>
        </p:nvSpPr>
        <p:spPr>
          <a:xfrm>
            <a:off x="4658785" y="1808491"/>
            <a:ext cx="383116" cy="3831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6" name="MH_Other_4"/>
          <p:cNvSpPr/>
          <p:nvPr>
            <p:custDataLst>
              <p:tags r:id="rId12"/>
            </p:custDataLst>
          </p:nvPr>
        </p:nvSpPr>
        <p:spPr>
          <a:xfrm>
            <a:off x="7564968" y="4411992"/>
            <a:ext cx="268817" cy="2688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7" name="MH_Other_4"/>
          <p:cNvSpPr/>
          <p:nvPr>
            <p:custDataLst>
              <p:tags r:id="rId13"/>
            </p:custDataLst>
          </p:nvPr>
        </p:nvSpPr>
        <p:spPr>
          <a:xfrm>
            <a:off x="6838951" y="1124809"/>
            <a:ext cx="289983" cy="289983"/>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8" name="MH_Other_4"/>
          <p:cNvSpPr/>
          <p:nvPr>
            <p:custDataLst>
              <p:tags r:id="rId14"/>
            </p:custDataLst>
          </p:nvPr>
        </p:nvSpPr>
        <p:spPr>
          <a:xfrm>
            <a:off x="3951818" y="4196091"/>
            <a:ext cx="241300" cy="239184"/>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29" name="MH_Other_4"/>
          <p:cNvSpPr/>
          <p:nvPr>
            <p:custDataLst>
              <p:tags r:id="rId15"/>
            </p:custDataLst>
          </p:nvPr>
        </p:nvSpPr>
        <p:spPr>
          <a:xfrm>
            <a:off x="9817101" y="3040392"/>
            <a:ext cx="192617" cy="1926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30" name="MH_Other_4"/>
          <p:cNvSpPr/>
          <p:nvPr>
            <p:custDataLst>
              <p:tags r:id="rId16"/>
            </p:custDataLst>
          </p:nvPr>
        </p:nvSpPr>
        <p:spPr>
          <a:xfrm>
            <a:off x="6028267" y="4663875"/>
            <a:ext cx="336551" cy="336549"/>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200">
              <a:defRPr/>
            </a:pPr>
            <a:endParaRPr lang="en-US" sz="2400" kern="0" noProof="1">
              <a:solidFill>
                <a:prstClr val="white"/>
              </a:solidFill>
              <a:latin typeface="等线"/>
              <a:sym typeface="+mn-lt"/>
            </a:endParaRPr>
          </a:p>
        </p:txBody>
      </p:sp>
      <p:sp>
        <p:nvSpPr>
          <p:cNvPr id="31" name="TextBox 30"/>
          <p:cNvSpPr txBox="1"/>
          <p:nvPr/>
        </p:nvSpPr>
        <p:spPr>
          <a:xfrm>
            <a:off x="1955800" y="2300589"/>
            <a:ext cx="7513080" cy="1614007"/>
          </a:xfrm>
          <a:prstGeom prst="rect">
            <a:avLst/>
          </a:prstGeom>
          <a:noFill/>
        </p:spPr>
        <p:txBody>
          <a:bodyPr wrap="square" lIns="135363" tIns="67679" rIns="135363" bIns="67679">
            <a:spAutoFit/>
          </a:bodyPr>
          <a:lstStyle>
            <a:defPPr>
              <a:defRPr lang="zh-CN"/>
            </a:defPPr>
            <a:lvl1pPr algn="ctr">
              <a:defRPr sz="5400" b="1">
                <a:solidFill>
                  <a:schemeClr val="accent1"/>
                </a:solidFill>
                <a:effectLst>
                  <a:innerShdw blurRad="50800" dist="63500" dir="18900000">
                    <a:prstClr val="black">
                      <a:alpha val="30000"/>
                    </a:prstClr>
                  </a:innerShdw>
                </a:effectLst>
                <a:latin typeface="Impact" panose="020B0806030902050204" pitchFamily="34" charset="0"/>
                <a:cs typeface="Aharoni" panose="02010803020104030203" pitchFamily="2" charset="-79"/>
              </a:defRPr>
            </a:lvl1pPr>
          </a:lstStyle>
          <a:p>
            <a:pPr defTabSz="1219200"/>
            <a:r>
              <a:rPr lang="en-US" altLang="zh-CN" sz="9600" noProof="1">
                <a:solidFill>
                  <a:srgbClr val="D52B25"/>
                </a:solidFill>
                <a:latin typeface="Arial" panose="02080604020202020204" pitchFamily="34" charset="0"/>
                <a:ea typeface="等线 Light"/>
                <a:cs typeface="Arial" panose="02080604020202020204" pitchFamily="34" charset="0"/>
              </a:rPr>
              <a:t>Thanks</a:t>
            </a:r>
            <a:endParaRPr lang="zh-CN" altLang="en-US" sz="9600" noProof="1">
              <a:solidFill>
                <a:srgbClr val="D52B25"/>
              </a:solidFill>
              <a:latin typeface="Arial" panose="02080604020202020204" pitchFamily="34" charset="0"/>
              <a:ea typeface="等线 Light"/>
              <a:cs typeface="Arial" panose="02080604020202020204" pitchFamily="34" charset="0"/>
            </a:endParaRPr>
          </a:p>
        </p:txBody>
      </p:sp>
      <p:pic>
        <p:nvPicPr>
          <p:cNvPr id="32"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658199" y="5190019"/>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78E32-977D-265B-C6A0-B8EA870FB63D}"/>
              </a:ext>
            </a:extLst>
          </p:cNvPr>
          <p:cNvSpPr txBox="1"/>
          <p:nvPr/>
        </p:nvSpPr>
        <p:spPr>
          <a:xfrm>
            <a:off x="3031332" y="2105561"/>
            <a:ext cx="6129336" cy="1323439"/>
          </a:xfrm>
          <a:prstGeom prst="rect">
            <a:avLst/>
          </a:prstGeom>
          <a:noFill/>
        </p:spPr>
        <p:txBody>
          <a:bodyPr wrap="square">
            <a:spAutoFit/>
          </a:bodyPr>
          <a:lstStyle/>
          <a:p>
            <a:pPr algn="ctr"/>
            <a:r>
              <a:rPr lang="en-US" sz="4000" b="1" dirty="0"/>
              <a:t>MORPHOLOGICAL IMAGE PROCESSING</a:t>
            </a:r>
          </a:p>
        </p:txBody>
      </p:sp>
    </p:spTree>
    <p:extLst>
      <p:ext uri="{BB962C8B-B14F-4D97-AF65-F5344CB8AC3E}">
        <p14:creationId xmlns:p14="http://schemas.microsoft.com/office/powerpoint/2010/main" val="173741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C9F6-34C0-2044-FDC7-88D311C892C0}"/>
              </a:ext>
            </a:extLst>
          </p:cNvPr>
          <p:cNvSpPr>
            <a:spLocks noGrp="1"/>
          </p:cNvSpPr>
          <p:nvPr>
            <p:ph type="title"/>
          </p:nvPr>
        </p:nvSpPr>
        <p:spPr/>
        <p:txBody>
          <a:bodyPr/>
          <a:lstStyle/>
          <a:p>
            <a:r>
              <a:rPr lang="en-US" dirty="0"/>
              <a:t>Introduction</a:t>
            </a:r>
          </a:p>
        </p:txBody>
      </p:sp>
      <p:sp>
        <p:nvSpPr>
          <p:cNvPr id="5" name="TextBox 4">
            <a:extLst>
              <a:ext uri="{FF2B5EF4-FFF2-40B4-BE49-F238E27FC236}">
                <a16:creationId xmlns:a16="http://schemas.microsoft.com/office/drawing/2014/main" id="{01D1B33B-66F3-E3AD-6FAC-637EAE41F6D7}"/>
              </a:ext>
            </a:extLst>
          </p:cNvPr>
          <p:cNvSpPr txBox="1"/>
          <p:nvPr/>
        </p:nvSpPr>
        <p:spPr>
          <a:xfrm>
            <a:off x="1059655" y="1071860"/>
            <a:ext cx="9065419" cy="1015663"/>
          </a:xfrm>
          <a:prstGeom prst="rect">
            <a:avLst/>
          </a:prstGeom>
          <a:noFill/>
        </p:spPr>
        <p:txBody>
          <a:bodyPr wrap="square">
            <a:spAutoFit/>
          </a:bodyPr>
          <a:lstStyle/>
          <a:p>
            <a:r>
              <a:rPr lang="en-US" sz="2000" b="0" i="0" dirty="0">
                <a:solidFill>
                  <a:srgbClr val="242021"/>
                </a:solidFill>
                <a:effectLst/>
                <a:latin typeface="TimesTen-Roman"/>
              </a:rPr>
              <a:t>The word </a:t>
            </a:r>
            <a:r>
              <a:rPr lang="en-US" sz="2000" b="0" i="1" dirty="0">
                <a:solidFill>
                  <a:srgbClr val="242021"/>
                </a:solidFill>
                <a:effectLst/>
                <a:latin typeface="TimesTen-Italic"/>
              </a:rPr>
              <a:t>morphology </a:t>
            </a:r>
            <a:r>
              <a:rPr lang="en-US" sz="2000" b="0" i="0" dirty="0">
                <a:solidFill>
                  <a:srgbClr val="242021"/>
                </a:solidFill>
                <a:effectLst/>
                <a:latin typeface="TimesTen-Roman"/>
              </a:rPr>
              <a:t>commonly denotes a branch of biology that deals with the form and structure of animals and plants</a:t>
            </a:r>
            <a:r>
              <a:rPr lang="en-US" sz="2000" dirty="0"/>
              <a:t> </a:t>
            </a:r>
            <a:br>
              <a:rPr lang="en-US" sz="2000" dirty="0"/>
            </a:br>
            <a:endParaRPr lang="en-US" sz="2000" dirty="0"/>
          </a:p>
        </p:txBody>
      </p:sp>
      <p:sp>
        <p:nvSpPr>
          <p:cNvPr id="7" name="TextBox 6">
            <a:extLst>
              <a:ext uri="{FF2B5EF4-FFF2-40B4-BE49-F238E27FC236}">
                <a16:creationId xmlns:a16="http://schemas.microsoft.com/office/drawing/2014/main" id="{F5EDEB8A-E1C8-2503-3549-25F1F716082C}"/>
              </a:ext>
            </a:extLst>
          </p:cNvPr>
          <p:cNvSpPr txBox="1"/>
          <p:nvPr/>
        </p:nvSpPr>
        <p:spPr>
          <a:xfrm>
            <a:off x="1059654" y="1916073"/>
            <a:ext cx="9722645" cy="2585323"/>
          </a:xfrm>
          <a:prstGeom prst="rect">
            <a:avLst/>
          </a:prstGeom>
          <a:noFill/>
        </p:spPr>
        <p:txBody>
          <a:bodyPr wrap="square">
            <a:spAutoFit/>
          </a:bodyPr>
          <a:lstStyle/>
          <a:p>
            <a:r>
              <a:rPr lang="en-US" sz="1800" b="0" i="0" dirty="0">
                <a:solidFill>
                  <a:srgbClr val="242021"/>
                </a:solidFill>
                <a:effectLst/>
                <a:latin typeface="TimesTen-Roman"/>
              </a:rPr>
              <a:t>We use the same word here in the context of </a:t>
            </a:r>
            <a:r>
              <a:rPr lang="en-US" sz="1800" b="0" i="1" dirty="0">
                <a:solidFill>
                  <a:srgbClr val="242021"/>
                </a:solidFill>
                <a:effectLst/>
                <a:latin typeface="TimesTen-Italic"/>
              </a:rPr>
              <a:t>mathematical morphology </a:t>
            </a:r>
            <a:r>
              <a:rPr lang="en-US" sz="1800" b="0" i="0" dirty="0">
                <a:solidFill>
                  <a:srgbClr val="242021"/>
                </a:solidFill>
                <a:effectLst/>
                <a:latin typeface="TimesTen-Roman"/>
              </a:rPr>
              <a:t>as a tool for extracting image components that are useful in the representation and description of region shape, such as </a:t>
            </a:r>
          </a:p>
          <a:p>
            <a:pPr marL="285750" indent="-285750">
              <a:buFontTx/>
              <a:buChar char="-"/>
            </a:pPr>
            <a:r>
              <a:rPr lang="en-US" sz="1800" b="0" i="0" dirty="0">
                <a:solidFill>
                  <a:srgbClr val="242021"/>
                </a:solidFill>
                <a:effectLst/>
                <a:latin typeface="TimesTen-Roman"/>
              </a:rPr>
              <a:t>Boundaries extraction</a:t>
            </a:r>
          </a:p>
          <a:p>
            <a:pPr marL="285750" indent="-285750">
              <a:buFontTx/>
              <a:buChar char="-"/>
            </a:pPr>
            <a:r>
              <a:rPr lang="en-US" dirty="0">
                <a:solidFill>
                  <a:srgbClr val="242021"/>
                </a:solidFill>
                <a:latin typeface="TimesTen-Roman"/>
              </a:rPr>
              <a:t>S</a:t>
            </a:r>
            <a:r>
              <a:rPr lang="en-US" sz="1800" b="0" i="0" dirty="0">
                <a:solidFill>
                  <a:srgbClr val="242021"/>
                </a:solidFill>
                <a:effectLst/>
                <a:latin typeface="TimesTen-Roman"/>
              </a:rPr>
              <a:t>keletons</a:t>
            </a:r>
          </a:p>
          <a:p>
            <a:pPr marL="285750" indent="-285750">
              <a:buFontTx/>
              <a:buChar char="-"/>
            </a:pPr>
            <a:r>
              <a:rPr lang="en-US" dirty="0">
                <a:solidFill>
                  <a:srgbClr val="242021"/>
                </a:solidFill>
                <a:latin typeface="TimesTen-Roman"/>
              </a:rPr>
              <a:t>C</a:t>
            </a:r>
            <a:r>
              <a:rPr lang="en-US" sz="1800" b="0" i="0" dirty="0">
                <a:solidFill>
                  <a:srgbClr val="242021"/>
                </a:solidFill>
                <a:effectLst/>
                <a:latin typeface="TimesTen-Roman"/>
              </a:rPr>
              <a:t>onvex hull.</a:t>
            </a:r>
          </a:p>
          <a:p>
            <a:pPr marL="285750" indent="-285750">
              <a:buFontTx/>
              <a:buChar char="-"/>
            </a:pPr>
            <a:r>
              <a:rPr lang="en-US" dirty="0">
                <a:solidFill>
                  <a:srgbClr val="242021"/>
                </a:solidFill>
                <a:latin typeface="TimesTen-Roman"/>
              </a:rPr>
              <a:t>Morphological filtering</a:t>
            </a:r>
          </a:p>
          <a:p>
            <a:pPr marL="285750" indent="-285750">
              <a:buFontTx/>
              <a:buChar char="-"/>
            </a:pPr>
            <a:r>
              <a:rPr lang="en-US" dirty="0">
                <a:solidFill>
                  <a:srgbClr val="242021"/>
                </a:solidFill>
                <a:latin typeface="TimesTen-Roman"/>
              </a:rPr>
              <a:t>Thinning</a:t>
            </a:r>
          </a:p>
          <a:p>
            <a:pPr marL="285750" indent="-285750">
              <a:buFontTx/>
              <a:buChar char="-"/>
            </a:pPr>
            <a:r>
              <a:rPr lang="en-US" dirty="0">
                <a:solidFill>
                  <a:srgbClr val="242021"/>
                </a:solidFill>
                <a:latin typeface="TimesTen-Roman"/>
              </a:rPr>
              <a:t>Pruning</a:t>
            </a:r>
            <a:r>
              <a:rPr lang="en-US" dirty="0"/>
              <a:t> </a:t>
            </a:r>
            <a:br>
              <a:rPr lang="en-US" dirty="0"/>
            </a:br>
            <a:endParaRPr lang="en-US" dirty="0"/>
          </a:p>
        </p:txBody>
      </p:sp>
      <p:pic>
        <p:nvPicPr>
          <p:cNvPr id="9" name="Picture 8">
            <a:extLst>
              <a:ext uri="{FF2B5EF4-FFF2-40B4-BE49-F238E27FC236}">
                <a16:creationId xmlns:a16="http://schemas.microsoft.com/office/drawing/2014/main" id="{1BD418C1-20A8-F522-2633-FD4BC306F133}"/>
              </a:ext>
            </a:extLst>
          </p:cNvPr>
          <p:cNvPicPr>
            <a:picLocks noChangeAspect="1"/>
          </p:cNvPicPr>
          <p:nvPr/>
        </p:nvPicPr>
        <p:blipFill>
          <a:blip r:embed="rId3"/>
          <a:stretch>
            <a:fillRect/>
          </a:stretch>
        </p:blipFill>
        <p:spPr>
          <a:xfrm>
            <a:off x="4957429" y="2644360"/>
            <a:ext cx="4772691" cy="1733792"/>
          </a:xfrm>
          <a:prstGeom prst="rect">
            <a:avLst/>
          </a:prstGeom>
        </p:spPr>
      </p:pic>
      <p:sp>
        <p:nvSpPr>
          <p:cNvPr id="10" name="TextBox 9">
            <a:extLst>
              <a:ext uri="{FF2B5EF4-FFF2-40B4-BE49-F238E27FC236}">
                <a16:creationId xmlns:a16="http://schemas.microsoft.com/office/drawing/2014/main" id="{B052581A-EB84-1AA0-E0EB-74C52C12390A}"/>
              </a:ext>
            </a:extLst>
          </p:cNvPr>
          <p:cNvSpPr txBox="1"/>
          <p:nvPr/>
        </p:nvSpPr>
        <p:spPr>
          <a:xfrm>
            <a:off x="1059654" y="4663866"/>
            <a:ext cx="9065419" cy="400110"/>
          </a:xfrm>
          <a:prstGeom prst="rect">
            <a:avLst/>
          </a:prstGeom>
          <a:noFill/>
        </p:spPr>
        <p:txBody>
          <a:bodyPr wrap="square">
            <a:spAutoFit/>
          </a:bodyPr>
          <a:lstStyle/>
          <a:p>
            <a:r>
              <a:rPr lang="en-US" sz="2000" b="0" i="0" dirty="0">
                <a:solidFill>
                  <a:srgbClr val="242021"/>
                </a:solidFill>
                <a:effectLst/>
                <a:latin typeface="TimesTen-Roman"/>
              </a:rPr>
              <a:t>The operation are particularly useful for the analysis of binary images</a:t>
            </a:r>
            <a:endParaRPr lang="en-US" sz="2000" dirty="0"/>
          </a:p>
        </p:txBody>
      </p:sp>
    </p:spTree>
    <p:extLst>
      <p:ext uri="{BB962C8B-B14F-4D97-AF65-F5344CB8AC3E}">
        <p14:creationId xmlns:p14="http://schemas.microsoft.com/office/powerpoint/2010/main" val="5691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C9BE-C2F7-9547-9909-5CCF6D95A4EE}"/>
              </a:ext>
            </a:extLst>
          </p:cNvPr>
          <p:cNvSpPr>
            <a:spLocks noGrp="1"/>
          </p:cNvSpPr>
          <p:nvPr>
            <p:ph type="title"/>
          </p:nvPr>
        </p:nvSpPr>
        <p:spPr/>
        <p:txBody>
          <a:bodyPr/>
          <a:lstStyle/>
          <a:p>
            <a:r>
              <a:rPr lang="en-US" dirty="0">
                <a:cs typeface="Times New Roman" panose="02020603050405020304" pitchFamily="18" charset="0"/>
              </a:rPr>
              <a:t>Representing </a:t>
            </a:r>
            <a:r>
              <a:rPr lang="en-US" b="1" dirty="0">
                <a:cs typeface="Times New Roman" panose="02020603050405020304" pitchFamily="18" charset="0"/>
              </a:rPr>
              <a:t>Objects by sets</a:t>
            </a:r>
            <a:endParaRPr lang="en-US" dirty="0"/>
          </a:p>
        </p:txBody>
      </p:sp>
      <p:sp>
        <p:nvSpPr>
          <p:cNvPr id="5" name="TextBox 4">
            <a:extLst>
              <a:ext uri="{FF2B5EF4-FFF2-40B4-BE49-F238E27FC236}">
                <a16:creationId xmlns:a16="http://schemas.microsoft.com/office/drawing/2014/main" id="{7825187E-F461-79E7-E869-0C25EBAE4463}"/>
              </a:ext>
            </a:extLst>
          </p:cNvPr>
          <p:cNvSpPr txBox="1"/>
          <p:nvPr/>
        </p:nvSpPr>
        <p:spPr>
          <a:xfrm>
            <a:off x="411956" y="810310"/>
            <a:ext cx="8770144" cy="646331"/>
          </a:xfrm>
          <a:prstGeom prst="rect">
            <a:avLst/>
          </a:prstGeom>
          <a:noFill/>
        </p:spPr>
        <p:txBody>
          <a:bodyPr wrap="square">
            <a:spAutoFit/>
          </a:bodyPr>
          <a:lstStyle/>
          <a:p>
            <a:r>
              <a:rPr lang="en-US" sz="1800" b="0" i="0" dirty="0">
                <a:solidFill>
                  <a:srgbClr val="242021"/>
                </a:solidFill>
                <a:effectLst/>
                <a:latin typeface="TimesTen-Roman"/>
              </a:rPr>
              <a:t>The language of </a:t>
            </a:r>
            <a:r>
              <a:rPr lang="en-US" sz="1800" b="0" i="1" dirty="0">
                <a:solidFill>
                  <a:srgbClr val="242021"/>
                </a:solidFill>
                <a:effectLst/>
                <a:latin typeface="TimesTen-Roman"/>
              </a:rPr>
              <a:t>mathematical morphology </a:t>
            </a:r>
            <a:r>
              <a:rPr lang="en-US" sz="1800" b="0" i="0" dirty="0">
                <a:solidFill>
                  <a:srgbClr val="242021"/>
                </a:solidFill>
                <a:effectLst/>
                <a:latin typeface="TimesTen-Roman"/>
              </a:rPr>
              <a:t>is set theory</a:t>
            </a:r>
            <a:br>
              <a:rPr lang="en-US" dirty="0"/>
            </a:br>
            <a:r>
              <a:rPr lang="en-US" b="1" dirty="0">
                <a:latin typeface="Times New Roman" panose="02020603050405020304" pitchFamily="18" charset="0"/>
                <a:cs typeface="Times New Roman" panose="02020603050405020304" pitchFamily="18" charset="0"/>
              </a:rPr>
              <a:t>Objects in an image </a:t>
            </a:r>
            <a:r>
              <a:rPr lang="en-US" dirty="0">
                <a:latin typeface="Times New Roman" panose="02020603050405020304" pitchFamily="18" charset="0"/>
                <a:cs typeface="Times New Roman" panose="02020603050405020304" pitchFamily="18" charset="0"/>
              </a:rPr>
              <a:t>are represented by </a:t>
            </a:r>
            <a:r>
              <a:rPr lang="en-US" b="1" dirty="0">
                <a:latin typeface="Times New Roman" panose="02020603050405020304" pitchFamily="18" charset="0"/>
                <a:cs typeface="Times New Roman" panose="02020603050405020304" pitchFamily="18" charset="0"/>
              </a:rPr>
              <a:t>sets</a:t>
            </a:r>
            <a:r>
              <a:rPr lang="en-US" dirty="0">
                <a:latin typeface="Times New Roman" panose="02020603050405020304" pitchFamily="18" charset="0"/>
                <a:cs typeface="Times New Roman" panose="02020603050405020304" pitchFamily="18" charset="0"/>
              </a:rPr>
              <a:t> in </a:t>
            </a:r>
            <a:r>
              <a:rPr lang="en-US" i="1" dirty="0">
                <a:latin typeface="Times New Roman" panose="02020603050405020304" pitchFamily="18" charset="0"/>
                <a:cs typeface="Times New Roman" panose="02020603050405020304" pitchFamily="18" charset="0"/>
              </a:rPr>
              <a:t>mathematical morphology</a:t>
            </a:r>
            <a:r>
              <a:rPr lang="en-US" dirty="0">
                <a:latin typeface="Times New Roman" panose="02020603050405020304" pitchFamily="18" charset="0"/>
                <a:cs typeface="Times New Roman" panose="02020603050405020304" pitchFamily="18" charset="0"/>
              </a:rPr>
              <a:t>.</a:t>
            </a:r>
          </a:p>
        </p:txBody>
      </p:sp>
      <p:grpSp>
        <p:nvGrpSpPr>
          <p:cNvPr id="9" name="Group 8">
            <a:extLst>
              <a:ext uri="{FF2B5EF4-FFF2-40B4-BE49-F238E27FC236}">
                <a16:creationId xmlns:a16="http://schemas.microsoft.com/office/drawing/2014/main" id="{4C7031F5-C839-0DBA-4CA8-EEB370AD862D}"/>
              </a:ext>
            </a:extLst>
          </p:cNvPr>
          <p:cNvGrpSpPr/>
          <p:nvPr/>
        </p:nvGrpSpPr>
        <p:grpSpPr>
          <a:xfrm>
            <a:off x="125968" y="1584288"/>
            <a:ext cx="11940064" cy="669992"/>
            <a:chOff x="411956" y="1751928"/>
            <a:chExt cx="11940064" cy="669992"/>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6FDF9F4-F9EE-6830-B7F9-74F9614C760B}"/>
                    </a:ext>
                  </a:extLst>
                </p:cNvPr>
                <p:cNvSpPr txBox="1"/>
                <p:nvPr/>
              </p:nvSpPr>
              <p:spPr>
                <a:xfrm>
                  <a:off x="411956" y="1751928"/>
                  <a:ext cx="11940064" cy="66999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Binary image</a:t>
                  </a:r>
                  <a:r>
                    <a:rPr lang="en-US" dirty="0">
                      <a:solidFill>
                        <a:srgbClr val="24202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element of the set is the coordinates (x, y) of pixel belong to the object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oMath>
                  </a14:m>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Gray-scaled image: the element of the set is the coordinates (x, y) of pixel belong to the object and the gray levels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3</m:t>
                          </m:r>
                        </m:sup>
                      </m:sSup>
                    </m:oMath>
                  </a14:m>
                  <a:endParaRPr lang="en-US"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86FDF9F4-F9EE-6830-B7F9-74F9614C760B}"/>
                    </a:ext>
                  </a:extLst>
                </p:cNvPr>
                <p:cNvSpPr txBox="1">
                  <a:spLocks noRot="1" noChangeAspect="1" noMove="1" noResize="1" noEditPoints="1" noAdjustHandles="1" noChangeArrowheads="1" noChangeShapeType="1" noTextEdit="1"/>
                </p:cNvSpPr>
                <p:nvPr/>
              </p:nvSpPr>
              <p:spPr>
                <a:xfrm>
                  <a:off x="411956" y="1751928"/>
                  <a:ext cx="11940064" cy="669992"/>
                </a:xfrm>
                <a:prstGeom prst="rect">
                  <a:avLst/>
                </a:prstGeom>
                <a:blipFill>
                  <a:blip r:embed="rId3"/>
                  <a:stretch>
                    <a:fillRect l="-358" t="-5455" b="-10000"/>
                  </a:stretch>
                </a:blipFill>
              </p:spPr>
              <p:txBody>
                <a:bodyPr/>
                <a:lstStyle/>
                <a:p>
                  <a:r>
                    <a:rPr lang="en-US">
                      <a:noFill/>
                    </a:rPr>
                    <a:t> </a:t>
                  </a:r>
                </a:p>
              </p:txBody>
            </p:sp>
          </mc:Fallback>
        </mc:AlternateContent>
        <p:sp>
          <p:nvSpPr>
            <p:cNvPr id="7" name="Arrow: Right 6">
              <a:extLst>
                <a:ext uri="{FF2B5EF4-FFF2-40B4-BE49-F238E27FC236}">
                  <a16:creationId xmlns:a16="http://schemas.microsoft.com/office/drawing/2014/main" id="{5753BC16-A906-00F4-E504-8806070A1FBA}"/>
                </a:ext>
              </a:extLst>
            </p:cNvPr>
            <p:cNvSpPr/>
            <p:nvPr/>
          </p:nvSpPr>
          <p:spPr>
            <a:xfrm>
              <a:off x="9097327" y="1863462"/>
              <a:ext cx="276225" cy="146263"/>
            </a:xfrm>
            <a:prstGeom prst="rightArrow">
              <a:avLst>
                <a:gd name="adj1" fmla="val 50000"/>
                <a:gd name="adj2" fmla="val 71164"/>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EAC8808-439B-07DF-2FED-F289D73746F5}"/>
                </a:ext>
              </a:extLst>
            </p:cNvPr>
            <p:cNvSpPr/>
            <p:nvPr/>
          </p:nvSpPr>
          <p:spPr>
            <a:xfrm>
              <a:off x="11246167" y="2160642"/>
              <a:ext cx="276225" cy="146263"/>
            </a:xfrm>
            <a:prstGeom prst="rightArrow">
              <a:avLst>
                <a:gd name="adj1" fmla="val 50000"/>
                <a:gd name="adj2" fmla="val 71164"/>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84A5EE-3A41-B755-18C7-6414B2568459}"/>
              </a:ext>
            </a:extLst>
          </p:cNvPr>
          <p:cNvPicPr>
            <a:picLocks noChangeAspect="1"/>
          </p:cNvPicPr>
          <p:nvPr/>
        </p:nvPicPr>
        <p:blipFill>
          <a:blip r:embed="rId4"/>
          <a:stretch>
            <a:fillRect/>
          </a:stretch>
        </p:blipFill>
        <p:spPr>
          <a:xfrm>
            <a:off x="1829276" y="2295601"/>
            <a:ext cx="2519714" cy="2078552"/>
          </a:xfrm>
          <a:prstGeom prst="rect">
            <a:avLst/>
          </a:prstGeom>
        </p:spPr>
      </p:pic>
      <p:pic>
        <p:nvPicPr>
          <p:cNvPr id="13" name="Picture 12">
            <a:extLst>
              <a:ext uri="{FF2B5EF4-FFF2-40B4-BE49-F238E27FC236}">
                <a16:creationId xmlns:a16="http://schemas.microsoft.com/office/drawing/2014/main" id="{7FA54160-8A8C-2961-FCD0-80EF2BF26228}"/>
              </a:ext>
            </a:extLst>
          </p:cNvPr>
          <p:cNvPicPr>
            <a:picLocks noChangeAspect="1"/>
          </p:cNvPicPr>
          <p:nvPr/>
        </p:nvPicPr>
        <p:blipFill>
          <a:blip r:embed="rId5"/>
          <a:stretch>
            <a:fillRect/>
          </a:stretch>
        </p:blipFill>
        <p:spPr>
          <a:xfrm>
            <a:off x="6523321" y="2381926"/>
            <a:ext cx="2564244" cy="1664293"/>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DA88EB6-2A48-F03E-E2BE-58E41EFC4800}"/>
                  </a:ext>
                </a:extLst>
              </p:cNvPr>
              <p:cNvSpPr txBox="1"/>
              <p:nvPr/>
            </p:nvSpPr>
            <p:spPr>
              <a:xfrm>
                <a:off x="2397437" y="4230808"/>
                <a:ext cx="13833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oMath>
                  </m:oMathPara>
                </a14:m>
                <a:endParaRPr lang="en-US" dirty="0"/>
              </a:p>
            </p:txBody>
          </p:sp>
        </mc:Choice>
        <mc:Fallback>
          <p:sp>
            <p:nvSpPr>
              <p:cNvPr id="15" name="TextBox 14">
                <a:extLst>
                  <a:ext uri="{FF2B5EF4-FFF2-40B4-BE49-F238E27FC236}">
                    <a16:creationId xmlns:a16="http://schemas.microsoft.com/office/drawing/2014/main" id="{FDA88EB6-2A48-F03E-E2BE-58E41EFC4800}"/>
                  </a:ext>
                </a:extLst>
              </p:cNvPr>
              <p:cNvSpPr txBox="1">
                <a:spLocks noRot="1" noChangeAspect="1" noMove="1" noResize="1" noEditPoints="1" noAdjustHandles="1" noChangeArrowheads="1" noChangeShapeType="1" noTextEdit="1"/>
              </p:cNvSpPr>
              <p:nvPr/>
            </p:nvSpPr>
            <p:spPr>
              <a:xfrm>
                <a:off x="2397437" y="4230808"/>
                <a:ext cx="138339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68FE5C0-1F31-1C75-3D62-E24996B4A3FA}"/>
                  </a:ext>
                </a:extLst>
              </p:cNvPr>
              <p:cNvSpPr txBox="1"/>
              <p:nvPr/>
            </p:nvSpPr>
            <p:spPr>
              <a:xfrm>
                <a:off x="7113747" y="4230808"/>
                <a:ext cx="13833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3</m:t>
                          </m:r>
                        </m:sup>
                      </m:sSup>
                    </m:oMath>
                  </m:oMathPara>
                </a14:m>
                <a:endParaRPr lang="en-US" dirty="0"/>
              </a:p>
            </p:txBody>
          </p:sp>
        </mc:Choice>
        <mc:Fallback>
          <p:sp>
            <p:nvSpPr>
              <p:cNvPr id="16" name="TextBox 15">
                <a:extLst>
                  <a:ext uri="{FF2B5EF4-FFF2-40B4-BE49-F238E27FC236}">
                    <a16:creationId xmlns:a16="http://schemas.microsoft.com/office/drawing/2014/main" id="{E68FE5C0-1F31-1C75-3D62-E24996B4A3FA}"/>
                  </a:ext>
                </a:extLst>
              </p:cNvPr>
              <p:cNvSpPr txBox="1">
                <a:spLocks noRot="1" noChangeAspect="1" noMove="1" noResize="1" noEditPoints="1" noAdjustHandles="1" noChangeArrowheads="1" noChangeShapeType="1" noTextEdit="1"/>
              </p:cNvSpPr>
              <p:nvPr/>
            </p:nvSpPr>
            <p:spPr>
              <a:xfrm>
                <a:off x="7113747" y="4230808"/>
                <a:ext cx="1383392"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615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C9BE-C2F7-9547-9909-5CCF6D95A4EE}"/>
              </a:ext>
            </a:extLst>
          </p:cNvPr>
          <p:cNvSpPr>
            <a:spLocks noGrp="1"/>
          </p:cNvSpPr>
          <p:nvPr>
            <p:ph type="title"/>
          </p:nvPr>
        </p:nvSpPr>
        <p:spPr/>
        <p:txBody>
          <a:bodyPr/>
          <a:lstStyle/>
          <a:p>
            <a:r>
              <a:rPr lang="en-US" dirty="0">
                <a:cs typeface="Times New Roman" panose="02020603050405020304" pitchFamily="18" charset="0"/>
              </a:rPr>
              <a:t>Representing </a:t>
            </a:r>
            <a:r>
              <a:rPr lang="en-US" b="1" dirty="0">
                <a:cs typeface="Times New Roman" panose="02020603050405020304" pitchFamily="18" charset="0"/>
              </a:rPr>
              <a:t>Objects by sets</a:t>
            </a:r>
            <a:endParaRPr lang="en-US" dirty="0"/>
          </a:p>
        </p:txBody>
      </p:sp>
      <p:sp>
        <p:nvSpPr>
          <p:cNvPr id="4" name="TextBox 3">
            <a:extLst>
              <a:ext uri="{FF2B5EF4-FFF2-40B4-BE49-F238E27FC236}">
                <a16:creationId xmlns:a16="http://schemas.microsoft.com/office/drawing/2014/main" id="{3392FB2B-3CA6-EED3-CCA9-BE6D2A728807}"/>
              </a:ext>
            </a:extLst>
          </p:cNvPr>
          <p:cNvSpPr txBox="1"/>
          <p:nvPr/>
        </p:nvSpPr>
        <p:spPr>
          <a:xfrm>
            <a:off x="3009900" y="872609"/>
            <a:ext cx="6172200" cy="461665"/>
          </a:xfrm>
          <a:prstGeom prst="rect">
            <a:avLst/>
          </a:prstGeom>
          <a:noFill/>
        </p:spPr>
        <p:txBody>
          <a:bodyPr wrap="square">
            <a:spAutoFit/>
          </a:bodyPr>
          <a:lstStyle/>
          <a:p>
            <a:pPr algn="ctr"/>
            <a:r>
              <a:rPr lang="en-US" sz="2400" b="1" dirty="0"/>
              <a:t>Basic Set Operators</a:t>
            </a:r>
          </a:p>
        </p:txBody>
      </p:sp>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5055298F-4959-DAF1-51BE-35F2362F93BA}"/>
                  </a:ext>
                </a:extLst>
              </p:cNvPr>
              <p:cNvGraphicFramePr>
                <a:graphicFrameLocks noGrp="1"/>
              </p:cNvGraphicFramePr>
              <p:nvPr>
                <p:extLst>
                  <p:ext uri="{D42A27DB-BD31-4B8C-83A1-F6EECF244321}">
                    <p14:modId xmlns:p14="http://schemas.microsoft.com/office/powerpoint/2010/main" val="3606248008"/>
                  </p:ext>
                </p:extLst>
              </p:nvPr>
            </p:nvGraphicFramePr>
            <p:xfrm>
              <a:off x="1168400" y="1552456"/>
              <a:ext cx="9855200" cy="3337560"/>
            </p:xfrm>
            <a:graphic>
              <a:graphicData uri="http://schemas.openxmlformats.org/drawingml/2006/table">
                <a:tbl>
                  <a:tblPr firstRow="1" bandRow="1">
                    <a:tableStyleId>{21E4AEA4-8DFA-4A89-87EB-49C32662AFE0}</a:tableStyleId>
                  </a:tblPr>
                  <a:tblGrid>
                    <a:gridCol w="4927600">
                      <a:extLst>
                        <a:ext uri="{9D8B030D-6E8A-4147-A177-3AD203B41FA5}">
                          <a16:colId xmlns:a16="http://schemas.microsoft.com/office/drawing/2014/main" val="824195045"/>
                        </a:ext>
                      </a:extLst>
                    </a:gridCol>
                    <a:gridCol w="4927600">
                      <a:extLst>
                        <a:ext uri="{9D8B030D-6E8A-4147-A177-3AD203B41FA5}">
                          <a16:colId xmlns:a16="http://schemas.microsoft.com/office/drawing/2014/main" val="4234243344"/>
                        </a:ext>
                      </a:extLst>
                    </a:gridCol>
                  </a:tblGrid>
                  <a:tr h="370840">
                    <a:tc>
                      <a:txBody>
                        <a:bodyPr/>
                        <a:lstStyle/>
                        <a:p>
                          <a:pPr algn="ctr"/>
                          <a:r>
                            <a:rPr lang="en-US" sz="1800" dirty="0">
                              <a:latin typeface="Times New Roman" panose="02020603050405020304" pitchFamily="18" charset="0"/>
                              <a:cs typeface="Times New Roman" panose="02020603050405020304" pitchFamily="18" charset="0"/>
                            </a:rPr>
                            <a:t>Set operators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Denotations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06267700"/>
                      </a:ext>
                    </a:extLst>
                  </a:tr>
                  <a:tr h="370840">
                    <a:tc>
                      <a:txBody>
                        <a:bodyPr/>
                        <a:lstStyle/>
                        <a:p>
                          <a:r>
                            <a:rPr lang="pt-BR" sz="1800" dirty="0">
                              <a:latin typeface="Times New Roman" panose="02020603050405020304" pitchFamily="18" charset="0"/>
                              <a:cs typeface="Times New Roman" panose="02020603050405020304" pitchFamily="18" charset="0"/>
                            </a:rPr>
                            <a:t>A Subset B</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pt-BR" sz="1800" dirty="0">
                              <a:latin typeface="Times New Roman" panose="02020603050405020304" pitchFamily="18" charset="0"/>
                              <a:cs typeface="Times New Roman" panose="02020603050405020304" pitchFamily="18" charset="0"/>
                            </a:rPr>
                            <a:t>A ⊆ B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1680620664"/>
                      </a:ext>
                    </a:extLst>
                  </a:tr>
                  <a:tr h="370840">
                    <a:tc>
                      <a:txBody>
                        <a:bodyPr/>
                        <a:lstStyle/>
                        <a:p>
                          <a:r>
                            <a:rPr lang="en-US" sz="1800" dirty="0">
                              <a:latin typeface="Times New Roman" panose="02020603050405020304" pitchFamily="18" charset="0"/>
                              <a:cs typeface="Times New Roman" panose="02020603050405020304" pitchFamily="18" charset="0"/>
                            </a:rPr>
                            <a:t>Union of A and 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en-US" sz="1800" dirty="0">
                              <a:latin typeface="Times New Roman" panose="02020603050405020304" pitchFamily="18" charset="0"/>
                              <a:cs typeface="Times New Roman" panose="02020603050405020304" pitchFamily="18" charset="0"/>
                            </a:rPr>
                            <a:t>C = A ∪ B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812012786"/>
                      </a:ext>
                    </a:extLst>
                  </a:tr>
                  <a:tr h="370840">
                    <a:tc>
                      <a:txBody>
                        <a:bodyPr/>
                        <a:lstStyle/>
                        <a:p>
                          <a:r>
                            <a:rPr lang="en-US" sz="1800" dirty="0">
                              <a:latin typeface="Times New Roman" panose="02020603050405020304" pitchFamily="18" charset="0"/>
                              <a:cs typeface="Times New Roman" panose="02020603050405020304" pitchFamily="18" charset="0"/>
                            </a:rPr>
                            <a:t>Intersection of A and 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en-US" sz="1800" dirty="0">
                              <a:latin typeface="Times New Roman" panose="02020603050405020304" pitchFamily="18" charset="0"/>
                              <a:cs typeface="Times New Roman" panose="02020603050405020304" pitchFamily="18" charset="0"/>
                            </a:rPr>
                            <a:t>C = A ∩ B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446478015"/>
                      </a:ext>
                    </a:extLst>
                  </a:tr>
                  <a:tr h="370840">
                    <a:tc>
                      <a:txBody>
                        <a:bodyPr/>
                        <a:lstStyle/>
                        <a:p>
                          <a:r>
                            <a:rPr lang="en-US" sz="1800" dirty="0">
                              <a:latin typeface="Times New Roman" panose="02020603050405020304" pitchFamily="18" charset="0"/>
                              <a:cs typeface="Times New Roman" panose="02020603050405020304" pitchFamily="18" charset="0"/>
                            </a:rPr>
                            <a:t>Disjoint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en-US" sz="1800" dirty="0">
                              <a:latin typeface="Times New Roman" panose="02020603050405020304" pitchFamily="18" charset="0"/>
                              <a:cs typeface="Times New Roman" panose="02020603050405020304" pitchFamily="18" charset="0"/>
                            </a:rPr>
                            <a:t>A ∩ B =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2867525295"/>
                      </a:ext>
                    </a:extLst>
                  </a:tr>
                  <a:tr h="370840">
                    <a:tc>
                      <a:txBody>
                        <a:bodyPr/>
                        <a:lstStyle/>
                        <a:p>
                          <a:r>
                            <a:rPr lang="en-US" sz="1800" dirty="0">
                              <a:latin typeface="Times New Roman" panose="02020603050405020304" pitchFamily="18" charset="0"/>
                              <a:cs typeface="Times New Roman" panose="02020603050405020304" pitchFamily="18" charset="0"/>
                            </a:rPr>
                            <a:t>Complement of 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14:m>
                            <m:oMath xmlns:m="http://schemas.openxmlformats.org/officeDocument/2006/math">
                              <m:sSup>
                                <m:sSupPr>
                                  <m:ctrlPr>
                                    <a:rPr lang="en-US" sz="1800" smtClean="0"/>
                                  </m:ctrlPr>
                                </m:sSupPr>
                                <m:e>
                                  <m:r>
                                    <a:rPr lang="en-US" sz="1800" b="0" smtClean="0"/>
                                    <m:t>𝐴</m:t>
                                  </m:r>
                                </m:e>
                                <m:sup>
                                  <m:r>
                                    <a:rPr lang="en-US" sz="1800" b="0" smtClean="0"/>
                                    <m:t>𝑐</m:t>
                                  </m:r>
                                </m:sup>
                              </m:sSup>
                            </m:oMath>
                          </a14:m>
                          <a:r>
                            <a:rPr lang="en-US" sz="1800" dirty="0">
                              <a:latin typeface="Times New Roman" panose="02020603050405020304" pitchFamily="18" charset="0"/>
                              <a:cs typeface="Times New Roman" panose="02020603050405020304" pitchFamily="18" charset="0"/>
                            </a:rPr>
                            <a:t> ={ w | w ∉ A}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2616535105"/>
                      </a:ext>
                    </a:extLst>
                  </a:tr>
                  <a:tr h="370840">
                    <a:tc>
                      <a:txBody>
                        <a:bodyPr/>
                        <a:lstStyle/>
                        <a:p>
                          <a:r>
                            <a:rPr lang="en-US" sz="1800" dirty="0">
                              <a:latin typeface="Times New Roman" panose="02020603050405020304" pitchFamily="18" charset="0"/>
                              <a:cs typeface="Times New Roman" panose="02020603050405020304" pitchFamily="18" charset="0"/>
                            </a:rPr>
                            <a:t>Difference of A and 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pl-PL" sz="18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B = {w | w ∈</a:t>
                          </a:r>
                          <a:r>
                            <a:rPr lang="en-US"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A, w ∉ B }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3015781475"/>
                      </a:ext>
                    </a:extLst>
                  </a:tr>
                  <a:tr h="370840">
                    <a:tc>
                      <a:txBody>
                        <a:bodyPr/>
                        <a:lstStyle/>
                        <a:p>
                          <a:r>
                            <a:rPr lang="en-US" sz="1800" dirty="0">
                              <a:latin typeface="Times New Roman" panose="02020603050405020304" pitchFamily="18" charset="0"/>
                              <a:cs typeface="Times New Roman" panose="02020603050405020304" pitchFamily="18" charset="0"/>
                            </a:rPr>
                            <a:t>Reflection of 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pl-PL" sz="1800" dirty="0">
                              <a:latin typeface="Times New Roman" panose="02020603050405020304" pitchFamily="18" charset="0"/>
                              <a:cs typeface="Times New Roman" panose="02020603050405020304" pitchFamily="18" charset="0"/>
                            </a:rPr>
                            <a:t>Â = { w | w = -a for a ∈ A}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3062176108"/>
                      </a:ext>
                    </a:extLst>
                  </a:tr>
                  <a:tr h="370840">
                    <a:tc>
                      <a:txBody>
                        <a:bodyPr/>
                        <a:lstStyle/>
                        <a:p>
                          <a:r>
                            <a:rPr lang="en-US" sz="1800" dirty="0">
                              <a:latin typeface="Times New Roman" panose="02020603050405020304" pitchFamily="18" charset="0"/>
                              <a:cs typeface="Times New Roman" panose="02020603050405020304" pitchFamily="18" charset="0"/>
                            </a:rPr>
                            <a:t>Translation of set A by point z(z1, z2)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14:m>
                            <m:oMath xmlns:m="http://schemas.openxmlformats.org/officeDocument/2006/math">
                              <m:sSub>
                                <m:sSubPr>
                                  <m:ctrlPr>
                                    <a:rPr lang="pl-PL" sz="1800" dirty="0" smtClean="0"/>
                                  </m:ctrlPr>
                                </m:sSubPr>
                                <m:e>
                                  <m:r>
                                    <a:rPr lang="pl-PL" sz="1800" dirty="0" smtClean="0"/>
                                    <m:t>(</m:t>
                                  </m:r>
                                  <m:r>
                                    <a:rPr lang="pl-PL" sz="1800" dirty="0" smtClean="0"/>
                                    <m:t>𝐴</m:t>
                                  </m:r>
                                  <m:r>
                                    <a:rPr lang="pl-PL" sz="1800" dirty="0" smtClean="0"/>
                                    <m:t>)</m:t>
                                  </m:r>
                                </m:e>
                                <m:sub>
                                  <m:r>
                                    <a:rPr lang="pl-PL" sz="1800" dirty="0" smtClean="0"/>
                                    <m:t>𝑧</m:t>
                                  </m:r>
                                </m:sub>
                              </m:sSub>
                              <m:r>
                                <a:rPr lang="pl-PL" sz="1800" dirty="0" smtClean="0"/>
                                <m:t> </m:t>
                              </m:r>
                            </m:oMath>
                          </a14:m>
                          <a:r>
                            <a:rPr lang="pl-PL" sz="1800" dirty="0">
                              <a:latin typeface="Times New Roman" panose="02020603050405020304" pitchFamily="18" charset="0"/>
                              <a:cs typeface="Times New Roman" panose="02020603050405020304" pitchFamily="18" charset="0"/>
                            </a:rPr>
                            <a:t>= { c | c = a + z, for a ∈ A}</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1350530401"/>
                      </a:ext>
                    </a:extLst>
                  </a:tr>
                </a:tbl>
              </a:graphicData>
            </a:graphic>
          </p:graphicFrame>
        </mc:Choice>
        <mc:Fallback>
          <p:graphicFrame>
            <p:nvGraphicFramePr>
              <p:cNvPr id="10" name="Table 9">
                <a:extLst>
                  <a:ext uri="{FF2B5EF4-FFF2-40B4-BE49-F238E27FC236}">
                    <a16:creationId xmlns:a16="http://schemas.microsoft.com/office/drawing/2014/main" id="{5055298F-4959-DAF1-51BE-35F2362F93BA}"/>
                  </a:ext>
                </a:extLst>
              </p:cNvPr>
              <p:cNvGraphicFramePr>
                <a:graphicFrameLocks noGrp="1"/>
              </p:cNvGraphicFramePr>
              <p:nvPr>
                <p:extLst>
                  <p:ext uri="{D42A27DB-BD31-4B8C-83A1-F6EECF244321}">
                    <p14:modId xmlns:p14="http://schemas.microsoft.com/office/powerpoint/2010/main" val="3606248008"/>
                  </p:ext>
                </p:extLst>
              </p:nvPr>
            </p:nvGraphicFramePr>
            <p:xfrm>
              <a:off x="1168400" y="1552456"/>
              <a:ext cx="9855200" cy="3337560"/>
            </p:xfrm>
            <a:graphic>
              <a:graphicData uri="http://schemas.openxmlformats.org/drawingml/2006/table">
                <a:tbl>
                  <a:tblPr firstRow="1" bandRow="1">
                    <a:tableStyleId>{21E4AEA4-8DFA-4A89-87EB-49C32662AFE0}</a:tableStyleId>
                  </a:tblPr>
                  <a:tblGrid>
                    <a:gridCol w="4927600">
                      <a:extLst>
                        <a:ext uri="{9D8B030D-6E8A-4147-A177-3AD203B41FA5}">
                          <a16:colId xmlns:a16="http://schemas.microsoft.com/office/drawing/2014/main" val="824195045"/>
                        </a:ext>
                      </a:extLst>
                    </a:gridCol>
                    <a:gridCol w="4927600">
                      <a:extLst>
                        <a:ext uri="{9D8B030D-6E8A-4147-A177-3AD203B41FA5}">
                          <a16:colId xmlns:a16="http://schemas.microsoft.com/office/drawing/2014/main" val="4234243344"/>
                        </a:ext>
                      </a:extLst>
                    </a:gridCol>
                  </a:tblGrid>
                  <a:tr h="370840">
                    <a:tc>
                      <a:txBody>
                        <a:bodyPr/>
                        <a:lstStyle/>
                        <a:p>
                          <a:pPr algn="ctr"/>
                          <a:r>
                            <a:rPr lang="en-US" sz="1800" dirty="0">
                              <a:latin typeface="Times New Roman" panose="02020603050405020304" pitchFamily="18" charset="0"/>
                              <a:cs typeface="Times New Roman" panose="02020603050405020304" pitchFamily="18" charset="0"/>
                            </a:rPr>
                            <a:t>Set operators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Denotations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06267700"/>
                      </a:ext>
                    </a:extLst>
                  </a:tr>
                  <a:tr h="370840">
                    <a:tc>
                      <a:txBody>
                        <a:bodyPr/>
                        <a:lstStyle/>
                        <a:p>
                          <a:r>
                            <a:rPr lang="pt-BR" sz="1800" dirty="0">
                              <a:latin typeface="Times New Roman" panose="02020603050405020304" pitchFamily="18" charset="0"/>
                              <a:cs typeface="Times New Roman" panose="02020603050405020304" pitchFamily="18" charset="0"/>
                            </a:rPr>
                            <a:t>A Subset B</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pt-BR" sz="1800" dirty="0">
                              <a:latin typeface="Times New Roman" panose="02020603050405020304" pitchFamily="18" charset="0"/>
                              <a:cs typeface="Times New Roman" panose="02020603050405020304" pitchFamily="18" charset="0"/>
                            </a:rPr>
                            <a:t>A ⊆ B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1680620664"/>
                      </a:ext>
                    </a:extLst>
                  </a:tr>
                  <a:tr h="370840">
                    <a:tc>
                      <a:txBody>
                        <a:bodyPr/>
                        <a:lstStyle/>
                        <a:p>
                          <a:r>
                            <a:rPr lang="en-US" sz="1800" dirty="0">
                              <a:latin typeface="Times New Roman" panose="02020603050405020304" pitchFamily="18" charset="0"/>
                              <a:cs typeface="Times New Roman" panose="02020603050405020304" pitchFamily="18" charset="0"/>
                            </a:rPr>
                            <a:t>Union of A and 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en-US" sz="1800" dirty="0">
                              <a:latin typeface="Times New Roman" panose="02020603050405020304" pitchFamily="18" charset="0"/>
                              <a:cs typeface="Times New Roman" panose="02020603050405020304" pitchFamily="18" charset="0"/>
                            </a:rPr>
                            <a:t>C = A ∪ B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812012786"/>
                      </a:ext>
                    </a:extLst>
                  </a:tr>
                  <a:tr h="370840">
                    <a:tc>
                      <a:txBody>
                        <a:bodyPr/>
                        <a:lstStyle/>
                        <a:p>
                          <a:r>
                            <a:rPr lang="en-US" sz="1800" dirty="0">
                              <a:latin typeface="Times New Roman" panose="02020603050405020304" pitchFamily="18" charset="0"/>
                              <a:cs typeface="Times New Roman" panose="02020603050405020304" pitchFamily="18" charset="0"/>
                            </a:rPr>
                            <a:t>Intersection of A and 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en-US" sz="1800" dirty="0">
                              <a:latin typeface="Times New Roman" panose="02020603050405020304" pitchFamily="18" charset="0"/>
                              <a:cs typeface="Times New Roman" panose="02020603050405020304" pitchFamily="18" charset="0"/>
                            </a:rPr>
                            <a:t>C = A ∩ B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446478015"/>
                      </a:ext>
                    </a:extLst>
                  </a:tr>
                  <a:tr h="370840">
                    <a:tc>
                      <a:txBody>
                        <a:bodyPr/>
                        <a:lstStyle/>
                        <a:p>
                          <a:r>
                            <a:rPr lang="en-US" sz="1800" dirty="0">
                              <a:latin typeface="Times New Roman" panose="02020603050405020304" pitchFamily="18" charset="0"/>
                              <a:cs typeface="Times New Roman" panose="02020603050405020304" pitchFamily="18" charset="0"/>
                            </a:rPr>
                            <a:t>Disjoint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en-US" sz="1800" dirty="0">
                              <a:latin typeface="Times New Roman" panose="02020603050405020304" pitchFamily="18" charset="0"/>
                              <a:cs typeface="Times New Roman" panose="02020603050405020304" pitchFamily="18" charset="0"/>
                            </a:rPr>
                            <a:t>A ∩ B =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2867525295"/>
                      </a:ext>
                    </a:extLst>
                  </a:tr>
                  <a:tr h="370840">
                    <a:tc>
                      <a:txBody>
                        <a:bodyPr/>
                        <a:lstStyle/>
                        <a:p>
                          <a:r>
                            <a:rPr lang="en-US" sz="1800" dirty="0">
                              <a:latin typeface="Times New Roman" panose="02020603050405020304" pitchFamily="18" charset="0"/>
                              <a:cs typeface="Times New Roman" panose="02020603050405020304" pitchFamily="18" charset="0"/>
                            </a:rPr>
                            <a:t>Complement of 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3"/>
                          <a:stretch>
                            <a:fillRect l="-100124" t="-508197" r="-247" b="-322951"/>
                          </a:stretch>
                        </a:blipFill>
                      </a:tcPr>
                    </a:tc>
                    <a:extLst>
                      <a:ext uri="{0D108BD9-81ED-4DB2-BD59-A6C34878D82A}">
                        <a16:rowId xmlns:a16="http://schemas.microsoft.com/office/drawing/2014/main" val="2616535105"/>
                      </a:ext>
                    </a:extLst>
                  </a:tr>
                  <a:tr h="370840">
                    <a:tc>
                      <a:txBody>
                        <a:bodyPr/>
                        <a:lstStyle/>
                        <a:p>
                          <a:r>
                            <a:rPr lang="en-US" sz="1800" dirty="0">
                              <a:latin typeface="Times New Roman" panose="02020603050405020304" pitchFamily="18" charset="0"/>
                              <a:cs typeface="Times New Roman" panose="02020603050405020304" pitchFamily="18" charset="0"/>
                            </a:rPr>
                            <a:t>Difference of A and 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pl-PL" sz="18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B = {w | w ∈</a:t>
                          </a:r>
                          <a:r>
                            <a:rPr lang="en-US"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A, w ∉ B }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3015781475"/>
                      </a:ext>
                    </a:extLst>
                  </a:tr>
                  <a:tr h="370840">
                    <a:tc>
                      <a:txBody>
                        <a:bodyPr/>
                        <a:lstStyle/>
                        <a:p>
                          <a:r>
                            <a:rPr lang="en-US" sz="1800" dirty="0">
                              <a:latin typeface="Times New Roman" panose="02020603050405020304" pitchFamily="18" charset="0"/>
                              <a:cs typeface="Times New Roman" panose="02020603050405020304" pitchFamily="18" charset="0"/>
                            </a:rPr>
                            <a:t>Reflection of 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pPr algn="ctr"/>
                          <a:r>
                            <a:rPr lang="pl-PL" sz="1800" dirty="0">
                              <a:latin typeface="Times New Roman" panose="02020603050405020304" pitchFamily="18" charset="0"/>
                              <a:cs typeface="Times New Roman" panose="02020603050405020304" pitchFamily="18" charset="0"/>
                            </a:rPr>
                            <a:t>Â = { w | w = -a for a ∈ A}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extLst>
                      <a:ext uri="{0D108BD9-81ED-4DB2-BD59-A6C34878D82A}">
                        <a16:rowId xmlns:a16="http://schemas.microsoft.com/office/drawing/2014/main" val="3062176108"/>
                      </a:ext>
                    </a:extLst>
                  </a:tr>
                  <a:tr h="370840">
                    <a:tc>
                      <a:txBody>
                        <a:bodyPr/>
                        <a:lstStyle/>
                        <a:p>
                          <a:r>
                            <a:rPr lang="en-US" sz="1800" dirty="0">
                              <a:latin typeface="Times New Roman" panose="02020603050405020304" pitchFamily="18" charset="0"/>
                              <a:cs typeface="Times New Roman" panose="02020603050405020304" pitchFamily="18" charset="0"/>
                            </a:rPr>
                            <a:t>Translation of set A by point z(z1, z2)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DC2D9"/>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3"/>
                          <a:stretch>
                            <a:fillRect l="-100124" t="-808197" r="-247" b="-22951"/>
                          </a:stretch>
                        </a:blipFill>
                      </a:tcPr>
                    </a:tc>
                    <a:extLst>
                      <a:ext uri="{0D108BD9-81ED-4DB2-BD59-A6C34878D82A}">
                        <a16:rowId xmlns:a16="http://schemas.microsoft.com/office/drawing/2014/main" val="1350530401"/>
                      </a:ext>
                    </a:extLst>
                  </a:tr>
                </a:tbl>
              </a:graphicData>
            </a:graphic>
          </p:graphicFrame>
        </mc:Fallback>
      </mc:AlternateContent>
    </p:spTree>
    <p:extLst>
      <p:ext uri="{BB962C8B-B14F-4D97-AF65-F5344CB8AC3E}">
        <p14:creationId xmlns:p14="http://schemas.microsoft.com/office/powerpoint/2010/main" val="334583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F564897-B137-4B19-F0BB-E3320E27B185}"/>
              </a:ext>
            </a:extLst>
          </p:cNvPr>
          <p:cNvSpPr/>
          <p:nvPr/>
        </p:nvSpPr>
        <p:spPr>
          <a:xfrm>
            <a:off x="843945" y="3745493"/>
            <a:ext cx="3326130" cy="2000250"/>
          </a:xfrm>
          <a:prstGeom prst="rect">
            <a:avLst/>
          </a:prstGeom>
          <a:ln>
            <a:solidFill>
              <a:srgbClr val="4F81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1906E-78E2-AEC1-8FEF-85D9A6185ABE}"/>
              </a:ext>
            </a:extLst>
          </p:cNvPr>
          <p:cNvSpPr>
            <a:spLocks noGrp="1"/>
          </p:cNvSpPr>
          <p:nvPr>
            <p:ph type="title"/>
          </p:nvPr>
        </p:nvSpPr>
        <p:spPr/>
        <p:txBody>
          <a:bodyPr/>
          <a:lstStyle/>
          <a:p>
            <a:r>
              <a:rPr lang="en-US" dirty="0"/>
              <a:t>Basic Set Theory</a:t>
            </a:r>
          </a:p>
        </p:txBody>
      </p:sp>
      <p:grpSp>
        <p:nvGrpSpPr>
          <p:cNvPr id="32" name="Group 31">
            <a:extLst>
              <a:ext uri="{FF2B5EF4-FFF2-40B4-BE49-F238E27FC236}">
                <a16:creationId xmlns:a16="http://schemas.microsoft.com/office/drawing/2014/main" id="{33BF423D-B758-C3C3-1CA2-146CF2489AB9}"/>
              </a:ext>
            </a:extLst>
          </p:cNvPr>
          <p:cNvGrpSpPr/>
          <p:nvPr/>
        </p:nvGrpSpPr>
        <p:grpSpPr>
          <a:xfrm>
            <a:off x="404415" y="1235438"/>
            <a:ext cx="3044952" cy="1734463"/>
            <a:chOff x="335360" y="1238250"/>
            <a:chExt cx="3616325" cy="2101176"/>
          </a:xfrm>
        </p:grpSpPr>
        <p:sp>
          <p:nvSpPr>
            <p:cNvPr id="11" name="Freeform: Shape 10">
              <a:extLst>
                <a:ext uri="{FF2B5EF4-FFF2-40B4-BE49-F238E27FC236}">
                  <a16:creationId xmlns:a16="http://schemas.microsoft.com/office/drawing/2014/main" id="{73CBF5A0-A984-7110-0534-F9DFC4E6AC70}"/>
                </a:ext>
              </a:extLst>
            </p:cNvPr>
            <p:cNvSpPr/>
            <p:nvPr/>
          </p:nvSpPr>
          <p:spPr>
            <a:xfrm>
              <a:off x="335360" y="1238250"/>
              <a:ext cx="2470150" cy="137795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Freeform: Shape 11">
              <a:extLst>
                <a:ext uri="{FF2B5EF4-FFF2-40B4-BE49-F238E27FC236}">
                  <a16:creationId xmlns:a16="http://schemas.microsoft.com/office/drawing/2014/main" id="{B35EF8AC-2BC7-5EB5-93EB-D3922D85144B}"/>
                </a:ext>
              </a:extLst>
            </p:cNvPr>
            <p:cNvSpPr/>
            <p:nvPr/>
          </p:nvSpPr>
          <p:spPr>
            <a:xfrm>
              <a:off x="1713312" y="1611629"/>
              <a:ext cx="2238373" cy="1727797"/>
            </a:xfrm>
            <a:custGeom>
              <a:avLst/>
              <a:gdLst>
                <a:gd name="connsiteX0" fmla="*/ 0 w 2152650"/>
                <a:gd name="connsiteY0" fmla="*/ 0 h 1543050"/>
                <a:gd name="connsiteX1" fmla="*/ 1397000 w 2152650"/>
                <a:gd name="connsiteY1" fmla="*/ 0 h 1543050"/>
                <a:gd name="connsiteX2" fmla="*/ 2152650 w 2152650"/>
                <a:gd name="connsiteY2" fmla="*/ 590550 h 1543050"/>
                <a:gd name="connsiteX3" fmla="*/ 6350 w 2152650"/>
                <a:gd name="connsiteY3" fmla="*/ 1543050 h 1543050"/>
                <a:gd name="connsiteX4" fmla="*/ 0 w 2152650"/>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50" h="1543050">
                  <a:moveTo>
                    <a:pt x="0" y="0"/>
                  </a:moveTo>
                  <a:lnTo>
                    <a:pt x="1397000" y="0"/>
                  </a:lnTo>
                  <a:lnTo>
                    <a:pt x="2152650" y="590550"/>
                  </a:lnTo>
                  <a:lnTo>
                    <a:pt x="6350" y="1543050"/>
                  </a:lnTo>
                  <a:cubicBezTo>
                    <a:pt x="8467" y="1028700"/>
                    <a:pt x="10583" y="514350"/>
                    <a:pt x="0" y="0"/>
                  </a:cubicBez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reeform: Shape 12">
              <a:extLst>
                <a:ext uri="{FF2B5EF4-FFF2-40B4-BE49-F238E27FC236}">
                  <a16:creationId xmlns:a16="http://schemas.microsoft.com/office/drawing/2014/main" id="{1AAE55F8-C4D1-7D56-259A-73D410C17FCA}"/>
                </a:ext>
              </a:extLst>
            </p:cNvPr>
            <p:cNvSpPr/>
            <p:nvPr/>
          </p:nvSpPr>
          <p:spPr>
            <a:xfrm>
              <a:off x="1706960" y="1604963"/>
              <a:ext cx="1100138" cy="1014412"/>
            </a:xfrm>
            <a:custGeom>
              <a:avLst/>
              <a:gdLst>
                <a:gd name="connsiteX0" fmla="*/ 0 w 1100138"/>
                <a:gd name="connsiteY0" fmla="*/ 4762 h 1014412"/>
                <a:gd name="connsiteX1" fmla="*/ 319088 w 1100138"/>
                <a:gd name="connsiteY1" fmla="*/ 0 h 1014412"/>
                <a:gd name="connsiteX2" fmla="*/ 319088 w 1100138"/>
                <a:gd name="connsiteY2" fmla="*/ 376237 h 1014412"/>
                <a:gd name="connsiteX3" fmla="*/ 1095375 w 1100138"/>
                <a:gd name="connsiteY3" fmla="*/ 366712 h 1014412"/>
                <a:gd name="connsiteX4" fmla="*/ 1100138 w 1100138"/>
                <a:gd name="connsiteY4" fmla="*/ 1014412 h 1014412"/>
                <a:gd name="connsiteX5" fmla="*/ 9525 w 1100138"/>
                <a:gd name="connsiteY5" fmla="*/ 1009650 h 1014412"/>
                <a:gd name="connsiteX6" fmla="*/ 0 w 1100138"/>
                <a:gd name="connsiteY6" fmla="*/ 4762 h 10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138" h="1014412">
                  <a:moveTo>
                    <a:pt x="0" y="4762"/>
                  </a:moveTo>
                  <a:lnTo>
                    <a:pt x="319088" y="0"/>
                  </a:lnTo>
                  <a:lnTo>
                    <a:pt x="319088" y="376237"/>
                  </a:lnTo>
                  <a:lnTo>
                    <a:pt x="1095375" y="366712"/>
                  </a:lnTo>
                  <a:cubicBezTo>
                    <a:pt x="1096963" y="582612"/>
                    <a:pt x="1098550" y="798512"/>
                    <a:pt x="1100138" y="1014412"/>
                  </a:cubicBezTo>
                  <a:lnTo>
                    <a:pt x="9525" y="1009650"/>
                  </a:lnTo>
                  <a:cubicBezTo>
                    <a:pt x="7938" y="677862"/>
                    <a:pt x="6350" y="346075"/>
                    <a:pt x="0" y="4762"/>
                  </a:cubicBez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60FD5616-0703-1FE4-3E6F-EF3CC8A7A3BD}"/>
                </a:ext>
              </a:extLst>
            </p:cNvPr>
            <p:cNvSpPr txBox="1"/>
            <p:nvPr/>
          </p:nvSpPr>
          <p:spPr>
            <a:xfrm>
              <a:off x="378618" y="2248456"/>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5" name="TextBox 14">
              <a:extLst>
                <a:ext uri="{FF2B5EF4-FFF2-40B4-BE49-F238E27FC236}">
                  <a16:creationId xmlns:a16="http://schemas.microsoft.com/office/drawing/2014/main" id="{48EEC7F1-CF57-06BF-3513-5AF3AEB16B47}"/>
                </a:ext>
              </a:extLst>
            </p:cNvPr>
            <p:cNvSpPr txBox="1"/>
            <p:nvPr/>
          </p:nvSpPr>
          <p:spPr>
            <a:xfrm>
              <a:off x="1741703" y="2720882"/>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grpSp>
      <p:grpSp>
        <p:nvGrpSpPr>
          <p:cNvPr id="31" name="Group 30">
            <a:extLst>
              <a:ext uri="{FF2B5EF4-FFF2-40B4-BE49-F238E27FC236}">
                <a16:creationId xmlns:a16="http://schemas.microsoft.com/office/drawing/2014/main" id="{F28F7F23-9407-C64E-ECE6-B0FFF6EE8B07}"/>
              </a:ext>
            </a:extLst>
          </p:cNvPr>
          <p:cNvGrpSpPr/>
          <p:nvPr/>
        </p:nvGrpSpPr>
        <p:grpSpPr>
          <a:xfrm>
            <a:off x="4630842" y="1138634"/>
            <a:ext cx="3040987" cy="1734463"/>
            <a:chOff x="4535091" y="1238250"/>
            <a:chExt cx="3705226" cy="2101176"/>
          </a:xfrm>
        </p:grpSpPr>
        <p:sp>
          <p:nvSpPr>
            <p:cNvPr id="16" name="Freeform: Shape 15">
              <a:extLst>
                <a:ext uri="{FF2B5EF4-FFF2-40B4-BE49-F238E27FC236}">
                  <a16:creationId xmlns:a16="http://schemas.microsoft.com/office/drawing/2014/main" id="{10BB03D2-13F4-2407-5D68-85150ACB7F15}"/>
                </a:ext>
              </a:extLst>
            </p:cNvPr>
            <p:cNvSpPr/>
            <p:nvPr/>
          </p:nvSpPr>
          <p:spPr>
            <a:xfrm>
              <a:off x="4623992" y="1238250"/>
              <a:ext cx="2470150" cy="137795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solidFill>
              <a:schemeClr val="accent1">
                <a:lumMod val="40000"/>
                <a:lumOff val="60000"/>
              </a:schemeClr>
            </a:solidFill>
            <a:ln>
              <a:solidFill>
                <a:schemeClr val="tx1"/>
              </a:solidFill>
              <a:headEnd type="none" w="med" len="med"/>
              <a:tailEnd type="none" w="med" len="med"/>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FAFE70F-273E-F6E7-2D53-471B7BA1F3D1}"/>
                </a:ext>
              </a:extLst>
            </p:cNvPr>
            <p:cNvSpPr/>
            <p:nvPr/>
          </p:nvSpPr>
          <p:spPr>
            <a:xfrm>
              <a:off x="6001944" y="1611629"/>
              <a:ext cx="2238373" cy="1727797"/>
            </a:xfrm>
            <a:custGeom>
              <a:avLst/>
              <a:gdLst>
                <a:gd name="connsiteX0" fmla="*/ 0 w 2152650"/>
                <a:gd name="connsiteY0" fmla="*/ 0 h 1543050"/>
                <a:gd name="connsiteX1" fmla="*/ 1397000 w 2152650"/>
                <a:gd name="connsiteY1" fmla="*/ 0 h 1543050"/>
                <a:gd name="connsiteX2" fmla="*/ 2152650 w 2152650"/>
                <a:gd name="connsiteY2" fmla="*/ 590550 h 1543050"/>
                <a:gd name="connsiteX3" fmla="*/ 6350 w 2152650"/>
                <a:gd name="connsiteY3" fmla="*/ 1543050 h 1543050"/>
                <a:gd name="connsiteX4" fmla="*/ 0 w 2152650"/>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50" h="1543050">
                  <a:moveTo>
                    <a:pt x="0" y="0"/>
                  </a:moveTo>
                  <a:lnTo>
                    <a:pt x="1397000" y="0"/>
                  </a:lnTo>
                  <a:lnTo>
                    <a:pt x="2152650" y="590550"/>
                  </a:lnTo>
                  <a:lnTo>
                    <a:pt x="6350" y="1543050"/>
                  </a:lnTo>
                  <a:cubicBezTo>
                    <a:pt x="8467" y="1028700"/>
                    <a:pt x="10583" y="514350"/>
                    <a:pt x="0" y="0"/>
                  </a:cubicBezTo>
                  <a:close/>
                </a:path>
              </a:pathLst>
            </a:custGeom>
            <a:solidFill>
              <a:schemeClr val="accent1">
                <a:lumMod val="40000"/>
                <a:lumOff val="60000"/>
              </a:schemeClr>
            </a:solidFill>
            <a:ln>
              <a:solidFill>
                <a:schemeClr val="tx1"/>
              </a:solidFill>
              <a:headEnd type="none" w="med" len="med"/>
              <a:tailEnd type="none" w="med" len="med"/>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A356146-7EFE-D57A-92F8-26B55119BD53}"/>
                </a:ext>
              </a:extLst>
            </p:cNvPr>
            <p:cNvSpPr/>
            <p:nvPr/>
          </p:nvSpPr>
          <p:spPr>
            <a:xfrm>
              <a:off x="5995592" y="1604963"/>
              <a:ext cx="1100138" cy="1014412"/>
            </a:xfrm>
            <a:custGeom>
              <a:avLst/>
              <a:gdLst>
                <a:gd name="connsiteX0" fmla="*/ 0 w 1100138"/>
                <a:gd name="connsiteY0" fmla="*/ 4762 h 1014412"/>
                <a:gd name="connsiteX1" fmla="*/ 319088 w 1100138"/>
                <a:gd name="connsiteY1" fmla="*/ 0 h 1014412"/>
                <a:gd name="connsiteX2" fmla="*/ 319088 w 1100138"/>
                <a:gd name="connsiteY2" fmla="*/ 376237 h 1014412"/>
                <a:gd name="connsiteX3" fmla="*/ 1095375 w 1100138"/>
                <a:gd name="connsiteY3" fmla="*/ 366712 h 1014412"/>
                <a:gd name="connsiteX4" fmla="*/ 1100138 w 1100138"/>
                <a:gd name="connsiteY4" fmla="*/ 1014412 h 1014412"/>
                <a:gd name="connsiteX5" fmla="*/ 9525 w 1100138"/>
                <a:gd name="connsiteY5" fmla="*/ 1009650 h 1014412"/>
                <a:gd name="connsiteX6" fmla="*/ 0 w 1100138"/>
                <a:gd name="connsiteY6" fmla="*/ 4762 h 10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138" h="1014412">
                  <a:moveTo>
                    <a:pt x="0" y="4762"/>
                  </a:moveTo>
                  <a:lnTo>
                    <a:pt x="319088" y="0"/>
                  </a:lnTo>
                  <a:lnTo>
                    <a:pt x="319088" y="376237"/>
                  </a:lnTo>
                  <a:lnTo>
                    <a:pt x="1095375" y="366712"/>
                  </a:lnTo>
                  <a:cubicBezTo>
                    <a:pt x="1096963" y="582612"/>
                    <a:pt x="1098550" y="798512"/>
                    <a:pt x="1100138" y="1014412"/>
                  </a:cubicBezTo>
                  <a:lnTo>
                    <a:pt x="9525" y="1009650"/>
                  </a:lnTo>
                  <a:cubicBezTo>
                    <a:pt x="7938" y="677862"/>
                    <a:pt x="6350" y="346075"/>
                    <a:pt x="0" y="4762"/>
                  </a:cubicBezTo>
                  <a:close/>
                </a:path>
              </a:pathLst>
            </a:custGeom>
            <a:solidFill>
              <a:schemeClr val="accent1">
                <a:lumMod val="40000"/>
                <a:lumOff val="60000"/>
              </a:schemeClr>
            </a:solidFill>
            <a:ln>
              <a:solidFill>
                <a:schemeClr val="tx1"/>
              </a:solidFill>
              <a:headEnd type="none" w="med" len="med"/>
              <a:tailEnd type="none" w="med" len="med"/>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6DE9593-13CB-1205-3D12-B7714E2B8426}"/>
                </a:ext>
              </a:extLst>
            </p:cNvPr>
            <p:cNvSpPr txBox="1"/>
            <p:nvPr/>
          </p:nvSpPr>
          <p:spPr>
            <a:xfrm>
              <a:off x="4667250" y="2248456"/>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20" name="TextBox 19">
              <a:extLst>
                <a:ext uri="{FF2B5EF4-FFF2-40B4-BE49-F238E27FC236}">
                  <a16:creationId xmlns:a16="http://schemas.microsoft.com/office/drawing/2014/main" id="{1A71A27A-DEAC-BF4F-CB0C-41BDA2921917}"/>
                </a:ext>
              </a:extLst>
            </p:cNvPr>
            <p:cNvSpPr txBox="1"/>
            <p:nvPr/>
          </p:nvSpPr>
          <p:spPr>
            <a:xfrm>
              <a:off x="5995592" y="2758153"/>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22" name="TextBox 21">
              <a:extLst>
                <a:ext uri="{FF2B5EF4-FFF2-40B4-BE49-F238E27FC236}">
                  <a16:creationId xmlns:a16="http://schemas.microsoft.com/office/drawing/2014/main" id="{5C2EF539-A926-9819-A04A-AC39A6254445}"/>
                </a:ext>
              </a:extLst>
            </p:cNvPr>
            <p:cNvSpPr txBox="1"/>
            <p:nvPr/>
          </p:nvSpPr>
          <p:spPr>
            <a:xfrm>
              <a:off x="4535091" y="2645799"/>
              <a:ext cx="1550194" cy="447419"/>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A ∪ B </a:t>
              </a:r>
            </a:p>
          </p:txBody>
        </p:sp>
      </p:grpSp>
      <p:sp>
        <p:nvSpPr>
          <p:cNvPr id="24" name="TextBox 23">
            <a:extLst>
              <a:ext uri="{FF2B5EF4-FFF2-40B4-BE49-F238E27FC236}">
                <a16:creationId xmlns:a16="http://schemas.microsoft.com/office/drawing/2014/main" id="{22EA3743-053F-8593-062F-04A213014A0F}"/>
              </a:ext>
            </a:extLst>
          </p:cNvPr>
          <p:cNvSpPr txBox="1"/>
          <p:nvPr/>
        </p:nvSpPr>
        <p:spPr>
          <a:xfrm>
            <a:off x="3192494" y="3142712"/>
            <a:ext cx="6176962"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Union of A and B</a:t>
            </a:r>
          </a:p>
        </p:txBody>
      </p:sp>
      <p:grpSp>
        <p:nvGrpSpPr>
          <p:cNvPr id="30" name="Group 29">
            <a:extLst>
              <a:ext uri="{FF2B5EF4-FFF2-40B4-BE49-F238E27FC236}">
                <a16:creationId xmlns:a16="http://schemas.microsoft.com/office/drawing/2014/main" id="{918BA5AA-E1D2-04D8-5F07-D99608BE3A97}"/>
              </a:ext>
            </a:extLst>
          </p:cNvPr>
          <p:cNvGrpSpPr/>
          <p:nvPr/>
        </p:nvGrpSpPr>
        <p:grpSpPr>
          <a:xfrm>
            <a:off x="8471697" y="1238250"/>
            <a:ext cx="3044952" cy="1737360"/>
            <a:chOff x="8471697" y="1238250"/>
            <a:chExt cx="3616325" cy="2101176"/>
          </a:xfrm>
        </p:grpSpPr>
        <p:sp>
          <p:nvSpPr>
            <p:cNvPr id="25" name="Freeform: Shape 24">
              <a:extLst>
                <a:ext uri="{FF2B5EF4-FFF2-40B4-BE49-F238E27FC236}">
                  <a16:creationId xmlns:a16="http://schemas.microsoft.com/office/drawing/2014/main" id="{BC8D0FD0-744E-6DDD-29A1-67C4F1D64F8D}"/>
                </a:ext>
              </a:extLst>
            </p:cNvPr>
            <p:cNvSpPr/>
            <p:nvPr/>
          </p:nvSpPr>
          <p:spPr>
            <a:xfrm>
              <a:off x="8471697" y="1238250"/>
              <a:ext cx="2470150" cy="137795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Freeform: Shape 25">
              <a:extLst>
                <a:ext uri="{FF2B5EF4-FFF2-40B4-BE49-F238E27FC236}">
                  <a16:creationId xmlns:a16="http://schemas.microsoft.com/office/drawing/2014/main" id="{A528B92B-B1FE-7B13-B76D-9B34E76CC5F2}"/>
                </a:ext>
              </a:extLst>
            </p:cNvPr>
            <p:cNvSpPr/>
            <p:nvPr/>
          </p:nvSpPr>
          <p:spPr>
            <a:xfrm>
              <a:off x="9849649" y="1611629"/>
              <a:ext cx="2238373" cy="1727797"/>
            </a:xfrm>
            <a:custGeom>
              <a:avLst/>
              <a:gdLst>
                <a:gd name="connsiteX0" fmla="*/ 0 w 2152650"/>
                <a:gd name="connsiteY0" fmla="*/ 0 h 1543050"/>
                <a:gd name="connsiteX1" fmla="*/ 1397000 w 2152650"/>
                <a:gd name="connsiteY1" fmla="*/ 0 h 1543050"/>
                <a:gd name="connsiteX2" fmla="*/ 2152650 w 2152650"/>
                <a:gd name="connsiteY2" fmla="*/ 590550 h 1543050"/>
                <a:gd name="connsiteX3" fmla="*/ 6350 w 2152650"/>
                <a:gd name="connsiteY3" fmla="*/ 1543050 h 1543050"/>
                <a:gd name="connsiteX4" fmla="*/ 0 w 2152650"/>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50" h="1543050">
                  <a:moveTo>
                    <a:pt x="0" y="0"/>
                  </a:moveTo>
                  <a:lnTo>
                    <a:pt x="1397000" y="0"/>
                  </a:lnTo>
                  <a:lnTo>
                    <a:pt x="2152650" y="590550"/>
                  </a:lnTo>
                  <a:lnTo>
                    <a:pt x="6350" y="1543050"/>
                  </a:lnTo>
                  <a:cubicBezTo>
                    <a:pt x="8467" y="1028700"/>
                    <a:pt x="10583" y="514350"/>
                    <a:pt x="0" y="0"/>
                  </a:cubicBez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Freeform: Shape 26">
              <a:extLst>
                <a:ext uri="{FF2B5EF4-FFF2-40B4-BE49-F238E27FC236}">
                  <a16:creationId xmlns:a16="http://schemas.microsoft.com/office/drawing/2014/main" id="{8C6FF3B4-6836-4086-9B48-C73E7938298D}"/>
                </a:ext>
              </a:extLst>
            </p:cNvPr>
            <p:cNvSpPr/>
            <p:nvPr/>
          </p:nvSpPr>
          <p:spPr>
            <a:xfrm>
              <a:off x="9843297" y="1604963"/>
              <a:ext cx="1100138" cy="1014412"/>
            </a:xfrm>
            <a:custGeom>
              <a:avLst/>
              <a:gdLst>
                <a:gd name="connsiteX0" fmla="*/ 0 w 1100138"/>
                <a:gd name="connsiteY0" fmla="*/ 4762 h 1014412"/>
                <a:gd name="connsiteX1" fmla="*/ 319088 w 1100138"/>
                <a:gd name="connsiteY1" fmla="*/ 0 h 1014412"/>
                <a:gd name="connsiteX2" fmla="*/ 319088 w 1100138"/>
                <a:gd name="connsiteY2" fmla="*/ 376237 h 1014412"/>
                <a:gd name="connsiteX3" fmla="*/ 1095375 w 1100138"/>
                <a:gd name="connsiteY3" fmla="*/ 366712 h 1014412"/>
                <a:gd name="connsiteX4" fmla="*/ 1100138 w 1100138"/>
                <a:gd name="connsiteY4" fmla="*/ 1014412 h 1014412"/>
                <a:gd name="connsiteX5" fmla="*/ 9525 w 1100138"/>
                <a:gd name="connsiteY5" fmla="*/ 1009650 h 1014412"/>
                <a:gd name="connsiteX6" fmla="*/ 0 w 1100138"/>
                <a:gd name="connsiteY6" fmla="*/ 4762 h 10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138" h="1014412">
                  <a:moveTo>
                    <a:pt x="0" y="4762"/>
                  </a:moveTo>
                  <a:lnTo>
                    <a:pt x="319088" y="0"/>
                  </a:lnTo>
                  <a:lnTo>
                    <a:pt x="319088" y="376237"/>
                  </a:lnTo>
                  <a:lnTo>
                    <a:pt x="1095375" y="366712"/>
                  </a:lnTo>
                  <a:cubicBezTo>
                    <a:pt x="1096963" y="582612"/>
                    <a:pt x="1098550" y="798512"/>
                    <a:pt x="1100138" y="1014412"/>
                  </a:cubicBezTo>
                  <a:lnTo>
                    <a:pt x="9525" y="1009650"/>
                  </a:lnTo>
                  <a:cubicBezTo>
                    <a:pt x="7938" y="677862"/>
                    <a:pt x="6350" y="346075"/>
                    <a:pt x="0" y="4762"/>
                  </a:cubicBezTo>
                  <a:close/>
                </a:path>
              </a:pathLst>
            </a:custGeom>
            <a:solidFill>
              <a:schemeClr val="accent1">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9274ABEE-E968-D1C4-180D-E8BC749EA735}"/>
                </a:ext>
              </a:extLst>
            </p:cNvPr>
            <p:cNvSpPr txBox="1"/>
            <p:nvPr/>
          </p:nvSpPr>
          <p:spPr>
            <a:xfrm>
              <a:off x="8514955" y="2248456"/>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29" name="TextBox 28">
              <a:extLst>
                <a:ext uri="{FF2B5EF4-FFF2-40B4-BE49-F238E27FC236}">
                  <a16:creationId xmlns:a16="http://schemas.microsoft.com/office/drawing/2014/main" id="{E8DE3FA8-BDA9-8A52-6DA8-04B2824BFA13}"/>
                </a:ext>
              </a:extLst>
            </p:cNvPr>
            <p:cNvSpPr txBox="1"/>
            <p:nvPr/>
          </p:nvSpPr>
          <p:spPr>
            <a:xfrm>
              <a:off x="9936167" y="2721295"/>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grpSp>
      <p:sp>
        <p:nvSpPr>
          <p:cNvPr id="36" name="Freeform: Shape 35">
            <a:extLst>
              <a:ext uri="{FF2B5EF4-FFF2-40B4-BE49-F238E27FC236}">
                <a16:creationId xmlns:a16="http://schemas.microsoft.com/office/drawing/2014/main" id="{E60F045D-7639-BC6D-1F29-14F8027A6972}"/>
              </a:ext>
            </a:extLst>
          </p:cNvPr>
          <p:cNvSpPr/>
          <p:nvPr/>
        </p:nvSpPr>
        <p:spPr>
          <a:xfrm>
            <a:off x="1588558" y="4176888"/>
            <a:ext cx="2079871" cy="113746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56507047-2E8D-CC83-446A-B623D0088577}"/>
              </a:ext>
            </a:extLst>
          </p:cNvPr>
          <p:cNvSpPr txBox="1"/>
          <p:nvPr/>
        </p:nvSpPr>
        <p:spPr>
          <a:xfrm>
            <a:off x="1584177" y="4907785"/>
            <a:ext cx="769926" cy="304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39CD7404-B588-7D3D-871D-9A2CE578DE0B}"/>
                  </a:ext>
                </a:extLst>
              </p:cNvPr>
              <p:cNvSpPr txBox="1"/>
              <p:nvPr/>
            </p:nvSpPr>
            <p:spPr>
              <a:xfrm>
                <a:off x="850021" y="5345379"/>
                <a:ext cx="709284" cy="369332"/>
              </a:xfrm>
              <a:prstGeom prst="rect">
                <a:avLst/>
              </a:prstGeom>
              <a:noFill/>
            </p:spPr>
            <p:txBody>
              <a:bodyPr wrap="square">
                <a:spAutoFit/>
              </a:bodyPr>
              <a:lstStyle/>
              <a:p>
                <a14:m>
                  <m:oMath xmlns:m="http://schemas.openxmlformats.org/officeDocument/2006/math">
                    <m:sSup>
                      <m:sSupPr>
                        <m:ctrlPr>
                          <a:rPr lang="en-US" sz="1800" i="1" smtClean="0">
                            <a:solidFill>
                              <a:schemeClr val="bg1"/>
                            </a:solidFill>
                            <a:latin typeface="Cambria Math" panose="02040503050406030204" pitchFamily="18" charset="0"/>
                          </a:rPr>
                        </m:ctrlPr>
                      </m:sSupPr>
                      <m:e>
                        <m:r>
                          <a:rPr lang="en-US" sz="1800" b="0" smtClean="0">
                            <a:solidFill>
                              <a:schemeClr val="bg1"/>
                            </a:solidFill>
                            <a:latin typeface="Cambria Math" panose="02040503050406030204" pitchFamily="18" charset="0"/>
                          </a:rPr>
                          <m:t>𝐴</m:t>
                        </m:r>
                      </m:e>
                      <m:sup>
                        <m:r>
                          <a:rPr lang="en-US" sz="1800" b="0" smtClean="0">
                            <a:solidFill>
                              <a:schemeClr val="bg1"/>
                            </a:solidFill>
                            <a:latin typeface="Cambria Math" panose="02040503050406030204" pitchFamily="18" charset="0"/>
                          </a:rPr>
                          <m:t>𝑐</m:t>
                        </m:r>
                      </m:sup>
                    </m:sSup>
                  </m:oMath>
                </a14:m>
                <a:r>
                  <a:rPr lang="en-US" sz="1800"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endParaRPr>
              </a:p>
            </p:txBody>
          </p:sp>
        </mc:Choice>
        <mc:Fallback>
          <p:sp>
            <p:nvSpPr>
              <p:cNvPr id="41" name="TextBox 40">
                <a:extLst>
                  <a:ext uri="{FF2B5EF4-FFF2-40B4-BE49-F238E27FC236}">
                    <a16:creationId xmlns:a16="http://schemas.microsoft.com/office/drawing/2014/main" id="{39CD7404-B588-7D3D-871D-9A2CE578DE0B}"/>
                  </a:ext>
                </a:extLst>
              </p:cNvPr>
              <p:cNvSpPr txBox="1">
                <a:spLocks noRot="1" noChangeAspect="1" noMove="1" noResize="1" noEditPoints="1" noAdjustHandles="1" noChangeArrowheads="1" noChangeShapeType="1" noTextEdit="1"/>
              </p:cNvSpPr>
              <p:nvPr/>
            </p:nvSpPr>
            <p:spPr>
              <a:xfrm>
                <a:off x="850021" y="5345379"/>
                <a:ext cx="709284" cy="369332"/>
              </a:xfrm>
              <a:prstGeom prst="rect">
                <a:avLst/>
              </a:prstGeom>
              <a:blipFill>
                <a:blip r:embed="rId2"/>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B20BC3AB-4A7C-4AB4-42DF-02C57A217015}"/>
              </a:ext>
            </a:extLst>
          </p:cNvPr>
          <p:cNvSpPr txBox="1"/>
          <p:nvPr/>
        </p:nvSpPr>
        <p:spPr>
          <a:xfrm>
            <a:off x="7000789" y="3164348"/>
            <a:ext cx="6177914"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Intersection of A and B</a:t>
            </a:r>
          </a:p>
        </p:txBody>
      </p:sp>
      <p:sp>
        <p:nvSpPr>
          <p:cNvPr id="45" name="TextBox 44">
            <a:extLst>
              <a:ext uri="{FF2B5EF4-FFF2-40B4-BE49-F238E27FC236}">
                <a16:creationId xmlns:a16="http://schemas.microsoft.com/office/drawing/2014/main" id="{203AE7DB-04AE-B4DF-482F-1C5B5E9FC6B7}"/>
              </a:ext>
            </a:extLst>
          </p:cNvPr>
          <p:cNvSpPr txBox="1"/>
          <p:nvPr/>
        </p:nvSpPr>
        <p:spPr>
          <a:xfrm>
            <a:off x="5717468" y="2388619"/>
            <a:ext cx="6635114"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A ∩ B </a:t>
            </a:r>
          </a:p>
        </p:txBody>
      </p:sp>
      <p:grpSp>
        <p:nvGrpSpPr>
          <p:cNvPr id="46" name="Group 45">
            <a:extLst>
              <a:ext uri="{FF2B5EF4-FFF2-40B4-BE49-F238E27FC236}">
                <a16:creationId xmlns:a16="http://schemas.microsoft.com/office/drawing/2014/main" id="{59DA0DCA-19CB-5145-1FD0-9A6E25B3067F}"/>
              </a:ext>
            </a:extLst>
          </p:cNvPr>
          <p:cNvGrpSpPr/>
          <p:nvPr/>
        </p:nvGrpSpPr>
        <p:grpSpPr>
          <a:xfrm>
            <a:off x="8628359" y="3868836"/>
            <a:ext cx="3044952" cy="1734463"/>
            <a:chOff x="335360" y="1238250"/>
            <a:chExt cx="3616325" cy="2101176"/>
          </a:xfrm>
        </p:grpSpPr>
        <p:sp>
          <p:nvSpPr>
            <p:cNvPr id="47" name="Freeform: Shape 46">
              <a:extLst>
                <a:ext uri="{FF2B5EF4-FFF2-40B4-BE49-F238E27FC236}">
                  <a16:creationId xmlns:a16="http://schemas.microsoft.com/office/drawing/2014/main" id="{FE267F9B-BE31-9557-104E-959A12EE90C8}"/>
                </a:ext>
              </a:extLst>
            </p:cNvPr>
            <p:cNvSpPr/>
            <p:nvPr/>
          </p:nvSpPr>
          <p:spPr>
            <a:xfrm>
              <a:off x="335360" y="1238250"/>
              <a:ext cx="2470150" cy="137795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solidFill>
              <a:srgbClr val="B9CDE5"/>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Freeform: Shape 47">
              <a:extLst>
                <a:ext uri="{FF2B5EF4-FFF2-40B4-BE49-F238E27FC236}">
                  <a16:creationId xmlns:a16="http://schemas.microsoft.com/office/drawing/2014/main" id="{97C01DD2-2F3E-E950-5325-EA2379E33A7D}"/>
                </a:ext>
              </a:extLst>
            </p:cNvPr>
            <p:cNvSpPr/>
            <p:nvPr/>
          </p:nvSpPr>
          <p:spPr>
            <a:xfrm>
              <a:off x="1713312" y="1611629"/>
              <a:ext cx="2238373" cy="1727797"/>
            </a:xfrm>
            <a:custGeom>
              <a:avLst/>
              <a:gdLst>
                <a:gd name="connsiteX0" fmla="*/ 0 w 2152650"/>
                <a:gd name="connsiteY0" fmla="*/ 0 h 1543050"/>
                <a:gd name="connsiteX1" fmla="*/ 1397000 w 2152650"/>
                <a:gd name="connsiteY1" fmla="*/ 0 h 1543050"/>
                <a:gd name="connsiteX2" fmla="*/ 2152650 w 2152650"/>
                <a:gd name="connsiteY2" fmla="*/ 590550 h 1543050"/>
                <a:gd name="connsiteX3" fmla="*/ 6350 w 2152650"/>
                <a:gd name="connsiteY3" fmla="*/ 1543050 h 1543050"/>
                <a:gd name="connsiteX4" fmla="*/ 0 w 2152650"/>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50" h="1543050">
                  <a:moveTo>
                    <a:pt x="0" y="0"/>
                  </a:moveTo>
                  <a:lnTo>
                    <a:pt x="1397000" y="0"/>
                  </a:lnTo>
                  <a:lnTo>
                    <a:pt x="2152650" y="590550"/>
                  </a:lnTo>
                  <a:lnTo>
                    <a:pt x="6350" y="1543050"/>
                  </a:lnTo>
                  <a:cubicBezTo>
                    <a:pt x="8467" y="1028700"/>
                    <a:pt x="10583" y="514350"/>
                    <a:pt x="0" y="0"/>
                  </a:cubicBez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Freeform: Shape 48">
              <a:extLst>
                <a:ext uri="{FF2B5EF4-FFF2-40B4-BE49-F238E27FC236}">
                  <a16:creationId xmlns:a16="http://schemas.microsoft.com/office/drawing/2014/main" id="{A515BC3F-5F31-F74B-CD09-03149D2ADA99}"/>
                </a:ext>
              </a:extLst>
            </p:cNvPr>
            <p:cNvSpPr/>
            <p:nvPr/>
          </p:nvSpPr>
          <p:spPr>
            <a:xfrm>
              <a:off x="1706960" y="1604963"/>
              <a:ext cx="1100138" cy="1014412"/>
            </a:xfrm>
            <a:custGeom>
              <a:avLst/>
              <a:gdLst>
                <a:gd name="connsiteX0" fmla="*/ 0 w 1100138"/>
                <a:gd name="connsiteY0" fmla="*/ 4762 h 1014412"/>
                <a:gd name="connsiteX1" fmla="*/ 319088 w 1100138"/>
                <a:gd name="connsiteY1" fmla="*/ 0 h 1014412"/>
                <a:gd name="connsiteX2" fmla="*/ 319088 w 1100138"/>
                <a:gd name="connsiteY2" fmla="*/ 376237 h 1014412"/>
                <a:gd name="connsiteX3" fmla="*/ 1095375 w 1100138"/>
                <a:gd name="connsiteY3" fmla="*/ 366712 h 1014412"/>
                <a:gd name="connsiteX4" fmla="*/ 1100138 w 1100138"/>
                <a:gd name="connsiteY4" fmla="*/ 1014412 h 1014412"/>
                <a:gd name="connsiteX5" fmla="*/ 9525 w 1100138"/>
                <a:gd name="connsiteY5" fmla="*/ 1009650 h 1014412"/>
                <a:gd name="connsiteX6" fmla="*/ 0 w 1100138"/>
                <a:gd name="connsiteY6" fmla="*/ 4762 h 10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138" h="1014412">
                  <a:moveTo>
                    <a:pt x="0" y="4762"/>
                  </a:moveTo>
                  <a:lnTo>
                    <a:pt x="319088" y="0"/>
                  </a:lnTo>
                  <a:lnTo>
                    <a:pt x="319088" y="376237"/>
                  </a:lnTo>
                  <a:lnTo>
                    <a:pt x="1095375" y="366712"/>
                  </a:lnTo>
                  <a:cubicBezTo>
                    <a:pt x="1096963" y="582612"/>
                    <a:pt x="1098550" y="798512"/>
                    <a:pt x="1100138" y="1014412"/>
                  </a:cubicBezTo>
                  <a:lnTo>
                    <a:pt x="9525" y="1009650"/>
                  </a:lnTo>
                  <a:cubicBezTo>
                    <a:pt x="7938" y="677862"/>
                    <a:pt x="6350" y="346075"/>
                    <a:pt x="0" y="4762"/>
                  </a:cubicBez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7E000DEF-3DEB-1D77-C6F9-CCCB55CED537}"/>
                </a:ext>
              </a:extLst>
            </p:cNvPr>
            <p:cNvSpPr txBox="1"/>
            <p:nvPr/>
          </p:nvSpPr>
          <p:spPr>
            <a:xfrm>
              <a:off x="378618" y="2248456"/>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51" name="TextBox 50">
              <a:extLst>
                <a:ext uri="{FF2B5EF4-FFF2-40B4-BE49-F238E27FC236}">
                  <a16:creationId xmlns:a16="http://schemas.microsoft.com/office/drawing/2014/main" id="{16BD5594-6429-6C91-C108-6DF31EB03591}"/>
                </a:ext>
              </a:extLst>
            </p:cNvPr>
            <p:cNvSpPr txBox="1"/>
            <p:nvPr/>
          </p:nvSpPr>
          <p:spPr>
            <a:xfrm>
              <a:off x="1741703" y="2720882"/>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grpSp>
      <p:sp>
        <p:nvSpPr>
          <p:cNvPr id="52" name="TextBox 51">
            <a:extLst>
              <a:ext uri="{FF2B5EF4-FFF2-40B4-BE49-F238E27FC236}">
                <a16:creationId xmlns:a16="http://schemas.microsoft.com/office/drawing/2014/main" id="{61BEA0BD-509C-9D27-B20C-156AEE6AB426}"/>
              </a:ext>
            </a:extLst>
          </p:cNvPr>
          <p:cNvSpPr txBox="1"/>
          <p:nvPr/>
        </p:nvSpPr>
        <p:spPr>
          <a:xfrm>
            <a:off x="8664782" y="5027992"/>
            <a:ext cx="1272289"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A – B  </a:t>
            </a:r>
          </a:p>
        </p:txBody>
      </p:sp>
      <p:sp>
        <p:nvSpPr>
          <p:cNvPr id="54" name="TextBox 53">
            <a:extLst>
              <a:ext uri="{FF2B5EF4-FFF2-40B4-BE49-F238E27FC236}">
                <a16:creationId xmlns:a16="http://schemas.microsoft.com/office/drawing/2014/main" id="{5AB87B25-AF9F-6F52-3E0D-B711171EF0CC}"/>
              </a:ext>
            </a:extLst>
          </p:cNvPr>
          <p:cNvSpPr txBox="1"/>
          <p:nvPr/>
        </p:nvSpPr>
        <p:spPr>
          <a:xfrm>
            <a:off x="-963454" y="5890033"/>
            <a:ext cx="6635114"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Complement of A</a:t>
            </a:r>
          </a:p>
        </p:txBody>
      </p:sp>
      <p:sp>
        <p:nvSpPr>
          <p:cNvPr id="55" name="TextBox 54">
            <a:extLst>
              <a:ext uri="{FF2B5EF4-FFF2-40B4-BE49-F238E27FC236}">
                <a16:creationId xmlns:a16="http://schemas.microsoft.com/office/drawing/2014/main" id="{D18751B8-C6CA-FCC5-95DC-D5073A022976}"/>
              </a:ext>
            </a:extLst>
          </p:cNvPr>
          <p:cNvSpPr txBox="1"/>
          <p:nvPr/>
        </p:nvSpPr>
        <p:spPr>
          <a:xfrm>
            <a:off x="6772189" y="5877337"/>
            <a:ext cx="6635114"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Difference of A and B</a:t>
            </a:r>
          </a:p>
        </p:txBody>
      </p:sp>
      <p:grpSp>
        <p:nvGrpSpPr>
          <p:cNvPr id="56" name="Group 55">
            <a:extLst>
              <a:ext uri="{FF2B5EF4-FFF2-40B4-BE49-F238E27FC236}">
                <a16:creationId xmlns:a16="http://schemas.microsoft.com/office/drawing/2014/main" id="{7E37CB7B-3D77-C0DA-5B60-44B9E1E581C4}"/>
              </a:ext>
            </a:extLst>
          </p:cNvPr>
          <p:cNvGrpSpPr/>
          <p:nvPr/>
        </p:nvGrpSpPr>
        <p:grpSpPr>
          <a:xfrm>
            <a:off x="5451512" y="3936968"/>
            <a:ext cx="2079871" cy="1138770"/>
            <a:chOff x="335360" y="1238250"/>
            <a:chExt cx="2470150" cy="1379538"/>
          </a:xfrm>
        </p:grpSpPr>
        <p:sp>
          <p:nvSpPr>
            <p:cNvPr id="57" name="Freeform: Shape 56">
              <a:extLst>
                <a:ext uri="{FF2B5EF4-FFF2-40B4-BE49-F238E27FC236}">
                  <a16:creationId xmlns:a16="http://schemas.microsoft.com/office/drawing/2014/main" id="{8940E589-FAC0-EFD0-5290-D8A104267C37}"/>
                </a:ext>
              </a:extLst>
            </p:cNvPr>
            <p:cNvSpPr/>
            <p:nvPr/>
          </p:nvSpPr>
          <p:spPr>
            <a:xfrm>
              <a:off x="335360" y="1238250"/>
              <a:ext cx="2470150" cy="137795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solidFill>
              <a:srgbClr val="B9CDE5"/>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Shape 58">
              <a:extLst>
                <a:ext uri="{FF2B5EF4-FFF2-40B4-BE49-F238E27FC236}">
                  <a16:creationId xmlns:a16="http://schemas.microsoft.com/office/drawing/2014/main" id="{028FEA81-0578-168E-110A-618BA821CB8E}"/>
                </a:ext>
              </a:extLst>
            </p:cNvPr>
            <p:cNvSpPr/>
            <p:nvPr/>
          </p:nvSpPr>
          <p:spPr>
            <a:xfrm>
              <a:off x="853783" y="1477704"/>
              <a:ext cx="878471" cy="768091"/>
            </a:xfrm>
            <a:custGeom>
              <a:avLst/>
              <a:gdLst>
                <a:gd name="connsiteX0" fmla="*/ 0 w 1100138"/>
                <a:gd name="connsiteY0" fmla="*/ 4762 h 1014412"/>
                <a:gd name="connsiteX1" fmla="*/ 319088 w 1100138"/>
                <a:gd name="connsiteY1" fmla="*/ 0 h 1014412"/>
                <a:gd name="connsiteX2" fmla="*/ 319088 w 1100138"/>
                <a:gd name="connsiteY2" fmla="*/ 376237 h 1014412"/>
                <a:gd name="connsiteX3" fmla="*/ 1095375 w 1100138"/>
                <a:gd name="connsiteY3" fmla="*/ 366712 h 1014412"/>
                <a:gd name="connsiteX4" fmla="*/ 1100138 w 1100138"/>
                <a:gd name="connsiteY4" fmla="*/ 1014412 h 1014412"/>
                <a:gd name="connsiteX5" fmla="*/ 9525 w 1100138"/>
                <a:gd name="connsiteY5" fmla="*/ 1009650 h 1014412"/>
                <a:gd name="connsiteX6" fmla="*/ 0 w 1100138"/>
                <a:gd name="connsiteY6" fmla="*/ 4762 h 10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138" h="1014412">
                  <a:moveTo>
                    <a:pt x="0" y="4762"/>
                  </a:moveTo>
                  <a:lnTo>
                    <a:pt x="319088" y="0"/>
                  </a:lnTo>
                  <a:lnTo>
                    <a:pt x="319088" y="376237"/>
                  </a:lnTo>
                  <a:lnTo>
                    <a:pt x="1095375" y="366712"/>
                  </a:lnTo>
                  <a:cubicBezTo>
                    <a:pt x="1096963" y="582612"/>
                    <a:pt x="1098550" y="798512"/>
                    <a:pt x="1100138" y="1014412"/>
                  </a:cubicBezTo>
                  <a:lnTo>
                    <a:pt x="9525" y="1009650"/>
                  </a:lnTo>
                  <a:cubicBezTo>
                    <a:pt x="7938" y="677862"/>
                    <a:pt x="6350" y="346075"/>
                    <a:pt x="0" y="4762"/>
                  </a:cubicBez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A03DF3ED-3AB2-BAE2-FE54-8A2F7521C00C}"/>
                </a:ext>
              </a:extLst>
            </p:cNvPr>
            <p:cNvSpPr txBox="1"/>
            <p:nvPr/>
          </p:nvSpPr>
          <p:spPr>
            <a:xfrm>
              <a:off x="378618" y="2248456"/>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61" name="TextBox 60">
              <a:extLst>
                <a:ext uri="{FF2B5EF4-FFF2-40B4-BE49-F238E27FC236}">
                  <a16:creationId xmlns:a16="http://schemas.microsoft.com/office/drawing/2014/main" id="{F4E7B510-6008-016A-3FC6-29A4D591392A}"/>
                </a:ext>
              </a:extLst>
            </p:cNvPr>
            <p:cNvSpPr txBox="1"/>
            <p:nvPr/>
          </p:nvSpPr>
          <p:spPr>
            <a:xfrm>
              <a:off x="1100783" y="1739202"/>
              <a:ext cx="91440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grpSp>
      <p:sp>
        <p:nvSpPr>
          <p:cNvPr id="63" name="TextBox 62">
            <a:extLst>
              <a:ext uri="{FF2B5EF4-FFF2-40B4-BE49-F238E27FC236}">
                <a16:creationId xmlns:a16="http://schemas.microsoft.com/office/drawing/2014/main" id="{163CEC6C-4725-15A2-326B-2C5F7D6A4655}"/>
              </a:ext>
            </a:extLst>
          </p:cNvPr>
          <p:cNvSpPr txBox="1"/>
          <p:nvPr/>
        </p:nvSpPr>
        <p:spPr>
          <a:xfrm>
            <a:off x="2631758" y="3244334"/>
            <a:ext cx="7183754" cy="369332"/>
          </a:xfrm>
          <a:prstGeom prst="rect">
            <a:avLst/>
          </a:prstGeom>
          <a:noFill/>
        </p:spPr>
        <p:txBody>
          <a:bodyPr wrap="square">
            <a:spAutoFit/>
          </a:bodyPr>
          <a:lstStyle/>
          <a:p>
            <a:r>
              <a:rPr lang="pt-BR" sz="1800" dirty="0">
                <a:latin typeface="Times New Roman" panose="02020603050405020304" pitchFamily="18" charset="0"/>
                <a:cs typeface="Times New Roman" panose="02020603050405020304" pitchFamily="18" charset="0"/>
              </a:rPr>
              <a:t>A Subset B</a:t>
            </a:r>
            <a:endParaRPr lang="en-US" sz="18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D1ABD313-4062-45EC-94CC-768288A39322}"/>
              </a:ext>
            </a:extLst>
          </p:cNvPr>
          <p:cNvSpPr txBox="1"/>
          <p:nvPr/>
        </p:nvSpPr>
        <p:spPr>
          <a:xfrm>
            <a:off x="5777579" y="5850426"/>
            <a:ext cx="7183754" cy="369332"/>
          </a:xfrm>
          <a:prstGeom prst="rect">
            <a:avLst/>
          </a:prstGeom>
          <a:noFill/>
        </p:spPr>
        <p:txBody>
          <a:bodyPr wrap="square">
            <a:spAutoFit/>
          </a:bodyPr>
          <a:lstStyle/>
          <a:p>
            <a:r>
              <a:rPr lang="pt-BR" sz="1800" dirty="0">
                <a:latin typeface="Times New Roman" panose="02020603050405020304" pitchFamily="18" charset="0"/>
                <a:cs typeface="Times New Roman" panose="02020603050405020304" pitchFamily="18" charset="0"/>
              </a:rPr>
              <a:t>A Subset B</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21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A191-B7DA-9279-21E7-2F588A84AD74}"/>
              </a:ext>
            </a:extLst>
          </p:cNvPr>
          <p:cNvSpPr>
            <a:spLocks noGrp="1"/>
          </p:cNvSpPr>
          <p:nvPr>
            <p:ph type="title"/>
          </p:nvPr>
        </p:nvSpPr>
        <p:spPr/>
        <p:txBody>
          <a:bodyPr/>
          <a:lstStyle/>
          <a:p>
            <a:r>
              <a:rPr lang="en-US" dirty="0"/>
              <a:t>Translation and Reflection</a:t>
            </a:r>
          </a:p>
        </p:txBody>
      </p:sp>
      <p:sp>
        <p:nvSpPr>
          <p:cNvPr id="5" name="Freeform: Shape 4">
            <a:extLst>
              <a:ext uri="{FF2B5EF4-FFF2-40B4-BE49-F238E27FC236}">
                <a16:creationId xmlns:a16="http://schemas.microsoft.com/office/drawing/2014/main" id="{6EB44B3C-62B9-C1E8-135D-B75F0171BD4A}"/>
              </a:ext>
            </a:extLst>
          </p:cNvPr>
          <p:cNvSpPr/>
          <p:nvPr/>
        </p:nvSpPr>
        <p:spPr>
          <a:xfrm>
            <a:off x="1953239" y="3401205"/>
            <a:ext cx="2079871" cy="113746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10390A0-E6AA-8B25-D662-A83B14036928}"/>
              </a:ext>
            </a:extLst>
          </p:cNvPr>
          <p:cNvCxnSpPr/>
          <p:nvPr/>
        </p:nvCxnSpPr>
        <p:spPr>
          <a:xfrm>
            <a:off x="1531620" y="2338216"/>
            <a:ext cx="16230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D753EAD-3CDD-F51D-64DA-C61205BBA17C}"/>
              </a:ext>
            </a:extLst>
          </p:cNvPr>
          <p:cNvCxnSpPr/>
          <p:nvPr/>
        </p:nvCxnSpPr>
        <p:spPr>
          <a:xfrm>
            <a:off x="1531620" y="2338216"/>
            <a:ext cx="0" cy="27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BF580C-49CC-7391-BDB2-A07F528738D9}"/>
              </a:ext>
            </a:extLst>
          </p:cNvPr>
          <p:cNvCxnSpPr>
            <a:cxnSpLocks/>
            <a:stCxn id="5" idx="0"/>
          </p:cNvCxnSpPr>
          <p:nvPr/>
        </p:nvCxnSpPr>
        <p:spPr>
          <a:xfrm flipV="1">
            <a:off x="1953239" y="2338216"/>
            <a:ext cx="0" cy="10629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F391FA0-04C4-364A-EC89-FF14AE3556BB}"/>
              </a:ext>
            </a:extLst>
          </p:cNvPr>
          <p:cNvCxnSpPr>
            <a:stCxn id="5" idx="0"/>
          </p:cNvCxnSpPr>
          <p:nvPr/>
        </p:nvCxnSpPr>
        <p:spPr>
          <a:xfrm flipH="1">
            <a:off x="1531620" y="3401205"/>
            <a:ext cx="4216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B768AA7-2EA8-C4FE-8393-710637577952}"/>
                  </a:ext>
                </a:extLst>
              </p:cNvPr>
              <p:cNvSpPr txBox="1"/>
              <p:nvPr/>
            </p:nvSpPr>
            <p:spPr>
              <a:xfrm>
                <a:off x="1713077" y="1968883"/>
                <a:ext cx="48032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p:sp>
            <p:nvSpPr>
              <p:cNvPr id="27" name="TextBox 26">
                <a:extLst>
                  <a:ext uri="{FF2B5EF4-FFF2-40B4-BE49-F238E27FC236}">
                    <a16:creationId xmlns:a16="http://schemas.microsoft.com/office/drawing/2014/main" id="{0B768AA7-2EA8-C4FE-8393-710637577952}"/>
                  </a:ext>
                </a:extLst>
              </p:cNvPr>
              <p:cNvSpPr txBox="1">
                <a:spLocks noRot="1" noChangeAspect="1" noMove="1" noResize="1" noEditPoints="1" noAdjustHandles="1" noChangeArrowheads="1" noChangeShapeType="1" noTextEdit="1"/>
              </p:cNvSpPr>
              <p:nvPr/>
            </p:nvSpPr>
            <p:spPr>
              <a:xfrm>
                <a:off x="1713077" y="1968883"/>
                <a:ext cx="480323" cy="369332"/>
              </a:xfrm>
              <a:prstGeom prst="rect">
                <a:avLst/>
              </a:prstGeom>
              <a:blipFill>
                <a:blip r:embed="rId2"/>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2EA56BAF-E8FE-5502-6992-7D2906A2EA5C}"/>
                  </a:ext>
                </a:extLst>
              </p:cNvPr>
              <p:cNvSpPr txBox="1"/>
              <p:nvPr/>
            </p:nvSpPr>
            <p:spPr>
              <a:xfrm>
                <a:off x="1083525" y="3122642"/>
                <a:ext cx="47500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p:sp>
            <p:nvSpPr>
              <p:cNvPr id="28" name="TextBox 27">
                <a:extLst>
                  <a:ext uri="{FF2B5EF4-FFF2-40B4-BE49-F238E27FC236}">
                    <a16:creationId xmlns:a16="http://schemas.microsoft.com/office/drawing/2014/main" id="{2EA56BAF-E8FE-5502-6992-7D2906A2EA5C}"/>
                  </a:ext>
                </a:extLst>
              </p:cNvPr>
              <p:cNvSpPr txBox="1">
                <a:spLocks noRot="1" noChangeAspect="1" noMove="1" noResize="1" noEditPoints="1" noAdjustHandles="1" noChangeArrowheads="1" noChangeShapeType="1" noTextEdit="1"/>
              </p:cNvSpPr>
              <p:nvPr/>
            </p:nvSpPr>
            <p:spPr>
              <a:xfrm>
                <a:off x="1083525" y="3122642"/>
                <a:ext cx="475002" cy="369332"/>
              </a:xfrm>
              <a:prstGeom prst="rect">
                <a:avLst/>
              </a:prstGeom>
              <a:blipFill>
                <a:blip r:embed="rId3"/>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7286562B-85F3-16F7-A053-58E0DD3A517B}"/>
                  </a:ext>
                </a:extLst>
              </p:cNvPr>
              <p:cNvSpPr txBox="1"/>
              <p:nvPr/>
            </p:nvSpPr>
            <p:spPr>
              <a:xfrm>
                <a:off x="411480" y="1106305"/>
                <a:ext cx="5486400"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Translation</a:t>
                </a:r>
                <a:r>
                  <a:rPr lang="en-US" sz="2000" dirty="0">
                    <a:latin typeface="Times New Roman" panose="02020603050405020304" pitchFamily="18" charset="0"/>
                    <a:cs typeface="Times New Roman" panose="02020603050405020304" pitchFamily="18" charset="0"/>
                  </a:rPr>
                  <a:t> of set A by point z(</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1</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2</m:t>
                        </m:r>
                      </m:sub>
                    </m:sSub>
                  </m:oMath>
                </a14:m>
                <a:r>
                  <a:rPr lang="en-US" sz="2000" dirty="0">
                    <a:latin typeface="Times New Roman" panose="02020603050405020304" pitchFamily="18" charset="0"/>
                    <a:cs typeface="Times New Roman" panose="02020603050405020304" pitchFamily="18" charset="0"/>
                  </a:rPr>
                  <a:t>)</a:t>
                </a:r>
              </a:p>
              <a:p>
                <a:pPr algn="ctr"/>
                <a14:m>
                  <m:oMath xmlns:m="http://schemas.openxmlformats.org/officeDocument/2006/math">
                    <m:sSub>
                      <m:sSubPr>
                        <m:ctrlPr>
                          <a:rPr lang="pl-PL" sz="2000" i="1" dirty="0" smtClean="0">
                            <a:latin typeface="Cambria Math" panose="02040503050406030204" pitchFamily="18" charset="0"/>
                          </a:rPr>
                        </m:ctrlPr>
                      </m:sSubPr>
                      <m:e>
                        <m:r>
                          <a:rPr lang="pl-PL" sz="2000" dirty="0" smtClean="0">
                            <a:latin typeface="Cambria Math" panose="02040503050406030204" pitchFamily="18" charset="0"/>
                          </a:rPr>
                          <m:t>(</m:t>
                        </m:r>
                        <m:r>
                          <a:rPr lang="pl-PL" sz="2000" dirty="0" smtClean="0">
                            <a:latin typeface="Cambria Math" panose="02040503050406030204" pitchFamily="18" charset="0"/>
                          </a:rPr>
                          <m:t>𝐴</m:t>
                        </m:r>
                        <m:r>
                          <a:rPr lang="pl-PL" sz="2000" dirty="0" smtClean="0">
                            <a:latin typeface="Cambria Math" panose="02040503050406030204" pitchFamily="18" charset="0"/>
                          </a:rPr>
                          <m:t>)</m:t>
                        </m:r>
                      </m:e>
                      <m:sub>
                        <m:r>
                          <a:rPr lang="pl-PL" sz="2000" dirty="0" smtClean="0">
                            <a:latin typeface="Cambria Math" panose="02040503050406030204" pitchFamily="18" charset="0"/>
                          </a:rPr>
                          <m:t>𝑧</m:t>
                        </m:r>
                      </m:sub>
                    </m:sSub>
                    <m:r>
                      <a:rPr lang="pl-PL" sz="2000" dirty="0" smtClean="0">
                        <a:latin typeface="Cambria Math" panose="02040503050406030204" pitchFamily="18" charset="0"/>
                      </a:rPr>
                      <m:t> </m:t>
                    </m:r>
                  </m:oMath>
                </a14:m>
                <a:r>
                  <a:rPr lang="pl-PL" sz="2000" dirty="0">
                    <a:latin typeface="Times New Roman" panose="02020603050405020304" pitchFamily="18" charset="0"/>
                    <a:cs typeface="Times New Roman" panose="02020603050405020304" pitchFamily="18" charset="0"/>
                  </a:rPr>
                  <a:t>= { c | c = a + z, for a ∈ A}</a:t>
                </a:r>
                <a:endParaRPr lang="en-US" sz="2000" dirty="0">
                  <a:latin typeface="Times New Roman" panose="02020603050405020304" pitchFamily="18" charset="0"/>
                  <a:cs typeface="Times New Roman" panose="02020603050405020304" pitchFamily="18" charset="0"/>
                </a:endParaRPr>
              </a:p>
            </p:txBody>
          </p:sp>
        </mc:Choice>
        <mc:Fallback>
          <p:sp>
            <p:nvSpPr>
              <p:cNvPr id="30" name="TextBox 29">
                <a:extLst>
                  <a:ext uri="{FF2B5EF4-FFF2-40B4-BE49-F238E27FC236}">
                    <a16:creationId xmlns:a16="http://schemas.microsoft.com/office/drawing/2014/main" id="{7286562B-85F3-16F7-A053-58E0DD3A517B}"/>
                  </a:ext>
                </a:extLst>
              </p:cNvPr>
              <p:cNvSpPr txBox="1">
                <a:spLocks noRot="1" noChangeAspect="1" noMove="1" noResize="1" noEditPoints="1" noAdjustHandles="1" noChangeArrowheads="1" noChangeShapeType="1" noTextEdit="1"/>
              </p:cNvSpPr>
              <p:nvPr/>
            </p:nvSpPr>
            <p:spPr>
              <a:xfrm>
                <a:off x="411480" y="1106305"/>
                <a:ext cx="5486400" cy="707886"/>
              </a:xfrm>
              <a:prstGeom prst="rect">
                <a:avLst/>
              </a:prstGeom>
              <a:blipFill>
                <a:blip r:embed="rId4"/>
                <a:stretch>
                  <a:fillRect l="-1222" t="-4274" b="-13675"/>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777F4F7F-30A6-90DC-E463-93F26A5A4976}"/>
              </a:ext>
            </a:extLst>
          </p:cNvPr>
          <p:cNvSpPr/>
          <p:nvPr/>
        </p:nvSpPr>
        <p:spPr>
          <a:xfrm>
            <a:off x="1908810" y="3344211"/>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59CFD2C-CA5D-0630-ACD6-604B3D2A22C4}"/>
              </a:ext>
            </a:extLst>
          </p:cNvPr>
          <p:cNvSpPr/>
          <p:nvPr/>
        </p:nvSpPr>
        <p:spPr>
          <a:xfrm>
            <a:off x="1485189" y="2292495"/>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99AF3624-A63E-0D48-67D6-60CBA48AD3FA}"/>
              </a:ext>
            </a:extLst>
          </p:cNvPr>
          <p:cNvGrpSpPr/>
          <p:nvPr/>
        </p:nvGrpSpPr>
        <p:grpSpPr>
          <a:xfrm>
            <a:off x="7350967" y="2350600"/>
            <a:ext cx="4162853" cy="2293450"/>
            <a:chOff x="6945622" y="1949579"/>
            <a:chExt cx="4162853" cy="2293450"/>
          </a:xfrm>
        </p:grpSpPr>
        <p:sp>
          <p:nvSpPr>
            <p:cNvPr id="34" name="Freeform: Shape 33">
              <a:extLst>
                <a:ext uri="{FF2B5EF4-FFF2-40B4-BE49-F238E27FC236}">
                  <a16:creationId xmlns:a16="http://schemas.microsoft.com/office/drawing/2014/main" id="{28D24A4E-68A7-3BDB-25B8-2453BC9647B1}"/>
                </a:ext>
              </a:extLst>
            </p:cNvPr>
            <p:cNvSpPr/>
            <p:nvPr/>
          </p:nvSpPr>
          <p:spPr>
            <a:xfrm flipH="1" flipV="1">
              <a:off x="6945622" y="1949579"/>
              <a:ext cx="2079871" cy="113746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Freeform: Shape 32">
              <a:extLst>
                <a:ext uri="{FF2B5EF4-FFF2-40B4-BE49-F238E27FC236}">
                  <a16:creationId xmlns:a16="http://schemas.microsoft.com/office/drawing/2014/main" id="{5A3F9E95-E900-3F27-2C34-432D7B0A3153}"/>
                </a:ext>
              </a:extLst>
            </p:cNvPr>
            <p:cNvSpPr/>
            <p:nvPr/>
          </p:nvSpPr>
          <p:spPr>
            <a:xfrm>
              <a:off x="9028604" y="3105569"/>
              <a:ext cx="2079871" cy="1137460"/>
            </a:xfrm>
            <a:custGeom>
              <a:avLst/>
              <a:gdLst>
                <a:gd name="connsiteX0" fmla="*/ 0 w 2470150"/>
                <a:gd name="connsiteY0" fmla="*/ 0 h 1377950"/>
                <a:gd name="connsiteX1" fmla="*/ 1689100 w 2470150"/>
                <a:gd name="connsiteY1" fmla="*/ 0 h 1377950"/>
                <a:gd name="connsiteX2" fmla="*/ 1689100 w 2470150"/>
                <a:gd name="connsiteY2" fmla="*/ 742950 h 1377950"/>
                <a:gd name="connsiteX3" fmla="*/ 2470150 w 2470150"/>
                <a:gd name="connsiteY3" fmla="*/ 742950 h 1377950"/>
                <a:gd name="connsiteX4" fmla="*/ 2470150 w 2470150"/>
                <a:gd name="connsiteY4" fmla="*/ 1377950 h 1377950"/>
                <a:gd name="connsiteX5" fmla="*/ 0 w 2470150"/>
                <a:gd name="connsiteY5" fmla="*/ 1377950 h 1377950"/>
                <a:gd name="connsiteX6" fmla="*/ 0 w 2470150"/>
                <a:gd name="connsiteY6"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0150" h="1377950">
                  <a:moveTo>
                    <a:pt x="0" y="0"/>
                  </a:moveTo>
                  <a:lnTo>
                    <a:pt x="1689100" y="0"/>
                  </a:lnTo>
                  <a:lnTo>
                    <a:pt x="1689100" y="742950"/>
                  </a:lnTo>
                  <a:lnTo>
                    <a:pt x="2470150" y="742950"/>
                  </a:lnTo>
                  <a:lnTo>
                    <a:pt x="2470150" y="1377950"/>
                  </a:lnTo>
                  <a:lnTo>
                    <a:pt x="0" y="1377950"/>
                  </a:lnTo>
                  <a:lnTo>
                    <a:pt x="0" y="0"/>
                  </a:lnTo>
                  <a:close/>
                </a:path>
              </a:pathLst>
            </a:cu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AD0B8367-3627-48D5-B8BA-8A0A0AF96E28}"/>
                </a:ext>
              </a:extLst>
            </p:cNvPr>
            <p:cNvSpPr/>
            <p:nvPr/>
          </p:nvSpPr>
          <p:spPr>
            <a:xfrm>
              <a:off x="8979773" y="3068509"/>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FC5AA-FE51-67FD-737D-48982609F62F}"/>
                </a:ext>
              </a:extLst>
            </p:cNvPr>
            <p:cNvSpPr txBox="1"/>
            <p:nvPr/>
          </p:nvSpPr>
          <p:spPr>
            <a:xfrm>
              <a:off x="9297294" y="3369426"/>
              <a:ext cx="769926" cy="304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3" name="TextBox 12">
              <a:extLst>
                <a:ext uri="{FF2B5EF4-FFF2-40B4-BE49-F238E27FC236}">
                  <a16:creationId xmlns:a16="http://schemas.microsoft.com/office/drawing/2014/main" id="{BBFC3121-6D4F-9CE6-084B-2BB397EED4AE}"/>
                </a:ext>
              </a:extLst>
            </p:cNvPr>
            <p:cNvSpPr txBox="1"/>
            <p:nvPr/>
          </p:nvSpPr>
          <p:spPr>
            <a:xfrm>
              <a:off x="7985557" y="2592979"/>
              <a:ext cx="582930" cy="369332"/>
            </a:xfrm>
            <a:prstGeom prst="rect">
              <a:avLst/>
            </a:prstGeom>
            <a:noFill/>
          </p:spPr>
          <p:txBody>
            <a:bodyPr wrap="square">
              <a:spAutoFit/>
            </a:bodyPr>
            <a:lstStyle/>
            <a:p>
              <a:r>
                <a:rPr lang="pl-PL" sz="1800" dirty="0">
                  <a:latin typeface="Times New Roman" panose="02020603050405020304" pitchFamily="18" charset="0"/>
                  <a:cs typeface="Times New Roman" panose="02020603050405020304" pitchFamily="18" charset="0"/>
                </a:rPr>
                <a:t>Â</a:t>
              </a:r>
              <a:endParaRPr lang="en-US" dirty="0"/>
            </a:p>
          </p:txBody>
        </p:sp>
      </p:grpSp>
      <p:sp>
        <p:nvSpPr>
          <p:cNvPr id="37" name="TextBox 36">
            <a:extLst>
              <a:ext uri="{FF2B5EF4-FFF2-40B4-BE49-F238E27FC236}">
                <a16:creationId xmlns:a16="http://schemas.microsoft.com/office/drawing/2014/main" id="{125A4837-2324-7475-80BF-1E5C7F4CF866}"/>
              </a:ext>
            </a:extLst>
          </p:cNvPr>
          <p:cNvSpPr txBox="1"/>
          <p:nvPr/>
        </p:nvSpPr>
        <p:spPr>
          <a:xfrm>
            <a:off x="6793230" y="1106305"/>
            <a:ext cx="5486400"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Reflection</a:t>
            </a:r>
            <a:r>
              <a:rPr lang="en-US" sz="2000" dirty="0">
                <a:latin typeface="Times New Roman" panose="02020603050405020304" pitchFamily="18" charset="0"/>
                <a:cs typeface="Times New Roman" panose="02020603050405020304" pitchFamily="18" charset="0"/>
              </a:rPr>
              <a:t> of A (</a:t>
            </a:r>
            <a:r>
              <a:rPr lang="en-US" sz="1800" b="0" i="0" dirty="0">
                <a:solidFill>
                  <a:srgbClr val="242021"/>
                </a:solidFill>
                <a:effectLst/>
                <a:latin typeface="TimesTen-Roman"/>
              </a:rPr>
              <a:t>rotation by 180</a:t>
            </a:r>
            <a:r>
              <a:rPr lang="en-US" sz="1800" b="0" i="0" dirty="0">
                <a:solidFill>
                  <a:srgbClr val="242021"/>
                </a:solidFill>
                <a:effectLst/>
                <a:latin typeface="Symbol" panose="05050102010706020507" pitchFamily="18" charset="2"/>
              </a:rPr>
              <a:t>° </a:t>
            </a:r>
            <a:r>
              <a:rPr lang="en-US" sz="2000" dirty="0">
                <a:solidFill>
                  <a:srgbClr val="242021"/>
                </a:solidFill>
                <a:latin typeface="Times New Roman" panose="02020603050405020304" pitchFamily="18" charset="0"/>
                <a:cs typeface="Times New Roman" panose="02020603050405020304" pitchFamily="18" charset="0"/>
              </a:rPr>
              <a:t>about the origin</a:t>
            </a:r>
            <a:endParaRPr lang="en-US" sz="2000" dirty="0">
              <a:latin typeface="Times New Roman" panose="02020603050405020304" pitchFamily="18" charset="0"/>
              <a:cs typeface="Times New Roman" panose="02020603050405020304" pitchFamily="18" charset="0"/>
            </a:endParaRPr>
          </a:p>
          <a:p>
            <a:pPr algn="ctr"/>
            <a:r>
              <a:rPr lang="pl-PL" sz="2000" dirty="0">
                <a:latin typeface="Times New Roman" panose="02020603050405020304" pitchFamily="18" charset="0"/>
                <a:cs typeface="Times New Roman" panose="02020603050405020304" pitchFamily="18" charset="0"/>
              </a:rPr>
              <a:t>Â = { w | w = -a for a ∈ A} </a:t>
            </a:r>
            <a:endParaRPr lang="en-US" sz="2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4B4A6712-A64B-CF01-A400-A579D3E96E11}"/>
              </a:ext>
            </a:extLst>
          </p:cNvPr>
          <p:cNvSpPr txBox="1"/>
          <p:nvPr/>
        </p:nvSpPr>
        <p:spPr>
          <a:xfrm>
            <a:off x="3487432" y="4927973"/>
            <a:ext cx="5486400" cy="400110"/>
          </a:xfrm>
          <a:prstGeom prst="rect">
            <a:avLst/>
          </a:prstGeom>
          <a:noFill/>
        </p:spPr>
        <p:txBody>
          <a:bodyPr wrap="square">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Reference point</a:t>
            </a:r>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69012972-A5E5-B35A-C254-A21CFFE32BE2}"/>
              </a:ext>
            </a:extLst>
          </p:cNvPr>
          <p:cNvCxnSpPr>
            <a:cxnSpLocks/>
          </p:cNvCxnSpPr>
          <p:nvPr/>
        </p:nvCxnSpPr>
        <p:spPr>
          <a:xfrm flipV="1">
            <a:off x="6461996" y="3628805"/>
            <a:ext cx="2809652" cy="12991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1C19568F-1096-8E62-82E4-4BC0FF060777}"/>
              </a:ext>
            </a:extLst>
          </p:cNvPr>
          <p:cNvCxnSpPr>
            <a:cxnSpLocks/>
          </p:cNvCxnSpPr>
          <p:nvPr/>
        </p:nvCxnSpPr>
        <p:spPr>
          <a:xfrm flipH="1" flipV="1">
            <a:off x="2142446" y="3560970"/>
            <a:ext cx="4319550" cy="13670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6128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CE81-98D1-4807-BEB5-3CA1BCB58FBF}"/>
              </a:ext>
            </a:extLst>
          </p:cNvPr>
          <p:cNvSpPr>
            <a:spLocks noGrp="1"/>
          </p:cNvSpPr>
          <p:nvPr>
            <p:ph type="title"/>
          </p:nvPr>
        </p:nvSpPr>
        <p:spPr/>
        <p:txBody>
          <a:bodyPr/>
          <a:lstStyle/>
          <a:p>
            <a:r>
              <a:rPr lang="en-US" dirty="0"/>
              <a:t>Logic Operations</a:t>
            </a:r>
          </a:p>
        </p:txBody>
      </p:sp>
      <p:graphicFrame>
        <p:nvGraphicFramePr>
          <p:cNvPr id="4" name="Table 3">
            <a:extLst>
              <a:ext uri="{FF2B5EF4-FFF2-40B4-BE49-F238E27FC236}">
                <a16:creationId xmlns:a16="http://schemas.microsoft.com/office/drawing/2014/main" id="{364B9007-0D37-94FC-D223-3F7FA9B3A706}"/>
              </a:ext>
            </a:extLst>
          </p:cNvPr>
          <p:cNvGraphicFramePr>
            <a:graphicFrameLocks noGrp="1"/>
          </p:cNvGraphicFramePr>
          <p:nvPr>
            <p:extLst>
              <p:ext uri="{D42A27DB-BD31-4B8C-83A1-F6EECF244321}">
                <p14:modId xmlns:p14="http://schemas.microsoft.com/office/powerpoint/2010/main" val="723444524"/>
              </p:ext>
            </p:extLst>
          </p:nvPr>
        </p:nvGraphicFramePr>
        <p:xfrm>
          <a:off x="1238330" y="2354156"/>
          <a:ext cx="10186670" cy="2651760"/>
        </p:xfrm>
        <a:graphic>
          <a:graphicData uri="http://schemas.openxmlformats.org/drawingml/2006/table">
            <a:tbl>
              <a:tblPr firstRow="1" bandRow="1">
                <a:tableStyleId>{5C22544A-7EE6-4342-B048-85BDC9FD1C3A}</a:tableStyleId>
              </a:tblPr>
              <a:tblGrid>
                <a:gridCol w="2037334">
                  <a:extLst>
                    <a:ext uri="{9D8B030D-6E8A-4147-A177-3AD203B41FA5}">
                      <a16:colId xmlns:a16="http://schemas.microsoft.com/office/drawing/2014/main" val="744663718"/>
                    </a:ext>
                  </a:extLst>
                </a:gridCol>
                <a:gridCol w="2037334">
                  <a:extLst>
                    <a:ext uri="{9D8B030D-6E8A-4147-A177-3AD203B41FA5}">
                      <a16:colId xmlns:a16="http://schemas.microsoft.com/office/drawing/2014/main" val="2196928196"/>
                    </a:ext>
                  </a:extLst>
                </a:gridCol>
                <a:gridCol w="2037334">
                  <a:extLst>
                    <a:ext uri="{9D8B030D-6E8A-4147-A177-3AD203B41FA5}">
                      <a16:colId xmlns:a16="http://schemas.microsoft.com/office/drawing/2014/main" val="3905691091"/>
                    </a:ext>
                  </a:extLst>
                </a:gridCol>
                <a:gridCol w="2037334">
                  <a:extLst>
                    <a:ext uri="{9D8B030D-6E8A-4147-A177-3AD203B41FA5}">
                      <a16:colId xmlns:a16="http://schemas.microsoft.com/office/drawing/2014/main" val="1241083120"/>
                    </a:ext>
                  </a:extLst>
                </a:gridCol>
                <a:gridCol w="2037334">
                  <a:extLst>
                    <a:ext uri="{9D8B030D-6E8A-4147-A177-3AD203B41FA5}">
                      <a16:colId xmlns:a16="http://schemas.microsoft.com/office/drawing/2014/main" val="881767337"/>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p</a:t>
                      </a:r>
                    </a:p>
                  </a:txBody>
                  <a:tcPr anchor="ctr">
                    <a:solidFill>
                      <a:srgbClr val="BE4C49"/>
                    </a:solidFill>
                  </a:tcPr>
                </a:tc>
                <a:tc>
                  <a:txBody>
                    <a:bodyPr/>
                    <a:lstStyle/>
                    <a:p>
                      <a:pPr algn="ctr"/>
                      <a:r>
                        <a:rPr lang="en-US" dirty="0">
                          <a:latin typeface="Times New Roman" panose="02020603050405020304" pitchFamily="18" charset="0"/>
                          <a:cs typeface="Times New Roman" panose="02020603050405020304" pitchFamily="18" charset="0"/>
                        </a:rPr>
                        <a:t>q</a:t>
                      </a:r>
                    </a:p>
                  </a:txBody>
                  <a:tcPr anchor="ctr">
                    <a:solidFill>
                      <a:srgbClr val="BE4C49"/>
                    </a:solidFill>
                  </a:tcPr>
                </a:tc>
                <a:tc>
                  <a:txBody>
                    <a:bodyPr/>
                    <a:lstStyle/>
                    <a:p>
                      <a:pPr algn="ctr"/>
                      <a:r>
                        <a:rPr lang="en-US" dirty="0">
                          <a:latin typeface="Times New Roman" panose="02020603050405020304" pitchFamily="18" charset="0"/>
                          <a:cs typeface="Times New Roman" panose="02020603050405020304" pitchFamily="18" charset="0"/>
                        </a:rPr>
                        <a:t>AND</a:t>
                      </a:r>
                    </a:p>
                    <a:p>
                      <a:pPr algn="ctr"/>
                      <a:r>
                        <a:rPr lang="en-US" dirty="0">
                          <a:latin typeface="Times New Roman" panose="02020603050405020304" pitchFamily="18" charset="0"/>
                          <a:cs typeface="Times New Roman" panose="02020603050405020304" pitchFamily="18" charset="0"/>
                        </a:rPr>
                        <a:t>p . q</a:t>
                      </a:r>
                    </a:p>
                  </a:txBody>
                  <a:tcPr anchor="ctr">
                    <a:solidFill>
                      <a:srgbClr val="BE4C49"/>
                    </a:solidFill>
                  </a:tcPr>
                </a:tc>
                <a:tc>
                  <a:txBody>
                    <a:bodyPr/>
                    <a:lstStyle/>
                    <a:p>
                      <a:pPr algn="ctr"/>
                      <a:r>
                        <a:rPr lang="en-US" dirty="0">
                          <a:latin typeface="Times New Roman" panose="02020603050405020304" pitchFamily="18" charset="0"/>
                          <a:cs typeface="Times New Roman" panose="02020603050405020304" pitchFamily="18" charset="0"/>
                        </a:rPr>
                        <a:t>OR</a:t>
                      </a:r>
                    </a:p>
                    <a:p>
                      <a:pPr algn="ctr"/>
                      <a:r>
                        <a:rPr lang="en-US" dirty="0">
                          <a:latin typeface="Times New Roman" panose="02020603050405020304" pitchFamily="18" charset="0"/>
                          <a:cs typeface="Times New Roman" panose="02020603050405020304" pitchFamily="18" charset="0"/>
                        </a:rPr>
                        <a:t>p + q</a:t>
                      </a:r>
                    </a:p>
                  </a:txBody>
                  <a:tcPr anchor="ctr">
                    <a:solidFill>
                      <a:srgbClr val="BE4C49"/>
                    </a:solidFill>
                  </a:tcPr>
                </a:tc>
                <a:tc>
                  <a:txBody>
                    <a:bodyPr/>
                    <a:lstStyle/>
                    <a:p>
                      <a:pPr algn="ctr"/>
                      <a:r>
                        <a:rPr lang="en-US" dirty="0">
                          <a:latin typeface="Times New Roman" panose="02020603050405020304" pitchFamily="18" charset="0"/>
                          <a:cs typeface="Times New Roman" panose="02020603050405020304" pitchFamily="18" charset="0"/>
                        </a:rPr>
                        <a:t>NOT</a:t>
                      </a:r>
                    </a:p>
                    <a:p>
                      <a:pPr algn="ctr"/>
                      <a:r>
                        <a:rPr lang="en-US" dirty="0">
                          <a:latin typeface="Times New Roman" panose="02020603050405020304" pitchFamily="18" charset="0"/>
                          <a:cs typeface="Times New Roman" panose="02020603050405020304" pitchFamily="18" charset="0"/>
                        </a:rPr>
                        <a:t>p</a:t>
                      </a:r>
                    </a:p>
                  </a:txBody>
                  <a:tcPr anchor="ctr">
                    <a:solidFill>
                      <a:srgbClr val="BE4C49"/>
                    </a:solidFill>
                  </a:tcPr>
                </a:tc>
                <a:extLst>
                  <a:ext uri="{0D108BD9-81ED-4DB2-BD59-A6C34878D82A}">
                    <a16:rowId xmlns:a16="http://schemas.microsoft.com/office/drawing/2014/main" val="954597147"/>
                  </a:ext>
                </a:extLst>
              </a:tr>
              <a:tr h="370840">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extLst>
                  <a:ext uri="{0D108BD9-81ED-4DB2-BD59-A6C34878D82A}">
                    <a16:rowId xmlns:a16="http://schemas.microsoft.com/office/drawing/2014/main" val="2457697083"/>
                  </a:ext>
                </a:extLst>
              </a:tr>
              <a:tr h="370840">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extLst>
                  <a:ext uri="{0D108BD9-81ED-4DB2-BD59-A6C34878D82A}">
                    <a16:rowId xmlns:a16="http://schemas.microsoft.com/office/drawing/2014/main" val="1453502449"/>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extLst>
                  <a:ext uri="{0D108BD9-81ED-4DB2-BD59-A6C34878D82A}">
                    <a16:rowId xmlns:a16="http://schemas.microsoft.com/office/drawing/2014/main" val="2986903292"/>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solidFill>
                      <a:schemeClr val="tx2">
                        <a:lumMod val="20000"/>
                        <a:lumOff val="80000"/>
                      </a:schemeClr>
                    </a:solidFill>
                  </a:tcPr>
                </a:tc>
                <a:extLst>
                  <a:ext uri="{0D108BD9-81ED-4DB2-BD59-A6C34878D82A}">
                    <a16:rowId xmlns:a16="http://schemas.microsoft.com/office/drawing/2014/main" val="2351657425"/>
                  </a:ext>
                </a:extLst>
              </a:tr>
            </a:tbl>
          </a:graphicData>
        </a:graphic>
      </p:graphicFrame>
      <p:cxnSp>
        <p:nvCxnSpPr>
          <p:cNvPr id="6" name="Straight Connector 5">
            <a:extLst>
              <a:ext uri="{FF2B5EF4-FFF2-40B4-BE49-F238E27FC236}">
                <a16:creationId xmlns:a16="http://schemas.microsoft.com/office/drawing/2014/main" id="{3CB99BF7-8E89-A806-B8DD-74550F10550D}"/>
              </a:ext>
            </a:extLst>
          </p:cNvPr>
          <p:cNvCxnSpPr/>
          <p:nvPr/>
        </p:nvCxnSpPr>
        <p:spPr>
          <a:xfrm>
            <a:off x="10309860" y="2846070"/>
            <a:ext cx="1714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78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225F-A56A-9CA0-B455-B19D87DDF031}"/>
              </a:ext>
            </a:extLst>
          </p:cNvPr>
          <p:cNvSpPr>
            <a:spLocks noGrp="1"/>
          </p:cNvSpPr>
          <p:nvPr>
            <p:ph type="title"/>
          </p:nvPr>
        </p:nvSpPr>
        <p:spPr/>
        <p:txBody>
          <a:bodyPr/>
          <a:lstStyle/>
          <a:p>
            <a:r>
              <a:rPr lang="en-US" dirty="0"/>
              <a:t>Logic Operations</a:t>
            </a:r>
          </a:p>
        </p:txBody>
      </p:sp>
      <p:pic>
        <p:nvPicPr>
          <p:cNvPr id="5" name="Picture 4">
            <a:extLst>
              <a:ext uri="{FF2B5EF4-FFF2-40B4-BE49-F238E27FC236}">
                <a16:creationId xmlns:a16="http://schemas.microsoft.com/office/drawing/2014/main" id="{286BC403-7E75-6796-947A-4F6F791B477D}"/>
              </a:ext>
            </a:extLst>
          </p:cNvPr>
          <p:cNvPicPr>
            <a:picLocks noChangeAspect="1"/>
          </p:cNvPicPr>
          <p:nvPr/>
        </p:nvPicPr>
        <p:blipFill>
          <a:blip r:embed="rId2"/>
          <a:srcRect t="57547"/>
          <a:stretch/>
        </p:blipFill>
        <p:spPr>
          <a:xfrm>
            <a:off x="6409148" y="1986327"/>
            <a:ext cx="5447493" cy="2885345"/>
          </a:xfrm>
          <a:prstGeom prst="rect">
            <a:avLst/>
          </a:prstGeom>
        </p:spPr>
      </p:pic>
      <p:pic>
        <p:nvPicPr>
          <p:cNvPr id="6" name="Picture 5">
            <a:extLst>
              <a:ext uri="{FF2B5EF4-FFF2-40B4-BE49-F238E27FC236}">
                <a16:creationId xmlns:a16="http://schemas.microsoft.com/office/drawing/2014/main" id="{031D302E-AFFD-1B4D-B1EF-41DF8D0DF830}"/>
              </a:ext>
            </a:extLst>
          </p:cNvPr>
          <p:cNvPicPr>
            <a:picLocks noChangeAspect="1"/>
          </p:cNvPicPr>
          <p:nvPr/>
        </p:nvPicPr>
        <p:blipFill>
          <a:blip r:embed="rId2"/>
          <a:srcRect b="41317"/>
          <a:stretch/>
        </p:blipFill>
        <p:spPr>
          <a:xfrm>
            <a:off x="438229" y="1434800"/>
            <a:ext cx="5447493" cy="3988397"/>
          </a:xfrm>
          <a:prstGeom prst="rect">
            <a:avLst/>
          </a:prstGeom>
        </p:spPr>
      </p:pic>
    </p:spTree>
    <p:extLst>
      <p:ext uri="{BB962C8B-B14F-4D97-AF65-F5344CB8AC3E}">
        <p14:creationId xmlns:p14="http://schemas.microsoft.com/office/powerpoint/2010/main" val="3862652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10537</TotalTime>
  <Words>1402</Words>
  <Application>Microsoft Office PowerPoint</Application>
  <PresentationFormat>Widescreen</PresentationFormat>
  <Paragraphs>198</Paragraphs>
  <Slides>17</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等线</vt:lpstr>
      <vt:lpstr>Malgun Gothic</vt:lpstr>
      <vt:lpstr>Malgun Gothic</vt:lpstr>
      <vt:lpstr>Arial</vt:lpstr>
      <vt:lpstr>Arial Unicode MS</vt:lpstr>
      <vt:lpstr>Calibri</vt:lpstr>
      <vt:lpstr>Cambria Math</vt:lpstr>
      <vt:lpstr>Symbol</vt:lpstr>
      <vt:lpstr>Times New Roman</vt:lpstr>
      <vt:lpstr>TimesTen-Italic</vt:lpstr>
      <vt:lpstr>TimesTen-Roman</vt:lpstr>
      <vt:lpstr>양재참숯체B</vt:lpstr>
      <vt:lpstr>디자인 사용자 지정</vt:lpstr>
      <vt:lpstr>Timeline</vt:lpstr>
      <vt:lpstr>PowerPoint Presentation</vt:lpstr>
      <vt:lpstr>Introduction</vt:lpstr>
      <vt:lpstr>Representing Objects by sets</vt:lpstr>
      <vt:lpstr>Representing Objects by sets</vt:lpstr>
      <vt:lpstr>Basic Set Theory</vt:lpstr>
      <vt:lpstr>Translation and Reflection</vt:lpstr>
      <vt:lpstr>Logic Operations</vt:lpstr>
      <vt:lpstr>Logic Operations</vt:lpstr>
      <vt:lpstr>Structuring element</vt:lpstr>
      <vt:lpstr>Erosion</vt:lpstr>
      <vt:lpstr>Erosion</vt:lpstr>
      <vt:lpstr>Using erosion to remove image components.</vt:lpstr>
      <vt:lpstr>Dilation</vt:lpstr>
      <vt:lpstr>Dilation</vt:lpstr>
      <vt:lpstr>Dilation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PC</cp:lastModifiedBy>
  <cp:revision>295</cp:revision>
  <dcterms:created xsi:type="dcterms:W3CDTF">2024-11-29T08:47:06Z</dcterms:created>
  <dcterms:modified xsi:type="dcterms:W3CDTF">2025-05-29T11:08:03Z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