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1225" r:id="rId2"/>
    <p:sldId id="1224" r:id="rId3"/>
    <p:sldId id="1226" r:id="rId4"/>
    <p:sldId id="1227" r:id="rId5"/>
    <p:sldId id="1228" r:id="rId6"/>
    <p:sldId id="1229" r:id="rId7"/>
    <p:sldId id="1233" r:id="rId8"/>
    <p:sldId id="1230" r:id="rId9"/>
    <p:sldId id="1231" r:id="rId10"/>
    <p:sldId id="1232" r:id="rId11"/>
    <p:sldId id="123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B0E4C2-CB3A-4EFB-A6D1-214F9AF66411}">
          <p14:sldIdLst>
            <p14:sldId id="1225"/>
            <p14:sldId id="1224"/>
            <p14:sldId id="1226"/>
            <p14:sldId id="1227"/>
            <p14:sldId id="1228"/>
            <p14:sldId id="1229"/>
            <p14:sldId id="1233"/>
            <p14:sldId id="1230"/>
            <p14:sldId id="1231"/>
            <p14:sldId id="1232"/>
            <p14:sldId id="12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05"/>
    <a:srgbClr val="333333"/>
    <a:srgbClr val="000000"/>
    <a:srgbClr val="92D050"/>
    <a:srgbClr val="FFFFFF"/>
    <a:srgbClr val="F9B47C"/>
    <a:srgbClr val="888888"/>
    <a:srgbClr val="ECECEC"/>
    <a:srgbClr val="E0E0E0"/>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4" autoAdjust="0"/>
    <p:restoredTop sz="65292" autoAdjust="0"/>
  </p:normalViewPr>
  <p:slideViewPr>
    <p:cSldViewPr snapToGrid="0">
      <p:cViewPr>
        <p:scale>
          <a:sx n="150" d="100"/>
          <a:sy n="150" d="100"/>
        </p:scale>
        <p:origin x="-1806" y="-166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17C66-5E86-48FA-A33E-66AB0EC7811B}" type="slidenum">
              <a:rPr lang="en-US" smtClean="0"/>
              <a:t>1</a:t>
            </a:fld>
            <a:endParaRPr lang="en-US"/>
          </a:p>
        </p:txBody>
      </p:sp>
    </p:spTree>
    <p:extLst>
      <p:ext uri="{BB962C8B-B14F-4D97-AF65-F5344CB8AC3E}">
        <p14:creationId xmlns:p14="http://schemas.microsoft.com/office/powerpoint/2010/main" val="1896375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can see the circles in the edge map, but we also see lots of other stuff</a:t>
            </a:r>
          </a:p>
          <a:p>
            <a:r>
              <a:rPr lang="en-US" sz="1800" b="0" i="0" dirty="0">
                <a:solidFill>
                  <a:srgbClr val="000000"/>
                </a:solidFill>
                <a:effectLst/>
                <a:latin typeface="Calibri" panose="020F0502020204030204" pitchFamily="34" charset="0"/>
              </a:rPr>
              <a:t>In the case of the bicycle, not all edges on the two wheels have been detected, creating some large gaps between the detected edges</a:t>
            </a:r>
          </a:p>
          <a:p>
            <a:r>
              <a:rPr lang="en-US" sz="1800" b="0" i="0" dirty="0">
                <a:solidFill>
                  <a:srgbClr val="000000"/>
                </a:solidFill>
                <a:effectLst/>
                <a:latin typeface="Calibri" panose="020F0502020204030204" pitchFamily="34" charset="0"/>
              </a:rPr>
              <a:t>Finally, we have noise — some of the edges on the wheel may be detected away from the wheel, and there may be other edges close to the wheel that do not correspond to the wheel</a:t>
            </a:r>
          </a:p>
          <a:p>
            <a:r>
              <a:rPr lang="en-US" sz="1800" b="0" i="0" dirty="0">
                <a:solidFill>
                  <a:srgbClr val="000000"/>
                </a:solidFill>
                <a:effectLst/>
                <a:latin typeface="Calibri" panose="020F0502020204030204" pitchFamily="34" charset="0"/>
              </a:rPr>
              <a:t>The Hough transform, gives us a powerful way to deal with these three problems in one shot. It works very well for simple shapes that can be described using a small number of parameters</a:t>
            </a:r>
            <a:r>
              <a:rPr lang="en-US" dirty="0"/>
              <a:t> </a:t>
            </a:r>
            <a:br>
              <a:rPr lang="en-US" dirty="0"/>
            </a:br>
            <a:r>
              <a:rPr lang="en-US" dirty="0"/>
              <a:t> </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08665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Let us take a look at how the Hough transform works for the simplest of all shapes: the straight line</a:t>
            </a:r>
          </a:p>
          <a:p>
            <a:r>
              <a:rPr lang="en-US" sz="1800" b="0" i="0" dirty="0">
                <a:solidFill>
                  <a:srgbClr val="000000"/>
                </a:solidFill>
                <a:effectLst/>
                <a:latin typeface="Calibri" panose="020F0502020204030204" pitchFamily="34" charset="0"/>
              </a:rPr>
              <a:t>This allows us to consider the problem in 2 spaces</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4810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So it is very interesting how there thing work out in image space and the parameter space</a:t>
            </a:r>
          </a:p>
          <a:p>
            <a:r>
              <a:rPr lang="en-US" sz="1800" b="0" i="0" dirty="0">
                <a:solidFill>
                  <a:srgbClr val="000000"/>
                </a:solidFill>
                <a:effectLst/>
                <a:latin typeface="Calibri" panose="020F0502020204030204" pitchFamily="34" charset="0"/>
              </a:rPr>
              <a:t>A point in image space maps to a line in parameter space, while a line in image space ends up as a point in parameter space. Based on this observation, we can create an algorithm to detect straight lines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4809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all discrete values of </a:t>
            </a:r>
            <a:r>
              <a:rPr lang="en-US" i="1" dirty="0"/>
              <a:t>a</a:t>
            </a:r>
            <a:r>
              <a:rPr lang="en-US" dirty="0"/>
              <a:t>. For each value of </a:t>
            </a:r>
            <a:r>
              <a:rPr lang="en-US" i="1" dirty="0"/>
              <a:t>a</a:t>
            </a:r>
            <a:r>
              <a:rPr lang="en-US" dirty="0"/>
              <a:t>, a corresponding value of </a:t>
            </a:r>
            <a:r>
              <a:rPr lang="en-US" i="1" dirty="0"/>
              <a:t>b</a:t>
            </a:r>
            <a:r>
              <a:rPr lang="en-US" dirty="0"/>
              <a:t> that satisfies the equation b=−</a:t>
            </a:r>
            <a:r>
              <a:rPr lang="en-US" dirty="0" err="1"/>
              <a:t>axi+yib</a:t>
            </a:r>
            <a:r>
              <a:rPr lang="en-US" dirty="0"/>
              <a:t> = -a </a:t>
            </a:r>
            <a:r>
              <a:rPr lang="en-US" dirty="0" err="1"/>
              <a:t>x_i</a:t>
            </a:r>
            <a:r>
              <a:rPr lang="en-US" dirty="0"/>
              <a:t> + </a:t>
            </a:r>
            <a:r>
              <a:rPr lang="en-US" dirty="0" err="1"/>
              <a:t>y_ib</a:t>
            </a:r>
            <a:r>
              <a:rPr lang="en-US" dirty="0"/>
              <a:t>=−</a:t>
            </a:r>
            <a:r>
              <a:rPr lang="en-US" dirty="0" err="1"/>
              <a:t>axi</a:t>
            </a:r>
            <a:r>
              <a:rPr lang="en-US" dirty="0"/>
              <a:t>​+</a:t>
            </a:r>
            <a:r>
              <a:rPr lang="en-US" dirty="0" err="1"/>
              <a:t>yi</a:t>
            </a:r>
            <a:r>
              <a:rPr lang="en-US" dirty="0"/>
              <a:t>​ will be obtained. After finding the value of </a:t>
            </a:r>
            <a:r>
              <a:rPr lang="en-US" i="1" dirty="0"/>
              <a:t>b</a:t>
            </a:r>
            <a:r>
              <a:rPr lang="en-US" dirty="0"/>
              <a:t> corresponding to the value of </a:t>
            </a:r>
            <a:r>
              <a:rPr lang="en-US" i="1" dirty="0"/>
              <a:t>a</a:t>
            </a:r>
            <a:r>
              <a:rPr lang="en-US" dirty="0"/>
              <a:t>, increment the cell at coordinates (</a:t>
            </a:r>
            <a:r>
              <a:rPr lang="en-US" i="1" dirty="0"/>
              <a:t>a</a:t>
            </a:r>
            <a:r>
              <a:rPr lang="en-US" dirty="0"/>
              <a:t>, </a:t>
            </a:r>
            <a:r>
              <a:rPr lang="en-US" i="1" dirty="0"/>
              <a:t>b</a:t>
            </a:r>
            <a:r>
              <a:rPr lang="en-US" dirty="0"/>
              <a:t>) by 1.</a:t>
            </a:r>
          </a:p>
          <a:p>
            <a:r>
              <a:rPr lang="en-US" dirty="0"/>
              <a:t>The result obtained, as we can see, is a straight line in the parameter space. </a:t>
            </a:r>
            <a:r>
              <a:rPr lang="en-US" sz="1800" b="0" i="0" dirty="0">
                <a:solidFill>
                  <a:srgbClr val="000000"/>
                </a:solidFill>
                <a:effectLst/>
                <a:latin typeface="Calibri" panose="020F0502020204030204" pitchFamily="34" charset="0"/>
              </a:rPr>
              <a:t>Where the two lines in parameter space intersect, we will get a 2 in the accumulator array</a:t>
            </a:r>
            <a:r>
              <a:rPr lang="en-US" dirty="0"/>
              <a:t> </a:t>
            </a:r>
            <a:br>
              <a:rPr lang="en-US" dirty="0"/>
            </a:br>
            <a:r>
              <a:rPr lang="en-US" sz="1800" b="0" i="0" dirty="0">
                <a:solidFill>
                  <a:srgbClr val="000000"/>
                </a:solidFill>
                <a:effectLst/>
                <a:latin typeface="Calibri" panose="020F0502020204030204" pitchFamily="34" charset="0"/>
              </a:rPr>
              <a:t>If we have multiple lines in the image, we will get several local maxima in the accumulator array.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338040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692380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bin"/><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0927-7DD3-87A7-221B-9BD470EFA459}"/>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53BFD931-C0B7-DB36-E864-67FD613EB13C}"/>
              </a:ext>
            </a:extLst>
          </p:cNvPr>
          <p:cNvGraphicFramePr>
            <a:graphicFrameLocks noGrp="1"/>
          </p:cNvGraphicFramePr>
          <p:nvPr>
            <p:extLst>
              <p:ext uri="{D42A27DB-BD31-4B8C-83A1-F6EECF244321}">
                <p14:modId xmlns:p14="http://schemas.microsoft.com/office/powerpoint/2010/main" val="1744694365"/>
              </p:ext>
            </p:extLst>
          </p:nvPr>
        </p:nvGraphicFramePr>
        <p:xfrm>
          <a:off x="686513" y="975119"/>
          <a:ext cx="11172112" cy="5212080"/>
        </p:xfrm>
        <a:graphic>
          <a:graphicData uri="http://schemas.openxmlformats.org/drawingml/2006/table">
            <a:tbl>
              <a:tblPr firstRow="1" bandRow="1">
                <a:tableStyleId>{69012ECD-51FC-41F1-AA8D-1B2483CD663E}</a:tableStyleId>
              </a:tblPr>
              <a:tblGrid>
                <a:gridCol w="2523412">
                  <a:extLst>
                    <a:ext uri="{9D8B030D-6E8A-4147-A177-3AD203B41FA5}">
                      <a16:colId xmlns:a16="http://schemas.microsoft.com/office/drawing/2014/main" val="3764671087"/>
                    </a:ext>
                  </a:extLst>
                </a:gridCol>
                <a:gridCol w="6113829">
                  <a:extLst>
                    <a:ext uri="{9D8B030D-6E8A-4147-A177-3AD203B41FA5}">
                      <a16:colId xmlns:a16="http://schemas.microsoft.com/office/drawing/2014/main" val="2407458649"/>
                    </a:ext>
                  </a:extLst>
                </a:gridCol>
                <a:gridCol w="2534871">
                  <a:extLst>
                    <a:ext uri="{9D8B030D-6E8A-4147-A177-3AD203B41FA5}">
                      <a16:colId xmlns:a16="http://schemas.microsoft.com/office/drawing/2014/main" val="1949439589"/>
                    </a:ext>
                  </a:extLst>
                </a:gridCol>
              </a:tblGrid>
              <a:tr h="224036">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DATE</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TOPICS</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RELATED TOPIC</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extLst>
                  <a:ext uri="{0D108BD9-81ED-4DB2-BD59-A6C34878D82A}">
                    <a16:rowId xmlns:a16="http://schemas.microsoft.com/office/drawing/2014/main" val="1389239333"/>
                  </a:ext>
                </a:extLst>
              </a:tr>
              <a:tr h="504082">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05/5/2025 – 09/5/2025</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t>
                      </a:r>
                      <a:r>
                        <a:rPr lang="en-US" sz="1400" b="0" dirty="0">
                          <a:solidFill>
                            <a:schemeClr val="tx2">
                              <a:lumMod val="50000"/>
                            </a:schemeClr>
                          </a:solidFill>
                          <a:latin typeface="Times New Roman" panose="02020603050405020304" pitchFamily="18" charset="0"/>
                          <a:cs typeface="Times New Roman" panose="02020603050405020304" pitchFamily="18" charset="0"/>
                        </a:rPr>
                        <a:t>Negative, Power Law, Log, Piecewise Linear stretching, Thresholding.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 </a:t>
                      </a:r>
                      <a:r>
                        <a:rPr lang="en-US" sz="1400" dirty="0">
                          <a:solidFill>
                            <a:schemeClr val="tx2">
                              <a:lumMod val="50000"/>
                            </a:schemeClr>
                          </a:solidFill>
                          <a:latin typeface="Times New Roman" panose="02020603050405020304" pitchFamily="18" charset="0"/>
                          <a:cs typeface="Times New Roman" panose="02020603050405020304" pitchFamily="18" charset="0"/>
                        </a:rPr>
                        <a:t>Histogram Equalization, Histogram Matching, Contrast Local Adaptive Histogram Equalization.</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&amp;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202236337"/>
                  </a:ext>
                </a:extLst>
              </a:tr>
              <a:tr h="378061">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12/5/2025 -  16/5/2025</a:t>
                      </a:r>
                      <a:endParaRPr lang="vi-VN"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i="0" dirty="0">
                          <a:solidFill>
                            <a:schemeClr val="tx2">
                              <a:lumMod val="50000"/>
                            </a:schemeClr>
                          </a:solidFill>
                          <a:effectLst/>
                          <a:latin typeface="Times New Roman" panose="02020603050405020304" pitchFamily="18" charset="0"/>
                          <a:cs typeface="Times New Roman" panose="02020603050405020304" pitchFamily="18" charset="0"/>
                        </a:rPr>
                        <a:t>Correlation and Convolution, B</a:t>
                      </a:r>
                      <a:r>
                        <a:rPr lang="en-US" sz="1400" dirty="0">
                          <a:solidFill>
                            <a:schemeClr val="tx2">
                              <a:lumMod val="50000"/>
                            </a:schemeClr>
                          </a:solidFill>
                          <a:latin typeface="Times New Roman" panose="02020603050405020304" pitchFamily="18" charset="0"/>
                          <a:cs typeface="Times New Roman" panose="02020603050405020304" pitchFamily="18" charset="0"/>
                        </a:rPr>
                        <a:t>ox filter, Gaussian Filter, Median filter.</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Resize images, Nearest Neighbor Interpolation, Linear Interpolation,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Bilinear Interpolation.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Fundamentals of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Spatial filtering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65844928"/>
                  </a:ext>
                </a:extLst>
              </a:tr>
              <a:tr h="0">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19/5/2025 – 21/5/2025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22/5/2025 – 23/5/2025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D</a:t>
                      </a:r>
                      <a:r>
                        <a:rPr lang="en-US" sz="1400" dirty="0">
                          <a:solidFill>
                            <a:schemeClr val="tx2">
                              <a:lumMod val="50000"/>
                            </a:schemeClr>
                          </a:solidFill>
                          <a:latin typeface="Times New Roman" panose="02020603050405020304" pitchFamily="18" charset="0"/>
                          <a:cs typeface="Times New Roman" panose="02020603050405020304" pitchFamily="18" charset="0"/>
                        </a:rPr>
                        <a:t>erivative in detecting edge, Gradient, Sensitivity of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derivatives to noise, Sobel Filter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Compare</a:t>
                      </a:r>
                      <a:r>
                        <a:rPr lang="en-US" sz="1400" b="1" dirty="0">
                          <a:solidFill>
                            <a:schemeClr val="tx2">
                              <a:lumMod val="50000"/>
                            </a:schemeClr>
                          </a:solidFill>
                          <a:latin typeface="Times New Roman" panose="02020603050405020304" pitchFamily="18" charset="0"/>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Bilateral Filter and Gaussian Filter,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4267251888"/>
                  </a:ext>
                </a:extLst>
              </a:tr>
              <a:tr h="452996">
                <a:tc>
                  <a:txBody>
                    <a:bodyPr/>
                    <a:lstStyle/>
                    <a:p>
                      <a:pPr algn="ctr">
                        <a:lnSpc>
                          <a:spcPct val="100000"/>
                        </a:lnSpc>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26/5/2025 – 28/5/2025</a:t>
                      </a:r>
                    </a:p>
                    <a:p>
                      <a:pPr algn="ctr">
                        <a:lnSpc>
                          <a:spcPct val="100000"/>
                        </a:lnSpc>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29/5/2025 – 30/5/2025</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r>
                        <a:rPr lang="en-US" sz="1400" b="1"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Gradient, Non-Maximum Suppression,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altLang="en-US" sz="1400" dirty="0">
                          <a:solidFill>
                            <a:schemeClr val="tx2">
                              <a:lumMod val="50000"/>
                            </a:schemeClr>
                          </a:solidFill>
                          <a:latin typeface="Times New Roman" panose="02020603050405020304" pitchFamily="18" charset="0"/>
                          <a:cs typeface="Times New Roman" panose="02020603050405020304" pitchFamily="18" charset="0"/>
                        </a:rPr>
                        <a:t>Hysteresis threshold, </a:t>
                      </a: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Dilation, Erosion, Opening, Closing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93002315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02/6/2025 – 04/6/2025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Hit or miss transform, Boundary Extraction, Thinning, Skeleton.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830946093"/>
                  </a:ext>
                </a:extLst>
              </a:tr>
              <a:tr h="284999">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04/6/2025 – 06/06/2025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2178228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09/6/2025 – 11/6/2025</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12/6/2025 – 13/06/2025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Template Matching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Template Matching</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918245652"/>
                  </a:ext>
                </a:extLst>
              </a:tr>
            </a:tbl>
          </a:graphicData>
        </a:graphic>
      </p:graphicFrame>
    </p:spTree>
    <p:extLst>
      <p:ext uri="{BB962C8B-B14F-4D97-AF65-F5344CB8AC3E}">
        <p14:creationId xmlns:p14="http://schemas.microsoft.com/office/powerpoint/2010/main" val="258984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93473-4894-C9A7-0DDC-524866516253}"/>
              </a:ext>
            </a:extLst>
          </p:cNvPr>
          <p:cNvPicPr>
            <a:picLocks noChangeAspect="1"/>
          </p:cNvPicPr>
          <p:nvPr/>
        </p:nvPicPr>
        <p:blipFill>
          <a:blip r:embed="rId2"/>
          <a:stretch>
            <a:fillRect/>
          </a:stretch>
        </p:blipFill>
        <p:spPr>
          <a:xfrm>
            <a:off x="9223043" y="785495"/>
            <a:ext cx="2143125" cy="2962275"/>
          </a:xfrm>
          <a:prstGeom prst="rect">
            <a:avLst/>
          </a:prstGeom>
        </p:spPr>
      </p:pic>
      <p:sp>
        <p:nvSpPr>
          <p:cNvPr id="2" name="Title 1">
            <a:extLst>
              <a:ext uri="{FF2B5EF4-FFF2-40B4-BE49-F238E27FC236}">
                <a16:creationId xmlns:a16="http://schemas.microsoft.com/office/drawing/2014/main" id="{1818EE8C-1CC8-C839-DF9E-C8D6977DEAA8}"/>
              </a:ext>
            </a:extLst>
          </p:cNvPr>
          <p:cNvSpPr>
            <a:spLocks noGrp="1"/>
          </p:cNvSpPr>
          <p:nvPr>
            <p:ph type="title"/>
          </p:nvPr>
        </p:nvSpPr>
        <p:spPr/>
        <p:txBody>
          <a:bodyPr/>
          <a:lstStyle/>
          <a:p>
            <a:r>
              <a:rPr lang="en-US" dirty="0"/>
              <a:t>Result</a:t>
            </a:r>
          </a:p>
        </p:txBody>
      </p:sp>
      <p:sp>
        <p:nvSpPr>
          <p:cNvPr id="48" name="Rectangle 47">
            <a:extLst>
              <a:ext uri="{FF2B5EF4-FFF2-40B4-BE49-F238E27FC236}">
                <a16:creationId xmlns:a16="http://schemas.microsoft.com/office/drawing/2014/main" id="{2F8ED8D1-DF40-7F30-AE2B-CA761D55B554}"/>
              </a:ext>
            </a:extLst>
          </p:cNvPr>
          <p:cNvSpPr/>
          <p:nvPr/>
        </p:nvSpPr>
        <p:spPr>
          <a:xfrm>
            <a:off x="9211544" y="785495"/>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1C14B117-D0DB-40C6-CAA6-6C363F3277B1}"/>
              </a:ext>
            </a:extLst>
          </p:cNvPr>
          <p:cNvPicPr>
            <a:picLocks noChangeAspect="1"/>
          </p:cNvPicPr>
          <p:nvPr/>
        </p:nvPicPr>
        <p:blipFill>
          <a:blip r:embed="rId3"/>
          <a:stretch>
            <a:fillRect/>
          </a:stretch>
        </p:blipFill>
        <p:spPr>
          <a:xfrm>
            <a:off x="5962532" y="785495"/>
            <a:ext cx="2162175" cy="2962275"/>
          </a:xfrm>
          <a:prstGeom prst="rect">
            <a:avLst/>
          </a:prstGeom>
        </p:spPr>
      </p:pic>
      <p:pic>
        <p:nvPicPr>
          <p:cNvPr id="8" name="Picture 7" descr="A black and white image of a black and white image of a black and white image of a black and white image of a black and white image of a black and white image of a black and&#10;&#10;AI-generated content may be incorrect.">
            <a:extLst>
              <a:ext uri="{FF2B5EF4-FFF2-40B4-BE49-F238E27FC236}">
                <a16:creationId xmlns:a16="http://schemas.microsoft.com/office/drawing/2014/main" id="{68092D76-A01C-6D1E-8D57-627DE8AE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 y="647700"/>
            <a:ext cx="4991497" cy="5901318"/>
          </a:xfrm>
          <a:prstGeom prst="rect">
            <a:avLst/>
          </a:prstGeom>
        </p:spPr>
      </p:pic>
      <p:sp>
        <p:nvSpPr>
          <p:cNvPr id="9" name="TextBox 8">
            <a:extLst>
              <a:ext uri="{FF2B5EF4-FFF2-40B4-BE49-F238E27FC236}">
                <a16:creationId xmlns:a16="http://schemas.microsoft.com/office/drawing/2014/main" id="{C2B1BD52-CB97-DC4A-1AD3-59F94D27B758}"/>
              </a:ext>
            </a:extLst>
          </p:cNvPr>
          <p:cNvSpPr txBox="1"/>
          <p:nvPr/>
        </p:nvSpPr>
        <p:spPr>
          <a:xfrm>
            <a:off x="5961131" y="3747770"/>
            <a:ext cx="2143125"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Drawing result on canny edge image</a:t>
            </a:r>
          </a:p>
        </p:txBody>
      </p:sp>
      <p:sp>
        <p:nvSpPr>
          <p:cNvPr id="10" name="TextBox 9">
            <a:extLst>
              <a:ext uri="{FF2B5EF4-FFF2-40B4-BE49-F238E27FC236}">
                <a16:creationId xmlns:a16="http://schemas.microsoft.com/office/drawing/2014/main" id="{BED469C0-3647-B7F5-D7FD-09F31732DEE9}"/>
              </a:ext>
            </a:extLst>
          </p:cNvPr>
          <p:cNvSpPr txBox="1"/>
          <p:nvPr/>
        </p:nvSpPr>
        <p:spPr>
          <a:xfrm>
            <a:off x="9223043" y="3747770"/>
            <a:ext cx="2143125"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Drawing result on original image</a:t>
            </a:r>
          </a:p>
        </p:txBody>
      </p:sp>
      <p:sp>
        <p:nvSpPr>
          <p:cNvPr id="11" name="TextBox 10">
            <a:extLst>
              <a:ext uri="{FF2B5EF4-FFF2-40B4-BE49-F238E27FC236}">
                <a16:creationId xmlns:a16="http://schemas.microsoft.com/office/drawing/2014/main" id="{4B44C734-5A9E-E5F4-0ED1-F18EDBF3A359}"/>
              </a:ext>
            </a:extLst>
          </p:cNvPr>
          <p:cNvSpPr txBox="1"/>
          <p:nvPr/>
        </p:nvSpPr>
        <p:spPr>
          <a:xfrm>
            <a:off x="5403987" y="4691342"/>
            <a:ext cx="6891269" cy="1477328"/>
          </a:xfrm>
          <a:prstGeom prst="rect">
            <a:avLst/>
          </a:prstGeom>
          <a:noFill/>
        </p:spPr>
        <p:txBody>
          <a:bodyPr wrap="square">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Result of Hough Transform with: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Distance resolution of the accumulator in pixels</a:t>
            </a:r>
            <a:r>
              <a:rPr lang="en-US" dirty="0">
                <a:latin typeface="Times New Roman" panose="02020603050405020304" pitchFamily="18" charset="0"/>
                <a:ea typeface="Tahoma" panose="020B0604030504040204" pitchFamily="34" charset="0"/>
                <a:cs typeface="Times New Roman" panose="02020603050405020304" pitchFamily="18" charset="0"/>
              </a:rPr>
              <a:t>  = 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Angle resolution of the accumulator in radians</a:t>
            </a:r>
            <a:r>
              <a:rPr lang="en-US" dirty="0">
                <a:latin typeface="Times New Roman" panose="02020603050405020304" pitchFamily="18" charset="0"/>
                <a:ea typeface="Tahoma" panose="020B0604030504040204" pitchFamily="34" charset="0"/>
                <a:cs typeface="Times New Roman" panose="02020603050405020304" pitchFamily="18" charset="0"/>
              </a:rPr>
              <a:t> = 180 (1 degree)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Threshold (Minimum number of votes (intersections in Hough accumulator) to consider a line) = 160</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5277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38FD-2C51-75B0-A713-5E35B62A84B7}"/>
              </a:ext>
            </a:extLst>
          </p:cNvPr>
          <p:cNvSpPr>
            <a:spLocks noGrp="1"/>
          </p:cNvSpPr>
          <p:nvPr>
            <p:ph type="title"/>
          </p:nvPr>
        </p:nvSpPr>
        <p:spPr/>
        <p:txBody>
          <a:bodyPr/>
          <a:lstStyle/>
          <a:p>
            <a:endParaRPr lang="en-US"/>
          </a:p>
        </p:txBody>
      </p:sp>
      <p:pic>
        <p:nvPicPr>
          <p:cNvPr id="5" name="Picture 4" descr="A screenshot of a computer program&#10;&#10;AI-generated content may be incorrect.">
            <a:extLst>
              <a:ext uri="{FF2B5EF4-FFF2-40B4-BE49-F238E27FC236}">
                <a16:creationId xmlns:a16="http://schemas.microsoft.com/office/drawing/2014/main" id="{D376D485-A8B0-308B-1DBC-B8EEC88C7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889" y="2843130"/>
            <a:ext cx="8040222" cy="1171739"/>
          </a:xfrm>
          <a:prstGeom prst="rect">
            <a:avLst/>
          </a:prstGeom>
        </p:spPr>
      </p:pic>
    </p:spTree>
    <p:extLst>
      <p:ext uri="{BB962C8B-B14F-4D97-AF65-F5344CB8AC3E}">
        <p14:creationId xmlns:p14="http://schemas.microsoft.com/office/powerpoint/2010/main" val="17547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lines on a black background&#10;&#10;AI-generated content may be incorrect.">
            <a:extLst>
              <a:ext uri="{FF2B5EF4-FFF2-40B4-BE49-F238E27FC236}">
                <a16:creationId xmlns:a16="http://schemas.microsoft.com/office/drawing/2014/main" id="{29DBF53C-9DE0-0A9D-8FEE-BB623F12D009}"/>
              </a:ext>
            </a:extLst>
          </p:cNvPr>
          <p:cNvPicPr>
            <a:picLocks noChangeAspect="1"/>
          </p:cNvPicPr>
          <p:nvPr/>
        </p:nvPicPr>
        <p:blipFill>
          <a:blip r:embed="rId2">
            <a:alphaModFix amt="76000"/>
            <a:extLst>
              <a:ext uri="{28A0092B-C50C-407E-A947-70E740481C1C}">
                <a14:useLocalDpi xmlns:a14="http://schemas.microsoft.com/office/drawing/2010/main" val="0"/>
              </a:ext>
            </a:extLst>
          </a:blip>
          <a:srcRect t="23789" b="30363"/>
          <a:stretch/>
        </p:blipFill>
        <p:spPr>
          <a:xfrm>
            <a:off x="0" y="1691015"/>
            <a:ext cx="12192000" cy="2091846"/>
          </a:xfrm>
          <a:prstGeom prst="rect">
            <a:avLst/>
          </a:prstGeom>
        </p:spPr>
      </p:pic>
      <p:sp>
        <p:nvSpPr>
          <p:cNvPr id="2" name="TextBox 2">
            <a:extLst>
              <a:ext uri="{FF2B5EF4-FFF2-40B4-BE49-F238E27FC236}">
                <a16:creationId xmlns:a16="http://schemas.microsoft.com/office/drawing/2014/main" id="{58DD81B0-7F52-2227-A0B4-503F4ADE801C}"/>
              </a:ext>
            </a:extLst>
          </p:cNvPr>
          <p:cNvSpPr txBox="1"/>
          <p:nvPr/>
        </p:nvSpPr>
        <p:spPr>
          <a:xfrm>
            <a:off x="3031332" y="2364613"/>
            <a:ext cx="6129336" cy="707886"/>
          </a:xfrm>
          <a:prstGeom prst="rect">
            <a:avLst/>
          </a:prstGeom>
          <a:noFill/>
        </p:spPr>
        <p:txBody>
          <a:bodyPr wrap="square">
            <a:spAutoFit/>
          </a:bodyPr>
          <a:lstStyle/>
          <a:p>
            <a:pPr algn="ctr"/>
            <a:r>
              <a:rPr lang="en-US" sz="4000" b="1" dirty="0"/>
              <a:t>HOUGH TRANSFORM</a:t>
            </a:r>
          </a:p>
        </p:txBody>
      </p:sp>
    </p:spTree>
    <p:extLst>
      <p:ext uri="{BB962C8B-B14F-4D97-AF65-F5344CB8AC3E}">
        <p14:creationId xmlns:p14="http://schemas.microsoft.com/office/powerpoint/2010/main" val="17374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B9D7EE-A829-D9CC-E873-00D420895C9D}"/>
              </a:ext>
            </a:extLst>
          </p:cNvPr>
          <p:cNvSpPr>
            <a:spLocks noGrp="1"/>
          </p:cNvSpPr>
          <p:nvPr>
            <p:ph type="title"/>
          </p:nvPr>
        </p:nvSpPr>
        <p:spPr/>
        <p:txBody>
          <a:bodyPr/>
          <a:lstStyle/>
          <a:p>
            <a:r>
              <a:rPr lang="en-US" dirty="0"/>
              <a:t>Introduction</a:t>
            </a:r>
          </a:p>
        </p:txBody>
      </p:sp>
      <p:grpSp>
        <p:nvGrpSpPr>
          <p:cNvPr id="12" name="Group 11">
            <a:extLst>
              <a:ext uri="{FF2B5EF4-FFF2-40B4-BE49-F238E27FC236}">
                <a16:creationId xmlns:a16="http://schemas.microsoft.com/office/drawing/2014/main" id="{DEE543C8-84A8-F19E-42E6-B8759071C246}"/>
              </a:ext>
            </a:extLst>
          </p:cNvPr>
          <p:cNvGrpSpPr/>
          <p:nvPr/>
        </p:nvGrpSpPr>
        <p:grpSpPr>
          <a:xfrm>
            <a:off x="1570145" y="1236783"/>
            <a:ext cx="3717307" cy="2927146"/>
            <a:chOff x="1361035" y="3016949"/>
            <a:chExt cx="3926418" cy="3091808"/>
          </a:xfrm>
        </p:grpSpPr>
        <p:sp>
          <p:nvSpPr>
            <p:cNvPr id="36" name="TextBox 35">
              <a:extLst>
                <a:ext uri="{FF2B5EF4-FFF2-40B4-BE49-F238E27FC236}">
                  <a16:creationId xmlns:a16="http://schemas.microsoft.com/office/drawing/2014/main" id="{3AB70AC0-AD86-8FE1-3A9A-BE0C0C3EC622}"/>
                </a:ext>
              </a:extLst>
            </p:cNvPr>
            <p:cNvSpPr txBox="1"/>
            <p:nvPr/>
          </p:nvSpPr>
          <p:spPr>
            <a:xfrm>
              <a:off x="2525460" y="5739425"/>
              <a:ext cx="1038225" cy="369332"/>
            </a:xfrm>
            <a:prstGeom prst="rect">
              <a:avLst/>
            </a:prstGeom>
            <a:noFill/>
          </p:spPr>
          <p:txBody>
            <a:bodyPr wrap="square">
              <a:spAutoFit/>
            </a:bodyPr>
            <a:lstStyle/>
            <a:p>
              <a:pPr algn="ctr" rtl="0"/>
              <a:r>
                <a:rPr lang="en-US" dirty="0">
                  <a:latin typeface="Times New Roman" panose="02020603050405020304" pitchFamily="18" charset="0"/>
                  <a:cs typeface="Times New Roman" panose="02020603050405020304" pitchFamily="18" charset="0"/>
                </a:rPr>
                <a:t>Image</a:t>
              </a:r>
            </a:p>
          </p:txBody>
        </p:sp>
        <p:pic>
          <p:nvPicPr>
            <p:cNvPr id="9" name="Picture 8" descr="A bicycle leaning against a railing&#10;&#10;AI-generated content may be incorrect.">
              <a:extLst>
                <a:ext uri="{FF2B5EF4-FFF2-40B4-BE49-F238E27FC236}">
                  <a16:creationId xmlns:a16="http://schemas.microsoft.com/office/drawing/2014/main" id="{425C94A9-7FDB-72B9-D471-DCC78A38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035" y="3016949"/>
              <a:ext cx="3926418" cy="2635298"/>
            </a:xfrm>
            <a:prstGeom prst="rect">
              <a:avLst/>
            </a:prstGeom>
          </p:spPr>
        </p:pic>
      </p:grpSp>
      <p:grpSp>
        <p:nvGrpSpPr>
          <p:cNvPr id="13" name="Group 12">
            <a:extLst>
              <a:ext uri="{FF2B5EF4-FFF2-40B4-BE49-F238E27FC236}">
                <a16:creationId xmlns:a16="http://schemas.microsoft.com/office/drawing/2014/main" id="{FC188A0F-0215-15AC-DED8-C2CC985D4AC9}"/>
              </a:ext>
            </a:extLst>
          </p:cNvPr>
          <p:cNvGrpSpPr/>
          <p:nvPr/>
        </p:nvGrpSpPr>
        <p:grpSpPr>
          <a:xfrm>
            <a:off x="5885894" y="1236783"/>
            <a:ext cx="5583630" cy="3139036"/>
            <a:chOff x="5685477" y="2990927"/>
            <a:chExt cx="6156602" cy="3461153"/>
          </a:xfrm>
        </p:grpSpPr>
        <p:sp>
          <p:nvSpPr>
            <p:cNvPr id="38" name="TextBox 37">
              <a:extLst>
                <a:ext uri="{FF2B5EF4-FFF2-40B4-BE49-F238E27FC236}">
                  <a16:creationId xmlns:a16="http://schemas.microsoft.com/office/drawing/2014/main" id="{68F9A347-5315-067E-0D7B-000601C83DE7}"/>
                </a:ext>
              </a:extLst>
            </p:cNvPr>
            <p:cNvSpPr txBox="1"/>
            <p:nvPr/>
          </p:nvSpPr>
          <p:spPr>
            <a:xfrm>
              <a:off x="5685477" y="5739425"/>
              <a:ext cx="6156602" cy="712655"/>
            </a:xfrm>
            <a:prstGeom prst="rect">
              <a:avLst/>
            </a:prstGeom>
            <a:noFill/>
            <a:ln>
              <a:solidFill>
                <a:schemeClr val="bg1"/>
              </a:solidFill>
              <a:prstDash val="lgDashDot"/>
            </a:ln>
          </p:spPr>
          <p:txBody>
            <a:bodyPr wrap="square">
              <a:spAutoFit/>
            </a:bodyPr>
            <a:lstStyle/>
            <a:p>
              <a:pPr algn="ctr" rtl="0"/>
              <a:r>
                <a:rPr lang="en-US" dirty="0">
                  <a:latin typeface="Times New Roman" panose="02020603050405020304" pitchFamily="18" charset="0"/>
                  <a:cs typeface="Times New Roman" panose="02020603050405020304" pitchFamily="18" charset="0"/>
                </a:rPr>
                <a:t>Result of  Canny Edge detection</a:t>
              </a:r>
            </a:p>
            <a:p>
              <a:pPr algn="ctr" rtl="0"/>
              <a:r>
                <a:rPr lang="en-US" dirty="0">
                  <a:latin typeface="Times New Roman" panose="02020603050405020304" pitchFamily="18" charset="0"/>
                  <a:cs typeface="Times New Roman" panose="02020603050405020304" pitchFamily="18" charset="0"/>
                </a:rPr>
                <a:t>T1 = 50, T2 = 150</a:t>
              </a:r>
            </a:p>
          </p:txBody>
        </p:sp>
        <p:pic>
          <p:nvPicPr>
            <p:cNvPr id="11" name="Picture 10" descr="A black and white image of a bicycle&#10;&#10;AI-generated content may be incorrect.">
              <a:extLst>
                <a:ext uri="{FF2B5EF4-FFF2-40B4-BE49-F238E27FC236}">
                  <a16:creationId xmlns:a16="http://schemas.microsoft.com/office/drawing/2014/main" id="{0825906A-A504-A1B0-3BE5-2EEE8044B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592" y="2990927"/>
              <a:ext cx="4134373" cy="2748498"/>
            </a:xfrm>
            <a:prstGeom prst="rect">
              <a:avLst/>
            </a:prstGeom>
            <a:ln>
              <a:solidFill>
                <a:schemeClr val="bg1"/>
              </a:solidFill>
              <a:prstDash val="lgDashDot"/>
            </a:ln>
          </p:spPr>
        </p:pic>
      </p:grpSp>
      <p:sp>
        <p:nvSpPr>
          <p:cNvPr id="16" name="TextBox 15">
            <a:extLst>
              <a:ext uri="{FF2B5EF4-FFF2-40B4-BE49-F238E27FC236}">
                <a16:creationId xmlns:a16="http://schemas.microsoft.com/office/drawing/2014/main" id="{CDC3EC26-8E8B-D2AA-70F4-5E1DE1090F24}"/>
              </a:ext>
            </a:extLst>
          </p:cNvPr>
          <p:cNvSpPr txBox="1"/>
          <p:nvPr/>
        </p:nvSpPr>
        <p:spPr>
          <a:xfrm>
            <a:off x="335359" y="749243"/>
            <a:ext cx="11288793"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Objective</a:t>
            </a:r>
            <a:r>
              <a:rPr lang="en-US"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find the two wheels of the bicycle, which can be described as circles</a:t>
            </a:r>
            <a:r>
              <a:rPr lang="en-US" dirty="0">
                <a:latin typeface="Times New Roman" panose="02020603050405020304" pitchFamily="18" charset="0"/>
                <a:cs typeface="Times New Roman" panose="02020603050405020304" pitchFamily="18" charset="0"/>
              </a:rPr>
              <a:t> </a:t>
            </a:r>
          </a:p>
        </p:txBody>
      </p:sp>
      <p:sp>
        <p:nvSpPr>
          <p:cNvPr id="30" name="TextBox 29">
            <a:extLst>
              <a:ext uri="{FF2B5EF4-FFF2-40B4-BE49-F238E27FC236}">
                <a16:creationId xmlns:a16="http://schemas.microsoft.com/office/drawing/2014/main" id="{1D495B04-61D0-87BA-8990-F9635E86933E}"/>
              </a:ext>
            </a:extLst>
          </p:cNvPr>
          <p:cNvSpPr txBox="1"/>
          <p:nvPr/>
        </p:nvSpPr>
        <p:spPr>
          <a:xfrm>
            <a:off x="335359" y="4337840"/>
            <a:ext cx="6178550" cy="1200329"/>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Challenge</a:t>
            </a:r>
            <a:r>
              <a:rPr lang="en-US" sz="1800" b="0" i="0" dirty="0">
                <a:solidFill>
                  <a:srgbClr val="000000"/>
                </a:solidFill>
                <a:effectLst/>
                <a:latin typeface="Calibri" panose="020F0502020204030204" pitchFamily="34" charset="0"/>
              </a:rPr>
              <a:t>:</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Extraneous data</a:t>
            </a:r>
            <a:r>
              <a:rPr lang="en-US" dirty="0">
                <a:latin typeface="Times New Roman" panose="02020603050405020304" pitchFamily="18" charset="0"/>
                <a:cs typeface="Times New Roman" panose="02020603050405020304" pitchFamily="18" charset="0"/>
              </a:rPr>
              <a:t>: Which point to fit to the circle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Incomplete data</a:t>
            </a:r>
            <a:r>
              <a:rPr lang="en-US" dirty="0">
                <a:latin typeface="Times New Roman" panose="02020603050405020304" pitchFamily="18" charset="0"/>
                <a:cs typeface="Times New Roman" panose="02020603050405020304" pitchFamily="18" charset="0"/>
              </a:rPr>
              <a:t>: Only part of the model is visible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Noise</a:t>
            </a:r>
          </a:p>
        </p:txBody>
      </p:sp>
      <p:sp>
        <p:nvSpPr>
          <p:cNvPr id="39" name="TextBox 38">
            <a:extLst>
              <a:ext uri="{FF2B5EF4-FFF2-40B4-BE49-F238E27FC236}">
                <a16:creationId xmlns:a16="http://schemas.microsoft.com/office/drawing/2014/main" id="{3C7905A8-66A4-D737-7074-D09BD435900D}"/>
              </a:ext>
            </a:extLst>
          </p:cNvPr>
          <p:cNvSpPr txBox="1"/>
          <p:nvPr/>
        </p:nvSpPr>
        <p:spPr>
          <a:xfrm>
            <a:off x="1563423" y="5760530"/>
            <a:ext cx="6178550" cy="461665"/>
          </a:xfrm>
          <a:prstGeom prst="rect">
            <a:avLst/>
          </a:prstGeom>
          <a:noFill/>
        </p:spPr>
        <p:txBody>
          <a:bodyPr wrap="square">
            <a:spAutoFit/>
          </a:bodyPr>
          <a:lstStyle/>
          <a:p>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Solution: Hough Transform</a:t>
            </a:r>
            <a:endParaRPr lang="en-US" sz="2400" i="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D596FE4C-D90F-EBD5-D87F-0D886613942A}"/>
              </a:ext>
            </a:extLst>
          </p:cNvPr>
          <p:cNvSpPr/>
          <p:nvPr/>
        </p:nvSpPr>
        <p:spPr>
          <a:xfrm>
            <a:off x="588724" y="5850192"/>
            <a:ext cx="851770" cy="294085"/>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2F0F2A0-E045-2AF7-98A9-8F98E0B560F7}"/>
              </a:ext>
            </a:extLst>
          </p:cNvPr>
          <p:cNvSpPr/>
          <p:nvPr/>
        </p:nvSpPr>
        <p:spPr>
          <a:xfrm>
            <a:off x="9117806" y="2459831"/>
            <a:ext cx="806199" cy="821918"/>
          </a:xfrm>
          <a:custGeom>
            <a:avLst/>
            <a:gdLst>
              <a:gd name="connsiteX0" fmla="*/ 275445 w 806199"/>
              <a:gd name="connsiteY0" fmla="*/ 31775 h 821918"/>
              <a:gd name="connsiteX1" fmla="*/ 500096 w 806199"/>
              <a:gd name="connsiteY1" fmla="*/ 13064 h 821918"/>
              <a:gd name="connsiteX2" fmla="*/ 670286 w 806199"/>
              <a:gd name="connsiteY2" fmla="*/ 115975 h 821918"/>
              <a:gd name="connsiteX3" fmla="*/ 776939 w 806199"/>
              <a:gd name="connsiteY3" fmla="*/ 244614 h 821918"/>
              <a:gd name="connsiteX4" fmla="*/ 790554 w 806199"/>
              <a:gd name="connsiteY4" fmla="*/ 356880 h 821918"/>
              <a:gd name="connsiteX5" fmla="*/ 790554 w 806199"/>
              <a:gd name="connsiteY5" fmla="*/ 583752 h 821918"/>
              <a:gd name="connsiteX6" fmla="*/ 586326 w 806199"/>
              <a:gd name="connsiteY6" fmla="*/ 784896 h 821918"/>
              <a:gd name="connsiteX7" fmla="*/ 327637 w 806199"/>
              <a:gd name="connsiteY7" fmla="*/ 803607 h 821918"/>
              <a:gd name="connsiteX8" fmla="*/ 37179 w 806199"/>
              <a:gd name="connsiteY8" fmla="*/ 586090 h 821918"/>
              <a:gd name="connsiteX9" fmla="*/ 30371 w 806199"/>
              <a:gd name="connsiteY9" fmla="*/ 286713 h 821918"/>
              <a:gd name="connsiteX10" fmla="*/ 275445 w 806199"/>
              <a:gd name="connsiteY10" fmla="*/ 31775 h 82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6199" h="821918" extrusionOk="0">
                <a:moveTo>
                  <a:pt x="275445" y="31775"/>
                </a:moveTo>
                <a:cubicBezTo>
                  <a:pt x="343588" y="-20090"/>
                  <a:pt x="425120" y="2471"/>
                  <a:pt x="500096" y="13064"/>
                </a:cubicBezTo>
                <a:cubicBezTo>
                  <a:pt x="573372" y="28669"/>
                  <a:pt x="615036" y="77673"/>
                  <a:pt x="670286" y="115975"/>
                </a:cubicBezTo>
                <a:cubicBezTo>
                  <a:pt x="711278" y="159595"/>
                  <a:pt x="755837" y="210311"/>
                  <a:pt x="776939" y="244614"/>
                </a:cubicBezTo>
                <a:cubicBezTo>
                  <a:pt x="793920" y="283087"/>
                  <a:pt x="790077" y="301213"/>
                  <a:pt x="790554" y="356880"/>
                </a:cubicBezTo>
                <a:cubicBezTo>
                  <a:pt x="807128" y="415100"/>
                  <a:pt x="829425" y="502469"/>
                  <a:pt x="790554" y="583752"/>
                </a:cubicBezTo>
                <a:cubicBezTo>
                  <a:pt x="753508" y="654626"/>
                  <a:pt x="653823" y="757345"/>
                  <a:pt x="586326" y="784896"/>
                </a:cubicBezTo>
                <a:cubicBezTo>
                  <a:pt x="507279" y="803466"/>
                  <a:pt x="411146" y="847880"/>
                  <a:pt x="327637" y="803607"/>
                </a:cubicBezTo>
                <a:cubicBezTo>
                  <a:pt x="250202" y="778361"/>
                  <a:pt x="94286" y="674057"/>
                  <a:pt x="37179" y="586090"/>
                </a:cubicBezTo>
                <a:cubicBezTo>
                  <a:pt x="-27152" y="497550"/>
                  <a:pt x="-5417" y="383317"/>
                  <a:pt x="30371" y="286713"/>
                </a:cubicBezTo>
                <a:cubicBezTo>
                  <a:pt x="77476" y="203817"/>
                  <a:pt x="197735" y="83367"/>
                  <a:pt x="275445" y="31775"/>
                </a:cubicBezTo>
                <a:close/>
              </a:path>
            </a:pathLst>
          </a:custGeom>
          <a:noFill/>
          <a:ln w="6350" cap="flat" cmpd="sng" algn="ctr">
            <a:solidFill>
              <a:srgbClr val="888888"/>
            </a:solidFill>
            <a:prstDash val="lgDashDot"/>
            <a:round/>
            <a:headEnd type="none" w="med" len="med"/>
            <a:tailEnd type="none" w="med" len="med"/>
            <a:extLst>
              <a:ext uri="{C807C97D-BFC1-408E-A445-0C87EB9F89A2}">
                <ask:lineSketchStyleProps xmlns:ask="http://schemas.microsoft.com/office/drawing/2018/sketchyshapes" sd="1219033472">
                  <a:custGeom>
                    <a:avLst/>
                    <a:gdLst>
                      <a:gd name="connsiteX0" fmla="*/ 289046 w 846007"/>
                      <a:gd name="connsiteY0" fmla="*/ 32351 h 836806"/>
                      <a:gd name="connsiteX1" fmla="*/ 524790 w 846007"/>
                      <a:gd name="connsiteY1" fmla="*/ 13301 h 836806"/>
                      <a:gd name="connsiteX2" fmla="*/ 703384 w 846007"/>
                      <a:gd name="connsiteY2" fmla="*/ 118076 h 836806"/>
                      <a:gd name="connsiteX3" fmla="*/ 815303 w 846007"/>
                      <a:gd name="connsiteY3" fmla="*/ 249045 h 836806"/>
                      <a:gd name="connsiteX4" fmla="*/ 829590 w 846007"/>
                      <a:gd name="connsiteY4" fmla="*/ 363345 h 836806"/>
                      <a:gd name="connsiteX5" fmla="*/ 829590 w 846007"/>
                      <a:gd name="connsiteY5" fmla="*/ 594326 h 836806"/>
                      <a:gd name="connsiteX6" fmla="*/ 615278 w 846007"/>
                      <a:gd name="connsiteY6" fmla="*/ 799114 h 836806"/>
                      <a:gd name="connsiteX7" fmla="*/ 343815 w 846007"/>
                      <a:gd name="connsiteY7" fmla="*/ 818164 h 836806"/>
                      <a:gd name="connsiteX8" fmla="*/ 39015 w 846007"/>
                      <a:gd name="connsiteY8" fmla="*/ 596707 h 836806"/>
                      <a:gd name="connsiteX9" fmla="*/ 31871 w 846007"/>
                      <a:gd name="connsiteY9" fmla="*/ 291907 h 836806"/>
                      <a:gd name="connsiteX10" fmla="*/ 289046 w 846007"/>
                      <a:gd name="connsiteY10" fmla="*/ 32351 h 83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007" h="836806">
                        <a:moveTo>
                          <a:pt x="289046" y="32351"/>
                        </a:moveTo>
                        <a:cubicBezTo>
                          <a:pt x="371199" y="-14083"/>
                          <a:pt x="455734" y="-987"/>
                          <a:pt x="524790" y="13301"/>
                        </a:cubicBezTo>
                        <a:cubicBezTo>
                          <a:pt x="593846" y="27588"/>
                          <a:pt x="654965" y="78785"/>
                          <a:pt x="703384" y="118076"/>
                        </a:cubicBezTo>
                        <a:cubicBezTo>
                          <a:pt x="751803" y="157367"/>
                          <a:pt x="794269" y="208167"/>
                          <a:pt x="815303" y="249045"/>
                        </a:cubicBezTo>
                        <a:cubicBezTo>
                          <a:pt x="836337" y="289923"/>
                          <a:pt x="827209" y="305798"/>
                          <a:pt x="829590" y="363345"/>
                        </a:cubicBezTo>
                        <a:cubicBezTo>
                          <a:pt x="831971" y="420892"/>
                          <a:pt x="865309" y="521698"/>
                          <a:pt x="829590" y="594326"/>
                        </a:cubicBezTo>
                        <a:cubicBezTo>
                          <a:pt x="793871" y="666954"/>
                          <a:pt x="696240" y="761808"/>
                          <a:pt x="615278" y="799114"/>
                        </a:cubicBezTo>
                        <a:cubicBezTo>
                          <a:pt x="534316" y="836420"/>
                          <a:pt x="439859" y="851898"/>
                          <a:pt x="343815" y="818164"/>
                        </a:cubicBezTo>
                        <a:cubicBezTo>
                          <a:pt x="247771" y="784430"/>
                          <a:pt x="91006" y="684416"/>
                          <a:pt x="39015" y="596707"/>
                        </a:cubicBezTo>
                        <a:cubicBezTo>
                          <a:pt x="-12976" y="508998"/>
                          <a:pt x="-10595" y="386363"/>
                          <a:pt x="31871" y="291907"/>
                        </a:cubicBezTo>
                        <a:cubicBezTo>
                          <a:pt x="74337" y="197451"/>
                          <a:pt x="206893" y="78785"/>
                          <a:pt x="289046" y="32351"/>
                        </a:cubicBezTo>
                        <a:close/>
                      </a:path>
                    </a:pathLst>
                  </a:custGeom>
                  <ask:type>
                    <ask:lineSketchCurve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2012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Line detection</a:t>
            </a:r>
          </a:p>
        </p:txBody>
      </p:sp>
      <p:sp>
        <p:nvSpPr>
          <p:cNvPr id="6" name="Title 1">
            <a:extLst>
              <a:ext uri="{FF2B5EF4-FFF2-40B4-BE49-F238E27FC236}">
                <a16:creationId xmlns:a16="http://schemas.microsoft.com/office/drawing/2014/main" id="{CE2DB070-AD6C-958B-B9D1-FD9BE5E92BCA}"/>
              </a:ext>
            </a:extLst>
          </p:cNvPr>
          <p:cNvSpPr txBox="1">
            <a:spLocks/>
          </p:cNvSpPr>
          <p:nvPr/>
        </p:nvSpPr>
        <p:spPr>
          <a:xfrm>
            <a:off x="335359" y="583554"/>
            <a:ext cx="7406613" cy="202405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Task: Detect line </a:t>
            </a:r>
          </a:p>
          <a:p>
            <a:r>
              <a:rPr lang="en-US" b="0" i="1" dirty="0">
                <a:latin typeface="Times New Roman" panose="02020603050405020304" pitchFamily="18" charset="0"/>
                <a:cs typeface="Times New Roman" panose="02020603050405020304" pitchFamily="18" charset="0"/>
              </a:rPr>
              <a:t>y = ax + b</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slope</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b</a:t>
            </a:r>
            <a:r>
              <a:rPr lang="en-US" b="0" dirty="0">
                <a:latin typeface="Times New Roman" panose="02020603050405020304" pitchFamily="18" charset="0"/>
                <a:cs typeface="Times New Roman" panose="02020603050405020304" pitchFamily="18" charset="0"/>
              </a:rPr>
              <a:t>: y-intercept</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AADF27AC-12F7-A35F-C6E4-B3D5E7D0F0B8}"/>
                  </a:ext>
                </a:extLst>
              </p:cNvPr>
              <p:cNvSpPr txBox="1">
                <a:spLocks/>
              </p:cNvSpPr>
              <p:nvPr/>
            </p:nvSpPr>
            <p:spPr>
              <a:xfrm>
                <a:off x="335359" y="3069612"/>
                <a:ext cx="7406613" cy="1002081"/>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b="0" dirty="0">
                    <a:latin typeface="Times New Roman" panose="02020603050405020304" pitchFamily="18" charset="0"/>
                    <a:cs typeface="Times New Roman" panose="02020603050405020304" pitchFamily="18" charset="0"/>
                  </a:rPr>
                  <a:t>Consider point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p>
            </p:txBody>
          </p:sp>
        </mc:Choice>
        <mc:Fallback xmlns="">
          <p:sp>
            <p:nvSpPr>
              <p:cNvPr id="10" name="Title 1">
                <a:extLst>
                  <a:ext uri="{FF2B5EF4-FFF2-40B4-BE49-F238E27FC236}">
                    <a16:creationId xmlns:a16="http://schemas.microsoft.com/office/drawing/2014/main" id="{AADF27AC-12F7-A35F-C6E4-B3D5E7D0F0B8}"/>
                  </a:ext>
                </a:extLst>
              </p:cNvPr>
              <p:cNvSpPr txBox="1">
                <a:spLocks noRot="1" noChangeAspect="1" noMove="1" noResize="1" noEditPoints="1" noAdjustHandles="1" noChangeArrowheads="1" noChangeShapeType="1" noTextEdit="1"/>
              </p:cNvSpPr>
              <p:nvPr/>
            </p:nvSpPr>
            <p:spPr>
              <a:xfrm>
                <a:off x="335359" y="3069612"/>
                <a:ext cx="7406613" cy="1002081"/>
              </a:xfrm>
              <a:prstGeom prst="rect">
                <a:avLst/>
              </a:prstGeom>
              <a:blipFill>
                <a:blip r:embed="rId3"/>
                <a:stretch>
                  <a:fillRect l="-1564"/>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47E04A56-3EFB-AD2C-F942-9B5338A64D3F}"/>
              </a:ext>
            </a:extLst>
          </p:cNvPr>
          <p:cNvGrpSpPr/>
          <p:nvPr/>
        </p:nvGrpSpPr>
        <p:grpSpPr>
          <a:xfrm>
            <a:off x="335359" y="4030478"/>
            <a:ext cx="6178550" cy="830997"/>
            <a:chOff x="335359" y="4030478"/>
            <a:chExt cx="6178550" cy="83099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321F39-B5FE-61BE-44AF-C2BC108FA4BA}"/>
                    </a:ext>
                  </a:extLst>
                </p:cNvPr>
                <p:cNvSpPr txBox="1"/>
                <p:nvPr/>
              </p:nvSpPr>
              <p:spPr>
                <a:xfrm>
                  <a:off x="335359" y="4030478"/>
                  <a:ext cx="6178550" cy="830997"/>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cs typeface="Times New Roman" panose="02020603050405020304" pitchFamily="18" charset="0"/>
                            </a:rPr>
                            <m:t>𝑦</m:t>
                          </m:r>
                        </m:e>
                        <m:sub>
                          <m:r>
                            <a:rPr lang="en-US" sz="2400" b="0" i="1">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b 		       b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𝑎𝑥</m:t>
                              </m:r>
                            </m:e>
                            <m:sub>
                              <m:r>
                                <a:rPr lang="en-US" sz="240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e>
                        <m:sub>
                          <m:r>
                            <a:rPr lang="en-US" sz="2400" i="1">
                              <a:latin typeface="Cambria Math" panose="02040503050406030204" pitchFamily="18" charset="0"/>
                              <a:cs typeface="Times New Roman" panose="02020603050405020304" pitchFamily="18" charset="0"/>
                            </a:rPr>
                            <m:t>𝑖</m:t>
                          </m:r>
                        </m:sub>
                      </m:sSub>
                    </m:oMath>
                  </a14:m>
                  <a:r>
                    <a:rPr lang="en-US" sz="2400" i="1" dirty="0">
                      <a:latin typeface="Times New Roman" panose="02020603050405020304" pitchFamily="18" charset="0"/>
                      <a:cs typeface="Times New Roman" panose="02020603050405020304" pitchFamily="18" charset="0"/>
                    </a:rPr>
                    <a:t> </a:t>
                  </a:r>
                  <a:r>
                    <a:rPr lang="en-US" sz="2400" b="0" i="1" dirty="0">
                      <a:latin typeface="Times New Roman" panose="02020603050405020304" pitchFamily="18" charset="0"/>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07321F39-B5FE-61BE-44AF-C2BC108FA4BA}"/>
                    </a:ext>
                  </a:extLst>
                </p:cNvPr>
                <p:cNvSpPr txBox="1">
                  <a:spLocks noRot="1" noChangeAspect="1" noMove="1" noResize="1" noEditPoints="1" noAdjustHandles="1" noChangeArrowheads="1" noChangeShapeType="1" noTextEdit="1"/>
                </p:cNvSpPr>
                <p:nvPr/>
              </p:nvSpPr>
              <p:spPr>
                <a:xfrm>
                  <a:off x="335359" y="4030478"/>
                  <a:ext cx="6178550" cy="830997"/>
                </a:xfrm>
                <a:prstGeom prst="rect">
                  <a:avLst/>
                </a:prstGeom>
                <a:blipFill>
                  <a:blip r:embed="rId5"/>
                  <a:stretch>
                    <a:fillRect l="-296" t="-5882"/>
                  </a:stretch>
                </a:blipFill>
              </p:spPr>
              <p:txBody>
                <a:bodyPr/>
                <a:lstStyle/>
                <a:p>
                  <a:r>
                    <a:rPr lang="en-US">
                      <a:noFill/>
                    </a:rPr>
                    <a:t> </a:t>
                  </a:r>
                </a:p>
              </p:txBody>
            </p:sp>
          </mc:Fallback>
        </mc:AlternateContent>
        <p:sp>
          <p:nvSpPr>
            <p:cNvPr id="16" name="Arrow: Left-Right 15">
              <a:extLst>
                <a:ext uri="{FF2B5EF4-FFF2-40B4-BE49-F238E27FC236}">
                  <a16:creationId xmlns:a16="http://schemas.microsoft.com/office/drawing/2014/main" id="{27BBD156-8F9A-E06B-FD12-7CC4BC71D4E1}"/>
                </a:ext>
              </a:extLst>
            </p:cNvPr>
            <p:cNvSpPr/>
            <p:nvPr/>
          </p:nvSpPr>
          <p:spPr>
            <a:xfrm>
              <a:off x="2208482" y="4154076"/>
              <a:ext cx="1216152" cy="291900"/>
            </a:xfrm>
            <a:prstGeom prst="leftRightArrow">
              <a:avLst>
                <a:gd name="adj1" fmla="val 50000"/>
                <a:gd name="adj2" fmla="val 80238"/>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8FBD6B1-9CF8-3601-EDD8-15F863E9874F}"/>
              </a:ext>
            </a:extLst>
          </p:cNvPr>
          <p:cNvGrpSpPr/>
          <p:nvPr/>
        </p:nvGrpSpPr>
        <p:grpSpPr>
          <a:xfrm>
            <a:off x="6638794" y="1352810"/>
            <a:ext cx="5114317" cy="4279153"/>
            <a:chOff x="6096000" y="1177308"/>
            <a:chExt cx="5657112" cy="4454656"/>
          </a:xfrm>
        </p:grpSpPr>
        <p:pic>
          <p:nvPicPr>
            <p:cNvPr id="15" name="Picture 14" descr="A diagram of a line with dots and lines&#10;&#10;AI-generated content may be incorrect.">
              <a:extLst>
                <a:ext uri="{FF2B5EF4-FFF2-40B4-BE49-F238E27FC236}">
                  <a16:creationId xmlns:a16="http://schemas.microsoft.com/office/drawing/2014/main" id="{896A8F7F-5450-21C0-DFF9-357A4B269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177308"/>
              <a:ext cx="5657112" cy="4300640"/>
            </a:xfrm>
            <a:prstGeom prst="rect">
              <a:avLst/>
            </a:prstGeom>
          </p:spPr>
        </p:pic>
        <p:sp>
          <p:nvSpPr>
            <p:cNvPr id="18" name="Title 1">
              <a:extLst>
                <a:ext uri="{FF2B5EF4-FFF2-40B4-BE49-F238E27FC236}">
                  <a16:creationId xmlns:a16="http://schemas.microsoft.com/office/drawing/2014/main" id="{40AE54C4-F608-0092-EB3F-5E869BB3455C}"/>
                </a:ext>
              </a:extLst>
            </p:cNvPr>
            <p:cNvSpPr txBox="1">
              <a:spLocks/>
            </p:cNvSpPr>
            <p:nvPr/>
          </p:nvSpPr>
          <p:spPr>
            <a:xfrm>
              <a:off x="7760973" y="5050008"/>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latin typeface="Times New Roman" panose="02020603050405020304" pitchFamily="18" charset="0"/>
                  <a:cs typeface="Times New Roman" panose="02020603050405020304" pitchFamily="18" charset="0"/>
                </a:rPr>
                <a:t>x-y space</a:t>
              </a:r>
            </a:p>
          </p:txBody>
        </p:sp>
        <p:sp>
          <p:nvSpPr>
            <p:cNvPr id="3" name="Oval 2">
              <a:extLst>
                <a:ext uri="{FF2B5EF4-FFF2-40B4-BE49-F238E27FC236}">
                  <a16:creationId xmlns:a16="http://schemas.microsoft.com/office/drawing/2014/main" id="{AA30DEE3-8CA0-A13B-A33D-5146BD1BA93E}"/>
                </a:ext>
              </a:extLst>
            </p:cNvPr>
            <p:cNvSpPr/>
            <p:nvPr/>
          </p:nvSpPr>
          <p:spPr>
            <a:xfrm>
              <a:off x="7079538" y="3968345"/>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C08A8463-0EAD-AF59-69A6-B4D82AC3783F}"/>
                </a:ext>
              </a:extLst>
            </p:cNvPr>
            <p:cNvSpPr/>
            <p:nvPr/>
          </p:nvSpPr>
          <p:spPr>
            <a:xfrm>
              <a:off x="7494702" y="3720833"/>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E0FD1FF-E8FE-5B05-828C-A4CA9562A393}"/>
                </a:ext>
              </a:extLst>
            </p:cNvPr>
            <p:cNvSpPr/>
            <p:nvPr/>
          </p:nvSpPr>
          <p:spPr>
            <a:xfrm>
              <a:off x="8123352" y="335785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B116452-E978-F052-5697-8BFD40570D70}"/>
                </a:ext>
              </a:extLst>
            </p:cNvPr>
            <p:cNvSpPr/>
            <p:nvPr/>
          </p:nvSpPr>
          <p:spPr>
            <a:xfrm>
              <a:off x="8490443" y="3129634"/>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BE094EB0-556C-C0F6-A958-1CB7A186051A}"/>
                </a:ext>
              </a:extLst>
            </p:cNvPr>
            <p:cNvSpPr/>
            <p:nvPr/>
          </p:nvSpPr>
          <p:spPr>
            <a:xfrm>
              <a:off x="9100043" y="272221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8B49741-0F28-0B9A-FFEC-F708FBA43B86}"/>
                </a:ext>
              </a:extLst>
            </p:cNvPr>
            <p:cNvSpPr/>
            <p:nvPr/>
          </p:nvSpPr>
          <p:spPr>
            <a:xfrm>
              <a:off x="9965947" y="2197820"/>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1919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75D6C48-1ABE-29E0-495F-104DEB31ABAE}"/>
                  </a:ext>
                </a:extLst>
              </p:cNvPr>
              <p:cNvSpPr txBox="1"/>
              <p:nvPr/>
            </p:nvSpPr>
            <p:spPr>
              <a:xfrm>
                <a:off x="7627443" y="2088044"/>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oMath>
                </a14:m>
                <a:r>
                  <a:rPr lang="en-US" b="0" dirty="0">
                    <a:latin typeface="Times New Roman" panose="02020603050405020304" pitchFamily="18" charset="0"/>
                    <a:cs typeface="Times New Roman" panose="02020603050405020304" pitchFamily="18" charset="0"/>
                  </a:rPr>
                  <a:t>, b</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73" name="TextBox 72">
                <a:extLst>
                  <a:ext uri="{FF2B5EF4-FFF2-40B4-BE49-F238E27FC236}">
                    <a16:creationId xmlns:a16="http://schemas.microsoft.com/office/drawing/2014/main" id="{375D6C48-1ABE-29E0-495F-104DEB31ABAE}"/>
                  </a:ext>
                </a:extLst>
              </p:cNvPr>
              <p:cNvSpPr txBox="1">
                <a:spLocks noRot="1" noChangeAspect="1" noMove="1" noResize="1" noEditPoints="1" noAdjustHandles="1" noChangeArrowheads="1" noChangeShapeType="1" noTextEdit="1"/>
              </p:cNvSpPr>
              <p:nvPr/>
            </p:nvSpPr>
            <p:spPr>
              <a:xfrm>
                <a:off x="7627443" y="2088044"/>
                <a:ext cx="1283917" cy="369332"/>
              </a:xfrm>
              <a:prstGeom prst="rect">
                <a:avLst/>
              </a:prstGeom>
              <a:blipFill>
                <a:blip r:embed="rId7"/>
                <a:stretch>
                  <a:fillRect t="-10000" b="-26667"/>
                </a:stretch>
              </a:blipFill>
            </p:spPr>
            <p:txBody>
              <a:bodyPr/>
              <a:lstStyle/>
              <a:p>
                <a:r>
                  <a:rPr lang="en-US">
                    <a:noFill/>
                  </a:rPr>
                  <a:t> </a:t>
                </a:r>
              </a:p>
            </p:txBody>
          </p:sp>
        </mc:Fallback>
      </mc:AlternateContent>
      <p:cxnSp>
        <p:nvCxnSpPr>
          <p:cNvPr id="74" name="Straight Connector 73">
            <a:extLst>
              <a:ext uri="{FF2B5EF4-FFF2-40B4-BE49-F238E27FC236}">
                <a16:creationId xmlns:a16="http://schemas.microsoft.com/office/drawing/2014/main" id="{B7AF7CB9-4C7C-AB13-2D3D-8EA0EF043826}"/>
              </a:ext>
            </a:extLst>
          </p:cNvPr>
          <p:cNvCxnSpPr>
            <a:cxnSpLocks/>
          </p:cNvCxnSpPr>
          <p:nvPr/>
        </p:nvCxnSpPr>
        <p:spPr>
          <a:xfrm>
            <a:off x="7323761" y="1389459"/>
            <a:ext cx="850822" cy="198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B7446F-CDDF-7072-A92A-44BF32D25FFD}"/>
              </a:ext>
            </a:extLst>
          </p:cNvPr>
          <p:cNvCxnSpPr>
            <a:cxnSpLocks/>
          </p:cNvCxnSpPr>
          <p:nvPr/>
        </p:nvCxnSpPr>
        <p:spPr>
          <a:xfrm flipH="1">
            <a:off x="7640054" y="1441556"/>
            <a:ext cx="153106" cy="195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1BC2D5F-F584-53D5-5C50-114ABA379432}"/>
              </a:ext>
            </a:extLst>
          </p:cNvPr>
          <p:cNvCxnSpPr>
            <a:cxnSpLocks/>
          </p:cNvCxnSpPr>
          <p:nvPr/>
        </p:nvCxnSpPr>
        <p:spPr>
          <a:xfrm flipH="1">
            <a:off x="7263936" y="1481408"/>
            <a:ext cx="910647" cy="1804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2702984-C816-3494-6B24-1EA7FE3FE35E}"/>
              </a:ext>
            </a:extLst>
          </p:cNvPr>
          <p:cNvCxnSpPr>
            <a:cxnSpLocks/>
          </p:cNvCxnSpPr>
          <p:nvPr/>
        </p:nvCxnSpPr>
        <p:spPr>
          <a:xfrm flipH="1">
            <a:off x="6899924" y="1734462"/>
            <a:ext cx="1541419" cy="13848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CA0B131-93EE-E993-664F-F5713A7C7E6E}"/>
                  </a:ext>
                </a:extLst>
              </p:cNvPr>
              <p:cNvSpPr txBox="1"/>
              <p:nvPr/>
            </p:nvSpPr>
            <p:spPr>
              <a:xfrm>
                <a:off x="4100697" y="1303017"/>
                <a:ext cx="1283917" cy="391646"/>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60" name="TextBox 59">
                <a:extLst>
                  <a:ext uri="{FF2B5EF4-FFF2-40B4-BE49-F238E27FC236}">
                    <a16:creationId xmlns:a16="http://schemas.microsoft.com/office/drawing/2014/main" id="{FCA0B131-93EE-E993-664F-F5713A7C7E6E}"/>
                  </a:ext>
                </a:extLst>
              </p:cNvPr>
              <p:cNvSpPr txBox="1">
                <a:spLocks noRot="1" noChangeAspect="1" noMove="1" noResize="1" noEditPoints="1" noAdjustHandles="1" noChangeArrowheads="1" noChangeShapeType="1" noTextEdit="1"/>
              </p:cNvSpPr>
              <p:nvPr/>
            </p:nvSpPr>
            <p:spPr>
              <a:xfrm>
                <a:off x="4100697" y="1303017"/>
                <a:ext cx="1283917" cy="391646"/>
              </a:xfrm>
              <a:prstGeom prst="rect">
                <a:avLst/>
              </a:prstGeom>
              <a:blipFill>
                <a:blip r:embed="rId3"/>
                <a:stretch>
                  <a:fillRect t="-9375" b="-18750"/>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C7469F4E-4325-9DD5-9DA8-98DB29691ADA}"/>
              </a:ext>
            </a:extLst>
          </p:cNvPr>
          <p:cNvCxnSpPr>
            <a:stCxn id="60" idx="2"/>
          </p:cNvCxnSpPr>
          <p:nvPr/>
        </p:nvCxnSpPr>
        <p:spPr>
          <a:xfrm>
            <a:off x="4742656" y="1694663"/>
            <a:ext cx="69056" cy="26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455ABA-0D1A-192F-F3BD-C52160C50F2A}"/>
              </a:ext>
            </a:extLst>
          </p:cNvPr>
          <p:cNvCxnSpPr>
            <a:cxnSpLocks/>
          </p:cNvCxnSpPr>
          <p:nvPr/>
        </p:nvCxnSpPr>
        <p:spPr>
          <a:xfrm>
            <a:off x="4465364" y="182963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1909AF-4D02-5C9D-3663-9FC5AA426603}"/>
              </a:ext>
            </a:extLst>
          </p:cNvPr>
          <p:cNvCxnSpPr>
            <a:cxnSpLocks/>
          </p:cNvCxnSpPr>
          <p:nvPr/>
        </p:nvCxnSpPr>
        <p:spPr>
          <a:xfrm rot="16200000">
            <a:off x="4463144" y="183148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115057-C308-0A7E-266B-CD515BA0E058}"/>
              </a:ext>
            </a:extLst>
          </p:cNvPr>
          <p:cNvCxnSpPr>
            <a:cxnSpLocks/>
          </p:cNvCxnSpPr>
          <p:nvPr/>
        </p:nvCxnSpPr>
        <p:spPr>
          <a:xfrm rot="5400000" flipV="1">
            <a:off x="4473746" y="1832562"/>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FA96CC-6D27-3B89-4D5F-C53677F34859}"/>
              </a:ext>
            </a:extLst>
          </p:cNvPr>
          <p:cNvCxnSpPr>
            <a:cxnSpLocks/>
          </p:cNvCxnSpPr>
          <p:nvPr/>
        </p:nvCxnSpPr>
        <p:spPr>
          <a:xfrm flipV="1">
            <a:off x="4489236" y="1912134"/>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777678-5172-E9B0-E515-9258DC0E48E0}"/>
              </a:ext>
            </a:extLst>
          </p:cNvPr>
          <p:cNvCxnSpPr>
            <a:cxnSpLocks/>
          </p:cNvCxnSpPr>
          <p:nvPr/>
        </p:nvCxnSpPr>
        <p:spPr>
          <a:xfrm flipV="1">
            <a:off x="2909093" y="1787279"/>
            <a:ext cx="2297907" cy="14286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Hough Transform concept</a:t>
            </a:r>
          </a:p>
        </p:txBody>
      </p:sp>
      <p:cxnSp>
        <p:nvCxnSpPr>
          <p:cNvPr id="7" name="Straight Arrow Connector 6">
            <a:extLst>
              <a:ext uri="{FF2B5EF4-FFF2-40B4-BE49-F238E27FC236}">
                <a16:creationId xmlns:a16="http://schemas.microsoft.com/office/drawing/2014/main" id="{8E86D83B-41E8-1C7E-6BC2-E518DF44757F}"/>
              </a:ext>
            </a:extLst>
          </p:cNvPr>
          <p:cNvCxnSpPr/>
          <p:nvPr/>
        </p:nvCxnSpPr>
        <p:spPr>
          <a:xfrm flipV="1">
            <a:off x="254508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A1EA48-053A-3E82-390C-E05DB2D024D7}"/>
              </a:ext>
            </a:extLst>
          </p:cNvPr>
          <p:cNvCxnSpPr/>
          <p:nvPr/>
        </p:nvCxnSpPr>
        <p:spPr>
          <a:xfrm>
            <a:off x="254508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8F13CE2-7A5E-CD17-952D-5CF4C767F5FB}"/>
              </a:ext>
            </a:extLst>
          </p:cNvPr>
          <p:cNvSpPr/>
          <p:nvPr/>
        </p:nvSpPr>
        <p:spPr>
          <a:xfrm>
            <a:off x="4742656" y="196405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41273B9-9FCC-B760-7DAD-1FD3D85EA3B2}"/>
              </a:ext>
            </a:extLst>
          </p:cNvPr>
          <p:cNvCxnSpPr/>
          <p:nvPr/>
        </p:nvCxnSpPr>
        <p:spPr>
          <a:xfrm flipV="1">
            <a:off x="648462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D00555-DC89-9A98-04A2-542B697B8BBD}"/>
              </a:ext>
            </a:extLst>
          </p:cNvPr>
          <p:cNvCxnSpPr/>
          <p:nvPr/>
        </p:nvCxnSpPr>
        <p:spPr>
          <a:xfrm>
            <a:off x="648462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0156B8-45B4-DD75-9F8B-8ABD1087C65E}"/>
                  </a:ext>
                </a:extLst>
              </p:cNvPr>
              <p:cNvSpPr txBox="1"/>
              <p:nvPr/>
            </p:nvSpPr>
            <p:spPr>
              <a:xfrm>
                <a:off x="3238632" y="3684687"/>
                <a:ext cx="1642135" cy="369332"/>
              </a:xfrm>
              <a:prstGeom prst="rect">
                <a:avLst/>
              </a:prstGeom>
              <a:noFill/>
            </p:spPr>
            <p:txBody>
              <a:bodyPr wrap="square">
                <a:spAutoFit/>
              </a:bodyPr>
              <a:lstStyle/>
              <a:p>
                <a:pPr algn="ct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b </a:t>
                </a:r>
                <a:endParaRPr lang="en-US" dirty="0"/>
              </a:p>
            </p:txBody>
          </p:sp>
        </mc:Choice>
        <mc:Fallback xmlns="">
          <p:sp>
            <p:nvSpPr>
              <p:cNvPr id="26" name="TextBox 25">
                <a:extLst>
                  <a:ext uri="{FF2B5EF4-FFF2-40B4-BE49-F238E27FC236}">
                    <a16:creationId xmlns:a16="http://schemas.microsoft.com/office/drawing/2014/main" id="{AE0156B8-45B4-DD75-9F8B-8ABD1087C65E}"/>
                  </a:ext>
                </a:extLst>
              </p:cNvPr>
              <p:cNvSpPr txBox="1">
                <a:spLocks noRot="1" noChangeAspect="1" noMove="1" noResize="1" noEditPoints="1" noAdjustHandles="1" noChangeArrowheads="1" noChangeShapeType="1" noTextEdit="1"/>
              </p:cNvSpPr>
              <p:nvPr/>
            </p:nvSpPr>
            <p:spPr>
              <a:xfrm>
                <a:off x="3238632" y="3684687"/>
                <a:ext cx="1642135"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910D2BA-FE5C-5D0B-89F7-7577C1826957}"/>
                  </a:ext>
                </a:extLst>
              </p:cNvPr>
              <p:cNvSpPr txBox="1"/>
              <p:nvPr/>
            </p:nvSpPr>
            <p:spPr>
              <a:xfrm>
                <a:off x="6906944" y="3684687"/>
                <a:ext cx="2043331" cy="369332"/>
              </a:xfrm>
              <a:prstGeom prst="rect">
                <a:avLst/>
              </a:prstGeom>
              <a:noFill/>
            </p:spPr>
            <p:txBody>
              <a:bodyPr wrap="square">
                <a:spAutoFit/>
              </a:bodyPr>
              <a:lstStyle/>
              <a:p>
                <a:pPr algn="ctr"/>
                <a:r>
                  <a:rPr lang="en-US" sz="18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𝑎𝑥</m:t>
                            </m:r>
                          </m:e>
                          <m:sub>
                            <m:r>
                              <a:rPr lang="en-US" sz="1800" i="1">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oMath>
                </a14:m>
                <a:r>
                  <a:rPr lang="en-US" sz="1800" i="1" dirty="0">
                    <a:latin typeface="Times New Roman" panose="02020603050405020304" pitchFamily="18" charset="0"/>
                    <a:cs typeface="Times New Roman" panose="02020603050405020304" pitchFamily="18" charset="0"/>
                  </a:rPr>
                  <a:t> </a:t>
                </a:r>
                <a:endParaRPr lang="en-US" dirty="0"/>
              </a:p>
            </p:txBody>
          </p:sp>
        </mc:Choice>
        <mc:Fallback xmlns="">
          <p:sp>
            <p:nvSpPr>
              <p:cNvPr id="28" name="TextBox 27">
                <a:extLst>
                  <a:ext uri="{FF2B5EF4-FFF2-40B4-BE49-F238E27FC236}">
                    <a16:creationId xmlns:a16="http://schemas.microsoft.com/office/drawing/2014/main" id="{6910D2BA-FE5C-5D0B-89F7-7577C1826957}"/>
                  </a:ext>
                </a:extLst>
              </p:cNvPr>
              <p:cNvSpPr txBox="1">
                <a:spLocks noRot="1" noChangeAspect="1" noMove="1" noResize="1" noEditPoints="1" noAdjustHandles="1" noChangeArrowheads="1" noChangeShapeType="1" noTextEdit="1"/>
              </p:cNvSpPr>
              <p:nvPr/>
            </p:nvSpPr>
            <p:spPr>
              <a:xfrm>
                <a:off x="6906944" y="3684687"/>
                <a:ext cx="2043331"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DBF96C-DAFC-4B9D-88C5-7D47D39FE79C}"/>
                  </a:ext>
                </a:extLst>
              </p:cNvPr>
              <p:cNvSpPr txBox="1"/>
              <p:nvPr/>
            </p:nvSpPr>
            <p:spPr>
              <a:xfrm>
                <a:off x="2475097" y="2316353"/>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30" name="TextBox 29">
                <a:extLst>
                  <a:ext uri="{FF2B5EF4-FFF2-40B4-BE49-F238E27FC236}">
                    <a16:creationId xmlns:a16="http://schemas.microsoft.com/office/drawing/2014/main" id="{25DBF96C-DAFC-4B9D-88C5-7D47D39FE79C}"/>
                  </a:ext>
                </a:extLst>
              </p:cNvPr>
              <p:cNvSpPr txBox="1">
                <a:spLocks noRot="1" noChangeAspect="1" noMove="1" noResize="1" noEditPoints="1" noAdjustHandles="1" noChangeArrowheads="1" noChangeShapeType="1" noTextEdit="1"/>
              </p:cNvSpPr>
              <p:nvPr/>
            </p:nvSpPr>
            <p:spPr>
              <a:xfrm>
                <a:off x="2475097" y="2316353"/>
                <a:ext cx="1283917" cy="369332"/>
              </a:xfrm>
              <a:prstGeom prst="rect">
                <a:avLst/>
              </a:prstGeom>
              <a:blipFill>
                <a:blip r:embed="rId6"/>
                <a:stretch>
                  <a:fillRect t="-9836" b="-2459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CA2AE625-D150-AC84-36D1-442AF02EC3FF}"/>
              </a:ext>
            </a:extLst>
          </p:cNvPr>
          <p:cNvCxnSpPr>
            <a:stCxn id="30" idx="2"/>
            <a:endCxn id="11" idx="0"/>
          </p:cNvCxnSpPr>
          <p:nvPr/>
        </p:nvCxnSpPr>
        <p:spPr>
          <a:xfrm>
            <a:off x="3117056" y="2685685"/>
            <a:ext cx="69056" cy="28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FCD81539-FF50-A7F1-BC0F-50F1F29279B2}"/>
              </a:ext>
            </a:extLst>
          </p:cNvPr>
          <p:cNvSpPr txBox="1">
            <a:spLocks/>
          </p:cNvSpPr>
          <p:nvPr/>
        </p:nvSpPr>
        <p:spPr>
          <a:xfrm>
            <a:off x="2825487"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4" name="Title 1">
            <a:extLst>
              <a:ext uri="{FF2B5EF4-FFF2-40B4-BE49-F238E27FC236}">
                <a16:creationId xmlns:a16="http://schemas.microsoft.com/office/drawing/2014/main" id="{9A831C14-17DF-E53F-7567-A36A8EA9D013}"/>
              </a:ext>
            </a:extLst>
          </p:cNvPr>
          <p:cNvSpPr txBox="1">
            <a:spLocks/>
          </p:cNvSpPr>
          <p:nvPr/>
        </p:nvSpPr>
        <p:spPr>
          <a:xfrm>
            <a:off x="6765026"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cxnSp>
        <p:nvCxnSpPr>
          <p:cNvPr id="36" name="Straight Connector 35">
            <a:extLst>
              <a:ext uri="{FF2B5EF4-FFF2-40B4-BE49-F238E27FC236}">
                <a16:creationId xmlns:a16="http://schemas.microsoft.com/office/drawing/2014/main" id="{195C5BEE-245E-46D3-4773-D1E5284B7901}"/>
              </a:ext>
            </a:extLst>
          </p:cNvPr>
          <p:cNvCxnSpPr>
            <a:cxnSpLocks/>
          </p:cNvCxnSpPr>
          <p:nvPr/>
        </p:nvCxnSpPr>
        <p:spPr>
          <a:xfrm>
            <a:off x="6906944" y="1673936"/>
            <a:ext cx="1724011" cy="1438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3C5F30-C466-4238-A077-2410ECCB985C}"/>
              </a:ext>
            </a:extLst>
          </p:cNvPr>
          <p:cNvCxnSpPr>
            <a:cxnSpLocks/>
          </p:cNvCxnSpPr>
          <p:nvPr/>
        </p:nvCxnSpPr>
        <p:spPr>
          <a:xfrm>
            <a:off x="2839764" y="284297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3AF0DB-6AAF-B87A-DBC1-F3BD9AA3AFA4}"/>
              </a:ext>
            </a:extLst>
          </p:cNvPr>
          <p:cNvCxnSpPr>
            <a:cxnSpLocks/>
          </p:cNvCxnSpPr>
          <p:nvPr/>
        </p:nvCxnSpPr>
        <p:spPr>
          <a:xfrm rot="16200000">
            <a:off x="2837544" y="284482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C8E142-0AB9-6E1E-B190-CBBC22117337}"/>
              </a:ext>
            </a:extLst>
          </p:cNvPr>
          <p:cNvCxnSpPr>
            <a:cxnSpLocks/>
          </p:cNvCxnSpPr>
          <p:nvPr/>
        </p:nvCxnSpPr>
        <p:spPr>
          <a:xfrm rot="5400000" flipV="1">
            <a:off x="2848146" y="2845898"/>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3A8273-97FD-2AE3-B245-7AD989C1A4E0}"/>
              </a:ext>
            </a:extLst>
          </p:cNvPr>
          <p:cNvCxnSpPr>
            <a:cxnSpLocks/>
          </p:cNvCxnSpPr>
          <p:nvPr/>
        </p:nvCxnSpPr>
        <p:spPr>
          <a:xfrm flipV="1">
            <a:off x="2863636" y="2925470"/>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CE400D0-EB00-7DC9-6975-F4F01C40076E}"/>
              </a:ext>
            </a:extLst>
          </p:cNvPr>
          <p:cNvSpPr/>
          <p:nvPr/>
        </p:nvSpPr>
        <p:spPr>
          <a:xfrm>
            <a:off x="3117056" y="2975019"/>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Freeform: Shape 46">
            <a:extLst>
              <a:ext uri="{FF2B5EF4-FFF2-40B4-BE49-F238E27FC236}">
                <a16:creationId xmlns:a16="http://schemas.microsoft.com/office/drawing/2014/main" id="{485189AD-4603-4AD2-D08E-4369432B9574}"/>
              </a:ext>
            </a:extLst>
          </p:cNvPr>
          <p:cNvSpPr/>
          <p:nvPr/>
        </p:nvSpPr>
        <p:spPr>
          <a:xfrm>
            <a:off x="3183890" y="2717647"/>
            <a:ext cx="5028248" cy="699156"/>
          </a:xfrm>
          <a:custGeom>
            <a:avLst/>
            <a:gdLst>
              <a:gd name="connsiteX0" fmla="*/ 0 w 4991100"/>
              <a:gd name="connsiteY0" fmla="*/ 342900 h 699156"/>
              <a:gd name="connsiteX1" fmla="*/ 1630680 w 4991100"/>
              <a:gd name="connsiteY1" fmla="*/ 647700 h 699156"/>
              <a:gd name="connsiteX2" fmla="*/ 3528060 w 4991100"/>
              <a:gd name="connsiteY2" fmla="*/ 632460 h 699156"/>
              <a:gd name="connsiteX3" fmla="*/ 4991100 w 4991100"/>
              <a:gd name="connsiteY3" fmla="*/ 0 h 699156"/>
            </a:gdLst>
            <a:ahLst/>
            <a:cxnLst>
              <a:cxn ang="0">
                <a:pos x="connsiteX0" y="connsiteY0"/>
              </a:cxn>
              <a:cxn ang="0">
                <a:pos x="connsiteX1" y="connsiteY1"/>
              </a:cxn>
              <a:cxn ang="0">
                <a:pos x="connsiteX2" y="connsiteY2"/>
              </a:cxn>
              <a:cxn ang="0">
                <a:pos x="connsiteX3" y="connsiteY3"/>
              </a:cxn>
            </a:cxnLst>
            <a:rect l="l" t="t" r="r" b="b"/>
            <a:pathLst>
              <a:path w="4991100" h="699156">
                <a:moveTo>
                  <a:pt x="0" y="342900"/>
                </a:moveTo>
                <a:cubicBezTo>
                  <a:pt x="521335" y="471170"/>
                  <a:pt x="1042670" y="599440"/>
                  <a:pt x="1630680" y="647700"/>
                </a:cubicBezTo>
                <a:cubicBezTo>
                  <a:pt x="2218690" y="695960"/>
                  <a:pt x="2967990" y="740410"/>
                  <a:pt x="3528060" y="632460"/>
                </a:cubicBezTo>
                <a:cubicBezTo>
                  <a:pt x="4088130" y="524510"/>
                  <a:pt x="4762500" y="129540"/>
                  <a:pt x="4991100" y="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AB2AD7C-C43D-F5B8-3FED-FC4CCF0CD8C9}"/>
              </a:ext>
            </a:extLst>
          </p:cNvPr>
          <p:cNvCxnSpPr>
            <a:cxnSpLocks/>
          </p:cNvCxnSpPr>
          <p:nvPr/>
        </p:nvCxnSpPr>
        <p:spPr>
          <a:xfrm>
            <a:off x="6765026" y="2101081"/>
            <a:ext cx="2185249" cy="584604"/>
          </a:xfrm>
          <a:prstGeom prst="line">
            <a:avLst/>
          </a:prstGeom>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C8668B8-8131-CDB8-F742-E6DDCEA3D3E2}"/>
              </a:ext>
            </a:extLst>
          </p:cNvPr>
          <p:cNvSpPr/>
          <p:nvPr/>
        </p:nvSpPr>
        <p:spPr>
          <a:xfrm>
            <a:off x="4845050" y="2034929"/>
            <a:ext cx="2273300" cy="376136"/>
          </a:xfrm>
          <a:custGeom>
            <a:avLst/>
            <a:gdLst>
              <a:gd name="connsiteX0" fmla="*/ 0 w 2273300"/>
              <a:gd name="connsiteY0" fmla="*/ 0 h 376136"/>
              <a:gd name="connsiteX1" fmla="*/ 469900 w 2273300"/>
              <a:gd name="connsiteY1" fmla="*/ 241300 h 376136"/>
              <a:gd name="connsiteX2" fmla="*/ 1358900 w 2273300"/>
              <a:gd name="connsiteY2" fmla="*/ 374650 h 376136"/>
              <a:gd name="connsiteX3" fmla="*/ 2273300 w 2273300"/>
              <a:gd name="connsiteY3" fmla="*/ 158750 h 376136"/>
            </a:gdLst>
            <a:ahLst/>
            <a:cxnLst>
              <a:cxn ang="0">
                <a:pos x="connsiteX0" y="connsiteY0"/>
              </a:cxn>
              <a:cxn ang="0">
                <a:pos x="connsiteX1" y="connsiteY1"/>
              </a:cxn>
              <a:cxn ang="0">
                <a:pos x="connsiteX2" y="connsiteY2"/>
              </a:cxn>
              <a:cxn ang="0">
                <a:pos x="connsiteX3" y="connsiteY3"/>
              </a:cxn>
            </a:cxnLst>
            <a:rect l="l" t="t" r="r" b="b"/>
            <a:pathLst>
              <a:path w="2273300" h="376136">
                <a:moveTo>
                  <a:pt x="0" y="0"/>
                </a:moveTo>
                <a:cubicBezTo>
                  <a:pt x="121708" y="89429"/>
                  <a:pt x="243417" y="178858"/>
                  <a:pt x="469900" y="241300"/>
                </a:cubicBezTo>
                <a:cubicBezTo>
                  <a:pt x="696383" y="303742"/>
                  <a:pt x="1058333" y="388408"/>
                  <a:pt x="1358900" y="374650"/>
                </a:cubicBezTo>
                <a:cubicBezTo>
                  <a:pt x="1659467" y="360892"/>
                  <a:pt x="2100792" y="195792"/>
                  <a:pt x="2273300" y="15875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49493F9D-3BAF-E2E0-6DF4-F6C320EE9144}"/>
              </a:ext>
            </a:extLst>
          </p:cNvPr>
          <p:cNvSpPr/>
          <p:nvPr/>
        </p:nvSpPr>
        <p:spPr>
          <a:xfrm>
            <a:off x="7665297" y="2289868"/>
            <a:ext cx="138111" cy="137027"/>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CA5537DD-D47D-50DF-C274-8730D1DE0E96}"/>
              </a:ext>
            </a:extLst>
          </p:cNvPr>
          <p:cNvSpPr/>
          <p:nvPr/>
        </p:nvSpPr>
        <p:spPr>
          <a:xfrm>
            <a:off x="3454302" y="276444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C433A3F7-5306-0B0F-6449-EAB56DCEBAE0}"/>
              </a:ext>
            </a:extLst>
          </p:cNvPr>
          <p:cNvSpPr/>
          <p:nvPr/>
        </p:nvSpPr>
        <p:spPr>
          <a:xfrm>
            <a:off x="3720071" y="2600755"/>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05C16AD2-4709-697D-8B48-6F65C028F2A4}"/>
              </a:ext>
            </a:extLst>
          </p:cNvPr>
          <p:cNvSpPr/>
          <p:nvPr/>
        </p:nvSpPr>
        <p:spPr>
          <a:xfrm>
            <a:off x="4038158" y="2414143"/>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F8478BC2-873E-5D51-54D0-42179657856F}"/>
              </a:ext>
            </a:extLst>
          </p:cNvPr>
          <p:cNvSpPr/>
          <p:nvPr/>
        </p:nvSpPr>
        <p:spPr>
          <a:xfrm>
            <a:off x="4327253" y="2233257"/>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Title 1">
            <a:extLst>
              <a:ext uri="{FF2B5EF4-FFF2-40B4-BE49-F238E27FC236}">
                <a16:creationId xmlns:a16="http://schemas.microsoft.com/office/drawing/2014/main" id="{6AE78CC5-65AE-04BB-5624-7121ABD65CA7}"/>
              </a:ext>
            </a:extLst>
          </p:cNvPr>
          <p:cNvSpPr txBox="1">
            <a:spLocks/>
          </p:cNvSpPr>
          <p:nvPr/>
        </p:nvSpPr>
        <p:spPr>
          <a:xfrm>
            <a:off x="3101652"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4" name="Title 1">
            <a:extLst>
              <a:ext uri="{FF2B5EF4-FFF2-40B4-BE49-F238E27FC236}">
                <a16:creationId xmlns:a16="http://schemas.microsoft.com/office/drawing/2014/main" id="{5CA2D2A3-8C21-D06D-DBD8-23344CE8E035}"/>
              </a:ext>
            </a:extLst>
          </p:cNvPr>
          <p:cNvSpPr txBox="1">
            <a:spLocks/>
          </p:cNvSpPr>
          <p:nvPr/>
        </p:nvSpPr>
        <p:spPr>
          <a:xfrm>
            <a:off x="6750211"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5" name="Title 1">
            <a:extLst>
              <a:ext uri="{FF2B5EF4-FFF2-40B4-BE49-F238E27FC236}">
                <a16:creationId xmlns:a16="http://schemas.microsoft.com/office/drawing/2014/main" id="{91B3E50D-FBDD-E092-50B8-6557FEF21768}"/>
              </a:ext>
            </a:extLst>
          </p:cNvPr>
          <p:cNvSpPr txBox="1">
            <a:spLocks/>
          </p:cNvSpPr>
          <p:nvPr/>
        </p:nvSpPr>
        <p:spPr>
          <a:xfrm>
            <a:off x="3101652" y="5098427"/>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6" name="Title 1">
            <a:extLst>
              <a:ext uri="{FF2B5EF4-FFF2-40B4-BE49-F238E27FC236}">
                <a16:creationId xmlns:a16="http://schemas.microsoft.com/office/drawing/2014/main" id="{4E158D27-060C-CF84-3C1A-42F94B3C2D85}"/>
              </a:ext>
            </a:extLst>
          </p:cNvPr>
          <p:cNvSpPr txBox="1">
            <a:spLocks/>
          </p:cNvSpPr>
          <p:nvPr/>
        </p:nvSpPr>
        <p:spPr>
          <a:xfrm>
            <a:off x="6752217" y="5086631"/>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7" name="Arrow: Left-Right 96">
            <a:extLst>
              <a:ext uri="{FF2B5EF4-FFF2-40B4-BE49-F238E27FC236}">
                <a16:creationId xmlns:a16="http://schemas.microsoft.com/office/drawing/2014/main" id="{CDF8E1C0-D7DA-021A-EFCA-6293CC7A54CD}"/>
              </a:ext>
            </a:extLst>
          </p:cNvPr>
          <p:cNvSpPr/>
          <p:nvPr/>
        </p:nvSpPr>
        <p:spPr>
          <a:xfrm>
            <a:off x="5056816" y="4573369"/>
            <a:ext cx="2078368" cy="162296"/>
          </a:xfrm>
          <a:prstGeom prst="leftRightArrow">
            <a:avLst>
              <a:gd name="adj1" fmla="val 50000"/>
              <a:gd name="adj2" fmla="val 12733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8" name="Arrow: Left-Right 97">
            <a:extLst>
              <a:ext uri="{FF2B5EF4-FFF2-40B4-BE49-F238E27FC236}">
                <a16:creationId xmlns:a16="http://schemas.microsoft.com/office/drawing/2014/main" id="{B8FB84B0-E62C-0ABA-6B33-600069EA03C7}"/>
              </a:ext>
            </a:extLst>
          </p:cNvPr>
          <p:cNvSpPr/>
          <p:nvPr/>
        </p:nvSpPr>
        <p:spPr>
          <a:xfrm>
            <a:off x="5056816" y="5327285"/>
            <a:ext cx="2078368" cy="162296"/>
          </a:xfrm>
          <a:prstGeom prst="leftRightArrow">
            <a:avLst>
              <a:gd name="adj1" fmla="val 50000"/>
              <a:gd name="adj2" fmla="val 11294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BCCF704-392D-E9CF-5017-6BC63DB19104}"/>
              </a:ext>
            </a:extLst>
          </p:cNvPr>
          <p:cNvSpPr/>
          <p:nvPr/>
        </p:nvSpPr>
        <p:spPr>
          <a:xfrm>
            <a:off x="3183271" y="1581098"/>
            <a:ext cx="138111" cy="137027"/>
          </a:xfrm>
          <a:prstGeom prst="ellipse">
            <a:avLst/>
          </a:prstGeom>
          <a:solidFill>
            <a:srgbClr val="92D050"/>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8785136-AF5D-05D3-0865-A45582F8A5B2}"/>
              </a:ext>
            </a:extLst>
          </p:cNvPr>
          <p:cNvCxnSpPr>
            <a:cxnSpLocks/>
          </p:cNvCxnSpPr>
          <p:nvPr/>
        </p:nvCxnSpPr>
        <p:spPr>
          <a:xfrm>
            <a:off x="6724358" y="1824911"/>
            <a:ext cx="2373238" cy="8536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1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41C0-7C5C-7938-6262-F91A8464B921}"/>
              </a:ext>
            </a:extLst>
          </p:cNvPr>
          <p:cNvSpPr>
            <a:spLocks noGrp="1"/>
          </p:cNvSpPr>
          <p:nvPr>
            <p:ph type="title"/>
          </p:nvPr>
        </p:nvSpPr>
        <p:spPr/>
        <p:txBody>
          <a:bodyPr/>
          <a:lstStyle/>
          <a:p>
            <a:r>
              <a:rPr lang="en-US" dirty="0"/>
              <a:t>Multiple line detection</a:t>
            </a:r>
          </a:p>
        </p:txBody>
      </p:sp>
      <p:pic>
        <p:nvPicPr>
          <p:cNvPr id="5" name="Picture 4" descr="A black lines with a white background&#10;&#10;AI-generated content may be incorrect.">
            <a:extLst>
              <a:ext uri="{FF2B5EF4-FFF2-40B4-BE49-F238E27FC236}">
                <a16:creationId xmlns:a16="http://schemas.microsoft.com/office/drawing/2014/main" id="{3031578F-9012-199F-C6A6-A407A89C5F38}"/>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392693" y="1618322"/>
            <a:ext cx="7406613" cy="2833621"/>
          </a:xfrm>
          <a:prstGeom prst="rect">
            <a:avLst/>
          </a:prstGeom>
        </p:spPr>
      </p:pic>
      <p:sp>
        <p:nvSpPr>
          <p:cNvPr id="6" name="Title 1">
            <a:extLst>
              <a:ext uri="{FF2B5EF4-FFF2-40B4-BE49-F238E27FC236}">
                <a16:creationId xmlns:a16="http://schemas.microsoft.com/office/drawing/2014/main" id="{BDE9397A-6170-2219-764A-09BC5A34B7B9}"/>
              </a:ext>
            </a:extLst>
          </p:cNvPr>
          <p:cNvSpPr txBox="1">
            <a:spLocks/>
          </p:cNvSpPr>
          <p:nvPr/>
        </p:nvSpPr>
        <p:spPr>
          <a:xfrm>
            <a:off x="2761987"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7" name="Title 1">
            <a:extLst>
              <a:ext uri="{FF2B5EF4-FFF2-40B4-BE49-F238E27FC236}">
                <a16:creationId xmlns:a16="http://schemas.microsoft.com/office/drawing/2014/main" id="{1CF98396-F422-C699-C8CD-CC14201F2F10}"/>
              </a:ext>
            </a:extLst>
          </p:cNvPr>
          <p:cNvSpPr txBox="1">
            <a:spLocks/>
          </p:cNvSpPr>
          <p:nvPr/>
        </p:nvSpPr>
        <p:spPr>
          <a:xfrm>
            <a:off x="6701526"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sp>
        <p:nvSpPr>
          <p:cNvPr id="8" name="Oval 7">
            <a:extLst>
              <a:ext uri="{FF2B5EF4-FFF2-40B4-BE49-F238E27FC236}">
                <a16:creationId xmlns:a16="http://schemas.microsoft.com/office/drawing/2014/main" id="{3C31F485-6C13-AE0A-3798-186AECB083D3}"/>
              </a:ext>
            </a:extLst>
          </p:cNvPr>
          <p:cNvSpPr/>
          <p:nvPr/>
        </p:nvSpPr>
        <p:spPr>
          <a:xfrm>
            <a:off x="7323243" y="2420939"/>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698CF8D7-072B-AAC9-388A-514CDE183A93}"/>
              </a:ext>
            </a:extLst>
          </p:cNvPr>
          <p:cNvSpPr/>
          <p:nvPr/>
        </p:nvSpPr>
        <p:spPr>
          <a:xfrm>
            <a:off x="7263764" y="3600738"/>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9EB1921-DADA-99F6-30ED-FCB36369AF93}"/>
              </a:ext>
            </a:extLst>
          </p:cNvPr>
          <p:cNvSpPr/>
          <p:nvPr/>
        </p:nvSpPr>
        <p:spPr>
          <a:xfrm>
            <a:off x="8579160" y="3569276"/>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D3A3FE2C-83F0-1B3C-5F68-A5E61DF6D429}"/>
              </a:ext>
            </a:extLst>
          </p:cNvPr>
          <p:cNvSpPr/>
          <p:nvPr/>
        </p:nvSpPr>
        <p:spPr>
          <a:xfrm>
            <a:off x="8896660" y="2568065"/>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847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B911779-7314-FF82-690C-1D8F80256820}"/>
              </a:ext>
            </a:extLst>
          </p:cNvPr>
          <p:cNvGrpSpPr/>
          <p:nvPr/>
        </p:nvGrpSpPr>
        <p:grpSpPr>
          <a:xfrm>
            <a:off x="9093760" y="3750674"/>
            <a:ext cx="2614390" cy="2381250"/>
            <a:chOff x="1439522" y="2174875"/>
            <a:chExt cx="2614390" cy="2381250"/>
          </a:xfrm>
        </p:grpSpPr>
        <p:sp>
          <p:nvSpPr>
            <p:cNvPr id="43" name="Rectangle 42">
              <a:extLst>
                <a:ext uri="{FF2B5EF4-FFF2-40B4-BE49-F238E27FC236}">
                  <a16:creationId xmlns:a16="http://schemas.microsoft.com/office/drawing/2014/main" id="{7AE8BDF9-E9DE-0777-7D73-23AD86FADE45}"/>
                </a:ext>
              </a:extLst>
            </p:cNvPr>
            <p:cNvSpPr/>
            <p:nvPr/>
          </p:nvSpPr>
          <p:spPr>
            <a:xfrm>
              <a:off x="143952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4" name="Rectangle 43">
              <a:extLst>
                <a:ext uri="{FF2B5EF4-FFF2-40B4-BE49-F238E27FC236}">
                  <a16:creationId xmlns:a16="http://schemas.microsoft.com/office/drawing/2014/main" id="{A734CC8A-54FA-39EF-EC4E-8219299AFC8E}"/>
                </a:ext>
              </a:extLst>
            </p:cNvPr>
            <p:cNvSpPr/>
            <p:nvPr/>
          </p:nvSpPr>
          <p:spPr>
            <a:xfrm>
              <a:off x="196339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5" name="Rectangle 44">
              <a:extLst>
                <a:ext uri="{FF2B5EF4-FFF2-40B4-BE49-F238E27FC236}">
                  <a16:creationId xmlns:a16="http://schemas.microsoft.com/office/drawing/2014/main" id="{951B2058-224A-3D30-B3AA-EED3FDA25B94}"/>
                </a:ext>
              </a:extLst>
            </p:cNvPr>
            <p:cNvSpPr/>
            <p:nvPr/>
          </p:nvSpPr>
          <p:spPr>
            <a:xfrm>
              <a:off x="196339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6" name="Rectangle 45">
              <a:extLst>
                <a:ext uri="{FF2B5EF4-FFF2-40B4-BE49-F238E27FC236}">
                  <a16:creationId xmlns:a16="http://schemas.microsoft.com/office/drawing/2014/main" id="{95E7CFB3-346B-42E9-8AC2-302F6EA193FE}"/>
                </a:ext>
              </a:extLst>
            </p:cNvPr>
            <p:cNvSpPr/>
            <p:nvPr/>
          </p:nvSpPr>
          <p:spPr>
            <a:xfrm>
              <a:off x="143952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7" name="Rectangle 46">
              <a:extLst>
                <a:ext uri="{FF2B5EF4-FFF2-40B4-BE49-F238E27FC236}">
                  <a16:creationId xmlns:a16="http://schemas.microsoft.com/office/drawing/2014/main" id="{2FD3655D-E581-E60F-C731-E3194D310858}"/>
                </a:ext>
              </a:extLst>
            </p:cNvPr>
            <p:cNvSpPr/>
            <p:nvPr/>
          </p:nvSpPr>
          <p:spPr>
            <a:xfrm>
              <a:off x="248727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8" name="Rectangle 47">
              <a:extLst>
                <a:ext uri="{FF2B5EF4-FFF2-40B4-BE49-F238E27FC236}">
                  <a16:creationId xmlns:a16="http://schemas.microsoft.com/office/drawing/2014/main" id="{9042F6D3-162C-61A0-ACA8-98874E04092C}"/>
                </a:ext>
              </a:extLst>
            </p:cNvPr>
            <p:cNvSpPr/>
            <p:nvPr/>
          </p:nvSpPr>
          <p:spPr>
            <a:xfrm>
              <a:off x="301114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9" name="Rectangle 48">
              <a:extLst>
                <a:ext uri="{FF2B5EF4-FFF2-40B4-BE49-F238E27FC236}">
                  <a16:creationId xmlns:a16="http://schemas.microsoft.com/office/drawing/2014/main" id="{3E650663-CA74-E3E1-31BF-C3758D103C6A}"/>
                </a:ext>
              </a:extLst>
            </p:cNvPr>
            <p:cNvSpPr/>
            <p:nvPr/>
          </p:nvSpPr>
          <p:spPr>
            <a:xfrm>
              <a:off x="301114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0" name="Rectangle 49">
              <a:extLst>
                <a:ext uri="{FF2B5EF4-FFF2-40B4-BE49-F238E27FC236}">
                  <a16:creationId xmlns:a16="http://schemas.microsoft.com/office/drawing/2014/main" id="{41F50885-217E-DF14-C910-3CBD79781447}"/>
                </a:ext>
              </a:extLst>
            </p:cNvPr>
            <p:cNvSpPr/>
            <p:nvPr/>
          </p:nvSpPr>
          <p:spPr>
            <a:xfrm>
              <a:off x="248727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9" name="Rectangle 58">
              <a:extLst>
                <a:ext uri="{FF2B5EF4-FFF2-40B4-BE49-F238E27FC236}">
                  <a16:creationId xmlns:a16="http://schemas.microsoft.com/office/drawing/2014/main" id="{3BDDB67A-EE1E-5B23-FF00-F478C3A05801}"/>
                </a:ext>
              </a:extLst>
            </p:cNvPr>
            <p:cNvSpPr/>
            <p:nvPr/>
          </p:nvSpPr>
          <p:spPr>
            <a:xfrm>
              <a:off x="143952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0" name="Rectangle 59">
              <a:extLst>
                <a:ext uri="{FF2B5EF4-FFF2-40B4-BE49-F238E27FC236}">
                  <a16:creationId xmlns:a16="http://schemas.microsoft.com/office/drawing/2014/main" id="{D4DD20B5-EDA7-B534-3008-4398DFD8A729}"/>
                </a:ext>
              </a:extLst>
            </p:cNvPr>
            <p:cNvSpPr/>
            <p:nvPr/>
          </p:nvSpPr>
          <p:spPr>
            <a:xfrm>
              <a:off x="196339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1" name="Rectangle 60">
              <a:extLst>
                <a:ext uri="{FF2B5EF4-FFF2-40B4-BE49-F238E27FC236}">
                  <a16:creationId xmlns:a16="http://schemas.microsoft.com/office/drawing/2014/main" id="{24EA1B13-0363-74DA-6E83-D2C9A5453985}"/>
                </a:ext>
              </a:extLst>
            </p:cNvPr>
            <p:cNvSpPr/>
            <p:nvPr/>
          </p:nvSpPr>
          <p:spPr>
            <a:xfrm>
              <a:off x="196339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2" name="Rectangle 61">
              <a:extLst>
                <a:ext uri="{FF2B5EF4-FFF2-40B4-BE49-F238E27FC236}">
                  <a16:creationId xmlns:a16="http://schemas.microsoft.com/office/drawing/2014/main" id="{AF74B3E5-1D66-8851-E8A9-8D89EC94D84A}"/>
                </a:ext>
              </a:extLst>
            </p:cNvPr>
            <p:cNvSpPr/>
            <p:nvPr/>
          </p:nvSpPr>
          <p:spPr>
            <a:xfrm>
              <a:off x="143952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3" name="Rectangle 62">
              <a:extLst>
                <a:ext uri="{FF2B5EF4-FFF2-40B4-BE49-F238E27FC236}">
                  <a16:creationId xmlns:a16="http://schemas.microsoft.com/office/drawing/2014/main" id="{78115953-437C-4D25-646E-7EFB3A9F0901}"/>
                </a:ext>
              </a:extLst>
            </p:cNvPr>
            <p:cNvSpPr/>
            <p:nvPr/>
          </p:nvSpPr>
          <p:spPr>
            <a:xfrm>
              <a:off x="248727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4" name="Rectangle 63">
              <a:extLst>
                <a:ext uri="{FF2B5EF4-FFF2-40B4-BE49-F238E27FC236}">
                  <a16:creationId xmlns:a16="http://schemas.microsoft.com/office/drawing/2014/main" id="{090F1BA6-A9E9-6A68-1BCD-DE54F38FF622}"/>
                </a:ext>
              </a:extLst>
            </p:cNvPr>
            <p:cNvSpPr/>
            <p:nvPr/>
          </p:nvSpPr>
          <p:spPr>
            <a:xfrm>
              <a:off x="301114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5" name="Rectangle 64">
              <a:extLst>
                <a:ext uri="{FF2B5EF4-FFF2-40B4-BE49-F238E27FC236}">
                  <a16:creationId xmlns:a16="http://schemas.microsoft.com/office/drawing/2014/main" id="{C2511332-2061-A092-C0A2-A1A77362D84C}"/>
                </a:ext>
              </a:extLst>
            </p:cNvPr>
            <p:cNvSpPr/>
            <p:nvPr/>
          </p:nvSpPr>
          <p:spPr>
            <a:xfrm>
              <a:off x="301114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6" name="Rectangle 65">
              <a:extLst>
                <a:ext uri="{FF2B5EF4-FFF2-40B4-BE49-F238E27FC236}">
                  <a16:creationId xmlns:a16="http://schemas.microsoft.com/office/drawing/2014/main" id="{44F895CD-87D6-B62F-3FC6-3352E0B7B522}"/>
                </a:ext>
              </a:extLst>
            </p:cNvPr>
            <p:cNvSpPr/>
            <p:nvPr/>
          </p:nvSpPr>
          <p:spPr>
            <a:xfrm>
              <a:off x="248727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7" name="Rectangle 66">
              <a:extLst>
                <a:ext uri="{FF2B5EF4-FFF2-40B4-BE49-F238E27FC236}">
                  <a16:creationId xmlns:a16="http://schemas.microsoft.com/office/drawing/2014/main" id="{0F00C084-FF24-C90E-B6FE-F69B78489A29}"/>
                </a:ext>
              </a:extLst>
            </p:cNvPr>
            <p:cNvSpPr/>
            <p:nvPr/>
          </p:nvSpPr>
          <p:spPr>
            <a:xfrm>
              <a:off x="143952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8" name="Rectangle 67">
              <a:extLst>
                <a:ext uri="{FF2B5EF4-FFF2-40B4-BE49-F238E27FC236}">
                  <a16:creationId xmlns:a16="http://schemas.microsoft.com/office/drawing/2014/main" id="{07BD536B-F699-33A9-DC62-3004E0908133}"/>
                </a:ext>
              </a:extLst>
            </p:cNvPr>
            <p:cNvSpPr/>
            <p:nvPr/>
          </p:nvSpPr>
          <p:spPr>
            <a:xfrm>
              <a:off x="196339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1" name="Rectangle 70">
              <a:extLst>
                <a:ext uri="{FF2B5EF4-FFF2-40B4-BE49-F238E27FC236}">
                  <a16:creationId xmlns:a16="http://schemas.microsoft.com/office/drawing/2014/main" id="{CEF0CAEB-392D-B661-D4F6-09B9631E1A95}"/>
                </a:ext>
              </a:extLst>
            </p:cNvPr>
            <p:cNvSpPr/>
            <p:nvPr/>
          </p:nvSpPr>
          <p:spPr>
            <a:xfrm>
              <a:off x="248727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2" name="Rectangle 71">
              <a:extLst>
                <a:ext uri="{FF2B5EF4-FFF2-40B4-BE49-F238E27FC236}">
                  <a16:creationId xmlns:a16="http://schemas.microsoft.com/office/drawing/2014/main" id="{1CAE6D04-87A7-B4A7-551E-52A3D74D27B0}"/>
                </a:ext>
              </a:extLst>
            </p:cNvPr>
            <p:cNvSpPr/>
            <p:nvPr/>
          </p:nvSpPr>
          <p:spPr>
            <a:xfrm>
              <a:off x="301114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5" name="Rectangle 74">
              <a:extLst>
                <a:ext uri="{FF2B5EF4-FFF2-40B4-BE49-F238E27FC236}">
                  <a16:creationId xmlns:a16="http://schemas.microsoft.com/office/drawing/2014/main" id="{DEE70FB1-6201-1F13-0777-9C69B8643065}"/>
                </a:ext>
              </a:extLst>
            </p:cNvPr>
            <p:cNvSpPr/>
            <p:nvPr/>
          </p:nvSpPr>
          <p:spPr>
            <a:xfrm>
              <a:off x="353003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6" name="Rectangle 75">
              <a:extLst>
                <a:ext uri="{FF2B5EF4-FFF2-40B4-BE49-F238E27FC236}">
                  <a16:creationId xmlns:a16="http://schemas.microsoft.com/office/drawing/2014/main" id="{1BC6C8A6-E10C-CC01-2FCA-1467CDF45598}"/>
                </a:ext>
              </a:extLst>
            </p:cNvPr>
            <p:cNvSpPr/>
            <p:nvPr/>
          </p:nvSpPr>
          <p:spPr>
            <a:xfrm>
              <a:off x="353003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7" name="Rectangle 76">
              <a:extLst>
                <a:ext uri="{FF2B5EF4-FFF2-40B4-BE49-F238E27FC236}">
                  <a16:creationId xmlns:a16="http://schemas.microsoft.com/office/drawing/2014/main" id="{DF6E03DB-7795-A0CE-40D9-52587D8B4559}"/>
                </a:ext>
              </a:extLst>
            </p:cNvPr>
            <p:cNvSpPr/>
            <p:nvPr/>
          </p:nvSpPr>
          <p:spPr>
            <a:xfrm>
              <a:off x="353003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8" name="Rectangle 77">
              <a:extLst>
                <a:ext uri="{FF2B5EF4-FFF2-40B4-BE49-F238E27FC236}">
                  <a16:creationId xmlns:a16="http://schemas.microsoft.com/office/drawing/2014/main" id="{59BD70C4-3829-96A3-06FB-9B3B5AA95FFE}"/>
                </a:ext>
              </a:extLst>
            </p:cNvPr>
            <p:cNvSpPr/>
            <p:nvPr/>
          </p:nvSpPr>
          <p:spPr>
            <a:xfrm>
              <a:off x="353003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9" name="Rectangle 78">
              <a:extLst>
                <a:ext uri="{FF2B5EF4-FFF2-40B4-BE49-F238E27FC236}">
                  <a16:creationId xmlns:a16="http://schemas.microsoft.com/office/drawing/2014/main" id="{C2779B76-41E7-E85A-36C8-95B67BB390C3}"/>
                </a:ext>
              </a:extLst>
            </p:cNvPr>
            <p:cNvSpPr/>
            <p:nvPr/>
          </p:nvSpPr>
          <p:spPr>
            <a:xfrm>
              <a:off x="353003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grpSp>
      <p:sp>
        <p:nvSpPr>
          <p:cNvPr id="2" name="Title 1">
            <a:extLst>
              <a:ext uri="{FF2B5EF4-FFF2-40B4-BE49-F238E27FC236}">
                <a16:creationId xmlns:a16="http://schemas.microsoft.com/office/drawing/2014/main" id="{9AD9F91F-7CB9-0F79-4727-72F43F94776C}"/>
              </a:ext>
            </a:extLst>
          </p:cNvPr>
          <p:cNvSpPr>
            <a:spLocks noGrp="1"/>
          </p:cNvSpPr>
          <p:nvPr>
            <p:ph type="title"/>
          </p:nvPr>
        </p:nvSpPr>
        <p:spPr/>
        <p:txBody>
          <a:bodyPr/>
          <a:lstStyle/>
          <a:p>
            <a:r>
              <a:rPr lang="en-US" dirty="0"/>
              <a:t>Line Detection Algorithm</a:t>
            </a:r>
          </a:p>
        </p:txBody>
      </p:sp>
      <p:pic>
        <p:nvPicPr>
          <p:cNvPr id="5" name="Picture 4" descr="A line with blue dots and black text&#10;&#10;AI-generated content may be incorrect.">
            <a:extLst>
              <a:ext uri="{FF2B5EF4-FFF2-40B4-BE49-F238E27FC236}">
                <a16:creationId xmlns:a16="http://schemas.microsoft.com/office/drawing/2014/main" id="{21386BD5-AED2-CC5B-6003-83CBD3E45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387" y="724435"/>
            <a:ext cx="2678120" cy="2348965"/>
          </a:xfrm>
          <a:prstGeom prst="rect">
            <a:avLst/>
          </a:prstGeom>
        </p:spPr>
      </p:pic>
      <p:sp>
        <p:nvSpPr>
          <p:cNvPr id="13" name="TextBox 12">
            <a:extLst>
              <a:ext uri="{FF2B5EF4-FFF2-40B4-BE49-F238E27FC236}">
                <a16:creationId xmlns:a16="http://schemas.microsoft.com/office/drawing/2014/main" id="{8BEBB7DD-5788-D233-CCA6-E58BF7E749A4}"/>
              </a:ext>
            </a:extLst>
          </p:cNvPr>
          <p:cNvSpPr txBox="1"/>
          <p:nvPr/>
        </p:nvSpPr>
        <p:spPr>
          <a:xfrm>
            <a:off x="11707822" y="3399019"/>
            <a:ext cx="93130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2478F1F-0182-61AE-013E-8F7F04529CCD}"/>
                  </a:ext>
                </a:extLst>
              </p:cNvPr>
              <p:cNvSpPr txBox="1"/>
              <p:nvPr/>
            </p:nvSpPr>
            <p:spPr>
              <a:xfrm>
                <a:off x="8424394" y="6065135"/>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m:oMathPara>
                </a14:m>
                <a:endParaRPr lang="en-US" dirty="0"/>
              </a:p>
            </p:txBody>
          </p:sp>
        </mc:Choice>
        <mc:Fallback>
          <p:sp>
            <p:nvSpPr>
              <p:cNvPr id="16" name="TextBox 15">
                <a:extLst>
                  <a:ext uri="{FF2B5EF4-FFF2-40B4-BE49-F238E27FC236}">
                    <a16:creationId xmlns:a16="http://schemas.microsoft.com/office/drawing/2014/main" id="{C2478F1F-0182-61AE-013E-8F7F04529CCD}"/>
                  </a:ext>
                </a:extLst>
              </p:cNvPr>
              <p:cNvSpPr txBox="1">
                <a:spLocks noRot="1" noChangeAspect="1" noMove="1" noResize="1" noEditPoints="1" noAdjustHandles="1" noChangeArrowheads="1" noChangeShapeType="1" noTextEdit="1"/>
              </p:cNvSpPr>
              <p:nvPr/>
            </p:nvSpPr>
            <p:spPr>
              <a:xfrm>
                <a:off x="8424394" y="6065135"/>
                <a:ext cx="931303" cy="369332"/>
              </a:xfrm>
              <a:prstGeom prst="rect">
                <a:avLst/>
              </a:prstGeom>
              <a:blipFill>
                <a:blip r:embed="rId4"/>
                <a:stretch>
                  <a:fillRect/>
                </a:stretch>
              </a:blipFill>
            </p:spPr>
            <p:txBody>
              <a:bodyPr/>
              <a:lstStyle/>
              <a:p>
                <a:r>
                  <a:rPr lang="en-US">
                    <a:noFill/>
                  </a:rPr>
                  <a:t> </a:t>
                </a:r>
              </a:p>
            </p:txBody>
          </p:sp>
        </mc:Fallback>
      </mc:AlternateContent>
      <p:grpSp>
        <p:nvGrpSpPr>
          <p:cNvPr id="92" name="Group 91">
            <a:extLst>
              <a:ext uri="{FF2B5EF4-FFF2-40B4-BE49-F238E27FC236}">
                <a16:creationId xmlns:a16="http://schemas.microsoft.com/office/drawing/2014/main" id="{1DF2C01C-F1AA-EFD6-8204-D41513519C83}"/>
              </a:ext>
            </a:extLst>
          </p:cNvPr>
          <p:cNvGrpSpPr/>
          <p:nvPr/>
        </p:nvGrpSpPr>
        <p:grpSpPr>
          <a:xfrm>
            <a:off x="9099073" y="3750674"/>
            <a:ext cx="2614390" cy="2381250"/>
            <a:chOff x="4125151" y="2828007"/>
            <a:chExt cx="2614390" cy="2381250"/>
          </a:xfrm>
        </p:grpSpPr>
        <p:sp>
          <p:nvSpPr>
            <p:cNvPr id="81" name="Rectangle 80">
              <a:extLst>
                <a:ext uri="{FF2B5EF4-FFF2-40B4-BE49-F238E27FC236}">
                  <a16:creationId xmlns:a16="http://schemas.microsoft.com/office/drawing/2014/main" id="{9483CE66-F90A-3A06-247F-801EF95910DE}"/>
                </a:ext>
              </a:extLst>
            </p:cNvPr>
            <p:cNvSpPr/>
            <p:nvPr/>
          </p:nvSpPr>
          <p:spPr>
            <a:xfrm>
              <a:off x="4125151"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2" name="Rectangle 81">
              <a:extLst>
                <a:ext uri="{FF2B5EF4-FFF2-40B4-BE49-F238E27FC236}">
                  <a16:creationId xmlns:a16="http://schemas.microsoft.com/office/drawing/2014/main" id="{9C09DADA-3094-D872-CA0C-0DB2A8957355}"/>
                </a:ext>
              </a:extLst>
            </p:cNvPr>
            <p:cNvSpPr/>
            <p:nvPr/>
          </p:nvSpPr>
          <p:spPr>
            <a:xfrm>
              <a:off x="4649026"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3" name="Rectangle 82">
              <a:extLst>
                <a:ext uri="{FF2B5EF4-FFF2-40B4-BE49-F238E27FC236}">
                  <a16:creationId xmlns:a16="http://schemas.microsoft.com/office/drawing/2014/main" id="{452D176A-994F-69FD-2D9C-3F0E9028FE75}"/>
                </a:ext>
              </a:extLst>
            </p:cNvPr>
            <p:cNvSpPr/>
            <p:nvPr/>
          </p:nvSpPr>
          <p:spPr>
            <a:xfrm>
              <a:off x="5172901"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4" name="Rectangle 83">
              <a:extLst>
                <a:ext uri="{FF2B5EF4-FFF2-40B4-BE49-F238E27FC236}">
                  <a16:creationId xmlns:a16="http://schemas.microsoft.com/office/drawing/2014/main" id="{19CD49C1-A872-FC4B-3026-71B139459D86}"/>
                </a:ext>
              </a:extLst>
            </p:cNvPr>
            <p:cNvSpPr/>
            <p:nvPr/>
          </p:nvSpPr>
          <p:spPr>
            <a:xfrm>
              <a:off x="5696776"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5" name="Rectangle 84">
              <a:extLst>
                <a:ext uri="{FF2B5EF4-FFF2-40B4-BE49-F238E27FC236}">
                  <a16:creationId xmlns:a16="http://schemas.microsoft.com/office/drawing/2014/main" id="{E7E63F1D-3D13-E079-FF45-87B59B09D7F5}"/>
                </a:ext>
              </a:extLst>
            </p:cNvPr>
            <p:cNvSpPr/>
            <p:nvPr/>
          </p:nvSpPr>
          <p:spPr>
            <a:xfrm>
              <a:off x="6215666"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1" name="Group 90">
            <a:extLst>
              <a:ext uri="{FF2B5EF4-FFF2-40B4-BE49-F238E27FC236}">
                <a16:creationId xmlns:a16="http://schemas.microsoft.com/office/drawing/2014/main" id="{5C568F7F-D57C-C47C-C9F0-7BB3BAF03F21}"/>
              </a:ext>
            </a:extLst>
          </p:cNvPr>
          <p:cNvGrpSpPr/>
          <p:nvPr/>
        </p:nvGrpSpPr>
        <p:grpSpPr>
          <a:xfrm flipH="1">
            <a:off x="9096252" y="3752315"/>
            <a:ext cx="2614390" cy="2381250"/>
            <a:chOff x="5369006" y="2828007"/>
            <a:chExt cx="2614390" cy="2381250"/>
          </a:xfrm>
        </p:grpSpPr>
        <p:sp>
          <p:nvSpPr>
            <p:cNvPr id="86" name="Rectangle 85">
              <a:extLst>
                <a:ext uri="{FF2B5EF4-FFF2-40B4-BE49-F238E27FC236}">
                  <a16:creationId xmlns:a16="http://schemas.microsoft.com/office/drawing/2014/main" id="{238FF126-1F01-3790-40F9-30C970EA5784}"/>
                </a:ext>
              </a:extLst>
            </p:cNvPr>
            <p:cNvSpPr/>
            <p:nvPr/>
          </p:nvSpPr>
          <p:spPr>
            <a:xfrm>
              <a:off x="5369006"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7" name="Rectangle 86">
              <a:extLst>
                <a:ext uri="{FF2B5EF4-FFF2-40B4-BE49-F238E27FC236}">
                  <a16:creationId xmlns:a16="http://schemas.microsoft.com/office/drawing/2014/main" id="{0B5D3B5A-AB8E-428F-4DD6-9E4007342045}"/>
                </a:ext>
              </a:extLst>
            </p:cNvPr>
            <p:cNvSpPr/>
            <p:nvPr/>
          </p:nvSpPr>
          <p:spPr>
            <a:xfrm>
              <a:off x="5892881"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8" name="Rectangle 87">
              <a:extLst>
                <a:ext uri="{FF2B5EF4-FFF2-40B4-BE49-F238E27FC236}">
                  <a16:creationId xmlns:a16="http://schemas.microsoft.com/office/drawing/2014/main" id="{8F96F9E4-711E-3819-0869-3052FB4C6219}"/>
                </a:ext>
              </a:extLst>
            </p:cNvPr>
            <p:cNvSpPr/>
            <p:nvPr/>
          </p:nvSpPr>
          <p:spPr>
            <a:xfrm>
              <a:off x="6416756"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2</a:t>
              </a:r>
            </a:p>
          </p:txBody>
        </p:sp>
        <p:sp>
          <p:nvSpPr>
            <p:cNvPr id="89" name="Rectangle 88">
              <a:extLst>
                <a:ext uri="{FF2B5EF4-FFF2-40B4-BE49-F238E27FC236}">
                  <a16:creationId xmlns:a16="http://schemas.microsoft.com/office/drawing/2014/main" id="{B3B84832-E1CE-73BB-A7F6-890EAE84E954}"/>
                </a:ext>
              </a:extLst>
            </p:cNvPr>
            <p:cNvSpPr/>
            <p:nvPr/>
          </p:nvSpPr>
          <p:spPr>
            <a:xfrm>
              <a:off x="6940631"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0" name="Rectangle 89">
              <a:extLst>
                <a:ext uri="{FF2B5EF4-FFF2-40B4-BE49-F238E27FC236}">
                  <a16:creationId xmlns:a16="http://schemas.microsoft.com/office/drawing/2014/main" id="{A0275505-E702-56DC-2B20-2C519C328495}"/>
                </a:ext>
              </a:extLst>
            </p:cNvPr>
            <p:cNvSpPr/>
            <p:nvPr/>
          </p:nvSpPr>
          <p:spPr>
            <a:xfrm>
              <a:off x="7459521"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8" name="Group 97">
            <a:extLst>
              <a:ext uri="{FF2B5EF4-FFF2-40B4-BE49-F238E27FC236}">
                <a16:creationId xmlns:a16="http://schemas.microsoft.com/office/drawing/2014/main" id="{9CC19814-B0C1-F3C6-2815-C6FE96AF4AFB}"/>
              </a:ext>
            </a:extLst>
          </p:cNvPr>
          <p:cNvGrpSpPr/>
          <p:nvPr/>
        </p:nvGrpSpPr>
        <p:grpSpPr>
          <a:xfrm>
            <a:off x="9096252" y="4702354"/>
            <a:ext cx="2614390" cy="476250"/>
            <a:chOff x="6364738" y="4675606"/>
            <a:chExt cx="2614390" cy="476250"/>
          </a:xfrm>
        </p:grpSpPr>
        <p:sp>
          <p:nvSpPr>
            <p:cNvPr id="93" name="Rectangle 92">
              <a:extLst>
                <a:ext uri="{FF2B5EF4-FFF2-40B4-BE49-F238E27FC236}">
                  <a16:creationId xmlns:a16="http://schemas.microsoft.com/office/drawing/2014/main" id="{8CF84D08-163F-6C98-CAEA-D5C14889618C}"/>
                </a:ext>
              </a:extLst>
            </p:cNvPr>
            <p:cNvSpPr/>
            <p:nvPr/>
          </p:nvSpPr>
          <p:spPr>
            <a:xfrm>
              <a:off x="6364738"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4" name="Rectangle 93">
              <a:extLst>
                <a:ext uri="{FF2B5EF4-FFF2-40B4-BE49-F238E27FC236}">
                  <a16:creationId xmlns:a16="http://schemas.microsoft.com/office/drawing/2014/main" id="{731DE2C7-89F7-C2F4-19F5-BDFA8A79B706}"/>
                </a:ext>
              </a:extLst>
            </p:cNvPr>
            <p:cNvSpPr/>
            <p:nvPr/>
          </p:nvSpPr>
          <p:spPr>
            <a:xfrm>
              <a:off x="688861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5" name="Rectangle 94">
              <a:extLst>
                <a:ext uri="{FF2B5EF4-FFF2-40B4-BE49-F238E27FC236}">
                  <a16:creationId xmlns:a16="http://schemas.microsoft.com/office/drawing/2014/main" id="{EE16E5DC-F5D7-4CC7-B81D-68EA79B517B1}"/>
                </a:ext>
              </a:extLst>
            </p:cNvPr>
            <p:cNvSpPr/>
            <p:nvPr/>
          </p:nvSpPr>
          <p:spPr>
            <a:xfrm>
              <a:off x="793636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6" name="Rectangle 95">
              <a:extLst>
                <a:ext uri="{FF2B5EF4-FFF2-40B4-BE49-F238E27FC236}">
                  <a16:creationId xmlns:a16="http://schemas.microsoft.com/office/drawing/2014/main" id="{20BADA6E-8980-F920-DFB5-E6C3134FDF6B}"/>
                </a:ext>
              </a:extLst>
            </p:cNvPr>
            <p:cNvSpPr/>
            <p:nvPr/>
          </p:nvSpPr>
          <p:spPr>
            <a:xfrm>
              <a:off x="845525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7" name="Rectangle 96">
              <a:extLst>
                <a:ext uri="{FF2B5EF4-FFF2-40B4-BE49-F238E27FC236}">
                  <a16:creationId xmlns:a16="http://schemas.microsoft.com/office/drawing/2014/main" id="{02EFCE10-8273-2D8E-8180-CE6E8748555D}"/>
                </a:ext>
              </a:extLst>
            </p:cNvPr>
            <p:cNvSpPr/>
            <p:nvPr/>
          </p:nvSpPr>
          <p:spPr>
            <a:xfrm>
              <a:off x="7414981" y="4675606"/>
              <a:ext cx="523875" cy="476250"/>
            </a:xfrm>
            <a:prstGeom prst="rect">
              <a:avLst/>
            </a:prstGeom>
            <a:solidFill>
              <a:schemeClr val="accent6">
                <a:lumMod val="40000"/>
                <a:lumOff val="60000"/>
              </a:schemeClr>
            </a:solidFill>
            <a:ln w="28575">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3</a:t>
              </a:r>
            </a:p>
          </p:txBody>
        </p:sp>
      </p:grpSp>
      <p:cxnSp>
        <p:nvCxnSpPr>
          <p:cNvPr id="9" name="Straight Arrow Connector 8">
            <a:extLst>
              <a:ext uri="{FF2B5EF4-FFF2-40B4-BE49-F238E27FC236}">
                <a16:creationId xmlns:a16="http://schemas.microsoft.com/office/drawing/2014/main" id="{8A0042BB-05ED-2739-CD03-AB5A49ABBBF7}"/>
              </a:ext>
            </a:extLst>
          </p:cNvPr>
          <p:cNvCxnSpPr/>
          <p:nvPr/>
        </p:nvCxnSpPr>
        <p:spPr>
          <a:xfrm>
            <a:off x="9093761" y="3754768"/>
            <a:ext cx="0" cy="267969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9CDF399F-19F2-CD7B-D5C9-BEE15C9BFF95}"/>
              </a:ext>
            </a:extLst>
          </p:cNvPr>
          <p:cNvCxnSpPr/>
          <p:nvPr/>
        </p:nvCxnSpPr>
        <p:spPr>
          <a:xfrm>
            <a:off x="9093761" y="3754768"/>
            <a:ext cx="3026013"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99" name="Title 1">
                <a:extLst>
                  <a:ext uri="{FF2B5EF4-FFF2-40B4-BE49-F238E27FC236}">
                    <a16:creationId xmlns:a16="http://schemas.microsoft.com/office/drawing/2014/main" id="{A2192262-C9BA-5DFE-0D8E-A27D3677C877}"/>
                  </a:ext>
                </a:extLst>
              </p:cNvPr>
              <p:cNvSpPr txBox="1">
                <a:spLocks/>
              </p:cNvSpPr>
              <p:nvPr/>
            </p:nvSpPr>
            <p:spPr>
              <a:xfrm>
                <a:off x="335359" y="897060"/>
                <a:ext cx="8841278" cy="413214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nSpc>
                    <a:spcPct val="150000"/>
                  </a:lnSpc>
                </a:pPr>
                <a:r>
                  <a:rPr lang="en-US" sz="2000" dirty="0">
                    <a:latin typeface="Times New Roman" panose="02020603050405020304" pitchFamily="18" charset="0"/>
                    <a:cs typeface="Times New Roman" panose="02020603050405020304" pitchFamily="18" charset="0"/>
                  </a:rPr>
                  <a:t>Step 1: </a:t>
                </a:r>
                <a:r>
                  <a:rPr lang="en-US" sz="2000" b="0" i="0" dirty="0">
                    <a:solidFill>
                      <a:srgbClr val="000000"/>
                    </a:solidFill>
                    <a:effectLst/>
                    <a:latin typeface="Times New Roman" panose="02020603050405020304" pitchFamily="18" charset="0"/>
                    <a:cs typeface="Times New Roman" panose="02020603050405020304" pitchFamily="18" charset="0"/>
                  </a:rPr>
                  <a:t>Discretize</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parameter space </a:t>
                </a:r>
                <a:r>
                  <a:rPr lang="en-US" sz="2000" b="0" i="1" dirty="0">
                    <a:latin typeface="Times New Roman" panose="02020603050405020304" pitchFamily="18" charset="0"/>
                    <a:cs typeface="Times New Roman" panose="02020603050405020304" pitchFamily="18" charset="0"/>
                  </a:rPr>
                  <a:t>(a, b) </a:t>
                </a:r>
                <a:r>
                  <a:rPr lang="en-US" sz="2000" b="0" i="0" dirty="0">
                    <a:solidFill>
                      <a:srgbClr val="000000"/>
                    </a:solidFill>
                    <a:effectLst/>
                    <a:latin typeface="Times New Roman" panose="02020603050405020304" pitchFamily="18" charset="0"/>
                    <a:cs typeface="Times New Roman" panose="02020603050405020304" pitchFamily="18" charset="0"/>
                  </a:rPr>
                  <a:t>using a resolution that suits our application</a:t>
                </a:r>
                <a:r>
                  <a:rPr lang="en-US" sz="2000" dirty="0">
                    <a:latin typeface="Times New Roman" panose="02020603050405020304" pitchFamily="18" charset="0"/>
                    <a:cs typeface="Times New Roman" panose="02020603050405020304" pitchFamily="18" charset="0"/>
                  </a:rPr>
                  <a:t> </a:t>
                </a:r>
                <a:endParaRPr lang="en-US" sz="2000" b="0" i="1" dirty="0">
                  <a:latin typeface="Times New Roman" panose="02020603050405020304" pitchFamily="18" charset="0"/>
                  <a:cs typeface="Times New Roman" panose="02020603050405020304" pitchFamily="18" charset="0"/>
                </a:endParaRPr>
              </a:p>
              <a:p>
                <a:r>
                  <a:rPr lang="en-US" sz="2000" i="0" dirty="0">
                    <a:solidFill>
                      <a:srgbClr val="000000"/>
                    </a:solidFill>
                    <a:effectLst/>
                    <a:latin typeface="Times New Roman" panose="02020603050405020304" pitchFamily="18" charset="0"/>
                    <a:cs typeface="Times New Roman" panose="02020603050405020304" pitchFamily="18" charset="0"/>
                  </a:rPr>
                  <a:t>Step 2: </a:t>
                </a:r>
                <a:r>
                  <a:rPr lang="en-US" sz="2000" b="0" i="0" dirty="0">
                    <a:solidFill>
                      <a:srgbClr val="000000"/>
                    </a:solidFill>
                    <a:effectLst/>
                    <a:latin typeface="Times New Roman" panose="02020603050405020304" pitchFamily="18" charset="0"/>
                    <a:cs typeface="Times New Roman" panose="02020603050405020304" pitchFamily="18" charset="0"/>
                  </a:rPr>
                  <a:t>Create accumulator array</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r>
                  <a:rPr lang="en-US" sz="2000" b="0" i="0" dirty="0">
                    <a:solidFill>
                      <a:srgbClr val="000000"/>
                    </a:solidFill>
                    <a:effectLst/>
                    <a:latin typeface="Times New Roman" panose="02020603050405020304" pitchFamily="18" charset="0"/>
                    <a:cs typeface="Times New Roman" panose="02020603050405020304" pitchFamily="18" charset="0"/>
                  </a:rPr>
                  <a:t>to represent the discrete parameter space. </a:t>
                </a:r>
                <a:endParaRPr lang="en-US" sz="2000" b="0" i="1"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3: </a:t>
                </a:r>
                <a:r>
                  <a:rPr lang="en-US" sz="2000" b="0" dirty="0">
                    <a:effectLst/>
                    <a:latin typeface="Times New Roman" panose="02020603050405020304" pitchFamily="18" charset="0"/>
                    <a:cs typeface="Times New Roman" panose="02020603050405020304" pitchFamily="18" charset="0"/>
                  </a:rPr>
                  <a:t>Initialize the accumulator array with all values set to 0</a:t>
                </a: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4: </a:t>
                </a:r>
                <a:r>
                  <a:rPr lang="en-US" sz="2000" b="0" i="0" dirty="0">
                    <a:solidFill>
                      <a:srgbClr val="000000"/>
                    </a:solidFill>
                    <a:effectLst/>
                    <a:latin typeface="Times New Roman" panose="02020603050405020304" pitchFamily="18" charset="0"/>
                    <a:cs typeface="Times New Roman" panose="02020603050405020304" pitchFamily="18" charset="0"/>
                  </a:rPr>
                  <a:t>For each edge point</a:t>
                </a:r>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𝑥</m:t>
                        </m:r>
                      </m:e>
                      <m:sub>
                        <m:r>
                          <a:rPr lang="en-US" sz="2000" b="0" i="1">
                            <a:latin typeface="Cambria Math" panose="02040503050406030204" pitchFamily="18" charset="0"/>
                            <a:cs typeface="Times New Roman" panose="02020603050405020304" pitchFamily="18" charset="0"/>
                          </a:rPr>
                          <m:t>𝑖</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oMath>
                </a14:m>
                <a:r>
                  <a:rPr lang="en-US" sz="2000" b="0" i="1" dirty="0">
                    <a:latin typeface="Times New Roman" panose="02020603050405020304" pitchFamily="18" charset="0"/>
                    <a:cs typeface="Times New Roman" panose="02020603050405020304" pitchFamily="18" charset="0"/>
                  </a:rPr>
                  <a:t>):</a:t>
                </a:r>
              </a:p>
              <a:p>
                <a:pPr>
                  <a:lnSpc>
                    <a:spcPct val="150000"/>
                  </a:lnSpc>
                </a:pPr>
                <a:r>
                  <a:rPr lang="en-US" sz="2000" b="0" i="1" dirty="0">
                    <a:latin typeface="Times New Roman" panose="02020603050405020304" pitchFamily="18" charset="0"/>
                    <a:cs typeface="Times New Roman" panose="02020603050405020304" pitchFamily="18" charset="0"/>
                  </a:rPr>
                  <a:t>	A(a, b) = A(a, b) + 1</a:t>
                </a:r>
              </a:p>
              <a:p>
                <a:pPr>
                  <a:lnSpc>
                    <a:spcPct val="150000"/>
                  </a:lnSpc>
                </a:pPr>
                <a:r>
                  <a:rPr lang="en-US" sz="2000" b="0" dirty="0">
                    <a:latin typeface="Times New Roman" panose="02020603050405020304" pitchFamily="18" charset="0"/>
                    <a:cs typeface="Times New Roman" panose="02020603050405020304" pitchFamily="18" charset="0"/>
                  </a:rPr>
                  <a:t>If </a:t>
                </a:r>
                <a:r>
                  <a:rPr lang="en-US" sz="2000" b="0" i="1" dirty="0">
                    <a:latin typeface="Times New Roman" panose="02020603050405020304" pitchFamily="18" charset="0"/>
                    <a:cs typeface="Times New Roman" panose="02020603050405020304" pitchFamily="18" charset="0"/>
                  </a:rPr>
                  <a:t>(a, b) </a:t>
                </a:r>
                <a:r>
                  <a:rPr lang="en-US" sz="2000" b="0" dirty="0">
                    <a:latin typeface="Times New Roman" panose="02020603050405020304" pitchFamily="18" charset="0"/>
                    <a:cs typeface="Times New Roman" panose="02020603050405020304" pitchFamily="18" charset="0"/>
                  </a:rPr>
                  <a:t>lies on the line: </a:t>
                </a:r>
                <a:r>
                  <a:rPr lang="en-US" sz="20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𝑎𝑥</m:t>
                            </m:r>
                          </m:e>
                          <m:sub>
                            <m:r>
                              <a:rPr lang="en-US" sz="2000" i="1">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oMath>
                </a14:m>
                <a:endParaRPr lang="en-US" sz="2000" b="0"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5: </a:t>
                </a:r>
                <a:r>
                  <a:rPr lang="en-US" sz="2000" b="0" i="0" dirty="0">
                    <a:solidFill>
                      <a:srgbClr val="000000"/>
                    </a:solidFill>
                    <a:effectLst/>
                    <a:latin typeface="Times New Roman" panose="02020603050405020304" pitchFamily="18" charset="0"/>
                    <a:cs typeface="Times New Roman" panose="02020603050405020304" pitchFamily="18" charset="0"/>
                  </a:rPr>
                  <a:t>Find local maxima in </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endParaRPr lang="en-US" sz="2000" b="0" i="0" dirty="0">
                  <a:solidFill>
                    <a:srgbClr val="000000"/>
                  </a:solidFill>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p:txBody>
          </p:sp>
        </mc:Choice>
        <mc:Fallback xmlns="">
          <p:sp>
            <p:nvSpPr>
              <p:cNvPr id="99" name="Title 1">
                <a:extLst>
                  <a:ext uri="{FF2B5EF4-FFF2-40B4-BE49-F238E27FC236}">
                    <a16:creationId xmlns:a16="http://schemas.microsoft.com/office/drawing/2014/main" id="{A2192262-C9BA-5DFE-0D8E-A27D3677C877}"/>
                  </a:ext>
                </a:extLst>
              </p:cNvPr>
              <p:cNvSpPr txBox="1">
                <a:spLocks noRot="1" noChangeAspect="1" noMove="1" noResize="1" noEditPoints="1" noAdjustHandles="1" noChangeArrowheads="1" noChangeShapeType="1" noTextEdit="1"/>
              </p:cNvSpPr>
              <p:nvPr/>
            </p:nvSpPr>
            <p:spPr>
              <a:xfrm>
                <a:off x="335359" y="897060"/>
                <a:ext cx="8841278" cy="4132140"/>
              </a:xfrm>
              <a:prstGeom prst="rect">
                <a:avLst/>
              </a:prstGeom>
              <a:blipFill>
                <a:blip r:embed="rId5"/>
                <a:stretch>
                  <a:fillRect l="-690" r="-2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E17A1429-2E0D-6ADE-EA20-056020FC91DC}"/>
                  </a:ext>
                </a:extLst>
              </p:cNvPr>
              <p:cNvSpPr txBox="1"/>
              <p:nvPr/>
            </p:nvSpPr>
            <p:spPr>
              <a:xfrm>
                <a:off x="10139017" y="3319953"/>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𝑏</m:t>
                      </m:r>
                      <m:r>
                        <a:rPr lang="en-US" sz="1800" b="0" i="1" smtClean="0">
                          <a:latin typeface="Cambria Math" panose="02040503050406030204" pitchFamily="18" charset="0"/>
                          <a:cs typeface="Times New Roman" panose="02020603050405020304" pitchFamily="18" charset="0"/>
                        </a:rPr>
                        <m:t>)</m:t>
                      </m:r>
                    </m:oMath>
                  </m:oMathPara>
                </a14:m>
                <a:endParaRPr lang="en-US" dirty="0"/>
              </a:p>
            </p:txBody>
          </p:sp>
        </mc:Choice>
        <mc:Fallback>
          <p:sp>
            <p:nvSpPr>
              <p:cNvPr id="100" name="TextBox 99">
                <a:extLst>
                  <a:ext uri="{FF2B5EF4-FFF2-40B4-BE49-F238E27FC236}">
                    <a16:creationId xmlns:a16="http://schemas.microsoft.com/office/drawing/2014/main" id="{E17A1429-2E0D-6ADE-EA20-056020FC91DC}"/>
                  </a:ext>
                </a:extLst>
              </p:cNvPr>
              <p:cNvSpPr txBox="1">
                <a:spLocks noRot="1" noChangeAspect="1" noMove="1" noResize="1" noEditPoints="1" noAdjustHandles="1" noChangeArrowheads="1" noChangeShapeType="1" noTextEdit="1"/>
              </p:cNvSpPr>
              <p:nvPr/>
            </p:nvSpPr>
            <p:spPr>
              <a:xfrm>
                <a:off x="10139017" y="3319953"/>
                <a:ext cx="931303" cy="369332"/>
              </a:xfrm>
              <a:prstGeom prst="rect">
                <a:avLst/>
              </a:prstGeom>
              <a:blipFill>
                <a:blip r:embed="rId6"/>
                <a:stretch>
                  <a:fillRect b="-1666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8E3AC1F-4931-9A99-6222-77C9702FA0BC}"/>
              </a:ext>
            </a:extLst>
          </p:cNvPr>
          <p:cNvSpPr/>
          <p:nvPr/>
        </p:nvSpPr>
        <p:spPr>
          <a:xfrm>
            <a:off x="9672631" y="1972730"/>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D5596E7A-0F7C-CFF1-9FF1-ACC82C05513F}"/>
              </a:ext>
            </a:extLst>
          </p:cNvPr>
          <p:cNvSpPr/>
          <p:nvPr/>
        </p:nvSpPr>
        <p:spPr>
          <a:xfrm>
            <a:off x="10319150" y="1565186"/>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0E4CF121-F783-0F5A-09EE-A015122D9EBB}"/>
              </a:ext>
            </a:extLst>
          </p:cNvPr>
          <p:cNvSpPr/>
          <p:nvPr/>
        </p:nvSpPr>
        <p:spPr>
          <a:xfrm>
            <a:off x="10887835" y="1211775"/>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73435B18-EB6A-3F32-FAAD-3638607071C3}"/>
              </a:ext>
            </a:extLst>
          </p:cNvPr>
          <p:cNvSpPr txBox="1">
            <a:spLocks/>
          </p:cNvSpPr>
          <p:nvPr/>
        </p:nvSpPr>
        <p:spPr>
          <a:xfrm>
            <a:off x="9468135" y="6130283"/>
            <a:ext cx="206778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Accumulator array</a:t>
            </a:r>
          </a:p>
        </p:txBody>
      </p:sp>
      <p:sp>
        <p:nvSpPr>
          <p:cNvPr id="8" name="Title 1">
            <a:extLst>
              <a:ext uri="{FF2B5EF4-FFF2-40B4-BE49-F238E27FC236}">
                <a16:creationId xmlns:a16="http://schemas.microsoft.com/office/drawing/2014/main" id="{CC27359D-BED9-79C6-BB24-34CC5C1B048A}"/>
              </a:ext>
            </a:extLst>
          </p:cNvPr>
          <p:cNvSpPr txBox="1">
            <a:spLocks/>
          </p:cNvSpPr>
          <p:nvPr/>
        </p:nvSpPr>
        <p:spPr>
          <a:xfrm>
            <a:off x="9468135" y="3019051"/>
            <a:ext cx="206778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Image</a:t>
            </a:r>
          </a:p>
        </p:txBody>
      </p:sp>
    </p:spTree>
    <p:extLst>
      <p:ext uri="{BB962C8B-B14F-4D97-AF65-F5344CB8AC3E}">
        <p14:creationId xmlns:p14="http://schemas.microsoft.com/office/powerpoint/2010/main" val="816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graph&#10;&#10;AI-generated content may be incorrect.">
            <a:extLst>
              <a:ext uri="{FF2B5EF4-FFF2-40B4-BE49-F238E27FC236}">
                <a16:creationId xmlns:a16="http://schemas.microsoft.com/office/drawing/2014/main" id="{34F426E3-33E9-8109-DF55-D7A1F1FA7EDB}"/>
              </a:ext>
            </a:extLst>
          </p:cNvPr>
          <p:cNvPicPr>
            <a:picLocks noChangeAspect="1"/>
          </p:cNvPicPr>
          <p:nvPr/>
        </p:nvPicPr>
        <p:blipFill>
          <a:blip r:embed="rId3">
            <a:extLst>
              <a:ext uri="{28A0092B-C50C-407E-A947-70E740481C1C}">
                <a14:useLocalDpi xmlns:a14="http://schemas.microsoft.com/office/drawing/2010/main" val="0"/>
              </a:ext>
            </a:extLst>
          </a:blip>
          <a:srcRect r="3810"/>
          <a:stretch/>
        </p:blipFill>
        <p:spPr>
          <a:xfrm>
            <a:off x="798345" y="3284092"/>
            <a:ext cx="7062969" cy="2578546"/>
          </a:xfrm>
          <a:prstGeom prst="rect">
            <a:avLst/>
          </a:prstGeom>
        </p:spPr>
      </p:pic>
      <p:sp>
        <p:nvSpPr>
          <p:cNvPr id="2" name="Title 1">
            <a:extLst>
              <a:ext uri="{FF2B5EF4-FFF2-40B4-BE49-F238E27FC236}">
                <a16:creationId xmlns:a16="http://schemas.microsoft.com/office/drawing/2014/main" id="{6FF8A748-93A2-C68A-CC58-78FFB978FBBA}"/>
              </a:ext>
            </a:extLst>
          </p:cNvPr>
          <p:cNvSpPr>
            <a:spLocks noGrp="1"/>
          </p:cNvSpPr>
          <p:nvPr>
            <p:ph type="title"/>
          </p:nvPr>
        </p:nvSpPr>
        <p:spPr/>
        <p:txBody>
          <a:bodyPr/>
          <a:lstStyle/>
          <a:p>
            <a:r>
              <a:rPr lang="en-US" dirty="0"/>
              <a:t>Problem with the </a:t>
            </a:r>
            <a:r>
              <a:rPr lang="en-US" dirty="0" err="1"/>
              <a:t>hough</a:t>
            </a:r>
            <a:r>
              <a:rPr lang="en-US" dirty="0"/>
              <a:t> transform</a:t>
            </a:r>
          </a:p>
        </p:txBody>
      </p:sp>
      <p:sp>
        <p:nvSpPr>
          <p:cNvPr id="5" name="TextBox 4">
            <a:extLst>
              <a:ext uri="{FF2B5EF4-FFF2-40B4-BE49-F238E27FC236}">
                <a16:creationId xmlns:a16="http://schemas.microsoft.com/office/drawing/2014/main" id="{E15FA3A6-29FD-6E00-2AAF-2B2CB4421842}"/>
              </a:ext>
            </a:extLst>
          </p:cNvPr>
          <p:cNvSpPr txBox="1"/>
          <p:nvPr/>
        </p:nvSpPr>
        <p:spPr>
          <a:xfrm>
            <a:off x="1240967" y="1343978"/>
            <a:ext cx="9710066" cy="923330"/>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Slope of the line -∞ ≤ a ≤ ∞. As the line becomes vertical, the slope approaches infinity. (a = tan(</a:t>
            </a:r>
            <a:r>
              <a:rPr lang="en-US" i="1" dirty="0">
                <a:latin typeface="Times New Roman" panose="02020603050405020304" pitchFamily="18" charset="0"/>
                <a:ea typeface="Tahoma" panose="020B0604030504040204" pitchFamily="34" charset="0"/>
                <a:cs typeface="Times New Roman" panose="02020603050405020304" pitchFamily="18" charset="0"/>
              </a:rPr>
              <a:t>θ))</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Accumulator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memory and computation</a:t>
            </a:r>
          </a:p>
        </p:txBody>
      </p:sp>
      <p:sp>
        <p:nvSpPr>
          <p:cNvPr id="6" name="TextBox 5">
            <a:extLst>
              <a:ext uri="{FF2B5EF4-FFF2-40B4-BE49-F238E27FC236}">
                <a16:creationId xmlns:a16="http://schemas.microsoft.com/office/drawing/2014/main" id="{2FC0145E-6626-12F9-8A6B-929B7DF7DC6F}"/>
              </a:ext>
            </a:extLst>
          </p:cNvPr>
          <p:cNvSpPr txBox="1"/>
          <p:nvPr/>
        </p:nvSpPr>
        <p:spPr>
          <a:xfrm>
            <a:off x="185048" y="1343978"/>
            <a:ext cx="617533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Issue</a:t>
            </a:r>
            <a:r>
              <a:rPr lang="en-US" dirty="0">
                <a:solidFill>
                  <a:srgbClr val="000000"/>
                </a:solidFill>
                <a:latin typeface="Verdana" panose="020B0604030504040204" pitchFamily="34" charset="0"/>
              </a:rPr>
              <a:t>:</a:t>
            </a:r>
            <a:endParaRPr lang="en-US" dirty="0"/>
          </a:p>
        </p:txBody>
      </p:sp>
      <p:sp>
        <p:nvSpPr>
          <p:cNvPr id="8" name="TextBox 7">
            <a:extLst>
              <a:ext uri="{FF2B5EF4-FFF2-40B4-BE49-F238E27FC236}">
                <a16:creationId xmlns:a16="http://schemas.microsoft.com/office/drawing/2014/main" id="{E4FA9B02-8D57-63B8-A0A5-4E33FF22083B}"/>
              </a:ext>
            </a:extLst>
          </p:cNvPr>
          <p:cNvSpPr txBox="1"/>
          <p:nvPr/>
        </p:nvSpPr>
        <p:spPr>
          <a:xfrm>
            <a:off x="4817147" y="882313"/>
            <a:ext cx="1502234" cy="461665"/>
          </a:xfrm>
          <a:prstGeom prst="rect">
            <a:avLst/>
          </a:prstGeom>
          <a:noFill/>
        </p:spPr>
        <p:txBody>
          <a:bodyPr wrap="square">
            <a:spAutoFit/>
          </a:bodyPr>
          <a:lstStyle/>
          <a:p>
            <a:pPr algn="ctr"/>
            <a:r>
              <a:rPr lang="en-US" sz="2400" b="0" i="1" dirty="0">
                <a:latin typeface="Times New Roman" panose="02020603050405020304" pitchFamily="18" charset="0"/>
                <a:cs typeface="Times New Roman" panose="02020603050405020304" pitchFamily="18" charset="0"/>
              </a:rPr>
              <a:t>y = ax + b</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7FD8D7-B6A5-8296-5FE3-D328353A148E}"/>
                  </a:ext>
                </a:extLst>
              </p:cNvPr>
              <p:cNvSpPr txBox="1"/>
              <p:nvPr/>
            </p:nvSpPr>
            <p:spPr>
              <a:xfrm>
                <a:off x="1240966" y="2449932"/>
                <a:ext cx="1065875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Other representation of a line: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l-GR" i="1" dirty="0">
                    <a:latin typeface="Times New Roman" panose="02020603050405020304" pitchFamily="18" charset="0"/>
                    <a:cs typeface="Times New Roman" panose="02020603050405020304" pitchFamily="18" charset="0"/>
                  </a:rPr>
                  <a:t>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the perpendicular distance from the origin to the line. </a:t>
                </a:r>
                <a:r>
                  <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sz="1800" b="0" i="0" dirty="0">
                    <a:solidFill>
                      <a:srgbClr val="000000"/>
                    </a:solidFill>
                    <a:effectLst/>
                    <a:latin typeface="Times New Roman" panose="02020603050405020304" pitchFamily="18" charset="0"/>
                    <a:cs typeface="Times New Roman" panose="02020603050405020304" pitchFamily="18" charset="0"/>
                  </a:rPr>
                  <a:t>Distance </a:t>
                </a:r>
                <a:r>
                  <a:rPr lang="el-GR" i="1" dirty="0">
                    <a:latin typeface="Times New Roman" panose="02020603050405020304" pitchFamily="18" charset="0"/>
                    <a:cs typeface="Times New Roman" panose="02020603050405020304" pitchFamily="18" charset="0"/>
                  </a:rPr>
                  <a:t>ρ</a:t>
                </a:r>
                <a14:m>
                  <m:oMath xmlns:m="http://schemas.openxmlformats.org/officeDocument/2006/math">
                    <m:r>
                      <a:rPr lang="en-US" sz="1800" b="0" i="1" smtClean="0">
                        <a:solidFill>
                          <a:srgbClr val="000000"/>
                        </a:solidFill>
                        <a:effectLst/>
                        <a:latin typeface="Cambria Math" panose="02040503050406030204" pitchFamily="18" charset="0"/>
                        <a:ea typeface="Cambria Math" panose="02040503050406030204" pitchFamily="18" charset="0"/>
                      </a:rPr>
                      <m:t> ≤</m:t>
                    </m:r>
                    <m:r>
                      <m:rPr>
                        <m:sty m:val="p"/>
                      </m:rPr>
                      <a:rPr lang="en-US" sz="1800" b="0" i="0" smtClean="0">
                        <a:solidFill>
                          <a:srgbClr val="000000"/>
                        </a:solidFill>
                        <a:effectLst/>
                        <a:latin typeface="Cambria Math" panose="02040503050406030204" pitchFamily="18" charset="0"/>
                        <a:ea typeface="Cambria Math" panose="02040503050406030204" pitchFamily="18" charset="0"/>
                      </a:rPr>
                      <m:t>S</m:t>
                    </m:r>
                  </m:oMath>
                </a14:m>
                <a:r>
                  <a:rPr lang="en-US" sz="1800" b="0" i="0" dirty="0">
                    <a:solidFill>
                      <a:srgbClr val="000000"/>
                    </a:solidFill>
                    <a:effectLst/>
                    <a:latin typeface="Times New Roman" panose="02020603050405020304" pitchFamily="18" charset="0"/>
                    <a:cs typeface="Times New Roman" panose="02020603050405020304" pitchFamily="18" charset="0"/>
                  </a:rPr>
                  <a:t>ize of the image</a:t>
                </a:r>
                <a:endPar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latin typeface="Times New Roman" panose="02020603050405020304" pitchFamily="18" charset="0"/>
                    <a:ea typeface="Tahoma" panose="020B0604030504040204" pitchFamily="34" charset="0"/>
                    <a:cs typeface="Times New Roman" panose="02020603050405020304" pitchFamily="18" charset="0"/>
                  </a:rPr>
                  <a:t>: is the angle of the normal to the line with respect to the x-axis. </a:t>
                </a:r>
                <a:r>
                  <a:rPr lang="en-US" dirty="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dirty="0">
                    <a:solidFill>
                      <a:srgbClr val="000000"/>
                    </a:solidFill>
                    <a:latin typeface="Times New Roman" panose="02020603050405020304" pitchFamily="18" charset="0"/>
                    <a:cs typeface="Times New Roman" panose="02020603050405020304" pitchFamily="18" charset="0"/>
                  </a:rPr>
                  <a:t>Orientation </a:t>
                </a:r>
                <a:r>
                  <a:rPr lang="el-GR" i="1" dirty="0">
                    <a:latin typeface="Times New Roman" panose="02020603050405020304" pitchFamily="18" charset="0"/>
                    <a:cs typeface="Times New Roman" panose="02020603050405020304" pitchFamily="18" charset="0"/>
                  </a:rPr>
                  <a:t>ρ</a:t>
                </a:r>
                <a:r>
                  <a:rPr lang="en-US" dirty="0">
                    <a:solidFill>
                      <a:srgbClr val="000000"/>
                    </a:solidFill>
                    <a:latin typeface="Times New Roman" panose="02020603050405020304" pitchFamily="18" charset="0"/>
                    <a:cs typeface="Times New Roman" panose="02020603050405020304" pitchFamily="18" charset="0"/>
                  </a:rPr>
                  <a:t> is finite: 0 ≤ </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solidFill>
                      <a:srgbClr val="000000"/>
                    </a:solidFill>
                    <a:latin typeface="Times New Roman" panose="02020603050405020304" pitchFamily="18" charset="0"/>
                    <a:cs typeface="Times New Roman" panose="02020603050405020304" pitchFamily="18" charset="0"/>
                  </a:rPr>
                  <a:t> &lt;</a:t>
                </a:r>
                <a14:m>
                  <m:oMath xmlns:m="http://schemas.openxmlformats.org/officeDocument/2006/math">
                    <m:r>
                      <a:rPr lang="en-US" b="0" i="0" smtClean="0">
                        <a:solidFill>
                          <a:srgbClr val="000000"/>
                        </a:solidFill>
                        <a:latin typeface="Cambria Math" panose="02040503050406030204" pitchFamily="18" charset="0"/>
                        <a:ea typeface="Cambria Math" panose="02040503050406030204" pitchFamily="18" charset="0"/>
                      </a:rPr>
                      <m:t> </m:t>
                    </m:r>
                    <m:r>
                      <a:rPr lang="en-US" b="0" i="1" smtClean="0">
                        <a:solidFill>
                          <a:srgbClr val="000000"/>
                        </a:solidFill>
                        <a:latin typeface="Cambria Math" panose="02040503050406030204" pitchFamily="18" charset="0"/>
                        <a:ea typeface="Cambria Math" panose="02040503050406030204" pitchFamily="18" charset="0"/>
                      </a:rPr>
                      <m:t>2</m:t>
                    </m:r>
                    <m:r>
                      <a:rPr lang="en-US" i="1" smtClean="0">
                        <a:solidFill>
                          <a:srgbClr val="000000"/>
                        </a:solidFill>
                        <a:latin typeface="Cambria Math" panose="02040503050406030204" pitchFamily="18" charset="0"/>
                        <a:ea typeface="Cambria Math" panose="02040503050406030204" pitchFamily="18" charset="0"/>
                      </a:rPr>
                      <m:t>𝜋</m:t>
                    </m:r>
                  </m:oMath>
                </a14:m>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707FD8D7-B6A5-8296-5FE3-D328353A148E}"/>
                  </a:ext>
                </a:extLst>
              </p:cNvPr>
              <p:cNvSpPr txBox="1">
                <a:spLocks noRot="1" noChangeAspect="1" noMove="1" noResize="1" noEditPoints="1" noAdjustHandles="1" noChangeArrowheads="1" noChangeShapeType="1" noTextEdit="1"/>
              </p:cNvSpPr>
              <p:nvPr/>
            </p:nvSpPr>
            <p:spPr>
              <a:xfrm>
                <a:off x="1240966" y="2449932"/>
                <a:ext cx="10658759" cy="923330"/>
              </a:xfrm>
              <a:prstGeom prst="rect">
                <a:avLst/>
              </a:prstGeom>
              <a:blipFill>
                <a:blip r:embed="rId4"/>
                <a:stretch>
                  <a:fillRect l="-400" t="-3974" b="-993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5B6C92A-0B10-A2BF-9B1B-E47C78AAFB3D}"/>
              </a:ext>
            </a:extLst>
          </p:cNvPr>
          <p:cNvSpPr txBox="1"/>
          <p:nvPr/>
        </p:nvSpPr>
        <p:spPr>
          <a:xfrm>
            <a:off x="185048" y="2403858"/>
            <a:ext cx="1148452"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Solution</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graphicFrame>
        <p:nvGraphicFramePr>
          <p:cNvPr id="4" name="Object 3">
            <a:extLst>
              <a:ext uri="{FF2B5EF4-FFF2-40B4-BE49-F238E27FC236}">
                <a16:creationId xmlns:a16="http://schemas.microsoft.com/office/drawing/2014/main" id="{26AFD009-0B99-41DB-6B19-15A66A390313}"/>
              </a:ext>
            </a:extLst>
          </p:cNvPr>
          <p:cNvGraphicFramePr>
            <a:graphicFrameLocks noChangeAspect="1"/>
          </p:cNvGraphicFramePr>
          <p:nvPr>
            <p:extLst>
              <p:ext uri="{D42A27DB-BD31-4B8C-83A1-F6EECF244321}">
                <p14:modId xmlns:p14="http://schemas.microsoft.com/office/powerpoint/2010/main" val="1497086041"/>
              </p:ext>
            </p:extLst>
          </p:nvPr>
        </p:nvGraphicFramePr>
        <p:xfrm>
          <a:off x="4930774" y="2429733"/>
          <a:ext cx="2330450" cy="384175"/>
        </p:xfrm>
        <a:graphic>
          <a:graphicData uri="http://schemas.openxmlformats.org/presentationml/2006/ole">
            <mc:AlternateContent xmlns:mc="http://schemas.openxmlformats.org/markup-compatibility/2006">
              <mc:Choice xmlns:v="urn:schemas-microsoft-com:vml" Requires="v">
                <p:oleObj name="Equation" r:id="rId5" imgW="1231560" imgH="203040" progId="Equation.DSMT4">
                  <p:embed/>
                </p:oleObj>
              </mc:Choice>
              <mc:Fallback>
                <p:oleObj name="Equation" r:id="rId5" imgW="1231560" imgH="203040" progId="Equation.DSMT4">
                  <p:embed/>
                  <p:pic>
                    <p:nvPicPr>
                      <p:cNvPr id="0" name=""/>
                      <p:cNvPicPr/>
                      <p:nvPr/>
                    </p:nvPicPr>
                    <p:blipFill>
                      <a:blip r:embed="rId6"/>
                      <a:stretch>
                        <a:fillRect/>
                      </a:stretch>
                    </p:blipFill>
                    <p:spPr>
                      <a:xfrm>
                        <a:off x="4930774" y="2429733"/>
                        <a:ext cx="2330450" cy="384175"/>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4DF7236D-367D-043B-06ED-D01E7B7F44F1}"/>
              </a:ext>
            </a:extLst>
          </p:cNvPr>
          <p:cNvSpPr txBox="1"/>
          <p:nvPr/>
        </p:nvSpPr>
        <p:spPr>
          <a:xfrm>
            <a:off x="1921363" y="5768448"/>
            <a:ext cx="1502234"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Image space</a:t>
            </a:r>
          </a:p>
          <a:p>
            <a:pPr algn="ctr"/>
            <a:r>
              <a:rPr lang="en-US" dirty="0">
                <a:latin typeface="Times New Roman" panose="02020603050405020304" pitchFamily="18" charset="0"/>
                <a:cs typeface="Times New Roman" panose="02020603050405020304" pitchFamily="18" charset="0"/>
              </a:rPr>
              <a:t>(x-y space)</a:t>
            </a:r>
            <a:endParaRPr lang="en-US" b="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B1583F4-3A55-EC2C-2B45-D129692009B3}"/>
              </a:ext>
            </a:extLst>
          </p:cNvPr>
          <p:cNvSpPr txBox="1"/>
          <p:nvPr/>
        </p:nvSpPr>
        <p:spPr>
          <a:xfrm>
            <a:off x="5729274" y="5814058"/>
            <a:ext cx="1886550"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Parameter space</a:t>
            </a:r>
          </a:p>
          <a:p>
            <a:pPr algn="ctr"/>
            <a:r>
              <a:rPr lang="en-US"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 </a:t>
            </a:r>
            <a:r>
              <a:rPr lang="en-US" dirty="0">
                <a:latin typeface="Times New Roman" panose="02020603050405020304" pitchFamily="18" charset="0"/>
                <a:ea typeface="Tahoma" panose="020B0604030504040204" pitchFamily="34" charset="0"/>
                <a:cs typeface="Times New Roman" panose="02020603050405020304" pitchFamily="18" charset="0"/>
              </a:rPr>
              <a:t>space)</a:t>
            </a:r>
            <a:endParaRPr lang="en-US" b="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54D7D489-071C-8B7E-72D5-3F307657BA11}"/>
              </a:ext>
            </a:extLst>
          </p:cNvPr>
          <p:cNvCxnSpPr>
            <a:cxnSpLocks/>
          </p:cNvCxnSpPr>
          <p:nvPr/>
        </p:nvCxnSpPr>
        <p:spPr>
          <a:xfrm flipH="1">
            <a:off x="880246" y="5656077"/>
            <a:ext cx="230981" cy="22717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468086-2ABB-9134-89CB-CB9EB5B3A215}"/>
              </a:ext>
            </a:extLst>
          </p:cNvPr>
          <p:cNvCxnSpPr>
            <a:cxnSpLocks/>
          </p:cNvCxnSpPr>
          <p:nvPr/>
        </p:nvCxnSpPr>
        <p:spPr>
          <a:xfrm flipH="1">
            <a:off x="503963" y="5494972"/>
            <a:ext cx="35059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4686D814-D6E2-8296-9F04-C4947A65B7DE}"/>
              </a:ext>
            </a:extLst>
          </p:cNvPr>
          <p:cNvCxnSpPr>
            <a:cxnSpLocks/>
          </p:cNvCxnSpPr>
          <p:nvPr/>
        </p:nvCxnSpPr>
        <p:spPr>
          <a:xfrm>
            <a:off x="869528" y="5494972"/>
            <a:ext cx="241699" cy="185738"/>
          </a:xfrm>
          <a:prstGeom prst="curvedConnector3">
            <a:avLst>
              <a:gd name="adj1" fmla="val -33743"/>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283580FA-6B74-ECF6-C542-8B7959F98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504" y="5573058"/>
            <a:ext cx="171150" cy="272285"/>
          </a:xfrm>
          <a:prstGeom prst="rect">
            <a:avLst/>
          </a:prstGeom>
        </p:spPr>
      </p:pic>
      <p:graphicFrame>
        <p:nvGraphicFramePr>
          <p:cNvPr id="53" name="Object 52">
            <a:extLst>
              <a:ext uri="{FF2B5EF4-FFF2-40B4-BE49-F238E27FC236}">
                <a16:creationId xmlns:a16="http://schemas.microsoft.com/office/drawing/2014/main" id="{B3EEB88A-27C7-EAD7-79B2-B4AB99F4C751}"/>
              </a:ext>
            </a:extLst>
          </p:cNvPr>
          <p:cNvGraphicFramePr>
            <a:graphicFrameLocks noChangeAspect="1"/>
          </p:cNvGraphicFramePr>
          <p:nvPr>
            <p:extLst>
              <p:ext uri="{D42A27DB-BD31-4B8C-83A1-F6EECF244321}">
                <p14:modId xmlns:p14="http://schemas.microsoft.com/office/powerpoint/2010/main" val="913316060"/>
              </p:ext>
            </p:extLst>
          </p:nvPr>
        </p:nvGraphicFramePr>
        <p:xfrm>
          <a:off x="0" y="3569118"/>
          <a:ext cx="2330450" cy="384175"/>
        </p:xfrm>
        <a:graphic>
          <a:graphicData uri="http://schemas.openxmlformats.org/presentationml/2006/ole">
            <mc:AlternateContent xmlns:mc="http://schemas.openxmlformats.org/markup-compatibility/2006">
              <mc:Choice xmlns:v="urn:schemas-microsoft-com:vml" Requires="v">
                <p:oleObj name="Equation" r:id="rId8" imgW="1231560" imgH="203040" progId="Equation.DSMT4">
                  <p:embed/>
                </p:oleObj>
              </mc:Choice>
              <mc:Fallback>
                <p:oleObj name="Equation" r:id="rId8" imgW="1231560" imgH="203040" progId="Equation.DSMT4">
                  <p:embed/>
                  <p:pic>
                    <p:nvPicPr>
                      <p:cNvPr id="4" name="Object 3">
                        <a:extLst>
                          <a:ext uri="{FF2B5EF4-FFF2-40B4-BE49-F238E27FC236}">
                            <a16:creationId xmlns:a16="http://schemas.microsoft.com/office/drawing/2014/main" id="{26AFD009-0B99-41DB-6B19-15A66A390313}"/>
                          </a:ext>
                        </a:extLst>
                      </p:cNvPr>
                      <p:cNvPicPr/>
                      <p:nvPr/>
                    </p:nvPicPr>
                    <p:blipFill>
                      <a:blip r:embed="rId6"/>
                      <a:stretch>
                        <a:fillRect/>
                      </a:stretch>
                    </p:blipFill>
                    <p:spPr>
                      <a:xfrm>
                        <a:off x="0" y="3569118"/>
                        <a:ext cx="2330450" cy="384175"/>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1B08B821-2825-E0C8-59AF-3FDEE1B928E4}"/>
              </a:ext>
            </a:extLst>
          </p:cNvPr>
          <p:cNvGraphicFramePr>
            <a:graphicFrameLocks noChangeAspect="1"/>
          </p:cNvGraphicFramePr>
          <p:nvPr>
            <p:extLst>
              <p:ext uri="{D42A27DB-BD31-4B8C-83A1-F6EECF244321}">
                <p14:modId xmlns:p14="http://schemas.microsoft.com/office/powerpoint/2010/main" val="1283370324"/>
              </p:ext>
            </p:extLst>
          </p:nvPr>
        </p:nvGraphicFramePr>
        <p:xfrm>
          <a:off x="5825246" y="3569119"/>
          <a:ext cx="2330450" cy="384175"/>
        </p:xfrm>
        <a:graphic>
          <a:graphicData uri="http://schemas.openxmlformats.org/presentationml/2006/ole">
            <mc:AlternateContent xmlns:mc="http://schemas.openxmlformats.org/markup-compatibility/2006">
              <mc:Choice xmlns:v="urn:schemas-microsoft-com:vml" Requires="v">
                <p:oleObj name="Equation" r:id="rId9" imgW="1231560" imgH="203040" progId="Equation.DSMT4">
                  <p:embed/>
                </p:oleObj>
              </mc:Choice>
              <mc:Fallback>
                <p:oleObj name="Equation" r:id="rId9" imgW="1231560" imgH="203040" progId="Equation.DSMT4">
                  <p:embed/>
                  <p:pic>
                    <p:nvPicPr>
                      <p:cNvPr id="53" name="Object 52">
                        <a:extLst>
                          <a:ext uri="{FF2B5EF4-FFF2-40B4-BE49-F238E27FC236}">
                            <a16:creationId xmlns:a16="http://schemas.microsoft.com/office/drawing/2014/main" id="{B3EEB88A-27C7-EAD7-79B2-B4AB99F4C751}"/>
                          </a:ext>
                        </a:extLst>
                      </p:cNvPr>
                      <p:cNvPicPr/>
                      <p:nvPr/>
                    </p:nvPicPr>
                    <p:blipFill>
                      <a:blip r:embed="rId6"/>
                      <a:stretch>
                        <a:fillRect/>
                      </a:stretch>
                    </p:blipFill>
                    <p:spPr>
                      <a:xfrm>
                        <a:off x="5825246" y="3569119"/>
                        <a:ext cx="2330450" cy="384175"/>
                      </a:xfrm>
                      <a:prstGeom prst="rect">
                        <a:avLst/>
                      </a:prstGeom>
                    </p:spPr>
                  </p:pic>
                </p:oleObj>
              </mc:Fallback>
            </mc:AlternateContent>
          </a:graphicData>
        </a:graphic>
      </p:graphicFrame>
      <p:pic>
        <p:nvPicPr>
          <p:cNvPr id="56" name="Picture 55" descr="A grid with lines and letters&#10;&#10;AI-generated content may be incorrect.">
            <a:extLst>
              <a:ext uri="{FF2B5EF4-FFF2-40B4-BE49-F238E27FC236}">
                <a16:creationId xmlns:a16="http://schemas.microsoft.com/office/drawing/2014/main" id="{CD591020-4220-4DEA-6734-9BAE7D46E0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2055" y="3307574"/>
            <a:ext cx="2936235" cy="2732229"/>
          </a:xfrm>
          <a:prstGeom prst="rect">
            <a:avLst/>
          </a:prstGeom>
        </p:spPr>
      </p:pic>
      <p:sp>
        <p:nvSpPr>
          <p:cNvPr id="58" name="TextBox 57">
            <a:extLst>
              <a:ext uri="{FF2B5EF4-FFF2-40B4-BE49-F238E27FC236}">
                <a16:creationId xmlns:a16="http://schemas.microsoft.com/office/drawing/2014/main" id="{075874ED-E33A-0A24-7BF5-4A56AEFD1FFD}"/>
              </a:ext>
            </a:extLst>
          </p:cNvPr>
          <p:cNvSpPr txBox="1"/>
          <p:nvPr/>
        </p:nvSpPr>
        <p:spPr>
          <a:xfrm>
            <a:off x="8427389" y="5814058"/>
            <a:ext cx="3305566" cy="646331"/>
          </a:xfrm>
          <a:prstGeom prst="rect">
            <a:avLst/>
          </a:prstGeom>
          <a:noFill/>
        </p:spPr>
        <p:txBody>
          <a:bodyPr wrap="square">
            <a:spAutoFit/>
          </a:bodyPr>
          <a:lstStyle/>
          <a:p>
            <a:pPr algn="ctr"/>
            <a:r>
              <a:rPr lang="en-US" sz="1800" b="0" i="0" dirty="0">
                <a:solidFill>
                  <a:srgbClr val="242021"/>
                </a:solidFill>
                <a:effectLst/>
                <a:latin typeface="TimesTen-Roman"/>
              </a:rPr>
              <a:t>Division of the </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sz="1800" b="0" i="0" dirty="0">
                <a:solidFill>
                  <a:srgbClr val="242021"/>
                </a:solidFill>
                <a:effectLst/>
                <a:latin typeface="TimesTen-Roman"/>
              </a:rPr>
              <a:t>-plane </a:t>
            </a:r>
          </a:p>
          <a:p>
            <a:pPr algn="ctr"/>
            <a:r>
              <a:rPr lang="en-US" sz="1800" b="0" i="0" dirty="0">
                <a:solidFill>
                  <a:srgbClr val="242021"/>
                </a:solidFill>
                <a:effectLst/>
                <a:latin typeface="TimesTen-Roman"/>
              </a:rPr>
              <a:t>into accumulator cells.</a:t>
            </a:r>
            <a:r>
              <a:rPr lang="en-US" dirty="0"/>
              <a:t> </a:t>
            </a:r>
          </a:p>
        </p:txBody>
      </p:sp>
    </p:spTree>
    <p:extLst>
      <p:ext uri="{BB962C8B-B14F-4D97-AF65-F5344CB8AC3E}">
        <p14:creationId xmlns:p14="http://schemas.microsoft.com/office/powerpoint/2010/main" val="315649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DDB0-DB81-776D-E365-D7F4DE5AD939}"/>
              </a:ext>
            </a:extLst>
          </p:cNvPr>
          <p:cNvSpPr>
            <a:spLocks noGrp="1"/>
          </p:cNvSpPr>
          <p:nvPr>
            <p:ph type="title"/>
          </p:nvPr>
        </p:nvSpPr>
        <p:spPr/>
        <p:txBody>
          <a:bodyPr/>
          <a:lstStyle/>
          <a:p>
            <a:r>
              <a:rPr lang="en-US" dirty="0"/>
              <a:t>Result</a:t>
            </a:r>
          </a:p>
        </p:txBody>
      </p:sp>
      <p:grpSp>
        <p:nvGrpSpPr>
          <p:cNvPr id="8" name="Group 7">
            <a:extLst>
              <a:ext uri="{FF2B5EF4-FFF2-40B4-BE49-F238E27FC236}">
                <a16:creationId xmlns:a16="http://schemas.microsoft.com/office/drawing/2014/main" id="{7E401622-6FF9-34AC-F832-482A8F9F9AD8}"/>
              </a:ext>
            </a:extLst>
          </p:cNvPr>
          <p:cNvGrpSpPr/>
          <p:nvPr/>
        </p:nvGrpSpPr>
        <p:grpSpPr>
          <a:xfrm>
            <a:off x="335360" y="1967966"/>
            <a:ext cx="2077640" cy="3331935"/>
            <a:chOff x="335360" y="973365"/>
            <a:chExt cx="2159002" cy="3350202"/>
          </a:xfrm>
        </p:grpSpPr>
        <p:pic>
          <p:nvPicPr>
            <p:cNvPr id="5" name="Picture 4" descr="A close-up of a device&#10;&#10;AI-generated content may be incorrect.">
              <a:extLst>
                <a:ext uri="{FF2B5EF4-FFF2-40B4-BE49-F238E27FC236}">
                  <a16:creationId xmlns:a16="http://schemas.microsoft.com/office/drawing/2014/main" id="{0CCB3D7B-83DC-3A71-7B38-C514CCC5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973365"/>
              <a:ext cx="2159002" cy="2980870"/>
            </a:xfrm>
            <a:prstGeom prst="rect">
              <a:avLst/>
            </a:prstGeom>
          </p:spPr>
        </p:pic>
        <p:sp>
          <p:nvSpPr>
            <p:cNvPr id="6" name="Rectangle 5">
              <a:extLst>
                <a:ext uri="{FF2B5EF4-FFF2-40B4-BE49-F238E27FC236}">
                  <a16:creationId xmlns:a16="http://schemas.microsoft.com/office/drawing/2014/main" id="{176AF5DA-5A19-AD89-B1DB-1BC319B92B2C}"/>
                </a:ext>
              </a:extLst>
            </p:cNvPr>
            <p:cNvSpPr/>
            <p:nvPr/>
          </p:nvSpPr>
          <p:spPr>
            <a:xfrm>
              <a:off x="335360" y="973365"/>
              <a:ext cx="2159002" cy="298087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FE57ABE8-9DA3-58FF-0B16-4F5F6D446743}"/>
                </a:ext>
              </a:extLst>
            </p:cNvPr>
            <p:cNvSpPr txBox="1"/>
            <p:nvPr/>
          </p:nvSpPr>
          <p:spPr>
            <a:xfrm>
              <a:off x="524358" y="3954235"/>
              <a:ext cx="1781006"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Original Image</a:t>
              </a:r>
            </a:p>
          </p:txBody>
        </p:sp>
      </p:grpSp>
      <p:grpSp>
        <p:nvGrpSpPr>
          <p:cNvPr id="19" name="Group 18">
            <a:extLst>
              <a:ext uri="{FF2B5EF4-FFF2-40B4-BE49-F238E27FC236}">
                <a16:creationId xmlns:a16="http://schemas.microsoft.com/office/drawing/2014/main" id="{5B895A22-341C-5122-6755-EDC1E32BE5CA}"/>
              </a:ext>
            </a:extLst>
          </p:cNvPr>
          <p:cNvGrpSpPr/>
          <p:nvPr/>
        </p:nvGrpSpPr>
        <p:grpSpPr>
          <a:xfrm>
            <a:off x="3510196" y="1967965"/>
            <a:ext cx="2166124" cy="2964617"/>
            <a:chOff x="3184520" y="971810"/>
            <a:chExt cx="2166124" cy="2964617"/>
          </a:xfrm>
        </p:grpSpPr>
        <p:pic>
          <p:nvPicPr>
            <p:cNvPr id="15" name="Picture 14" descr="A close-up of a device&#10;&#10;AI-generated content may be incorrect.">
              <a:extLst>
                <a:ext uri="{FF2B5EF4-FFF2-40B4-BE49-F238E27FC236}">
                  <a16:creationId xmlns:a16="http://schemas.microsoft.com/office/drawing/2014/main" id="{12771767-2603-355D-1038-B63FDF7B5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049" y="973771"/>
              <a:ext cx="2161595" cy="2962656"/>
            </a:xfrm>
            <a:prstGeom prst="rect">
              <a:avLst/>
            </a:prstGeom>
          </p:spPr>
        </p:pic>
        <p:sp>
          <p:nvSpPr>
            <p:cNvPr id="11" name="Rectangle 10">
              <a:extLst>
                <a:ext uri="{FF2B5EF4-FFF2-40B4-BE49-F238E27FC236}">
                  <a16:creationId xmlns:a16="http://schemas.microsoft.com/office/drawing/2014/main" id="{F6928B1B-FEAB-FFB6-2C01-77B99A6732CC}"/>
                </a:ext>
              </a:extLst>
            </p:cNvPr>
            <p:cNvSpPr/>
            <p:nvPr/>
          </p:nvSpPr>
          <p:spPr>
            <a:xfrm>
              <a:off x="3184520" y="971810"/>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9E008A5C-40BE-9DBD-0D4F-64FA50690219}"/>
              </a:ext>
            </a:extLst>
          </p:cNvPr>
          <p:cNvCxnSpPr>
            <a:stCxn id="6" idx="3"/>
            <a:endCxn id="11" idx="1"/>
          </p:cNvCxnSpPr>
          <p:nvPr/>
        </p:nvCxnSpPr>
        <p:spPr>
          <a:xfrm flipV="1">
            <a:off x="2413000" y="3450274"/>
            <a:ext cx="10971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26F798-A4E6-027E-246E-9B6277F64FB2}"/>
              </a:ext>
            </a:extLst>
          </p:cNvPr>
          <p:cNvSpPr txBox="1"/>
          <p:nvPr/>
        </p:nvSpPr>
        <p:spPr>
          <a:xfrm>
            <a:off x="2104653" y="2803942"/>
            <a:ext cx="1713889"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Bilateral</a:t>
            </a:r>
          </a:p>
          <a:p>
            <a:pPr algn="ctr"/>
            <a:r>
              <a:rPr lang="en-US" dirty="0">
                <a:latin typeface="Times New Roman" panose="02020603050405020304" pitchFamily="18" charset="0"/>
                <a:ea typeface="Tahoma" panose="020B0604030504040204" pitchFamily="34" charset="0"/>
                <a:cs typeface="Times New Roman" panose="02020603050405020304" pitchFamily="18" charset="0"/>
              </a:rPr>
              <a:t>Filter</a:t>
            </a:r>
          </a:p>
        </p:txBody>
      </p:sp>
      <p:grpSp>
        <p:nvGrpSpPr>
          <p:cNvPr id="28" name="Group 27">
            <a:extLst>
              <a:ext uri="{FF2B5EF4-FFF2-40B4-BE49-F238E27FC236}">
                <a16:creationId xmlns:a16="http://schemas.microsoft.com/office/drawing/2014/main" id="{5FAA65FC-2223-FCED-2DCC-51FF3957D914}"/>
              </a:ext>
            </a:extLst>
          </p:cNvPr>
          <p:cNvGrpSpPr/>
          <p:nvPr/>
        </p:nvGrpSpPr>
        <p:grpSpPr>
          <a:xfrm>
            <a:off x="6537543" y="1967964"/>
            <a:ext cx="2166124" cy="2964617"/>
            <a:chOff x="6483050" y="973363"/>
            <a:chExt cx="2166124" cy="2964617"/>
          </a:xfrm>
        </p:grpSpPr>
        <p:pic>
          <p:nvPicPr>
            <p:cNvPr id="23" name="Picture 22" descr="A close-up of a device&#10;&#10;AI-generated content may be incorrect.">
              <a:extLst>
                <a:ext uri="{FF2B5EF4-FFF2-40B4-BE49-F238E27FC236}">
                  <a16:creationId xmlns:a16="http://schemas.microsoft.com/office/drawing/2014/main" id="{A189CF11-8E4F-EE3E-DF14-D103B8DD1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264" y="975324"/>
              <a:ext cx="2139696" cy="2962656"/>
            </a:xfrm>
            <a:prstGeom prst="rect">
              <a:avLst/>
            </a:prstGeom>
          </p:spPr>
        </p:pic>
        <p:sp>
          <p:nvSpPr>
            <p:cNvPr id="26" name="Rectangle 25">
              <a:extLst>
                <a:ext uri="{FF2B5EF4-FFF2-40B4-BE49-F238E27FC236}">
                  <a16:creationId xmlns:a16="http://schemas.microsoft.com/office/drawing/2014/main" id="{A05B75FA-3D75-A32C-AB46-1962554E81FC}"/>
                </a:ext>
              </a:extLst>
            </p:cNvPr>
            <p:cNvSpPr/>
            <p:nvPr/>
          </p:nvSpPr>
          <p:spPr>
            <a:xfrm>
              <a:off x="6483050" y="973363"/>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8173BFFA-8F69-0E37-50A9-61BCFF09A33F}"/>
              </a:ext>
            </a:extLst>
          </p:cNvPr>
          <p:cNvCxnSpPr>
            <a:cxnSpLocks/>
            <a:stCxn id="11" idx="3"/>
            <a:endCxn id="23" idx="1"/>
          </p:cNvCxnSpPr>
          <p:nvPr/>
        </p:nvCxnSpPr>
        <p:spPr>
          <a:xfrm>
            <a:off x="5676320" y="3450274"/>
            <a:ext cx="874437" cy="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27A0AB0-C462-ADA2-9BC9-942E970B557C}"/>
              </a:ext>
            </a:extLst>
          </p:cNvPr>
          <p:cNvSpPr txBox="1"/>
          <p:nvPr/>
        </p:nvSpPr>
        <p:spPr>
          <a:xfrm>
            <a:off x="5220406" y="3080531"/>
            <a:ext cx="1713889"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CLAHE</a:t>
            </a:r>
          </a:p>
        </p:txBody>
      </p:sp>
      <p:pic>
        <p:nvPicPr>
          <p:cNvPr id="31" name="Picture 30" descr="A black and white drawing of a device&#10;&#10;AI-generated content may be incorrect.">
            <a:extLst>
              <a:ext uri="{FF2B5EF4-FFF2-40B4-BE49-F238E27FC236}">
                <a16:creationId xmlns:a16="http://schemas.microsoft.com/office/drawing/2014/main" id="{6A0DD348-30F1-7100-077F-288F3B3ED6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062" y="1967964"/>
            <a:ext cx="2156578" cy="2962656"/>
          </a:xfrm>
          <a:prstGeom prst="rect">
            <a:avLst/>
          </a:prstGeom>
        </p:spPr>
      </p:pic>
      <p:cxnSp>
        <p:nvCxnSpPr>
          <p:cNvPr id="33" name="Straight Arrow Connector 32">
            <a:extLst>
              <a:ext uri="{FF2B5EF4-FFF2-40B4-BE49-F238E27FC236}">
                <a16:creationId xmlns:a16="http://schemas.microsoft.com/office/drawing/2014/main" id="{959C3AC6-EE87-EB5E-6741-66670B6B488B}"/>
              </a:ext>
            </a:extLst>
          </p:cNvPr>
          <p:cNvCxnSpPr>
            <a:cxnSpLocks/>
            <a:endCxn id="31" idx="1"/>
          </p:cNvCxnSpPr>
          <p:nvPr/>
        </p:nvCxnSpPr>
        <p:spPr>
          <a:xfrm>
            <a:off x="8712352" y="3449292"/>
            <a:ext cx="987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1E69B4-B3E9-8959-2520-0FC685ADAE9B}"/>
              </a:ext>
            </a:extLst>
          </p:cNvPr>
          <p:cNvSpPr txBox="1"/>
          <p:nvPr/>
        </p:nvSpPr>
        <p:spPr>
          <a:xfrm>
            <a:off x="8302125" y="3080531"/>
            <a:ext cx="1713889"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Canny</a:t>
            </a:r>
          </a:p>
        </p:txBody>
      </p:sp>
    </p:spTree>
    <p:extLst>
      <p:ext uri="{BB962C8B-B14F-4D97-AF65-F5344CB8AC3E}">
        <p14:creationId xmlns:p14="http://schemas.microsoft.com/office/powerpoint/2010/main" val="160465975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15255</TotalTime>
  <Words>1051</Words>
  <Application>Microsoft Office PowerPoint</Application>
  <PresentationFormat>Widescreen</PresentationFormat>
  <Paragraphs>181</Paragraphs>
  <Slides>11</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3" baseType="lpstr">
      <vt:lpstr>Malgun Gothic</vt:lpstr>
      <vt:lpstr>Malgun Gothic</vt:lpstr>
      <vt:lpstr>Arial</vt:lpstr>
      <vt:lpstr>Arial Unicode MS</vt:lpstr>
      <vt:lpstr>Calibri</vt:lpstr>
      <vt:lpstr>Cambria Math</vt:lpstr>
      <vt:lpstr>Times New Roman</vt:lpstr>
      <vt:lpstr>TimesTen-Roman</vt:lpstr>
      <vt:lpstr>Verdana</vt:lpstr>
      <vt:lpstr>양재참숯체B</vt:lpstr>
      <vt:lpstr>디자인 사용자 지정</vt:lpstr>
      <vt:lpstr>Equation</vt:lpstr>
      <vt:lpstr>Timeline</vt:lpstr>
      <vt:lpstr>PowerPoint Presentation</vt:lpstr>
      <vt:lpstr>Introduction</vt:lpstr>
      <vt:lpstr>Line detection</vt:lpstr>
      <vt:lpstr>Hough Transform concept</vt:lpstr>
      <vt:lpstr>Multiple line detection</vt:lpstr>
      <vt:lpstr>Line Detection Algorithm</vt:lpstr>
      <vt:lpstr>Problem with the hough transform</vt:lpstr>
      <vt:lpstr>Result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325</cp:revision>
  <dcterms:created xsi:type="dcterms:W3CDTF">2024-11-29T08:47:06Z</dcterms:created>
  <dcterms:modified xsi:type="dcterms:W3CDTF">2025-06-11T11:04:29Z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