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1225" r:id="rId2"/>
    <p:sldId id="1224" r:id="rId3"/>
    <p:sldId id="1226" r:id="rId4"/>
    <p:sldId id="1255" r:id="rId5"/>
    <p:sldId id="1257" r:id="rId6"/>
    <p:sldId id="1258" r:id="rId7"/>
    <p:sldId id="1261" r:id="rId8"/>
    <p:sldId id="1260" r:id="rId9"/>
    <p:sldId id="1262" r:id="rId10"/>
    <p:sldId id="1263" r:id="rId11"/>
    <p:sldId id="1264" r:id="rId12"/>
    <p:sldId id="1256" r:id="rId13"/>
    <p:sldId id="1265" r:id="rId14"/>
    <p:sldId id="1266" r:id="rId15"/>
    <p:sldId id="1267" r:id="rId16"/>
    <p:sldId id="1268" r:id="rId17"/>
    <p:sldId id="1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0E4C2-CB3A-4EFB-A6D1-214F9AF66411}">
          <p14:sldIdLst>
            <p14:sldId id="1225"/>
            <p14:sldId id="1224"/>
            <p14:sldId id="1226"/>
            <p14:sldId id="1255"/>
            <p14:sldId id="1257"/>
            <p14:sldId id="1258"/>
            <p14:sldId id="1261"/>
            <p14:sldId id="1260"/>
            <p14:sldId id="1262"/>
            <p14:sldId id="1263"/>
            <p14:sldId id="1264"/>
            <p14:sldId id="1256"/>
            <p14:sldId id="1265"/>
            <p14:sldId id="1266"/>
            <p14:sldId id="1267"/>
            <p14:sldId id="1268"/>
            <p14:sldId id="1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4A7EBB"/>
    <a:srgbClr val="DBDBDB"/>
    <a:srgbClr val="0000F7"/>
    <a:srgbClr val="F82B1B"/>
    <a:srgbClr val="918F90"/>
    <a:srgbClr val="D0D8E8"/>
    <a:srgbClr val="A2A6AE"/>
    <a:srgbClr val="C7D5E5"/>
    <a:srgbClr val="25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34" autoAdjust="0"/>
    <p:restoredTop sz="68919" autoAdjust="0"/>
  </p:normalViewPr>
  <p:slideViewPr>
    <p:cSldViewPr snapToGrid="0">
      <p:cViewPr>
        <p:scale>
          <a:sx n="150" d="100"/>
          <a:sy n="150" d="100"/>
        </p:scale>
        <p:origin x="-1794" y="-12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1B1B1B"/>
                </a:solidFill>
                <a:effectLst/>
                <a:latin typeface="Open Sans" panose="020F0502020204030204" pitchFamily="34" charset="0"/>
              </a:rPr>
              <a:t>Lý do có nhiều các đường bao dày lên như vậy là do có nhiều bounding box bị vẽ đè lên nhau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 loại bỏ bớt các bạn có thể sử dụng thuật toán như Non Maximum Suppression.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Là một kỹ thuật </a:t>
            </a:r>
            <a:r>
              <a:rPr lang="vi-VN" b="1" dirty="0"/>
              <a:t>phân đoạn ảnh (</a:t>
            </a:r>
            <a:r>
              <a:rPr lang="vi-VN" b="1" dirty="0" err="1"/>
              <a:t>image</a:t>
            </a:r>
            <a:r>
              <a:rPr lang="vi-VN" b="1" dirty="0"/>
              <a:t> </a:t>
            </a:r>
            <a:r>
              <a:rPr lang="vi-VN" b="1" dirty="0" err="1"/>
              <a:t>segmentation</a:t>
            </a:r>
            <a:r>
              <a:rPr lang="vi-VN" b="1" dirty="0"/>
              <a:t>)</a:t>
            </a:r>
            <a:r>
              <a:rPr lang="vi-VN" dirty="0"/>
              <a:t> đơn giản nhưng rất hiệu quả, dùng để phân chia ảnh mức xám thành các vùng dựa trên </a:t>
            </a:r>
            <a:r>
              <a:rPr lang="vi-VN" b="1" dirty="0"/>
              <a:t>giá trị độ sáng (</a:t>
            </a:r>
            <a:r>
              <a:rPr lang="vi-VN" b="1" dirty="0" err="1"/>
              <a:t>intensity</a:t>
            </a:r>
            <a:r>
              <a:rPr lang="vi-VN" b="1" dirty="0"/>
              <a:t>)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noisy environments, it is highly sensitive because noise alters pixel intensities, leading to incorrect matching. As a result, the accuracy of object detection may be low in many practical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It does NOT subtract the mean intensity</a:t>
            </a:r>
            <a:r>
              <a:rPr lang="en-US" dirty="0"/>
              <a:t> from either the template or the image patch.</a:t>
            </a:r>
          </a:p>
          <a:p>
            <a:r>
              <a:rPr lang="en-US" dirty="0"/>
              <a:t>Because of this, if the overall brightness of the image region or template changes uniformly (e.g., brighter or darker lighting), the correlation value will be affected accordingly.</a:t>
            </a:r>
          </a:p>
          <a:p>
            <a:r>
              <a:rPr lang="en-US" dirty="0"/>
              <a:t>If the image region is brighter than the template, the correlation will increase even if the actual pattern doesn't match well.</a:t>
            </a:r>
          </a:p>
          <a:p>
            <a:r>
              <a:rPr lang="en-US" dirty="0"/>
              <a:t>If the image region is darker, the correlation decreases, potentially lowering matching accuracy.</a:t>
            </a:r>
          </a:p>
          <a:p>
            <a:r>
              <a:rPr lang="en-US" dirty="0"/>
              <a:t>Therefore, TM_CCORR is </a:t>
            </a:r>
            <a:r>
              <a:rPr lang="en-US" b="1" dirty="0"/>
              <a:t>not suitable when the lighting conditions differ between the template and the target image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927-7DD3-87A7-221B-9BD470E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FD931-C0B7-DB36-E864-67FD613EB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65859"/>
              </p:ext>
            </p:extLst>
          </p:nvPr>
        </p:nvGraphicFramePr>
        <p:xfrm>
          <a:off x="686513" y="975119"/>
          <a:ext cx="11172112" cy="52951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412">
                  <a:extLst>
                    <a:ext uri="{9D8B030D-6E8A-4147-A177-3AD203B41FA5}">
                      <a16:colId xmlns:a16="http://schemas.microsoft.com/office/drawing/2014/main" val="3764671087"/>
                    </a:ext>
                  </a:extLst>
                </a:gridCol>
                <a:gridCol w="6113829">
                  <a:extLst>
                    <a:ext uri="{9D8B030D-6E8A-4147-A177-3AD203B41FA5}">
                      <a16:colId xmlns:a16="http://schemas.microsoft.com/office/drawing/2014/main" val="2407458649"/>
                    </a:ext>
                  </a:extLst>
                </a:gridCol>
                <a:gridCol w="2534871">
                  <a:extLst>
                    <a:ext uri="{9D8B030D-6E8A-4147-A177-3AD203B41FA5}">
                      <a16:colId xmlns:a16="http://schemas.microsoft.com/office/drawing/2014/main" val="1949439589"/>
                    </a:ext>
                  </a:extLst>
                </a:gridCol>
              </a:tblGrid>
              <a:tr h="224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TOPIC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39333"/>
                  </a:ext>
                </a:extLst>
              </a:tr>
              <a:tr h="504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05/5/2025 – 09/5/2025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Negative, Power Law, Log, Piecewise Linear stretching, Thresholding.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Equalization, Histogram Matching, Contrast Local Adaptive Histogram Equalization.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6337"/>
                  </a:ext>
                </a:extLst>
              </a:tr>
              <a:tr h="378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12/5/2025 -  16/5/2025</a:t>
                      </a:r>
                      <a:endParaRPr lang="vi-VN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i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Convolution, B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 filter, Gaussian Filter, Median filter.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images, Nearest Neighbor Interpolation, Linear Interpolation,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Bilinear Interpolation.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filtering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4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19/5/2025 – 21/5/2025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22/5/2025 – 23/5/2025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erivative in detecting edge, Gradient, Sensitivity of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derivatives to noise, Sobel Filter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and Gaussian Filter,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1888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26/5/2025 – 28/5/2025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29/5/2025 – 30/5/2025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Gradient, Non-Maximum Suppression,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Hysteresis threshold,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Dilation, Erosion, Opening, Closing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detecting,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23154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02/6/2025 – 04/6/2025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 or miss transform, Boundary Extraction, Thinning, Skeleton.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46093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04/6/2025 – 06/06/2025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82284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09/6/2025 – 11/6/2025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4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4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931997BD-5848-B45C-F07B-AA74A06E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08" y="2643533"/>
            <a:ext cx="2085246" cy="2634226"/>
          </a:xfrm>
          <a:prstGeom prst="rect">
            <a:avLst/>
          </a:prstGeom>
        </p:spPr>
      </p:pic>
      <p:pic>
        <p:nvPicPr>
          <p:cNvPr id="5" name="Picture 4" descr="A black line with black text&#10;&#10;AI-generated content may be incorrect.">
            <a:extLst>
              <a:ext uri="{FF2B5EF4-FFF2-40B4-BE49-F238E27FC236}">
                <a16:creationId xmlns:a16="http://schemas.microsoft.com/office/drawing/2014/main" id="{46C1F587-361C-F58E-190B-85E2A7004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32" y="1236289"/>
            <a:ext cx="5510469" cy="1010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 (TM_CCORR_NORMED)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140097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cross-correlation to reduce sensitivity to intensity variations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997202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029217"/>
            <a:ext cx="4760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 [-1, 1] (1 = perfect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linear brightness and contrast changes.</a:t>
            </a:r>
          </a:p>
        </p:txBody>
      </p:sp>
      <p:pic>
        <p:nvPicPr>
          <p:cNvPr id="17" name="Picture 1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C50CB02F-1D89-AA1C-9B12-42DF6DF005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55255A5C-D7BD-2183-C70C-149AB1A3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10" y="2640687"/>
            <a:ext cx="2075510" cy="2617522"/>
          </a:xfrm>
          <a:prstGeom prst="rect">
            <a:avLst/>
          </a:prstGeom>
        </p:spPr>
      </p:pic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612BFCB-EBA0-DEC7-BEDB-AA21F4F76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1" y="1143006"/>
            <a:ext cx="5365488" cy="921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Correlation Coefficient (TM_CCOEFF_NORMED)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the correlation coefficient for robustness to intensity variations.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746974"/>
            <a:ext cx="6176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intensity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pic>
        <p:nvPicPr>
          <p:cNvPr id="13" name="Picture 12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6B11F109-627C-740D-C95E-5526EE6856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603339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 [-1, 1] (1 = perfect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robust to linear brightness/contrast changes.</a:t>
            </a:r>
          </a:p>
        </p:txBody>
      </p:sp>
      <p:pic>
        <p:nvPicPr>
          <p:cNvPr id="18" name="Picture 17" descr="A close-up of black text&#10;&#10;AI-generated content may be incorrect.">
            <a:extLst>
              <a:ext uri="{FF2B5EF4-FFF2-40B4-BE49-F238E27FC236}">
                <a16:creationId xmlns:a16="http://schemas.microsoft.com/office/drawing/2014/main" id="{B51AF87B-DBA0-E586-9128-1297498F3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3" y="2487627"/>
            <a:ext cx="200529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0FD5-AD13-FC16-DC22-E3029E6D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the Methods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3293E-0D47-AB01-1E4B-CC24AA110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37199"/>
              </p:ext>
            </p:extLst>
          </p:nvPr>
        </p:nvGraphicFramePr>
        <p:xfrm>
          <a:off x="246526" y="1379220"/>
          <a:ext cx="1158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70">
                  <a:extLst>
                    <a:ext uri="{9D8B030D-6E8A-4147-A177-3AD203B41FA5}">
                      <a16:colId xmlns:a16="http://schemas.microsoft.com/office/drawing/2014/main" val="784220225"/>
                    </a:ext>
                  </a:extLst>
                </a:gridCol>
                <a:gridCol w="2722305">
                  <a:extLst>
                    <a:ext uri="{9D8B030D-6E8A-4147-A177-3AD203B41FA5}">
                      <a16:colId xmlns:a16="http://schemas.microsoft.com/office/drawing/2014/main" val="3980781852"/>
                    </a:ext>
                  </a:extLst>
                </a:gridCol>
                <a:gridCol w="3886725">
                  <a:extLst>
                    <a:ext uri="{9D8B030D-6E8A-4147-A177-3AD203B41FA5}">
                      <a16:colId xmlns:a16="http://schemas.microsoft.com/office/drawing/2014/main" val="319994379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880625228"/>
                    </a:ext>
                  </a:extLst>
                </a:gridCol>
                <a:gridCol w="1534351">
                  <a:extLst>
                    <a:ext uri="{9D8B030D-6E8A-4147-A177-3AD203B41FA5}">
                      <a16:colId xmlns:a16="http://schemas.microsoft.com/office/drawing/2014/main" val="3419342994"/>
                    </a:ext>
                  </a:extLst>
                </a:gridCol>
                <a:gridCol w="1348549">
                  <a:extLst>
                    <a:ext uri="{9D8B030D-6E8A-4147-A177-3AD203B41FA5}">
                      <a16:colId xmlns:a16="http://schemas.microsoft.com/office/drawing/2014/main" val="11076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Enumerator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6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Fast, sensitive to lighting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 (Fast)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Normalized, better for lighting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Low–Medium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Fast, sensitive to brightness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2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to lighting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6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intensity shifts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Medium–High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robust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813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14CF05-C133-8D13-8AFD-123D2F3027DA}"/>
              </a:ext>
            </a:extLst>
          </p:cNvPr>
          <p:cNvSpPr txBox="1"/>
          <p:nvPr/>
        </p:nvSpPr>
        <p:spPr>
          <a:xfrm>
            <a:off x="106826" y="4093212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6 methods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rotation or scale changes.</a:t>
            </a:r>
          </a:p>
        </p:txBody>
      </p:sp>
    </p:spTree>
    <p:extLst>
      <p:ext uri="{BB962C8B-B14F-4D97-AF65-F5344CB8AC3E}">
        <p14:creationId xmlns:p14="http://schemas.microsoft.com/office/powerpoint/2010/main" val="126908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ECA-0F22-FD99-41C7-A9BB65FD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by Use Case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406C6B-1E2B-3FFE-FB1D-DE809FBC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56275"/>
              </p:ext>
            </p:extLst>
          </p:nvPr>
        </p:nvGraphicFramePr>
        <p:xfrm>
          <a:off x="974163" y="2331720"/>
          <a:ext cx="10243674" cy="2194560"/>
        </p:xfrm>
        <a:graphic>
          <a:graphicData uri="http://schemas.openxmlformats.org/drawingml/2006/table">
            <a:tbl>
              <a:tblPr/>
              <a:tblGrid>
                <a:gridCol w="4144758">
                  <a:extLst>
                    <a:ext uri="{9D8B030D-6E8A-4147-A177-3AD203B41FA5}">
                      <a16:colId xmlns:a16="http://schemas.microsoft.com/office/drawing/2014/main" val="833402661"/>
                    </a:ext>
                  </a:extLst>
                </a:gridCol>
                <a:gridCol w="6098916">
                  <a:extLst>
                    <a:ext uri="{9D8B030D-6E8A-4147-A177-3AD203B41FA5}">
                      <a16:colId xmlns:a16="http://schemas.microsoft.com/office/drawing/2014/main" val="1227976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76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accuracy and lighting 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603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Fastest computation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TM_SQDIFF, TM_CCORR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2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lighting variation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TM_CCOEFF_NORMED, 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noise in the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TM_CCOEFF_NORMED, TM_SQDIFF_NORMED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3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simple or low-texture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TM_CCOEFF, prefer 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12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46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10FD-D465-77B7-D56F-8DCFF51A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FF3E50-7FF5-EED5-0933-251168391949}"/>
              </a:ext>
            </a:extLst>
          </p:cNvPr>
          <p:cNvSpPr txBox="1">
            <a:spLocks/>
          </p:cNvSpPr>
          <p:nvPr/>
        </p:nvSpPr>
        <p:spPr>
          <a:xfrm>
            <a:off x="208360" y="8058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Load Image and Template in grayscale mode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7DAACA-7AE0-1F2C-55DE-5289194FFED2}"/>
              </a:ext>
            </a:extLst>
          </p:cNvPr>
          <p:cNvSpPr txBox="1">
            <a:spLocks/>
          </p:cNvSpPr>
          <p:nvPr/>
        </p:nvSpPr>
        <p:spPr>
          <a:xfrm>
            <a:off x="208360" y="1175423"/>
            <a:ext cx="11589940" cy="36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template matching method: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TM_SQDIFF_NORMED, TM_SQDIFF_NORMED, TM_CCORR, 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D60538-9C0F-81F4-260F-7E146B09D0FF}"/>
              </a:ext>
            </a:extLst>
          </p:cNvPr>
          <p:cNvSpPr txBox="1">
            <a:spLocks/>
          </p:cNvSpPr>
          <p:nvPr/>
        </p:nvSpPr>
        <p:spPr>
          <a:xfrm>
            <a:off x="208360" y="1544947"/>
            <a:ext cx="11589940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Slide the template over the image: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template matching to generate a result matrix, which contains similarity scores at each location. (using the formula  corresponding to each method)</a:t>
            </a:r>
          </a:p>
        </p:txBody>
      </p:sp>
      <p:pic>
        <p:nvPicPr>
          <p:cNvPr id="8" name="Picture 7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2256C580-E9F8-AF83-913F-047335C7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3" y="2901371"/>
            <a:ext cx="2199480" cy="2781206"/>
          </a:xfrm>
          <a:prstGeom prst="rect">
            <a:avLst/>
          </a:prstGeom>
        </p:spPr>
      </p:pic>
      <p:pic>
        <p:nvPicPr>
          <p:cNvPr id="10" name="Picture 9" descr="A playing card with spades&#10;&#10;AI-generated content may be incorrect.">
            <a:extLst>
              <a:ext uri="{FF2B5EF4-FFF2-40B4-BE49-F238E27FC236}">
                <a16:creationId xmlns:a16="http://schemas.microsoft.com/office/drawing/2014/main" id="{F4F7C7ED-57A7-95DE-013E-B759F413E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901371"/>
            <a:ext cx="2219346" cy="2781206"/>
          </a:xfrm>
          <a:prstGeom prst="rect">
            <a:avLst/>
          </a:prstGeom>
        </p:spPr>
      </p:pic>
      <p:pic>
        <p:nvPicPr>
          <p:cNvPr id="13" name="Picture 12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5BF7E02D-AA53-3EE3-4A13-825BBA040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18" y="5137548"/>
            <a:ext cx="435502" cy="545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2C63C-89BC-B1D4-FB0C-9F1146A694B3}"/>
              </a:ext>
            </a:extLst>
          </p:cNvPr>
          <p:cNvSpPr txBox="1"/>
          <p:nvPr/>
        </p:nvSpPr>
        <p:spPr>
          <a:xfrm>
            <a:off x="867767" y="568257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58B06-A9AD-7AE8-6AE7-7D48D270887B}"/>
              </a:ext>
            </a:extLst>
          </p:cNvPr>
          <p:cNvSpPr txBox="1"/>
          <p:nvPr/>
        </p:nvSpPr>
        <p:spPr>
          <a:xfrm>
            <a:off x="2700173" y="568257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4756BB-126A-EC40-DD12-3E4817986E0D}"/>
              </a:ext>
            </a:extLst>
          </p:cNvPr>
          <p:cNvCxnSpPr>
            <a:cxnSpLocks/>
          </p:cNvCxnSpPr>
          <p:nvPr/>
        </p:nvCxnSpPr>
        <p:spPr>
          <a:xfrm>
            <a:off x="3813459" y="4001770"/>
            <a:ext cx="91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DDEB0-9DD2-0805-5C89-41966A36C9B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47920" y="4001770"/>
            <a:ext cx="365539" cy="140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BAA97-002E-A5EA-8021-7888E592E0F4}"/>
              </a:ext>
            </a:extLst>
          </p:cNvPr>
          <p:cNvCxnSpPr>
            <a:cxnSpLocks/>
          </p:cNvCxnSpPr>
          <p:nvPr/>
        </p:nvCxnSpPr>
        <p:spPr>
          <a:xfrm flipH="1" flipV="1">
            <a:off x="2554706" y="3754575"/>
            <a:ext cx="1258753" cy="24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84824A6-BEC2-CA10-CE1A-2D7FD62D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08" y="3651255"/>
            <a:ext cx="661096" cy="287055"/>
          </a:xfrm>
          <a:prstGeom prst="rect">
            <a:avLst/>
          </a:prstGeom>
        </p:spPr>
      </p:pic>
      <p:pic>
        <p:nvPicPr>
          <p:cNvPr id="20" name="Picture 19" descr="A black star with a white background&#10;&#10;AI-generated content may be incorrect.">
            <a:extLst>
              <a:ext uri="{FF2B5EF4-FFF2-40B4-BE49-F238E27FC236}">
                <a16:creationId xmlns:a16="http://schemas.microsoft.com/office/drawing/2014/main" id="{9FC2C721-CA84-BB33-E72D-FDFDB4B65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7" y="3714105"/>
            <a:ext cx="207739" cy="2002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7FD71-B831-0DE3-D291-440B12CCD4EB}"/>
              </a:ext>
            </a:extLst>
          </p:cNvPr>
          <p:cNvSpPr/>
          <p:nvPr/>
        </p:nvSpPr>
        <p:spPr>
          <a:xfrm>
            <a:off x="5745163" y="3530600"/>
            <a:ext cx="95206" cy="120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B27CBC-C449-1326-8FEB-6DB7ADCB90B1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40369" y="3193916"/>
            <a:ext cx="1338307" cy="39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screenshot of a white table&#10;&#10;AI-generated content may be incorrect.">
            <a:extLst>
              <a:ext uri="{FF2B5EF4-FFF2-40B4-BE49-F238E27FC236}">
                <a16:creationId xmlns:a16="http://schemas.microsoft.com/office/drawing/2014/main" id="{11202BEE-C79C-9CEC-0C89-8FCC94662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6" y="2154034"/>
            <a:ext cx="1970532" cy="20797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E8010E-7F11-2D6C-2203-7FBDD4E2E75A}"/>
              </a:ext>
            </a:extLst>
          </p:cNvPr>
          <p:cNvCxnSpPr>
            <a:cxnSpLocks/>
          </p:cNvCxnSpPr>
          <p:nvPr/>
        </p:nvCxnSpPr>
        <p:spPr>
          <a:xfrm flipH="1">
            <a:off x="8163942" y="2768252"/>
            <a:ext cx="1493625" cy="2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033834-27A9-F12E-B9C0-1E5C87377CEE}"/>
              </a:ext>
            </a:extLst>
          </p:cNvPr>
          <p:cNvSpPr txBox="1"/>
          <p:nvPr/>
        </p:nvSpPr>
        <p:spPr>
          <a:xfrm>
            <a:off x="4746718" y="5684415"/>
            <a:ext cx="2119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matrix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55F5A-9443-C8DE-36AB-14B4DFD82197}"/>
              </a:ext>
            </a:extLst>
          </p:cNvPr>
          <p:cNvSpPr txBox="1"/>
          <p:nvPr/>
        </p:nvSpPr>
        <p:spPr>
          <a:xfrm>
            <a:off x="9637157" y="2249753"/>
            <a:ext cx="211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match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with the template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F4C212-8198-6048-8B3D-62C3EC9DDFE1}"/>
              </a:ext>
            </a:extLst>
          </p:cNvPr>
          <p:cNvSpPr/>
          <p:nvPr/>
        </p:nvSpPr>
        <p:spPr>
          <a:xfrm>
            <a:off x="6350071" y="3883219"/>
            <a:ext cx="95206" cy="120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83E4A1-6BCF-8051-BCC9-D9E924D7A3CB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445277" y="3943547"/>
            <a:ext cx="738792" cy="14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screenshot of a graph&#10;&#10;AI-generated content may be incorrect.">
            <a:extLst>
              <a:ext uri="{FF2B5EF4-FFF2-40B4-BE49-F238E27FC236}">
                <a16:creationId xmlns:a16="http://schemas.microsoft.com/office/drawing/2014/main" id="{52986921-13CB-CB31-9D85-1954B05BB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69" y="4293091"/>
            <a:ext cx="1945409" cy="223394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57D48F-B6A0-D4BF-1695-A994DA19DF96}"/>
              </a:ext>
            </a:extLst>
          </p:cNvPr>
          <p:cNvCxnSpPr>
            <a:cxnSpLocks/>
          </p:cNvCxnSpPr>
          <p:nvPr/>
        </p:nvCxnSpPr>
        <p:spPr>
          <a:xfrm flipH="1">
            <a:off x="8248650" y="5006112"/>
            <a:ext cx="1513692" cy="2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DDC44-512F-EA45-6C6F-E998FED1FFF0}"/>
              </a:ext>
            </a:extLst>
          </p:cNvPr>
          <p:cNvSpPr txBox="1"/>
          <p:nvPr/>
        </p:nvSpPr>
        <p:spPr>
          <a:xfrm>
            <a:off x="9762342" y="4544447"/>
            <a:ext cx="211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similarity location with the template</a:t>
            </a:r>
          </a:p>
        </p:txBody>
      </p:sp>
    </p:spTree>
    <p:extLst>
      <p:ext uri="{BB962C8B-B14F-4D97-AF65-F5344CB8AC3E}">
        <p14:creationId xmlns:p14="http://schemas.microsoft.com/office/powerpoint/2010/main" val="112763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264F7A-7526-6AF1-9B85-3990B1C4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42544-7674-FEA2-4B5F-CAAFDD662C2F}"/>
              </a:ext>
            </a:extLst>
          </p:cNvPr>
          <p:cNvSpPr txBox="1">
            <a:spLocks/>
          </p:cNvSpPr>
          <p:nvPr/>
        </p:nvSpPr>
        <p:spPr>
          <a:xfrm>
            <a:off x="208360" y="768320"/>
            <a:ext cx="7406613" cy="92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Apply thresholding: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threshold value to filter out low-confidence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coordinates where similarity values are above the threshold.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831A0-3D3D-BEC8-0670-0270FC0275E2}"/>
              </a:ext>
            </a:extLst>
          </p:cNvPr>
          <p:cNvSpPr txBox="1"/>
          <p:nvPr/>
        </p:nvSpPr>
        <p:spPr>
          <a:xfrm>
            <a:off x="208360" y="1899302"/>
            <a:ext cx="531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Apply Non-Maximum Suppression (NMS)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overlapping matches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overlapping regions based on coordinates and template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only the match with the highest similarity score in each overlapping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95503-01FF-5389-0C53-FBBAD466CD73}"/>
              </a:ext>
            </a:extLst>
          </p:cNvPr>
          <p:cNvSpPr txBox="1"/>
          <p:nvPr/>
        </p:nvSpPr>
        <p:spPr>
          <a:xfrm>
            <a:off x="208360" y="3906367"/>
            <a:ext cx="531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Step6: Process the final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bounding boxes around the final matched regions on the source image.</a:t>
            </a:r>
          </a:p>
        </p:txBody>
      </p:sp>
      <p:pic>
        <p:nvPicPr>
          <p:cNvPr id="13" name="Picture 12" descr="A card with a green border&#10;&#10;AI-generated content may be incorrect.">
            <a:extLst>
              <a:ext uri="{FF2B5EF4-FFF2-40B4-BE49-F238E27FC236}">
                <a16:creationId xmlns:a16="http://schemas.microsoft.com/office/drawing/2014/main" id="{0D34072B-F224-D86D-B522-AADA894D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96" y="1728591"/>
            <a:ext cx="2796827" cy="3517482"/>
          </a:xfrm>
          <a:prstGeom prst="rect">
            <a:avLst/>
          </a:prstGeom>
        </p:spPr>
      </p:pic>
      <p:pic>
        <p:nvPicPr>
          <p:cNvPr id="15" name="Picture 14" descr="A card with black and white symbols&#10;&#10;AI-generated content may be incorrect.">
            <a:extLst>
              <a:ext uri="{FF2B5EF4-FFF2-40B4-BE49-F238E27FC236}">
                <a16:creationId xmlns:a16="http://schemas.microsoft.com/office/drawing/2014/main" id="{FE675A74-F2F5-FE54-53E3-5E3FE3E27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47" y="1728591"/>
            <a:ext cx="2812840" cy="3517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0D28A5-A34D-FA0C-E513-0DA556FCBFE8}"/>
              </a:ext>
            </a:extLst>
          </p:cNvPr>
          <p:cNvSpPr txBox="1"/>
          <p:nvPr/>
        </p:nvSpPr>
        <p:spPr>
          <a:xfrm>
            <a:off x="5852072" y="5283651"/>
            <a:ext cx="293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without using NMS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76949-C659-7428-E78F-40D1C5DA3B83}"/>
              </a:ext>
            </a:extLst>
          </p:cNvPr>
          <p:cNvSpPr txBox="1"/>
          <p:nvPr/>
        </p:nvSpPr>
        <p:spPr>
          <a:xfrm>
            <a:off x="8889430" y="5287396"/>
            <a:ext cx="293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when using NMS</a:t>
            </a:r>
          </a:p>
        </p:txBody>
      </p:sp>
    </p:spTree>
    <p:extLst>
      <p:ext uri="{BB962C8B-B14F-4D97-AF65-F5344CB8AC3E}">
        <p14:creationId xmlns:p14="http://schemas.microsoft.com/office/powerpoint/2010/main" val="396446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8960-5BCA-382D-0116-1BA33A1F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sudoku game with numbers&#10;&#10;AI-generated content may be incorrect.">
            <a:extLst>
              <a:ext uri="{FF2B5EF4-FFF2-40B4-BE49-F238E27FC236}">
                <a16:creationId xmlns:a16="http://schemas.microsoft.com/office/drawing/2014/main" id="{6D0A5214-E408-F595-01D2-6DFB14F8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" y="1817025"/>
            <a:ext cx="3167096" cy="3145803"/>
          </a:xfrm>
          <a:prstGeom prst="rect">
            <a:avLst/>
          </a:prstGeom>
        </p:spPr>
      </p:pic>
      <p:pic>
        <p:nvPicPr>
          <p:cNvPr id="7" name="Picture 6" descr="A black and white image of a number&#10;&#10;AI-generated content may be incorrect.">
            <a:extLst>
              <a:ext uri="{FF2B5EF4-FFF2-40B4-BE49-F238E27FC236}">
                <a16:creationId xmlns:a16="http://schemas.microsoft.com/office/drawing/2014/main" id="{BA8BEA6D-1342-98C6-5341-1497CCC00B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03" y="3680271"/>
            <a:ext cx="961916" cy="1282557"/>
          </a:xfrm>
          <a:prstGeom prst="rect">
            <a:avLst/>
          </a:prstGeom>
        </p:spPr>
      </p:pic>
      <p:pic>
        <p:nvPicPr>
          <p:cNvPr id="9" name="Picture 8" descr="A blurry image of a table&#10;&#10;AI-generated content may be incorrect.">
            <a:extLst>
              <a:ext uri="{FF2B5EF4-FFF2-40B4-BE49-F238E27FC236}">
                <a16:creationId xmlns:a16="http://schemas.microsoft.com/office/drawing/2014/main" id="{A0164251-8298-2FBE-4C51-03CDBD347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71" y="1817025"/>
            <a:ext cx="3225109" cy="3145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EF023-0BF1-F52E-3A1D-696038420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167" y="1817025"/>
            <a:ext cx="3172103" cy="314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FA0EB-B780-E06B-70C5-75AD0C8301AA}"/>
              </a:ext>
            </a:extLst>
          </p:cNvPr>
          <p:cNvSpPr txBox="1"/>
          <p:nvPr/>
        </p:nvSpPr>
        <p:spPr>
          <a:xfrm>
            <a:off x="1163113" y="4962561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76080-35A2-6B68-F5F8-68589507274A}"/>
              </a:ext>
            </a:extLst>
          </p:cNvPr>
          <p:cNvSpPr txBox="1"/>
          <p:nvPr/>
        </p:nvSpPr>
        <p:spPr>
          <a:xfrm>
            <a:off x="3615748" y="4962561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87504-381A-C79B-A136-6577B8821F60}"/>
              </a:ext>
            </a:extLst>
          </p:cNvPr>
          <p:cNvSpPr txBox="1"/>
          <p:nvPr/>
        </p:nvSpPr>
        <p:spPr>
          <a:xfrm>
            <a:off x="5270546" y="4962560"/>
            <a:ext cx="292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matrix</a:t>
            </a:r>
          </a:p>
          <a:p>
            <a:pPr algn="ctr"/>
            <a:r>
              <a:rPr lang="en-US" dirty="0"/>
              <a:t>TM_CCOEFF_NORMED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7D8CB-18BF-8FEE-AD34-A0BF6215445F}"/>
              </a:ext>
            </a:extLst>
          </p:cNvPr>
          <p:cNvSpPr txBox="1"/>
          <p:nvPr/>
        </p:nvSpPr>
        <p:spPr>
          <a:xfrm>
            <a:off x="9059223" y="4962560"/>
            <a:ext cx="292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5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2576-5EC6-12EE-193E-6D429B2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– Maximum Suppression </a:t>
            </a:r>
          </a:p>
        </p:txBody>
      </p:sp>
      <p:pic>
        <p:nvPicPr>
          <p:cNvPr id="5" name="Picture 4" descr="A diagram of a matchbox&#10;&#10;AI-generated content may be incorrect.">
            <a:extLst>
              <a:ext uri="{FF2B5EF4-FFF2-40B4-BE49-F238E27FC236}">
                <a16:creationId xmlns:a16="http://schemas.microsoft.com/office/drawing/2014/main" id="{DEB31D62-08AE-3C1A-F674-F6B955C5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49" y="713983"/>
            <a:ext cx="5890630" cy="57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8DD81B0-7F52-2227-A0B4-503F4ADE801C}"/>
              </a:ext>
            </a:extLst>
          </p:cNvPr>
          <p:cNvSpPr txBox="1"/>
          <p:nvPr/>
        </p:nvSpPr>
        <p:spPr>
          <a:xfrm>
            <a:off x="3031332" y="2364613"/>
            <a:ext cx="6129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7374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B9D7EE-A829-D9CC-E873-00D4208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632E95CC-140D-355F-98F4-7554BDEA2586}"/>
              </a:ext>
            </a:extLst>
          </p:cNvPr>
          <p:cNvSpPr txBox="1">
            <a:spLocks/>
          </p:cNvSpPr>
          <p:nvPr/>
        </p:nvSpPr>
        <p:spPr>
          <a:xfrm>
            <a:off x="335360" y="784327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Template matching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1164C-F20C-041A-7AB6-77620DADFA74}"/>
              </a:ext>
            </a:extLst>
          </p:cNvPr>
          <p:cNvSpPr txBox="1"/>
          <p:nvPr/>
        </p:nvSpPr>
        <p:spPr>
          <a:xfrm>
            <a:off x="335360" y="1205753"/>
            <a:ext cx="1145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technique in image processing to locate a smaller image (template) within a larger image by comparing pixel intensities.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03978-3A8F-E7CC-E32F-B781A159C3A8}"/>
              </a:ext>
            </a:extLst>
          </p:cNvPr>
          <p:cNvSpPr txBox="1"/>
          <p:nvPr/>
        </p:nvSpPr>
        <p:spPr>
          <a:xfrm>
            <a:off x="335360" y="1924046"/>
            <a:ext cx="1185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position of the template in the source image with the highest similarity or lowest difference.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179A-9DFF-1143-786A-45DC53B9AEB5}"/>
              </a:ext>
            </a:extLst>
          </p:cNvPr>
          <p:cNvSpPr txBox="1"/>
          <p:nvPr/>
        </p:nvSpPr>
        <p:spPr>
          <a:xfrm>
            <a:off x="335360" y="2542814"/>
            <a:ext cx="6175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(e.g., logos, faces).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in computer vision.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tracking in video sequences.</a:t>
            </a:r>
          </a:p>
        </p:txBody>
      </p:sp>
      <p:pic>
        <p:nvPicPr>
          <p:cNvPr id="25" name="Picture 24" descr="A playing card with spades&#10;&#10;AI-generated content may be incorrect.">
            <a:extLst>
              <a:ext uri="{FF2B5EF4-FFF2-40B4-BE49-F238E27FC236}">
                <a16:creationId xmlns:a16="http://schemas.microsoft.com/office/drawing/2014/main" id="{8DB39951-49F2-7707-CC8C-5925DFB4F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pic>
        <p:nvPicPr>
          <p:cNvPr id="27" name="Picture 2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5638425D-E665-D6DE-977E-C46F0732B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12" y="4564622"/>
            <a:ext cx="569827" cy="713137"/>
          </a:xfrm>
          <a:prstGeom prst="rect">
            <a:avLst/>
          </a:prstGeom>
        </p:spPr>
      </p:pic>
      <p:pic>
        <p:nvPicPr>
          <p:cNvPr id="28" name="Picture 27" descr="A playing card with spades&#10;&#10;AI-generated content may be incorrect.">
            <a:extLst>
              <a:ext uri="{FF2B5EF4-FFF2-40B4-BE49-F238E27FC236}">
                <a16:creationId xmlns:a16="http://schemas.microsoft.com/office/drawing/2014/main" id="{20AE4972-BD3C-3BBA-2981-F744E491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25" y="2668892"/>
            <a:ext cx="2112726" cy="26473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C7ABCF-E7E0-2851-DDEF-F3C44850B3FA}"/>
              </a:ext>
            </a:extLst>
          </p:cNvPr>
          <p:cNvSpPr/>
          <p:nvPr/>
        </p:nvSpPr>
        <p:spPr>
          <a:xfrm>
            <a:off x="9334500" y="291465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C9043-0CB1-150E-9600-20A1492874F4}"/>
              </a:ext>
            </a:extLst>
          </p:cNvPr>
          <p:cNvSpPr/>
          <p:nvPr/>
        </p:nvSpPr>
        <p:spPr>
          <a:xfrm>
            <a:off x="9796600" y="320040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2DF7E-ED73-4A1E-2E7D-5CB01B0907A2}"/>
              </a:ext>
            </a:extLst>
          </p:cNvPr>
          <p:cNvSpPr/>
          <p:nvPr/>
        </p:nvSpPr>
        <p:spPr>
          <a:xfrm>
            <a:off x="10269675" y="291465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87866-B24C-F395-A09D-31EF03990C03}"/>
              </a:ext>
            </a:extLst>
          </p:cNvPr>
          <p:cNvSpPr/>
          <p:nvPr/>
        </p:nvSpPr>
        <p:spPr>
          <a:xfrm>
            <a:off x="9334500" y="3471879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C8CF73-66CB-D464-DAC5-A17DB0991A81}"/>
              </a:ext>
            </a:extLst>
          </p:cNvPr>
          <p:cNvSpPr/>
          <p:nvPr/>
        </p:nvSpPr>
        <p:spPr>
          <a:xfrm>
            <a:off x="10269675" y="3473483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B70AC0-AD86-8FE1-3A9A-BE0C0C3EC622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0BA0-235B-EEF8-6249-A758BAA9F713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F9A347-5315-067E-0D7B-000601C83DE7}"/>
              </a:ext>
            </a:extLst>
          </p:cNvPr>
          <p:cNvSpPr txBox="1"/>
          <p:nvPr/>
        </p:nvSpPr>
        <p:spPr>
          <a:xfrm>
            <a:off x="8949787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32012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6826-F720-71FD-EFC4-B4FC111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Principle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2CA78-43B9-B59B-9C0F-263C02F1F7F6}"/>
              </a:ext>
            </a:extLst>
          </p:cNvPr>
          <p:cNvSpPr txBox="1"/>
          <p:nvPr/>
        </p:nvSpPr>
        <p:spPr>
          <a:xfrm>
            <a:off x="335359" y="829360"/>
            <a:ext cx="91134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small image (e.g., a logo or object) to be matched.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larger image where the template is expected to appear.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the template over the source image pixel by pixel. (Similar to correlation 2D)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position, compute a similarity or difference metric.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position with the best match</a:t>
            </a: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F6524426-0276-2159-F923-97B183A7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10" y="2345140"/>
            <a:ext cx="3867690" cy="358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0810E-6C05-5562-7B5D-A2316E9FDCE5}"/>
              </a:ext>
            </a:extLst>
          </p:cNvPr>
          <p:cNvSpPr txBox="1"/>
          <p:nvPr/>
        </p:nvSpPr>
        <p:spPr>
          <a:xfrm>
            <a:off x="-238126" y="2713357"/>
            <a:ext cx="105632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OpenCV to compute a similarity or difference metric: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Differences (TM_SQDIFF)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Sum of Squared Differences (TM_SQDIFF_NORMED)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(TM_CCORR)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 (TM_CCORR_NORMED)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Coefficient(TM_CCOEFF)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Correlation Coefficient (TM_CCOEFF_NORMED)</a:t>
            </a:r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 rtl="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Differences (TM_SQDIFF)</a:t>
            </a:r>
            <a:endParaRPr lang="en-US" dirty="0"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06EF8A3-0BEA-DD4F-802F-B11C418CD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0" y="1223160"/>
            <a:ext cx="460121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85129" y="853828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sum of squared pixel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differences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template and image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86717" y="1865734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17" y="2761524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6481167" y="537554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8491373" y="537554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876334" y="5370392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232CA5-9C7E-FCAF-222D-9D7462DC9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307" y="2736165"/>
            <a:ext cx="2115205" cy="26473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10058716" y="279667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10635365" y="3133012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1212015" y="280429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10058716" y="3475067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1212015" y="3459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61D61-8520-E2FB-B112-C704B6F92143}"/>
              </a:ext>
            </a:extLst>
          </p:cNvPr>
          <p:cNvSpPr txBox="1"/>
          <p:nvPr/>
        </p:nvSpPr>
        <p:spPr>
          <a:xfrm>
            <a:off x="85129" y="3143306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values indicate better matches (perfect match = 0).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23846-6EA6-E926-BC92-8AE7562D0B05}"/>
              </a:ext>
            </a:extLst>
          </p:cNvPr>
          <p:cNvSpPr txBox="1"/>
          <p:nvPr/>
        </p:nvSpPr>
        <p:spPr>
          <a:xfrm>
            <a:off x="85129" y="4059852"/>
            <a:ext cx="579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AFDDD-FDBA-1626-425C-1456F2F1DB59}"/>
              </a:ext>
            </a:extLst>
          </p:cNvPr>
          <p:cNvSpPr txBox="1"/>
          <p:nvPr/>
        </p:nvSpPr>
        <p:spPr>
          <a:xfrm>
            <a:off x="85129" y="3673511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fast for small templates.</a:t>
            </a:r>
          </a:p>
        </p:txBody>
      </p:sp>
      <p:pic>
        <p:nvPicPr>
          <p:cNvPr id="35" name="Picture 34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F8CBABDF-1030-ECB0-81FE-EA2883A29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24" y="4825363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rry image of a face&#10;&#10;AI-generated content may be incorrect.">
            <a:extLst>
              <a:ext uri="{FF2B5EF4-FFF2-40B4-BE49-F238E27FC236}">
                <a16:creationId xmlns:a16="http://schemas.microsoft.com/office/drawing/2014/main" id="{8AA02AAD-F0A9-25FF-1DD9-6113CC19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08" y="2643534"/>
            <a:ext cx="2083189" cy="2634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(TM_CCORR)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140097" y="804931"/>
            <a:ext cx="1066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correlation between template and image region by multiplying intensities.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more on the degree of pixel-wise matching (dot-product) rather than just the difference in brightness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997202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029217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 has its highest value(s) in the region(s) where </a:t>
            </a:r>
            <a:r>
              <a:rPr lang="en-US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equal or nearly equal.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indicate better matches.</a:t>
            </a:r>
          </a:p>
        </p:txBody>
      </p:sp>
      <p:pic>
        <p:nvPicPr>
          <p:cNvPr id="7" name="Picture 6" descr="A black and white math symbols&#10;&#10;AI-generated content may be incorrect.">
            <a:extLst>
              <a:ext uri="{FF2B5EF4-FFF2-40B4-BE49-F238E27FC236}">
                <a16:creationId xmlns:a16="http://schemas.microsoft.com/office/drawing/2014/main" id="{7A569E92-53BA-E66B-6703-A22927152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47" y="1563870"/>
            <a:ext cx="4210638" cy="67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32F57-2B70-AB75-BE7D-10103EC88513}"/>
              </a:ext>
            </a:extLst>
          </p:cNvPr>
          <p:cNvSpPr txBox="1"/>
          <p:nvPr/>
        </p:nvSpPr>
        <p:spPr>
          <a:xfrm>
            <a:off x="147860" y="4385846"/>
            <a:ext cx="617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Simple, sensitive to pattern similarity.</a:t>
            </a:r>
          </a:p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sensitive to brightness changes</a:t>
            </a:r>
          </a:p>
        </p:txBody>
      </p:sp>
      <p:pic>
        <p:nvPicPr>
          <p:cNvPr id="20" name="Picture 19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BA9A8E19-1FB0-93F5-4B83-EE7C85DE5C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4D8B-3579-9D4C-EB8B-085A01BA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</a:t>
            </a:r>
            <a:r>
              <a:rPr lang="en-US" dirty="0">
                <a:cs typeface="Times New Roman" panose="02020603050405020304" pitchFamily="18" charset="0"/>
              </a:rPr>
              <a:t>Cross-Correlation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AC5AA-6B58-083C-D014-757F1A22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83" y="3773488"/>
            <a:ext cx="695960" cy="9048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33539D-4505-6384-195F-BEE830333267}"/>
              </a:ext>
            </a:extLst>
          </p:cNvPr>
          <p:cNvGrpSpPr/>
          <p:nvPr/>
        </p:nvGrpSpPr>
        <p:grpSpPr>
          <a:xfrm>
            <a:off x="326898" y="2392363"/>
            <a:ext cx="3063240" cy="2286000"/>
            <a:chOff x="6294181" y="2633456"/>
            <a:chExt cx="3667637" cy="2962688"/>
          </a:xfrm>
        </p:grpSpPr>
        <p:pic>
          <p:nvPicPr>
            <p:cNvPr id="6" name="Picture 5" descr="A person kicking a football ball&#10;&#10;AI-generated content may be incorrect.">
              <a:extLst>
                <a:ext uri="{FF2B5EF4-FFF2-40B4-BE49-F238E27FC236}">
                  <a16:creationId xmlns:a16="http://schemas.microsoft.com/office/drawing/2014/main" id="{EB0C0073-2C1D-11A5-AA83-08211169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81" y="2633456"/>
              <a:ext cx="3667637" cy="2962688"/>
            </a:xfrm>
            <a:prstGeom prst="rect">
              <a:avLst/>
            </a:prstGeom>
          </p:spPr>
        </p:pic>
        <p:pic>
          <p:nvPicPr>
            <p:cNvPr id="8" name="Picture 7" descr="A football player kicking a ball&#10;&#10;AI-generated content may be incorrect.">
              <a:extLst>
                <a:ext uri="{FF2B5EF4-FFF2-40B4-BE49-F238E27FC236}">
                  <a16:creationId xmlns:a16="http://schemas.microsoft.com/office/drawing/2014/main" id="{74AB21DE-5870-9BDC-F0EE-6D03A8EE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086"/>
            <a:stretch/>
          </p:blipFill>
          <p:spPr>
            <a:xfrm>
              <a:off x="6298945" y="2633456"/>
              <a:ext cx="2667256" cy="2962688"/>
            </a:xfrm>
            <a:prstGeom prst="rect">
              <a:avLst/>
            </a:prstGeom>
          </p:spPr>
        </p:pic>
      </p:grpSp>
      <p:pic>
        <p:nvPicPr>
          <p:cNvPr id="11" name="Picture 10" descr="Blur blurry image of a person walking&#10;&#10;AI-generated content may be incorrect.">
            <a:extLst>
              <a:ext uri="{FF2B5EF4-FFF2-40B4-BE49-F238E27FC236}">
                <a16:creationId xmlns:a16="http://schemas.microsoft.com/office/drawing/2014/main" id="{F3A620C4-0A8A-6BD8-E507-24F9CDAB0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11" y="2392363"/>
            <a:ext cx="3066585" cy="2286000"/>
          </a:xfrm>
          <a:prstGeom prst="rect">
            <a:avLst/>
          </a:prstGeom>
        </p:spPr>
      </p:pic>
      <p:pic>
        <p:nvPicPr>
          <p:cNvPr id="13" name="Picture 12" descr="A football player kicking a ball&#10;&#10;AI-generated content may be incorrect.">
            <a:extLst>
              <a:ext uri="{FF2B5EF4-FFF2-40B4-BE49-F238E27FC236}">
                <a16:creationId xmlns:a16="http://schemas.microsoft.com/office/drawing/2014/main" id="{1261BAC6-ACCD-73C1-8B95-40C6F54E5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64" y="3903663"/>
            <a:ext cx="2846439" cy="2286000"/>
          </a:xfrm>
          <a:prstGeom prst="rect">
            <a:avLst/>
          </a:prstGeom>
        </p:spPr>
      </p:pic>
      <p:pic>
        <p:nvPicPr>
          <p:cNvPr id="15" name="Picture 14" descr="A person kicking a football ball&#10;&#10;AI-generated content may be incorrect.">
            <a:extLst>
              <a:ext uri="{FF2B5EF4-FFF2-40B4-BE49-F238E27FC236}">
                <a16:creationId xmlns:a16="http://schemas.microsoft.com/office/drawing/2014/main" id="{2DCFFD6A-819D-9604-C9F2-99FD65B07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64" y="863600"/>
            <a:ext cx="2846439" cy="2286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2FFDAE-0580-5B4F-52C7-10F6F70DA48D}"/>
              </a:ext>
            </a:extLst>
          </p:cNvPr>
          <p:cNvCxnSpPr/>
          <p:nvPr/>
        </p:nvCxnSpPr>
        <p:spPr>
          <a:xfrm>
            <a:off x="5471160" y="1950720"/>
            <a:ext cx="8382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35A465-7E30-4C53-25C4-C8A7A2543E74}"/>
              </a:ext>
            </a:extLst>
          </p:cNvPr>
          <p:cNvSpPr txBox="1"/>
          <p:nvPr/>
        </p:nvSpPr>
        <p:spPr>
          <a:xfrm>
            <a:off x="4484370" y="1545233"/>
            <a:ext cx="197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76107D-144C-FBB5-FEBC-FCF9E1C23AD1}"/>
              </a:ext>
            </a:extLst>
          </p:cNvPr>
          <p:cNvCxnSpPr>
            <a:cxnSpLocks/>
          </p:cNvCxnSpPr>
          <p:nvPr/>
        </p:nvCxnSpPr>
        <p:spPr>
          <a:xfrm flipV="1">
            <a:off x="7178878" y="4612998"/>
            <a:ext cx="501774" cy="43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14B775-DB2D-04CC-F043-7BE988A35208}"/>
              </a:ext>
            </a:extLst>
          </p:cNvPr>
          <p:cNvSpPr txBox="1"/>
          <p:nvPr/>
        </p:nvSpPr>
        <p:spPr>
          <a:xfrm>
            <a:off x="5322570" y="4971495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wrong place point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71A345-47F4-780B-E85A-42138C31728B}"/>
              </a:ext>
            </a:extLst>
          </p:cNvPr>
          <p:cNvSpPr txBox="1"/>
          <p:nvPr/>
        </p:nvSpPr>
        <p:spPr>
          <a:xfrm>
            <a:off x="8801864" y="6166342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FA906-FC37-09C9-C610-04A1950C4EFD}"/>
              </a:ext>
            </a:extLst>
          </p:cNvPr>
          <p:cNvSpPr txBox="1"/>
          <p:nvPr/>
        </p:nvSpPr>
        <p:spPr>
          <a:xfrm>
            <a:off x="8846277" y="324433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C872D-032E-667B-FF4D-77B6C57D5D76}"/>
              </a:ext>
            </a:extLst>
          </p:cNvPr>
          <p:cNvSpPr txBox="1"/>
          <p:nvPr/>
        </p:nvSpPr>
        <p:spPr>
          <a:xfrm>
            <a:off x="457505" y="477603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F7A28-24F1-CF97-2170-D39FA35C0EB7}"/>
              </a:ext>
            </a:extLst>
          </p:cNvPr>
          <p:cNvSpPr txBox="1"/>
          <p:nvPr/>
        </p:nvSpPr>
        <p:spPr>
          <a:xfrm>
            <a:off x="2637205" y="475067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DDC1E8-A7D0-A861-1C26-49712867A74F}"/>
              </a:ext>
            </a:extLst>
          </p:cNvPr>
          <p:cNvCxnSpPr>
            <a:cxnSpLocks/>
          </p:cNvCxnSpPr>
          <p:nvPr/>
        </p:nvCxnSpPr>
        <p:spPr>
          <a:xfrm>
            <a:off x="4105901" y="3055620"/>
            <a:ext cx="91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C1632C-F07E-36F0-E811-60628DBF268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032763" y="3055620"/>
            <a:ext cx="73138" cy="71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B5443E-2505-938C-D630-00D6755B0DD9}"/>
              </a:ext>
            </a:extLst>
          </p:cNvPr>
          <p:cNvCxnSpPr>
            <a:cxnSpLocks/>
          </p:cNvCxnSpPr>
          <p:nvPr/>
        </p:nvCxnSpPr>
        <p:spPr>
          <a:xfrm flipH="1" flipV="1">
            <a:off x="3388062" y="2914650"/>
            <a:ext cx="717839" cy="14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67DF81E-C7F1-D4D7-C129-26585BAECB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50" y="2705105"/>
            <a:ext cx="661096" cy="287055"/>
          </a:xfrm>
          <a:prstGeom prst="rect">
            <a:avLst/>
          </a:prstGeom>
        </p:spPr>
      </p:pic>
      <p:pic>
        <p:nvPicPr>
          <p:cNvPr id="45" name="Picture 44" descr="A black star with a white background&#10;&#10;AI-generated content may be incorrect.">
            <a:extLst>
              <a:ext uri="{FF2B5EF4-FFF2-40B4-BE49-F238E27FC236}">
                <a16:creationId xmlns:a16="http://schemas.microsoft.com/office/drawing/2014/main" id="{AAC54EA2-48F0-9E2B-D9A3-E8E3D6A9B6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9" y="2767955"/>
            <a:ext cx="207739" cy="2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cell phone&#10;&#10;AI-generated content may be incorrect.">
            <a:extLst>
              <a:ext uri="{FF2B5EF4-FFF2-40B4-BE49-F238E27FC236}">
                <a16:creationId xmlns:a16="http://schemas.microsoft.com/office/drawing/2014/main" id="{BCE4B571-0D34-E549-7ABA-D05C0373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10" y="2643533"/>
            <a:ext cx="2075511" cy="2613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Coefficient(TM_CCOEFF)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correlation after subtracting mean intensities of template and image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746974"/>
            <a:ext cx="6176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intensity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603339"/>
            <a:ext cx="476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indicate better matches.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32F57-2B70-AB75-BE7D-10103EC88513}"/>
              </a:ext>
            </a:extLst>
          </p:cNvPr>
          <p:cNvSpPr txBox="1"/>
          <p:nvPr/>
        </p:nvSpPr>
        <p:spPr>
          <a:xfrm>
            <a:off x="85129" y="4241013"/>
            <a:ext cx="6178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Less sensitive to linear intensity shifts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TM_CCORR.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close-up of black text&#10;&#10;AI-generated content may be incorrect.">
            <a:extLst>
              <a:ext uri="{FF2B5EF4-FFF2-40B4-BE49-F238E27FC236}">
                <a16:creationId xmlns:a16="http://schemas.microsoft.com/office/drawing/2014/main" id="{B51AF87B-DBA0-E586-9128-1297498F3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3" y="2487627"/>
            <a:ext cx="2005293" cy="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147CD0-F87B-BBCF-FEFE-9B392BDE8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9" y="1121160"/>
            <a:ext cx="5756473" cy="690777"/>
          </a:xfrm>
          <a:prstGeom prst="rect">
            <a:avLst/>
          </a:prstGeom>
        </p:spPr>
      </p:pic>
      <p:pic>
        <p:nvPicPr>
          <p:cNvPr id="29" name="Picture 28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DD3DBF2A-0B08-D94A-47A9-5E8DAB4826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squares&#10;&#10;AI-generated content may be incorrect.">
            <a:extLst>
              <a:ext uri="{FF2B5EF4-FFF2-40B4-BE49-F238E27FC236}">
                <a16:creationId xmlns:a16="http://schemas.microsoft.com/office/drawing/2014/main" id="{13F2EC6E-1868-ED7A-64CC-129AB06C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72" y="2647561"/>
            <a:ext cx="2094686" cy="2634227"/>
          </a:xfrm>
          <a:prstGeom prst="rect">
            <a:avLst/>
          </a:prstGeom>
        </p:spPr>
      </p:pic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46032145-911A-6980-7EAA-398E02CF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3" y="1490890"/>
            <a:ext cx="5109208" cy="865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Sum of Squared Differences (TM_SQDIFF_NORMED)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reduces the influence of changes in brightness or contrast by scaling the values to a standard form.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Normalizes Sum of Squared Differences to account for intensity variations: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2273329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265812" y="3041345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values range between 0 (perfect match) and 1 (worst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or contrast changes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Picture 1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C5072D74-5366-C860-493B-E7F6D950B4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14315</TotalTime>
  <Words>1471</Words>
  <Application>Microsoft Office PowerPoint</Application>
  <PresentationFormat>Widescreen</PresentationFormat>
  <Paragraphs>261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Malgun Gothic</vt:lpstr>
      <vt:lpstr>Malgun Gothic</vt:lpstr>
      <vt:lpstr>Arial</vt:lpstr>
      <vt:lpstr>Arial Unicode MS</vt:lpstr>
      <vt:lpstr>Calibri</vt:lpstr>
      <vt:lpstr>Open Sans</vt:lpstr>
      <vt:lpstr>Times New Roman</vt:lpstr>
      <vt:lpstr>양재참숯체B</vt:lpstr>
      <vt:lpstr>디자인 사용자 지정</vt:lpstr>
      <vt:lpstr>Timeline</vt:lpstr>
      <vt:lpstr>PowerPoint Presentation</vt:lpstr>
      <vt:lpstr>Introduction</vt:lpstr>
      <vt:lpstr>Core Principle</vt:lpstr>
      <vt:lpstr>Sum of Squared Differences (TM_SQDIFF)</vt:lpstr>
      <vt:lpstr>Cross-Correlation (TM_CCORR)</vt:lpstr>
      <vt:lpstr>Limit of Cross-Correlation method</vt:lpstr>
      <vt:lpstr>Correlation Coefficient(TM_CCOEFF)</vt:lpstr>
      <vt:lpstr>Normalized Sum of Squared Differences (TM_SQDIFF_NORMED)</vt:lpstr>
      <vt:lpstr>Normalized Cross-Correlation (TM_CCORR_NORMED)</vt:lpstr>
      <vt:lpstr>Normalized Correlation Coefficient (TM_CCOEFF_NORMED)</vt:lpstr>
      <vt:lpstr>Comparing the Methods</vt:lpstr>
      <vt:lpstr>Recommendations by Use Case</vt:lpstr>
      <vt:lpstr>Program</vt:lpstr>
      <vt:lpstr>Program</vt:lpstr>
      <vt:lpstr>Example</vt:lpstr>
      <vt:lpstr>Non – Maximum Suppression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PC</cp:lastModifiedBy>
  <cp:revision>322</cp:revision>
  <dcterms:created xsi:type="dcterms:W3CDTF">2024-11-29T08:47:06Z</dcterms:created>
  <dcterms:modified xsi:type="dcterms:W3CDTF">2025-06-11T06:51:27Z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