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869" r:id="rId2"/>
    <p:sldId id="1121" r:id="rId3"/>
    <p:sldId id="1122" r:id="rId4"/>
    <p:sldId id="1123" r:id="rId5"/>
    <p:sldId id="1124" r:id="rId6"/>
    <p:sldId id="1125" r:id="rId7"/>
    <p:sldId id="1128" r:id="rId8"/>
    <p:sldId id="1126" r:id="rId9"/>
    <p:sldId id="1127" r:id="rId10"/>
    <p:sldId id="1129" r:id="rId11"/>
    <p:sldId id="1130" r:id="rId12"/>
    <p:sldId id="1131" r:id="rId13"/>
    <p:sldId id="1133" r:id="rId14"/>
    <p:sldId id="1134" r:id="rId15"/>
    <p:sldId id="1132" r:id="rId16"/>
    <p:sldId id="1136" r:id="rId17"/>
    <p:sldId id="1137" r:id="rId18"/>
    <p:sldId id="11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50AAC1-4EE4-4FE2-A69A-27F3AB419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 pitchFamily="50" charset="-127"/>
                <a:cs typeface="+mn-cs"/>
              </a:r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687573" y="6445971"/>
            <a:ext cx="683296" cy="365125"/>
          </a:xfrm>
          <a:prstGeom prst="rect">
            <a:avLst/>
          </a:prstGeom>
        </p:spPr>
        <p:txBody>
          <a:bodyPr/>
          <a:lstStyle>
            <a:lvl1pPr algn="r">
              <a:defRPr sz="133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AE8A381-81F1-40BF-A1F3-1F818F8B737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54F9-F03F-4F3E-930E-FAEAD8A9E17A}" type="datetime1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392" y="2452718"/>
            <a:ext cx="10945216" cy="60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latinLnBrk="1"/>
            <a:r>
              <a:rPr lang="en-US" sz="3335" b="1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Histogram &amp; Transformation function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5711957" y="6405331"/>
            <a:ext cx="683296" cy="365125"/>
          </a:xfrm>
        </p:spPr>
        <p:txBody>
          <a:bodyPr/>
          <a:lstStyle/>
          <a:p>
            <a:pPr defTabSz="1219200" latinLnBrk="1"/>
            <a:fld id="{0AE8A381-81F1-40BF-A1F3-1F818F8B7375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Malgun Gothic"/>
                <a:ea typeface="Malgun Gothic" pitchFamily="50" charset="-127"/>
              </a:rPr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Malgun Gothic"/>
              <a:ea typeface="Malgun Gothic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7E4FB-F766-DADD-CF8E-ED2D12DADA9A}"/>
              </a:ext>
            </a:extLst>
          </p:cNvPr>
          <p:cNvSpPr txBox="1"/>
          <p:nvPr/>
        </p:nvSpPr>
        <p:spPr>
          <a:xfrm>
            <a:off x="8591006" y="4932534"/>
            <a:ext cx="304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 latinLnBrk="1"/>
            <a:r>
              <a:rPr lang="en-US" sz="14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Date: May 9, 2025</a:t>
            </a:r>
          </a:p>
          <a:p>
            <a:pPr algn="ctr" defTabSz="1219200" latinLnBrk="1"/>
            <a:r>
              <a:rPr lang="en-US" sz="14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Name: Nguyen Tien 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06FC-8E62-DAF6-A319-B3046F67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7A8F-E25D-0858-6E38-2791AAF2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D273-33E2-7C1B-7101-4CE6E5A276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233151" cy="5497907"/>
          </a:xfrm>
        </p:spPr>
        <p:txBody>
          <a:bodyPr>
            <a:normAutofit/>
          </a:bodyPr>
          <a:lstStyle/>
          <a:p>
            <a:r>
              <a:rPr lang="en-US" dirty="0"/>
              <a:t>Solution: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Modify the histogram, so that it preserves the general shape of the original histogram, but has a smoother transition of levels in the dark region of the gray scale.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23B3-F076-2A35-1E1C-EEC90AD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52C5C-F6F4-2880-4156-65C20452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5" y="1924374"/>
            <a:ext cx="4243749" cy="43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D24F1-F8A7-40A1-1076-91CDD54A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0C94-E0AF-5EE5-6141-CBDF1FA3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Histogram Equalization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99C5-74FD-3182-6C00-FB2556CC2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306669" cy="54979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equalization uses the histogram of the entire image, which may not enhance small features in low-contrast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Local equalization </a:t>
            </a:r>
            <a:r>
              <a:rPr lang="en-US" dirty="0"/>
              <a:t>improves contrast locally, making hidden details in dark or bright regions more visible.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steps: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Divide the image into equal blocks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Apply histogram equalization to each block</a:t>
            </a:r>
          </a:p>
          <a:p>
            <a:pPr marL="9525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Merge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2B77-6135-8B85-19AE-FDF9D0C5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D87A-B950-F36F-14AF-56D05110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48" y="3844112"/>
            <a:ext cx="6236103" cy="21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FF4B0-4B30-429D-4A60-A0108F82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90A-2EA6-C806-5671-9D23556F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Histogram Equalization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7D6C-3BFC-AA79-9A84-C1612A4D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306669" cy="54979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LHE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93BD5-9EFD-B794-FA72-2C0B6EE5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FBA99D-EF0D-C002-D19C-22C1CA089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60769"/>
              </p:ext>
            </p:extLst>
          </p:nvPr>
        </p:nvGraphicFramePr>
        <p:xfrm>
          <a:off x="575416" y="1256232"/>
          <a:ext cx="11041167" cy="4982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341">
                  <a:extLst>
                    <a:ext uri="{9D8B030D-6E8A-4147-A177-3AD203B41FA5}">
                      <a16:colId xmlns:a16="http://schemas.microsoft.com/office/drawing/2014/main" val="3362071777"/>
                    </a:ext>
                  </a:extLst>
                </a:gridCol>
                <a:gridCol w="4204531">
                  <a:extLst>
                    <a:ext uri="{9D8B030D-6E8A-4147-A177-3AD203B41FA5}">
                      <a16:colId xmlns:a16="http://schemas.microsoft.com/office/drawing/2014/main" val="3632820267"/>
                    </a:ext>
                  </a:extLst>
                </a:gridCol>
                <a:gridCol w="4378295">
                  <a:extLst>
                    <a:ext uri="{9D8B030D-6E8A-4147-A177-3AD203B41FA5}">
                      <a16:colId xmlns:a16="http://schemas.microsoft.com/office/drawing/2014/main" val="873250455"/>
                    </a:ext>
                  </a:extLst>
                </a:gridCol>
              </a:tblGrid>
              <a:tr h="510815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Blockwise</a:t>
                      </a:r>
                      <a:r>
                        <a:rPr lang="en-US" sz="1600" b="1" dirty="0"/>
                        <a:t> LHE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Sliding Window LHE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7255"/>
                  </a:ext>
                </a:extLst>
              </a:tr>
              <a:tr h="29599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Divide the entire image into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/>
                        <a:t>non-overlapping tiles.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Apply histogram equalization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/>
                        <a:t>independently to each tile.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Merge the tiles into the final output.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500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500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500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Use a sliding M×N window.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Move the window pixel-by-pixel (or by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/>
                        <a:t>patches)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Apply histogram equalization to the local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/>
                        <a:t>window, then assign the center pixel/patch to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/>
                        <a:t>the output.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Continue across the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41792"/>
                  </a:ext>
                </a:extLst>
              </a:tr>
              <a:tr h="7557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Fast,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Better local contrast.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Reduce visible boundaries.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93640"/>
                  </a:ext>
                </a:extLst>
              </a:tr>
              <a:tr h="7557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Causes visible blocky artifacts at tile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/>
                        <a:t>boundaries.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/>
                        <a:t>Slower than </a:t>
                      </a:r>
                      <a:r>
                        <a:rPr lang="en-US" sz="1500" dirty="0" err="1"/>
                        <a:t>blockwise</a:t>
                      </a:r>
                      <a:r>
                        <a:rPr lang="en-US" sz="1500" dirty="0"/>
                        <a:t> equalization.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984366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6F0E03A-07BB-8AD5-EEC9-EE67723D3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68487"/>
              </p:ext>
            </p:extLst>
          </p:nvPr>
        </p:nvGraphicFramePr>
        <p:xfrm>
          <a:off x="3207585" y="3147699"/>
          <a:ext cx="1662162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7027">
                  <a:extLst>
                    <a:ext uri="{9D8B030D-6E8A-4147-A177-3AD203B41FA5}">
                      <a16:colId xmlns:a16="http://schemas.microsoft.com/office/drawing/2014/main" val="3074345968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692706681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391129600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168921267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797473554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991448015"/>
                    </a:ext>
                  </a:extLst>
                </a:gridCol>
              </a:tblGrid>
              <a:tr h="2453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17290"/>
                  </a:ext>
                </a:extLst>
              </a:tr>
              <a:tr h="2453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91106"/>
                  </a:ext>
                </a:extLst>
              </a:tr>
              <a:tr h="2453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52429"/>
                  </a:ext>
                </a:extLst>
              </a:tr>
              <a:tr h="24533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492784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52CB537-99CC-C064-4416-1AF052DD3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9884"/>
              </p:ext>
            </p:extLst>
          </p:nvPr>
        </p:nvGraphicFramePr>
        <p:xfrm>
          <a:off x="7382141" y="3429000"/>
          <a:ext cx="1662162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7027">
                  <a:extLst>
                    <a:ext uri="{9D8B030D-6E8A-4147-A177-3AD203B41FA5}">
                      <a16:colId xmlns:a16="http://schemas.microsoft.com/office/drawing/2014/main" val="3074345968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692706681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391129600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168921267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797473554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991448015"/>
                    </a:ext>
                  </a:extLst>
                </a:gridCol>
              </a:tblGrid>
              <a:tr h="23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17290"/>
                  </a:ext>
                </a:extLst>
              </a:tr>
              <a:tr h="23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91106"/>
                  </a:ext>
                </a:extLst>
              </a:tr>
              <a:tr h="23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52429"/>
                  </a:ext>
                </a:extLst>
              </a:tr>
              <a:tr h="2344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49278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33234D6A-1713-11C7-822E-DE6FFE433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31415"/>
              </p:ext>
            </p:extLst>
          </p:nvPr>
        </p:nvGraphicFramePr>
        <p:xfrm>
          <a:off x="5263527" y="3137730"/>
          <a:ext cx="1662162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7027">
                  <a:extLst>
                    <a:ext uri="{9D8B030D-6E8A-4147-A177-3AD203B41FA5}">
                      <a16:colId xmlns:a16="http://schemas.microsoft.com/office/drawing/2014/main" val="3074345968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692706681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391129600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168921267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797473554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991448015"/>
                    </a:ext>
                  </a:extLst>
                </a:gridCol>
              </a:tblGrid>
              <a:tr h="2453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17290"/>
                  </a:ext>
                </a:extLst>
              </a:tr>
              <a:tr h="2453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91106"/>
                  </a:ext>
                </a:extLst>
              </a:tr>
              <a:tr h="24533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52429"/>
                  </a:ext>
                </a:extLst>
              </a:tr>
              <a:tr h="24533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49278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E015E784-DD88-0F7F-42C1-A19D8C608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08453"/>
              </p:ext>
            </p:extLst>
          </p:nvPr>
        </p:nvGraphicFramePr>
        <p:xfrm>
          <a:off x="9670990" y="3429000"/>
          <a:ext cx="1662162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7027">
                  <a:extLst>
                    <a:ext uri="{9D8B030D-6E8A-4147-A177-3AD203B41FA5}">
                      <a16:colId xmlns:a16="http://schemas.microsoft.com/office/drawing/2014/main" val="3074345968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692706681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391129600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2168921267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797473554"/>
                    </a:ext>
                  </a:extLst>
                </a:gridCol>
                <a:gridCol w="277027">
                  <a:extLst>
                    <a:ext uri="{9D8B030D-6E8A-4147-A177-3AD203B41FA5}">
                      <a16:colId xmlns:a16="http://schemas.microsoft.com/office/drawing/2014/main" val="3991448015"/>
                    </a:ext>
                  </a:extLst>
                </a:gridCol>
              </a:tblGrid>
              <a:tr h="23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17290"/>
                  </a:ext>
                </a:extLst>
              </a:tr>
              <a:tr h="23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91106"/>
                  </a:ext>
                </a:extLst>
              </a:tr>
              <a:tr h="2344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52429"/>
                  </a:ext>
                </a:extLst>
              </a:tr>
              <a:tr h="2344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4927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992DE-2C40-3CF1-7802-2EDB8B832E9E}"/>
              </a:ext>
            </a:extLst>
          </p:cNvPr>
          <p:cNvCxnSpPr>
            <a:cxnSpLocks/>
          </p:cNvCxnSpPr>
          <p:nvPr/>
        </p:nvCxnSpPr>
        <p:spPr>
          <a:xfrm>
            <a:off x="8028779" y="3878367"/>
            <a:ext cx="20310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C33CA5-8DC1-C198-F9B0-E407F5C820B4}"/>
              </a:ext>
            </a:extLst>
          </p:cNvPr>
          <p:cNvCxnSpPr>
            <a:cxnSpLocks/>
          </p:cNvCxnSpPr>
          <p:nvPr/>
        </p:nvCxnSpPr>
        <p:spPr>
          <a:xfrm>
            <a:off x="3550813" y="3295828"/>
            <a:ext cx="18928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7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0BAD-A7ED-95CF-62D8-D1A05EA8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5147-FB8C-44B7-B3CB-E0F85149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Histogram Equalization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302A-148A-9C86-0080-9F8B8A518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306669" cy="549790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378FE-7876-AE7D-2F58-A96652EF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E67D2-2C26-5214-5187-0B800603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2" y="1869153"/>
            <a:ext cx="2860115" cy="1901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0C6A0-B1A7-3ABD-C57A-39355B55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133" y="1869153"/>
            <a:ext cx="2842540" cy="190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97CAA-8E85-A7E0-7757-03B09C4AB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09" y="1869153"/>
            <a:ext cx="2855057" cy="1901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CF167-D12A-1D72-0625-3C79E94A246D}"/>
              </a:ext>
            </a:extLst>
          </p:cNvPr>
          <p:cNvSpPr txBox="1"/>
          <p:nvPr/>
        </p:nvSpPr>
        <p:spPr>
          <a:xfrm>
            <a:off x="1800194" y="37708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72AB-B410-03E3-1F17-47236BD36DFE}"/>
              </a:ext>
            </a:extLst>
          </p:cNvPr>
          <p:cNvSpPr txBox="1"/>
          <p:nvPr/>
        </p:nvSpPr>
        <p:spPr>
          <a:xfrm>
            <a:off x="4610050" y="3790100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Enhanced block-wise LHE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5A22-5E0A-C725-FA39-182845D4854D}"/>
              </a:ext>
            </a:extLst>
          </p:cNvPr>
          <p:cNvSpPr txBox="1"/>
          <p:nvPr/>
        </p:nvSpPr>
        <p:spPr>
          <a:xfrm>
            <a:off x="8512909" y="3770852"/>
            <a:ext cx="277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Enhanced pixel-wise LHE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80885-7C6F-A9F8-E71A-CD6C042FCDAC}"/>
              </a:ext>
            </a:extLst>
          </p:cNvPr>
          <p:cNvSpPr txBox="1"/>
          <p:nvPr/>
        </p:nvSpPr>
        <p:spPr>
          <a:xfrm>
            <a:off x="735782" y="4822570"/>
            <a:ext cx="1105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For both LHE methods, there is blocky effect. To reduce this effect, we need to apply interpolation to the edge area.</a:t>
            </a:r>
          </a:p>
        </p:txBody>
      </p:sp>
    </p:spTree>
    <p:extLst>
      <p:ext uri="{BB962C8B-B14F-4D97-AF65-F5344CB8AC3E}">
        <p14:creationId xmlns:p14="http://schemas.microsoft.com/office/powerpoint/2010/main" val="337167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760D-83D4-81A6-71A0-796F68D44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B687-76CC-43CF-83AD-B99E7CB2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10116147" cy="369524"/>
          </a:xfrm>
        </p:spPr>
        <p:txBody>
          <a:bodyPr/>
          <a:lstStyle/>
          <a:p>
            <a:r>
              <a:rPr lang="en-US" dirty="0"/>
              <a:t>Contrast Limited Adaptive Histogram Equalization (CLAHE)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6FCD-40EF-14F6-7B93-1F4E1C7FB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306669" cy="54979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Improve image contrast while avoiding over amplification of noise and preserving image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CLAHE involves two main steps:</a:t>
            </a:r>
          </a:p>
          <a:p>
            <a:pPr marL="8953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Contrast enhancement: local Histogram Equalization is applied to each small region (</a:t>
            </a:r>
            <a:r>
              <a:rPr lang="en-US" b="1" dirty="0" err="1"/>
              <a:t>tileGridSize</a:t>
            </a:r>
            <a:r>
              <a:rPr lang="en-US" dirty="0"/>
              <a:t>) of image.</a:t>
            </a:r>
          </a:p>
          <a:p>
            <a:pPr marL="895350" lvl="1" indent="-285750">
              <a:buFont typeface="Courier New" panose="02070309020205020404" pitchFamily="49" charset="0"/>
              <a:buChar char="o"/>
            </a:pPr>
            <a:r>
              <a:rPr lang="en-US" dirty="0"/>
              <a:t>Limiting contrast: the contrast of the image is limited by a parameter called </a:t>
            </a:r>
            <a:r>
              <a:rPr lang="en-US" b="1" dirty="0" err="1"/>
              <a:t>clipLimit</a:t>
            </a:r>
            <a:r>
              <a:rPr lang="en-US" b="1" dirty="0"/>
              <a:t> </a:t>
            </a:r>
            <a:r>
              <a:rPr lang="en-US" dirty="0"/>
              <a:t>- determines the maximum amount of contrast amplification that can be performed in each region before the contrast is limited.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2AC4-9BC2-7E05-251B-CECC2C5F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17288-57C5-88EF-6357-43438DFA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0" y="2943765"/>
            <a:ext cx="3978687" cy="2645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72D0B-64DE-0A9B-4D76-3BDED60A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36" y="2943766"/>
            <a:ext cx="3954239" cy="2645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53F64-D35D-BD22-A83C-F5190102D664}"/>
              </a:ext>
            </a:extLst>
          </p:cNvPr>
          <p:cNvSpPr txBox="1"/>
          <p:nvPr/>
        </p:nvSpPr>
        <p:spPr>
          <a:xfrm>
            <a:off x="2832788" y="563959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F696F-D92F-F22F-8278-10BFD9E140FA}"/>
              </a:ext>
            </a:extLst>
          </p:cNvPr>
          <p:cNvSpPr txBox="1"/>
          <p:nvPr/>
        </p:nvSpPr>
        <p:spPr>
          <a:xfrm>
            <a:off x="7477492" y="5639593"/>
            <a:ext cx="27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Enhanced CLAHE output</a:t>
            </a:r>
          </a:p>
        </p:txBody>
      </p:sp>
    </p:spTree>
    <p:extLst>
      <p:ext uri="{BB962C8B-B14F-4D97-AF65-F5344CB8AC3E}">
        <p14:creationId xmlns:p14="http://schemas.microsoft.com/office/powerpoint/2010/main" val="332988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CD6F9-C0BB-B53F-AF00-7FB3655F9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E9D8-9CD3-D8E7-037B-DB67365E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EFD0A-A4F7-7AD5-BB0A-ACEE53E54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306669" cy="4603376"/>
          </a:xfrm>
        </p:spPr>
        <p:txBody>
          <a:bodyPr wrap="square">
            <a:normAutofit/>
          </a:bodyPr>
          <a:lstStyle/>
          <a:p>
            <a:r>
              <a:rPr lang="en-US" sz="1800" b="1" dirty="0"/>
              <a:t>Image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Reverse the intensity of image: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Purpose: enhancing white or gray detail embedded in dark regions of an image, especially when the black area are  dominant in size.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1510-899F-E0D8-2D01-CE7116A9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ACACE-7D0E-8CB0-F061-E4258C54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64" y="1727381"/>
            <a:ext cx="1550818" cy="4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4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51F5-DD0F-7E48-D4ED-414F7FBEB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88F9-9BAE-449E-CE89-422B593B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CFD5-EE1D-DD30-3CCE-4101B41EFA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306669" cy="4603376"/>
          </a:xfrm>
        </p:spPr>
        <p:txBody>
          <a:bodyPr wrap="square">
            <a:normAutofit/>
          </a:bodyPr>
          <a:lstStyle/>
          <a:p>
            <a:r>
              <a:rPr lang="en-US" sz="1800" b="1" dirty="0"/>
              <a:t>Log transformation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Replacing all pixel values, present in the image, with its logarithmic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Log transformation is used for image enhancement as it expands dark pixels of the image as compared to higher </a:t>
            </a:r>
            <a:br>
              <a:rPr lang="en-US" sz="1600" dirty="0"/>
            </a:br>
            <a:r>
              <a:rPr lang="en-US" sz="1600" dirty="0"/>
              <a:t>pixel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32454-98D6-A5F4-8838-7ACC4EE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177BA-F6BD-38EE-05EE-2F2EF32F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96" y="1680848"/>
            <a:ext cx="1728177" cy="371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8F669-7955-2383-6BD0-EA666EA1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08" y="3273195"/>
            <a:ext cx="7100784" cy="30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3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6471C-6F1D-F0A2-10F9-EB048B04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3E91-8320-5CA6-5CF0-96985096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56550-8E1A-4F3E-D7B7-E319CE6B2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306669" cy="4603376"/>
          </a:xfrm>
        </p:spPr>
        <p:txBody>
          <a:bodyPr wrap="square">
            <a:normAutofit/>
          </a:bodyPr>
          <a:lstStyle/>
          <a:p>
            <a:r>
              <a:rPr lang="en-US" sz="1800" b="1" dirty="0"/>
              <a:t>Gamma transformation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Power-law (Gamma) transformation have the form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Gamma correction is important for displaying images on a screen correctly, to prevent bleaching or darkening of images when viewed from different types of monitors with different display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1FF8-CC3E-04F7-85D5-7385F17D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E23AE-0BB6-83FC-5DA0-D2141F5D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20" y="1625639"/>
            <a:ext cx="1172565" cy="450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1005D-FA47-5385-1619-2D09CD86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2" y="3119123"/>
            <a:ext cx="2744177" cy="1821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21DEC-43FB-9B07-8CDE-FE2375C67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13" y="3119123"/>
            <a:ext cx="2744177" cy="1821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FC4FA-08F9-2DDA-DFA6-4183F1E86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894" y="3119123"/>
            <a:ext cx="2731872" cy="1821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3065D-4B52-C58A-E42F-F2D247DB2BB2}"/>
              </a:ext>
            </a:extLst>
          </p:cNvPr>
          <p:cNvSpPr txBox="1"/>
          <p:nvPr/>
        </p:nvSpPr>
        <p:spPr>
          <a:xfrm>
            <a:off x="1858175" y="499592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1178E-1FB0-166A-BBA8-260930B62470}"/>
              </a:ext>
            </a:extLst>
          </p:cNvPr>
          <p:cNvSpPr txBox="1"/>
          <p:nvPr/>
        </p:nvSpPr>
        <p:spPr>
          <a:xfrm>
            <a:off x="5283918" y="499592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95F4B-F2D5-F83B-0298-1EB16240A243}"/>
              </a:ext>
            </a:extLst>
          </p:cNvPr>
          <p:cNvSpPr txBox="1"/>
          <p:nvPr/>
        </p:nvSpPr>
        <p:spPr>
          <a:xfrm>
            <a:off x="9066748" y="499592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2.2</a:t>
            </a:r>
          </a:p>
        </p:txBody>
      </p:sp>
    </p:spTree>
    <p:extLst>
      <p:ext uri="{BB962C8B-B14F-4D97-AF65-F5344CB8AC3E}">
        <p14:creationId xmlns:p14="http://schemas.microsoft.com/office/powerpoint/2010/main" val="112049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 latinLnBrk="1"/>
            <a:fld id="{0AE8A381-81F1-40BF-A1F3-1F818F8B7375}" type="slidenum">
              <a:rPr lang="ko-KR" altLang="en-US">
                <a:solidFill>
                  <a:prstClr val="white">
                    <a:lumMod val="50000"/>
                  </a:prstClr>
                </a:solidFill>
                <a:latin typeface="Malgun Gothic"/>
                <a:ea typeface="Malgun Gothic" pitchFamily="50" charset="-127"/>
              </a:rPr>
              <a:t>18</a:t>
            </a:fld>
            <a:endParaRPr lang="ko-KR" altLang="en-US" dirty="0">
              <a:solidFill>
                <a:prstClr val="white">
                  <a:lumMod val="50000"/>
                </a:prstClr>
              </a:solidFill>
              <a:latin typeface="Malgun Gothic"/>
              <a:ea typeface="Malgun Gothic" pitchFamily="50" charset="-127"/>
            </a:endParaRPr>
          </a:p>
        </p:txBody>
      </p:sp>
      <p:sp>
        <p:nvSpPr>
          <p:cNvPr id="5" name="任意多边形: 形状 7"/>
          <p:cNvSpPr/>
          <p:nvPr/>
        </p:nvSpPr>
        <p:spPr>
          <a:xfrm flipH="1" flipV="1">
            <a:off x="1" y="5157144"/>
            <a:ext cx="1420284" cy="567267"/>
          </a:xfrm>
          <a:custGeom>
            <a:avLst/>
            <a:gdLst>
              <a:gd name="connsiteX0" fmla="*/ 1419763 w 1419763"/>
              <a:gd name="connsiteY0" fmla="*/ 569306 h 569306"/>
              <a:gd name="connsiteX1" fmla="*/ 856652 w 1419763"/>
              <a:gd name="connsiteY1" fmla="*/ 569306 h 569306"/>
              <a:gd name="connsiteX2" fmla="*/ 673277 w 1419763"/>
              <a:gd name="connsiteY2" fmla="*/ 569306 h 569306"/>
              <a:gd name="connsiteX3" fmla="*/ 0 w 1419763"/>
              <a:gd name="connsiteY3" fmla="*/ 569306 h 569306"/>
              <a:gd name="connsiteX4" fmla="*/ 142327 w 1419763"/>
              <a:gd name="connsiteY4" fmla="*/ 0 h 569306"/>
              <a:gd name="connsiteX5" fmla="*/ 673277 w 1419763"/>
              <a:gd name="connsiteY5" fmla="*/ 0 h 569306"/>
              <a:gd name="connsiteX6" fmla="*/ 998978 w 1419763"/>
              <a:gd name="connsiteY6" fmla="*/ 0 h 569306"/>
              <a:gd name="connsiteX7" fmla="*/ 1419763 w 1419763"/>
              <a:gd name="connsiteY7" fmla="*/ 0 h 56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9763" h="569306">
                <a:moveTo>
                  <a:pt x="1419763" y="569306"/>
                </a:moveTo>
                <a:lnTo>
                  <a:pt x="856652" y="569306"/>
                </a:lnTo>
                <a:lnTo>
                  <a:pt x="673277" y="569306"/>
                </a:lnTo>
                <a:lnTo>
                  <a:pt x="0" y="569306"/>
                </a:lnTo>
                <a:lnTo>
                  <a:pt x="142327" y="0"/>
                </a:lnTo>
                <a:lnTo>
                  <a:pt x="673277" y="0"/>
                </a:lnTo>
                <a:lnTo>
                  <a:pt x="998978" y="0"/>
                </a:lnTo>
                <a:lnTo>
                  <a:pt x="1419763" y="0"/>
                </a:lnTo>
                <a:close/>
              </a:path>
            </a:pathLst>
          </a:custGeom>
          <a:solidFill>
            <a:srgbClr val="ED7D31">
              <a:lumMod val="75000"/>
            </a:srgbClr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219200">
              <a:defRPr/>
            </a:pPr>
            <a:endParaRPr lang="zh-CN" altLang="en-US" kern="0" noProof="1">
              <a:solidFill>
                <a:prstClr val="white"/>
              </a:solidFill>
              <a:latin typeface="等线"/>
              <a:ea typeface="等线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91702" y="5129161"/>
            <a:ext cx="2477739" cy="669199"/>
            <a:chOff x="2165350" y="4106863"/>
            <a:chExt cx="1858304" cy="501899"/>
          </a:xfrm>
        </p:grpSpPr>
        <p:cxnSp>
          <p:nvCxnSpPr>
            <p:cNvPr id="7" name="Straight Connector 38"/>
            <p:cNvCxnSpPr/>
            <p:nvPr/>
          </p:nvCxnSpPr>
          <p:spPr>
            <a:xfrm>
              <a:off x="2165350" y="4130675"/>
              <a:ext cx="0" cy="312738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2187575" y="4106863"/>
              <a:ext cx="183607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ko-KR" altLang="en-US" sz="2400" b="1" kern="0" dirty="0">
                  <a:solidFill>
                    <a:srgbClr val="70AD47">
                      <a:lumMod val="50000"/>
                    </a:srgbClr>
                  </a:solidFill>
                  <a:latin typeface="Malgun Gothic"/>
                  <a:ea typeface="Malgun Gothic" pitchFamily="50" charset="-127"/>
                </a:rPr>
                <a:t>주식회사 자비스</a:t>
              </a:r>
              <a:endParaRPr lang="zh-CN" altLang="en-US" sz="2400" b="1" kern="0" dirty="0">
                <a:solidFill>
                  <a:srgbClr val="70AD47">
                    <a:lumMod val="50000"/>
                  </a:srgbClr>
                </a:solidFill>
                <a:latin typeface="Malgun Gothic"/>
                <a:ea typeface="等线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2194299" y="4385672"/>
              <a:ext cx="954829" cy="22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en-US" altLang="zh-CN" sz="1335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Malgun Gothic"/>
                  <a:ea typeface="等线 Light"/>
                </a:rPr>
                <a:t>XAVIS Co,.Ltd.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Malgun Gothic"/>
                <a:ea typeface="等线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487616" y="5830733"/>
            <a:ext cx="4512376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en-US" altLang="ko-KR" sz="1465" b="1" kern="0" dirty="0">
                <a:solidFill>
                  <a:srgbClr val="002060"/>
                </a:solidFill>
                <a:latin typeface="Malgun Gothic"/>
                <a:ea typeface="Malgun Gothic" pitchFamily="50" charset="-127"/>
                <a:hlinkClick r:id="" action="ppaction://noaction"/>
              </a:rPr>
              <a:t>Tel:031-740-3800  Fax: 031-740-3802</a:t>
            </a:r>
            <a:endParaRPr lang="en-US" altLang="ko-KR" sz="1465" b="1" kern="0" dirty="0">
              <a:solidFill>
                <a:srgbClr val="002060"/>
              </a:solidFill>
              <a:latin typeface="Malgun Gothic"/>
              <a:ea typeface="Malgun Gothic" pitchFamily="50" charset="-127"/>
            </a:endParaRPr>
          </a:p>
          <a:p>
            <a:pPr defTabSz="1219200">
              <a:defRPr/>
            </a:pPr>
            <a:r>
              <a:rPr lang="en-US" altLang="ko-KR" sz="1465" b="1" kern="0" dirty="0">
                <a:solidFill>
                  <a:srgbClr val="002060"/>
                </a:solidFill>
                <a:latin typeface="Malgun Gothic"/>
                <a:ea typeface="Malgun Gothic" pitchFamily="50" charset="-127"/>
                <a:hlinkClick r:id="" action="ppaction://noaction"/>
              </a:rPr>
              <a:t>Email: xavis@xavis.co.kr  URL: www.xavis.co.kr</a:t>
            </a:r>
          </a:p>
        </p:txBody>
      </p:sp>
      <p:sp>
        <p:nvSpPr>
          <p:cNvPr id="11" name="椭圆 17"/>
          <p:cNvSpPr/>
          <p:nvPr/>
        </p:nvSpPr>
        <p:spPr bwMode="auto">
          <a:xfrm>
            <a:off x="5641071" y="1605820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381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 defTabSz="1219200">
              <a:defRPr/>
            </a:pPr>
            <a:endParaRPr lang="zh-CN" altLang="en-US" sz="2400" kern="0" noProof="1">
              <a:solidFill>
                <a:prstClr val="white"/>
              </a:solidFill>
              <a:latin typeface="等线"/>
              <a:ea typeface="等线"/>
            </a:endParaRPr>
          </a:p>
        </p:txBody>
      </p:sp>
      <p:sp>
        <p:nvSpPr>
          <p:cNvPr id="12" name="椭圆 20"/>
          <p:cNvSpPr/>
          <p:nvPr/>
        </p:nvSpPr>
        <p:spPr bwMode="auto">
          <a:xfrm>
            <a:off x="7409537" y="2324315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381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 defTabSz="1219200">
              <a:defRPr/>
            </a:pPr>
            <a:endParaRPr lang="zh-CN" altLang="en-US" sz="2400" kern="0" noProof="1">
              <a:solidFill>
                <a:prstClr val="white"/>
              </a:solidFill>
              <a:latin typeface="等线"/>
              <a:ea typeface="等线"/>
            </a:endParaRPr>
          </a:p>
        </p:txBody>
      </p:sp>
      <p:sp>
        <p:nvSpPr>
          <p:cNvPr id="13" name="椭圆 14"/>
          <p:cNvSpPr/>
          <p:nvPr/>
        </p:nvSpPr>
        <p:spPr bwMode="auto">
          <a:xfrm>
            <a:off x="4447287" y="2848261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381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 defTabSz="1219200">
              <a:defRPr/>
            </a:pPr>
            <a:endParaRPr lang="zh-CN" altLang="en-US" sz="2400" kern="0" noProof="1">
              <a:solidFill>
                <a:prstClr val="white"/>
              </a:solidFill>
              <a:latin typeface="等线"/>
              <a:ea typeface="等线"/>
            </a:endParaRPr>
          </a:p>
        </p:txBody>
      </p:sp>
      <p:sp>
        <p:nvSpPr>
          <p:cNvPr id="14" name="椭圆 2"/>
          <p:cNvSpPr/>
          <p:nvPr/>
        </p:nvSpPr>
        <p:spPr bwMode="auto">
          <a:xfrm>
            <a:off x="2959859" y="1894113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38100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 defTabSz="1219200">
              <a:defRPr/>
            </a:pPr>
            <a:endParaRPr lang="zh-CN" altLang="en-US" sz="2400" kern="0" noProof="1">
              <a:solidFill>
                <a:prstClr val="white"/>
              </a:solidFill>
              <a:latin typeface="等线"/>
              <a:ea typeface="等线"/>
            </a:endParaRPr>
          </a:p>
        </p:txBody>
      </p:sp>
      <p:sp>
        <p:nvSpPr>
          <p:cNvPr id="15" name="MH_Other_4"/>
          <p:cNvSpPr/>
          <p:nvPr>
            <p:custDataLst>
              <p:tags r:id="rId1"/>
            </p:custDataLst>
          </p:nvPr>
        </p:nvSpPr>
        <p:spPr>
          <a:xfrm>
            <a:off x="8690037" y="4448307"/>
            <a:ext cx="576000" cy="576000"/>
          </a:xfrm>
          <a:prstGeom prst="ellipse">
            <a:avLst/>
          </a:prstGeom>
          <a:gradFill flip="none" rotWithShape="1">
            <a:gsLst>
              <a:gs pos="100000">
                <a:sysClr val="window" lastClr="FFFFFF"/>
              </a:gs>
              <a:gs pos="0">
                <a:srgbClr val="E0E0E0"/>
              </a:gs>
            </a:gsLst>
            <a:lin ang="81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16" name="MH_Other_4"/>
          <p:cNvSpPr/>
          <p:nvPr>
            <p:custDataLst>
              <p:tags r:id="rId2"/>
            </p:custDataLst>
          </p:nvPr>
        </p:nvSpPr>
        <p:spPr>
          <a:xfrm>
            <a:off x="3192340" y="4270875"/>
            <a:ext cx="359349" cy="355199"/>
          </a:xfrm>
          <a:prstGeom prst="ellipse">
            <a:avLst/>
          </a:prstGeom>
          <a:gradFill flip="none" rotWithShape="1">
            <a:gsLst>
              <a:gs pos="100000">
                <a:sysClr val="window" lastClr="FFFFFF"/>
              </a:gs>
              <a:gs pos="0">
                <a:srgbClr val="E0E0E0"/>
              </a:gs>
            </a:gsLst>
            <a:lin ang="81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17" name="MH_Other_4"/>
          <p:cNvSpPr/>
          <p:nvPr>
            <p:custDataLst>
              <p:tags r:id="rId3"/>
            </p:custDataLst>
          </p:nvPr>
        </p:nvSpPr>
        <p:spPr>
          <a:xfrm>
            <a:off x="10153651" y="1808492"/>
            <a:ext cx="768349" cy="766233"/>
          </a:xfrm>
          <a:prstGeom prst="ellipse">
            <a:avLst/>
          </a:prstGeom>
          <a:solidFill>
            <a:srgbClr val="ED7D31">
              <a:lumMod val="75000"/>
            </a:srgbClr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18" name="MH_Other_4"/>
          <p:cNvSpPr/>
          <p:nvPr>
            <p:custDataLst>
              <p:tags r:id="rId4"/>
            </p:custDataLst>
          </p:nvPr>
        </p:nvSpPr>
        <p:spPr>
          <a:xfrm>
            <a:off x="937685" y="3040391"/>
            <a:ext cx="766233" cy="768351"/>
          </a:xfrm>
          <a:prstGeom prst="ellipse">
            <a:avLst/>
          </a:prstGeom>
          <a:solidFill>
            <a:srgbClr val="ED7D31">
              <a:lumMod val="75000"/>
            </a:srgbClr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19" name="MH_Other_4"/>
          <p:cNvSpPr/>
          <p:nvPr>
            <p:custDataLst>
              <p:tags r:id="rId5"/>
            </p:custDataLst>
          </p:nvPr>
        </p:nvSpPr>
        <p:spPr>
          <a:xfrm>
            <a:off x="1896740" y="3942656"/>
            <a:ext cx="473853" cy="468379"/>
          </a:xfrm>
          <a:prstGeom prst="ellipse">
            <a:avLst/>
          </a:prstGeom>
          <a:gradFill flip="none" rotWithShape="1">
            <a:gsLst>
              <a:gs pos="100000">
                <a:sysClr val="window" lastClr="FFFFFF"/>
              </a:gs>
              <a:gs pos="0">
                <a:srgbClr val="E0E0E0"/>
              </a:gs>
            </a:gsLst>
            <a:lin ang="81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0" name="MH_Other_4"/>
          <p:cNvSpPr/>
          <p:nvPr>
            <p:custDataLst>
              <p:tags r:id="rId6"/>
            </p:custDataLst>
          </p:nvPr>
        </p:nvSpPr>
        <p:spPr>
          <a:xfrm>
            <a:off x="8175733" y="1434231"/>
            <a:ext cx="384000" cy="384000"/>
          </a:xfrm>
          <a:prstGeom prst="ellipse">
            <a:avLst/>
          </a:prstGeom>
          <a:gradFill flip="none" rotWithShape="1">
            <a:gsLst>
              <a:gs pos="100000">
                <a:sysClr val="window" lastClr="FFFFFF"/>
              </a:gs>
              <a:gs pos="0">
                <a:srgbClr val="E0E0E0"/>
              </a:gs>
            </a:gsLst>
            <a:lin ang="81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1" name="MH_Other_4"/>
          <p:cNvSpPr/>
          <p:nvPr>
            <p:custDataLst>
              <p:tags r:id="rId7"/>
            </p:custDataLst>
          </p:nvPr>
        </p:nvSpPr>
        <p:spPr>
          <a:xfrm>
            <a:off x="3216270" y="1202335"/>
            <a:ext cx="469129" cy="463711"/>
          </a:xfrm>
          <a:prstGeom prst="ellipse">
            <a:avLst/>
          </a:prstGeom>
          <a:gradFill flip="none" rotWithShape="1">
            <a:gsLst>
              <a:gs pos="100000">
                <a:sysClr val="window" lastClr="FFFFFF"/>
              </a:gs>
              <a:gs pos="0">
                <a:srgbClr val="E0E0E0"/>
              </a:gs>
            </a:gsLst>
            <a:lin ang="81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2" name="MH_Other_4"/>
          <p:cNvSpPr/>
          <p:nvPr>
            <p:custDataLst>
              <p:tags r:id="rId8"/>
            </p:custDataLst>
          </p:nvPr>
        </p:nvSpPr>
        <p:spPr>
          <a:xfrm>
            <a:off x="6798931" y="4046926"/>
            <a:ext cx="312000" cy="308396"/>
          </a:xfrm>
          <a:prstGeom prst="ellipse">
            <a:avLst/>
          </a:prstGeom>
          <a:gradFill flip="none" rotWithShape="1">
            <a:gsLst>
              <a:gs pos="100000">
                <a:sysClr val="window" lastClr="FFFFFF"/>
              </a:gs>
              <a:gs pos="0">
                <a:srgbClr val="E0E0E0"/>
              </a:gs>
            </a:gsLst>
            <a:lin ang="81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3" name="MH_Other_4"/>
          <p:cNvSpPr/>
          <p:nvPr>
            <p:custDataLst>
              <p:tags r:id="rId9"/>
            </p:custDataLst>
          </p:nvPr>
        </p:nvSpPr>
        <p:spPr>
          <a:xfrm>
            <a:off x="9673167" y="4145291"/>
            <a:ext cx="480484" cy="480484"/>
          </a:xfrm>
          <a:prstGeom prst="ellipse">
            <a:avLst/>
          </a:prstGeom>
          <a:solidFill>
            <a:srgbClr val="00B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4" name="MH_Other_4"/>
          <p:cNvSpPr/>
          <p:nvPr>
            <p:custDataLst>
              <p:tags r:id="rId10"/>
            </p:custDataLst>
          </p:nvPr>
        </p:nvSpPr>
        <p:spPr>
          <a:xfrm>
            <a:off x="1955800" y="2282624"/>
            <a:ext cx="431800" cy="431800"/>
          </a:xfrm>
          <a:prstGeom prst="ellipse">
            <a:avLst/>
          </a:prstGeom>
          <a:solidFill>
            <a:srgbClr val="92D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5" name="MH_Other_4"/>
          <p:cNvSpPr/>
          <p:nvPr>
            <p:custDataLst>
              <p:tags r:id="rId11"/>
            </p:custDataLst>
          </p:nvPr>
        </p:nvSpPr>
        <p:spPr>
          <a:xfrm>
            <a:off x="4658785" y="1808491"/>
            <a:ext cx="383116" cy="383117"/>
          </a:xfrm>
          <a:prstGeom prst="ellipse">
            <a:avLst/>
          </a:prstGeom>
          <a:solidFill>
            <a:srgbClr val="92D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6" name="MH_Other_4"/>
          <p:cNvSpPr/>
          <p:nvPr>
            <p:custDataLst>
              <p:tags r:id="rId12"/>
            </p:custDataLst>
          </p:nvPr>
        </p:nvSpPr>
        <p:spPr>
          <a:xfrm>
            <a:off x="7564968" y="4411992"/>
            <a:ext cx="268817" cy="268817"/>
          </a:xfrm>
          <a:prstGeom prst="ellipse">
            <a:avLst/>
          </a:prstGeom>
          <a:solidFill>
            <a:srgbClr val="92D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7" name="MH_Other_4"/>
          <p:cNvSpPr/>
          <p:nvPr>
            <p:custDataLst>
              <p:tags r:id="rId13"/>
            </p:custDataLst>
          </p:nvPr>
        </p:nvSpPr>
        <p:spPr>
          <a:xfrm>
            <a:off x="6838951" y="1124809"/>
            <a:ext cx="289983" cy="289983"/>
          </a:xfrm>
          <a:prstGeom prst="ellipse">
            <a:avLst/>
          </a:prstGeom>
          <a:solidFill>
            <a:srgbClr val="00B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8" name="MH_Other_4"/>
          <p:cNvSpPr/>
          <p:nvPr>
            <p:custDataLst>
              <p:tags r:id="rId14"/>
            </p:custDataLst>
          </p:nvPr>
        </p:nvSpPr>
        <p:spPr>
          <a:xfrm>
            <a:off x="3951818" y="4196091"/>
            <a:ext cx="241300" cy="239184"/>
          </a:xfrm>
          <a:prstGeom prst="ellipse">
            <a:avLst/>
          </a:prstGeom>
          <a:solidFill>
            <a:srgbClr val="00B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29" name="MH_Other_4"/>
          <p:cNvSpPr/>
          <p:nvPr>
            <p:custDataLst>
              <p:tags r:id="rId15"/>
            </p:custDataLst>
          </p:nvPr>
        </p:nvSpPr>
        <p:spPr>
          <a:xfrm>
            <a:off x="9817101" y="3040392"/>
            <a:ext cx="192617" cy="192617"/>
          </a:xfrm>
          <a:prstGeom prst="ellipse">
            <a:avLst/>
          </a:prstGeom>
          <a:solidFill>
            <a:srgbClr val="92D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30" name="MH_Other_4"/>
          <p:cNvSpPr/>
          <p:nvPr>
            <p:custDataLst>
              <p:tags r:id="rId16"/>
            </p:custDataLst>
          </p:nvPr>
        </p:nvSpPr>
        <p:spPr>
          <a:xfrm>
            <a:off x="6028267" y="4663875"/>
            <a:ext cx="336551" cy="336549"/>
          </a:xfrm>
          <a:prstGeom prst="ellipse">
            <a:avLst/>
          </a:prstGeom>
          <a:solidFill>
            <a:srgbClr val="00B050"/>
          </a:solidFill>
          <a:ln w="15875" cap="flat" cmpd="sng" algn="ctr">
            <a:noFill/>
            <a:prstDash val="solid"/>
            <a:miter lim="800000"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txBody>
          <a:bodyPr lIns="135363" tIns="67679" rIns="135363" bIns="67679" anchor="ctr"/>
          <a:lstStyle/>
          <a:p>
            <a:pPr algn="ctr" defTabSz="1219200">
              <a:defRPr/>
            </a:pPr>
            <a:endParaRPr lang="en-US" sz="2400" kern="0" noProof="1">
              <a:solidFill>
                <a:prstClr val="white"/>
              </a:solidFill>
              <a:latin typeface="等线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5800" y="2300589"/>
            <a:ext cx="7513080" cy="1614007"/>
          </a:xfrm>
          <a:prstGeom prst="rect">
            <a:avLst/>
          </a:prstGeom>
          <a:noFill/>
        </p:spPr>
        <p:txBody>
          <a:bodyPr wrap="square" lIns="135363" tIns="67679" rIns="135363" bIns="67679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pPr defTabSz="1219200"/>
            <a:r>
              <a:rPr lang="en-US" altLang="zh-CN" sz="9600" noProof="1">
                <a:solidFill>
                  <a:srgbClr val="ED7D31">
                    <a:lumMod val="75000"/>
                  </a:srgbClr>
                </a:solidFill>
                <a:latin typeface="Arial" panose="02080604020202020204" pitchFamily="34" charset="0"/>
                <a:ea typeface="等线 Light"/>
                <a:cs typeface="Arial" panose="02080604020202020204" pitchFamily="34" charset="0"/>
              </a:rPr>
              <a:t>Thanks</a:t>
            </a:r>
            <a:endParaRPr lang="zh-CN" altLang="en-US" sz="9600" noProof="1">
              <a:solidFill>
                <a:srgbClr val="ED7D31">
                  <a:lumMod val="75000"/>
                </a:srgbClr>
              </a:solidFill>
              <a:latin typeface="Arial" panose="02080604020202020204" pitchFamily="34" charset="0"/>
              <a:ea typeface="等线 Light"/>
              <a:cs typeface="Arial" panose="02080604020202020204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99" y="5190019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A090-415B-2229-E03F-936F8C69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3C2DE-EFD1-676A-D5BC-104362586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describes the distribution of pixel intensities in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 histogram of a digital image with gray levels in the range [0, L-1] is a discrete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Unnormalized histogram: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k = 0, 1, 2,…, L-1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426F9-3044-5EE7-894E-16D75859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92E0E9-D484-962D-A7A7-FECEFAC271C3}"/>
              </a:ext>
            </a:extLst>
          </p:cNvPr>
          <p:cNvGrpSpPr/>
          <p:nvPr/>
        </p:nvGrpSpPr>
        <p:grpSpPr>
          <a:xfrm>
            <a:off x="3206295" y="2379439"/>
            <a:ext cx="5393404" cy="2533293"/>
            <a:chOff x="3214840" y="2464897"/>
            <a:chExt cx="5393404" cy="2533293"/>
          </a:xfrm>
        </p:grpSpPr>
        <p:pic>
          <p:nvPicPr>
            <p:cNvPr id="1028" name="Picture 4" descr="Histogram-Function">
              <a:extLst>
                <a:ext uri="{FF2B5EF4-FFF2-40B4-BE49-F238E27FC236}">
                  <a16:creationId xmlns:a16="http://schemas.microsoft.com/office/drawing/2014/main" id="{E9333F06-0A47-A0FC-548F-A7A6EEDF7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353" y="3106390"/>
              <a:ext cx="2023730" cy="744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2AC066-E195-332B-C8A9-1C8B2A9DF08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32080" y="3665047"/>
              <a:ext cx="882507" cy="7698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DE9080F0-ECF8-999A-6265-C9C124EF3C05}"/>
                </a:ext>
              </a:extLst>
            </p:cNvPr>
            <p:cNvSpPr txBox="1">
              <a:spLocks/>
            </p:cNvSpPr>
            <p:nvPr/>
          </p:nvSpPr>
          <p:spPr>
            <a:xfrm>
              <a:off x="3720215" y="4434859"/>
              <a:ext cx="2023730" cy="3641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4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14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K-</a:t>
              </a:r>
              <a:r>
                <a:rPr lang="en-US" sz="1600" dirty="0" err="1"/>
                <a:t>th</a:t>
              </a:r>
              <a:r>
                <a:rPr lang="en-US" sz="1600" dirty="0"/>
                <a:t> intensity level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2C551E-39D5-096E-54AD-0067BE6DC40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469166" y="3690126"/>
              <a:ext cx="1127213" cy="7447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29611CDA-66AA-EECA-CE8B-102200A428C8}"/>
                </a:ext>
              </a:extLst>
            </p:cNvPr>
            <p:cNvSpPr txBox="1">
              <a:spLocks/>
            </p:cNvSpPr>
            <p:nvPr/>
          </p:nvSpPr>
          <p:spPr>
            <a:xfrm>
              <a:off x="6584514" y="4434859"/>
              <a:ext cx="2023730" cy="5633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4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14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Number of pixels that has intensity level </a:t>
              </a:r>
              <a:r>
                <a:rPr lang="en-US" sz="1600" dirty="0" err="1"/>
                <a:t>r_k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42B3EE-C421-54E7-5E8F-4EBECA75E651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4965917" y="2829057"/>
              <a:ext cx="229926" cy="4179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BDEBB58F-C8B2-D8E9-EF90-7B503FD239AC}"/>
                </a:ext>
              </a:extLst>
            </p:cNvPr>
            <p:cNvSpPr txBox="1">
              <a:spLocks/>
            </p:cNvSpPr>
            <p:nvPr/>
          </p:nvSpPr>
          <p:spPr>
            <a:xfrm>
              <a:off x="3214840" y="2464897"/>
              <a:ext cx="3502154" cy="3641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4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14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Histogram value at intensity level </a:t>
              </a:r>
              <a:r>
                <a:rPr lang="en-US" sz="1600" dirty="0" err="1"/>
                <a:t>r_k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8FD2-A456-EB74-8437-DCF4F141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05A5-FB6B-9F1C-A8AC-3EEE8FEB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986B-0483-63F1-75A7-A00479D6F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Normalized histogram: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mostly work with this type of histogram =&gt; Image 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F2FE-2445-9C5A-FC3C-EE9D37C2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07D7CE-7C0B-AD75-6F3C-E7AF356E040B}"/>
              </a:ext>
            </a:extLst>
          </p:cNvPr>
          <p:cNvGrpSpPr/>
          <p:nvPr/>
        </p:nvGrpSpPr>
        <p:grpSpPr>
          <a:xfrm>
            <a:off x="2385898" y="1492074"/>
            <a:ext cx="6089907" cy="2272340"/>
            <a:chOff x="2385898" y="1372433"/>
            <a:chExt cx="6089907" cy="22723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E34241-8370-0E1C-8DF6-2368CBA5A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937" y="2121803"/>
              <a:ext cx="2562783" cy="796541"/>
            </a:xfrm>
            <a:prstGeom prst="rect">
              <a:avLst/>
            </a:prstGeom>
          </p:spPr>
        </p:pic>
        <p:sp>
          <p:nvSpPr>
            <p:cNvPr id="8" name="Text Placeholder 2">
              <a:extLst>
                <a:ext uri="{FF2B5EF4-FFF2-40B4-BE49-F238E27FC236}">
                  <a16:creationId xmlns:a16="http://schemas.microsoft.com/office/drawing/2014/main" id="{CFD141DD-A1BB-E92F-C976-034A883D8C46}"/>
                </a:ext>
              </a:extLst>
            </p:cNvPr>
            <p:cNvSpPr txBox="1">
              <a:spLocks/>
            </p:cNvSpPr>
            <p:nvPr/>
          </p:nvSpPr>
          <p:spPr>
            <a:xfrm>
              <a:off x="2385898" y="1395374"/>
              <a:ext cx="3502154" cy="3641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4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14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Probability of intensity level </a:t>
              </a:r>
              <a:r>
                <a:rPr lang="en-US" sz="1600" dirty="0" err="1"/>
                <a:t>r_k</a:t>
              </a:r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81DD018-2423-B8CA-74B5-A94825E8E95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136975" y="1759534"/>
              <a:ext cx="503391" cy="5649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FAD55E3C-7E1E-BBBC-BEB1-AB4EBCD8BBFC}"/>
                </a:ext>
              </a:extLst>
            </p:cNvPr>
            <p:cNvSpPr txBox="1">
              <a:spLocks/>
            </p:cNvSpPr>
            <p:nvPr/>
          </p:nvSpPr>
          <p:spPr>
            <a:xfrm>
              <a:off x="4075867" y="3280613"/>
              <a:ext cx="3502154" cy="3641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4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14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Image rows and columns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808D3-ACAA-10AA-7704-6B11AA33284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5826944" y="2837597"/>
              <a:ext cx="437123" cy="4430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1E2AD3-8C17-7311-2DBE-626C4235C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075" y="1855394"/>
              <a:ext cx="416645" cy="4414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F5F3B8BC-C4E0-E1C0-3598-9A5AE55B62B2}"/>
                </a:ext>
              </a:extLst>
            </p:cNvPr>
            <p:cNvSpPr txBox="1">
              <a:spLocks/>
            </p:cNvSpPr>
            <p:nvPr/>
          </p:nvSpPr>
          <p:spPr>
            <a:xfrm>
              <a:off x="6452075" y="1372433"/>
              <a:ext cx="2023730" cy="5633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indent="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4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14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1" hangingPunct="1">
                <a:spcBef>
                  <a:spcPct val="20000"/>
                </a:spcBef>
                <a:buFont typeface="Arial" panose="0208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Number of pixels that has intensity level </a:t>
              </a:r>
              <a:r>
                <a:rPr lang="en-US" sz="1600" dirty="0" err="1"/>
                <a:t>r_k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9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F69E8-973F-B770-5E64-C24FB894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558-6E80-77AD-4167-C94FBDF3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3DBC-0706-CE2A-6283-BBA2F6DB5C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020C9-A503-0BFC-C4CA-2EB1DC56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853D8-8A52-D18A-CB64-A12DF222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64" y="1142211"/>
            <a:ext cx="7195559" cy="42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F78A8-C4C4-7739-EB09-53A2A017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CA7C-5E8D-7BD4-6805-A1ACA7EB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53CE-635B-1CF6-F344-6A3887AEC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Purpose: To transform the original image intensity values 𝑟 into new values 𝑠, such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histogram (probability density function - pdf) becomes uniform (evenly distributed)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contrast of image is improved by using the full intensity range [0, L-1]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35C3-3144-94E0-3D84-36BA6062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5997-19DA-565D-6BF3-D97BE7D4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49" y="2277160"/>
            <a:ext cx="744959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BEEE8-61F1-2C00-EBDF-86B77002E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ED3D-7BAE-9D66-62C3-FD81EFF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17B62-9069-A06F-B999-96A8AA880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continuous value equalization, we use Cumulative Distribution Function (CDF).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CDF of pixel intensity 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Transformation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0920-7B8E-815F-3530-A766E1D3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915868-89E5-F4E9-F3EC-BF1C3563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911" y="2130573"/>
            <a:ext cx="2309324" cy="40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91B9C-50B1-78A5-35BC-1CDCD009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41" y="3429000"/>
            <a:ext cx="416300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A9718-7075-AF10-AF92-FC9121892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49BD-08B7-0466-1C75-379A947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AF765-FAC0-7CFC-0D4F-A0F6D52B5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discrete value equalization, we work with probabilities and summations.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Probability of occurrence of intensity level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target intensity level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can be calculated using this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24BF8-4505-3D4B-F561-90D7C869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3D1F2-3845-2D01-70D5-ADCC0C83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064" y="2058736"/>
            <a:ext cx="1505160" cy="63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745CB-D555-CA63-004B-56B11EE7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86" y="3522737"/>
            <a:ext cx="449642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6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4AF79-5DB4-47B1-9740-22F1F7460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247E-2BDB-8191-C791-DEA1A45D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E7A0-061E-538A-3B07-382C2CF14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implementation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manualEqualizeHist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E446E-B5AA-3E02-A14B-48FE6C08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673A4-B2E2-81EE-6125-8AFCDA77973C}"/>
              </a:ext>
            </a:extLst>
          </p:cNvPr>
          <p:cNvSpPr txBox="1"/>
          <p:nvPr/>
        </p:nvSpPr>
        <p:spPr>
          <a:xfrm>
            <a:off x="198690" y="1282387"/>
            <a:ext cx="56295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output =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.clone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hist[256] = { 0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[256] = { 0 };  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Look-up table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total =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 = 256;           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Intensity levels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49EBF-3139-22D5-6830-D8EF2AFEA1D9}"/>
              </a:ext>
            </a:extLst>
          </p:cNvPr>
          <p:cNvSpPr txBox="1"/>
          <p:nvPr/>
        </p:nvSpPr>
        <p:spPr>
          <a:xfrm>
            <a:off x="198690" y="2357871"/>
            <a:ext cx="77318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Step 1: Calculate histogram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 y &lt; </a:t>
            </a:r>
            <a:r>
              <a:rPr lang="es-E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.rows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y++)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0; x &lt;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x++) {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hist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.at&lt;</a:t>
            </a:r>
            <a:r>
              <a:rPr lang="es-E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uchar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&gt;(y, x)]++;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Step 2: Compute Look up Table based on Histogram Equalization formula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cummulated_hist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k = 0; k &lt; 256; k++)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cummulated_hist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hist[k];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[k]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cvRound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)(L - 1) / total) *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cummulated_hist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T(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r_k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Step 3: Apply LUT to get equalized image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 y &lt; </a:t>
            </a:r>
            <a:r>
              <a:rPr lang="es-E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.rows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y++)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0; x &lt;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x++) {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output.at&lt;</a:t>
            </a:r>
            <a:r>
              <a:rPr lang="es-E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uchar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&gt;(y, x) = </a:t>
            </a:r>
            <a:r>
              <a:rPr lang="es-E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lut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s-E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.at&lt;</a:t>
            </a:r>
            <a:r>
              <a:rPr lang="es-E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uchar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&gt;(y, x)];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79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FC6F5-7E31-ECBC-91D4-FE292509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E965-EE13-6ABA-C741-5DB7E29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478D-570B-D705-9103-B3450ABA5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233151" cy="54979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an image has large concentration of pixels in one end of the gray scale, applying histogram equalization transformation may not be optimal.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Reason: When this transformation is applied to the levels of the input image to obtain a histogram-equalized result, the net effect is to map a very narrow interval of dark pixels into the upper end of the gray scale of the output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1603-BB63-FE1F-78BF-5D00BB71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C5AA7-9E8D-A000-7C34-2CF0196C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0" y="2065944"/>
            <a:ext cx="4445455" cy="2514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1DF87-424A-7358-2B45-646AD0AA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37" y="1706376"/>
            <a:ext cx="5268829" cy="34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4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1071</Words>
  <Application>Microsoft Office PowerPoint</Application>
  <PresentationFormat>Widescreen</PresentationFormat>
  <Paragraphs>257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等线</vt:lpstr>
      <vt:lpstr>Malgun Gothic</vt:lpstr>
      <vt:lpstr>Malgun Gothic</vt:lpstr>
      <vt:lpstr>Arial</vt:lpstr>
      <vt:lpstr>Arial Unicode MS</vt:lpstr>
      <vt:lpstr>Calibri</vt:lpstr>
      <vt:lpstr>Cascadia Mono</vt:lpstr>
      <vt:lpstr>Courier New</vt:lpstr>
      <vt:lpstr>HY견고딕</vt:lpstr>
      <vt:lpstr>Symbol</vt:lpstr>
      <vt:lpstr>Wingdings</vt:lpstr>
      <vt:lpstr>양재참숯체B</vt:lpstr>
      <vt:lpstr>디자인 사용자 지정</vt:lpstr>
      <vt:lpstr>PowerPoint Presentation</vt:lpstr>
      <vt:lpstr>Histogram</vt:lpstr>
      <vt:lpstr>Histogram</vt:lpstr>
      <vt:lpstr>Histogram</vt:lpstr>
      <vt:lpstr>Histogram equalization</vt:lpstr>
      <vt:lpstr>Histogram equalization</vt:lpstr>
      <vt:lpstr>Histogram equalization</vt:lpstr>
      <vt:lpstr>Histogram equalization</vt:lpstr>
      <vt:lpstr>Histogram specification</vt:lpstr>
      <vt:lpstr>Histogram specification</vt:lpstr>
      <vt:lpstr>Local Histogram Equalization</vt:lpstr>
      <vt:lpstr>Local Histogram Equalization</vt:lpstr>
      <vt:lpstr>Local Histogram Equalization</vt:lpstr>
      <vt:lpstr>Contrast Limited Adaptive Histogram Equalization (CLAHE)</vt:lpstr>
      <vt:lpstr>Transformation functions</vt:lpstr>
      <vt:lpstr>Transformation functions</vt:lpstr>
      <vt:lpstr>Transformation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an f</cp:lastModifiedBy>
  <cp:revision>303</cp:revision>
  <dcterms:created xsi:type="dcterms:W3CDTF">2024-11-29T08:47:06Z</dcterms:created>
  <dcterms:modified xsi:type="dcterms:W3CDTF">2025-05-09T02:53:50Z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