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Thin"/>
      <p:regular r:id="rId15"/>
      <p:bold r:id="rId16"/>
      <p:italic r:id="rId17"/>
      <p:boldItalic r:id="rId18"/>
    </p:embeddedFon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Thin-regular.fntdata"/><Relationship Id="rId14" Type="http://schemas.openxmlformats.org/officeDocument/2006/relationships/slide" Target="slides/slide9.xml"/><Relationship Id="rId17" Type="http://schemas.openxmlformats.org/officeDocument/2006/relationships/font" Target="fonts/RobotoThin-italic.fntdata"/><Relationship Id="rId16" Type="http://schemas.openxmlformats.org/officeDocument/2006/relationships/font" Target="fonts/RobotoThin-bold.fntdata"/><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font" Target="fonts/RobotoThin-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3aefc1ce2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3aefc1ce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3aefc1ce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3aefc1ce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3aefc1ce2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3aefc1ce2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3aefc1ce2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3aefc1ce2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3aefc1ce2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3aefc1ce2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3aefc1ce2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3aefc1ce2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3aefc1ce2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3aefc1ce2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3aefc1ce2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3aefc1ce2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solidFill>
                  <a:srgbClr val="000000"/>
                </a:solidFill>
              </a:rPr>
              <a:t>Mô hình MVC</a:t>
            </a:r>
            <a:endParaRPr>
              <a:solidFill>
                <a:srgbClr val="000000"/>
              </a:solidFill>
            </a:endParaRPr>
          </a:p>
        </p:txBody>
      </p:sp>
      <p:sp>
        <p:nvSpPr>
          <p:cNvPr id="57" name="Google Shape;57;p13"/>
          <p:cNvSpPr txBox="1"/>
          <p:nvPr>
            <p:ph idx="1" type="subTitle"/>
          </p:nvPr>
        </p:nvSpPr>
        <p:spPr>
          <a:xfrm>
            <a:off x="2351025" y="2959527"/>
            <a:ext cx="4242600" cy="58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latin typeface="Times New Roman"/>
                <a:ea typeface="Times New Roman"/>
                <a:cs typeface="Times New Roman"/>
                <a:sym typeface="Times New Roman"/>
              </a:rPr>
              <a:t>(Model - View - Controller)</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2400">
                <a:latin typeface="Times New Roman"/>
                <a:ea typeface="Times New Roman"/>
                <a:cs typeface="Times New Roman"/>
                <a:sym typeface="Times New Roman"/>
              </a:rPr>
              <a:t> </a:t>
            </a:r>
            <a:r>
              <a:rPr lang="vi" sz="2400">
                <a:solidFill>
                  <a:srgbClr val="000000"/>
                </a:solidFill>
                <a:latin typeface="Times New Roman"/>
                <a:ea typeface="Times New Roman"/>
                <a:cs typeface="Times New Roman"/>
                <a:sym typeface="Times New Roman"/>
              </a:rPr>
              <a:t>I. Tổng quan về mô hình MVC</a:t>
            </a:r>
            <a:endParaRPr sz="2400">
              <a:solidFill>
                <a:srgbClr val="000000"/>
              </a:solidFill>
              <a:highlight>
                <a:srgbClr val="000000"/>
              </a:highlight>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latin typeface="Times New Roman"/>
                <a:ea typeface="Times New Roman"/>
                <a:cs typeface="Times New Roman"/>
                <a:sym typeface="Times New Roman"/>
              </a:rPr>
              <a:t>+) Được thảo luận vào năm 1979 và giới thiệu lần đầu vào năm 1987 bằng ngôn ngữ Smalltalk</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a:solidFill>
                  <a:srgbClr val="000000"/>
                </a:solidFill>
                <a:latin typeface="Times New Roman"/>
                <a:ea typeface="Times New Roman"/>
                <a:cs typeface="Times New Roman"/>
                <a:sym typeface="Times New Roman"/>
              </a:rPr>
              <a:t>+) Mô hình Model - View - Controller(MVC) là một mẫu kiến trúc phân tách một ứng dụng thành ba thành phần logic chính gồm: Model, View, Controller</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vi">
                <a:solidFill>
                  <a:srgbClr val="000000"/>
                </a:solidFill>
                <a:latin typeface="Times New Roman"/>
                <a:ea typeface="Times New Roman"/>
                <a:cs typeface="Times New Roman"/>
                <a:sym typeface="Times New Roman"/>
              </a:rPr>
              <a:t>+) MVC tách lớp logic nghiệp vụ và lớp hiển thị ra riêng biệt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66300"/>
            <a:ext cx="8520600" cy="5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vi" sz="2400">
                <a:solidFill>
                  <a:srgbClr val="000000"/>
                </a:solidFill>
                <a:latin typeface="Times New Roman"/>
                <a:ea typeface="Times New Roman"/>
                <a:cs typeface="Times New Roman"/>
                <a:sym typeface="Times New Roman"/>
              </a:rPr>
              <a:t>II.Khái quát các thành phần của mô hình MVC</a:t>
            </a:r>
            <a:endParaRPr sz="2400">
              <a:solidFill>
                <a:srgbClr val="000000"/>
              </a:solidFill>
              <a:latin typeface="Times New Roman"/>
              <a:ea typeface="Times New Roman"/>
              <a:cs typeface="Times New Roman"/>
              <a:sym typeface="Times New Roman"/>
            </a:endParaRPr>
          </a:p>
        </p:txBody>
      </p:sp>
      <p:sp>
        <p:nvSpPr>
          <p:cNvPr id="69" name="Google Shape;69;p15"/>
          <p:cNvSpPr txBox="1"/>
          <p:nvPr>
            <p:ph idx="1" type="body"/>
          </p:nvPr>
        </p:nvSpPr>
        <p:spPr>
          <a:xfrm>
            <a:off x="311700" y="920200"/>
            <a:ext cx="8832300" cy="435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70" name="Google Shape;70;p15"/>
          <p:cNvGrpSpPr/>
          <p:nvPr/>
        </p:nvGrpSpPr>
        <p:grpSpPr>
          <a:xfrm>
            <a:off x="383828" y="3722992"/>
            <a:ext cx="7815286" cy="1366344"/>
            <a:chOff x="1515539" y="2322568"/>
            <a:chExt cx="6035436" cy="643500"/>
          </a:xfrm>
        </p:grpSpPr>
        <p:sp>
          <p:nvSpPr>
            <p:cNvPr id="71" name="Google Shape;71;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flipH="1">
              <a:off x="2283025" y="2322575"/>
              <a:ext cx="1844400" cy="64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rot="-5400000">
              <a:off x="3501574" y="1934671"/>
              <a:ext cx="643356" cy="1419149"/>
            </a:xfrm>
            <a:prstGeom prst="flowChartOffpageConnector">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342625" y="2399951"/>
              <a:ext cx="1940700" cy="49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800">
                  <a:latin typeface="Times New Roman"/>
                  <a:ea typeface="Times New Roman"/>
                  <a:cs typeface="Times New Roman"/>
                  <a:sym typeface="Times New Roman"/>
                </a:rPr>
                <a:t>View </a:t>
              </a:r>
              <a:r>
                <a:rPr lang="vi" sz="1800">
                  <a:solidFill>
                    <a:srgbClr val="FFFFFF"/>
                  </a:solidFill>
                  <a:latin typeface="Times New Roman"/>
                  <a:ea typeface="Times New Roman"/>
                  <a:cs typeface="Times New Roman"/>
                  <a:sym typeface="Times New Roman"/>
                </a:rPr>
                <a:t>Vw</a:t>
              </a:r>
              <a:endParaRPr sz="1800">
                <a:latin typeface="Times New Roman"/>
                <a:ea typeface="Times New Roman"/>
                <a:cs typeface="Times New Roman"/>
                <a:sym typeface="Times New Roman"/>
              </a:endParaRPr>
            </a:p>
          </p:txBody>
        </p:sp>
        <p:sp>
          <p:nvSpPr>
            <p:cNvPr id="75" name="Google Shape;75;p1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1515539" y="2322578"/>
              <a:ext cx="767400" cy="642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600">
                  <a:solidFill>
                    <a:srgbClr val="FFFFFF"/>
                  </a:solidFill>
                  <a:latin typeface="Roboto Thin"/>
                  <a:ea typeface="Roboto Thin"/>
                  <a:cs typeface="Roboto Thin"/>
                  <a:sym typeface="Roboto Thin"/>
                </a:rPr>
                <a:t>3</a:t>
              </a:r>
              <a:endParaRPr sz="2600">
                <a:solidFill>
                  <a:srgbClr val="FFFFFF"/>
                </a:solidFill>
                <a:latin typeface="Roboto Thin"/>
                <a:ea typeface="Roboto Thin"/>
                <a:cs typeface="Roboto Thin"/>
                <a:sym typeface="Roboto Thin"/>
              </a:endParaRPr>
            </a:p>
          </p:txBody>
        </p:sp>
        <p:sp>
          <p:nvSpPr>
            <p:cNvPr id="77" name="Google Shape;77;p1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latin typeface="Times New Roman"/>
                  <a:ea typeface="Times New Roman"/>
                  <a:cs typeface="Times New Roman"/>
                  <a:sym typeface="Times New Roman"/>
                </a:rPr>
                <a:t>+) Trình bày dữ liệu  cho người dùng hoặc xử lý tương tác của người dùng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a:latin typeface="Times New Roman"/>
                  <a:ea typeface="Times New Roman"/>
                  <a:cs typeface="Times New Roman"/>
                  <a:sym typeface="Times New Roman"/>
                </a:rPr>
                <a:t>+) Trình bày ra các giao diện giới thiệu tới người dùng các tính năng của giao diện đó</a:t>
              </a:r>
              <a:endParaRPr>
                <a:latin typeface="Times New Roman"/>
                <a:ea typeface="Times New Roman"/>
                <a:cs typeface="Times New Roman"/>
                <a:sym typeface="Times New Roman"/>
              </a:endParaRPr>
            </a:p>
          </p:txBody>
        </p:sp>
      </p:grpSp>
      <p:grpSp>
        <p:nvGrpSpPr>
          <p:cNvPr id="78" name="Google Shape;78;p15"/>
          <p:cNvGrpSpPr/>
          <p:nvPr/>
        </p:nvGrpSpPr>
        <p:grpSpPr>
          <a:xfrm>
            <a:off x="383828" y="950512"/>
            <a:ext cx="7714982" cy="1124771"/>
            <a:chOff x="1593000" y="2259504"/>
            <a:chExt cx="5957975" cy="776400"/>
          </a:xfrm>
        </p:grpSpPr>
        <p:sp>
          <p:nvSpPr>
            <p:cNvPr id="79" name="Google Shape;79;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2283025" y="2322575"/>
              <a:ext cx="1844400" cy="64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3501574" y="1934671"/>
              <a:ext cx="643356" cy="1419149"/>
            </a:xfrm>
            <a:prstGeom prst="flowChartOffpageConnector">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2342638" y="2531655"/>
              <a:ext cx="1940700" cy="36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800">
                  <a:solidFill>
                    <a:srgbClr val="FFFFFF"/>
                  </a:solidFill>
                  <a:latin typeface="Times New Roman"/>
                  <a:ea typeface="Times New Roman"/>
                  <a:cs typeface="Times New Roman"/>
                  <a:sym typeface="Times New Roman"/>
                </a:rPr>
                <a:t>Mode</a:t>
              </a:r>
              <a:r>
                <a:rPr lang="vi" sz="1800">
                  <a:latin typeface="Times New Roman"/>
                  <a:ea typeface="Times New Roman"/>
                  <a:cs typeface="Times New Roman"/>
                  <a:sym typeface="Times New Roman"/>
                </a:rPr>
                <a:t>Model</a:t>
              </a:r>
              <a:r>
                <a:rPr lang="vi" sz="1800">
                  <a:solidFill>
                    <a:srgbClr val="FFFFFF"/>
                  </a:solidFill>
                  <a:latin typeface="Times New Roman"/>
                  <a:ea typeface="Times New Roman"/>
                  <a:cs typeface="Times New Roman"/>
                  <a:sym typeface="Times New Roman"/>
                </a:rPr>
                <a:t>l</a:t>
              </a:r>
              <a:endParaRPr sz="1800">
                <a:solidFill>
                  <a:srgbClr val="FFFFFF"/>
                </a:solidFill>
                <a:latin typeface="Times New Roman"/>
                <a:ea typeface="Times New Roman"/>
                <a:cs typeface="Times New Roman"/>
                <a:sym typeface="Times New Roman"/>
              </a:endParaRPr>
            </a:p>
          </p:txBody>
        </p:sp>
        <p:sp>
          <p:nvSpPr>
            <p:cNvPr id="83" name="Google Shape;83;p1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593000" y="2322575"/>
              <a:ext cx="690000" cy="642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600">
                  <a:solidFill>
                    <a:srgbClr val="FFFFFF"/>
                  </a:solidFill>
                  <a:latin typeface="Roboto Thin"/>
                  <a:ea typeface="Roboto Thin"/>
                  <a:cs typeface="Roboto Thin"/>
                  <a:sym typeface="Roboto Thin"/>
                </a:rPr>
                <a:t>1</a:t>
              </a:r>
              <a:endParaRPr sz="2600">
                <a:solidFill>
                  <a:srgbClr val="FFFFFF"/>
                </a:solidFill>
                <a:latin typeface="Roboto Thin"/>
                <a:ea typeface="Roboto Thin"/>
                <a:cs typeface="Roboto Thin"/>
                <a:sym typeface="Roboto Thin"/>
              </a:endParaRPr>
            </a:p>
          </p:txBody>
        </p:sp>
        <p:sp>
          <p:nvSpPr>
            <p:cNvPr id="85" name="Google Shape;85;p15"/>
            <p:cNvSpPr/>
            <p:nvPr/>
          </p:nvSpPr>
          <p:spPr>
            <a:xfrm>
              <a:off x="4387852" y="2259504"/>
              <a:ext cx="2971200" cy="77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latin typeface="Times New Roman"/>
                  <a:ea typeface="Times New Roman"/>
                  <a:cs typeface="Times New Roman"/>
                  <a:sym typeface="Times New Roman"/>
                </a:rPr>
                <a:t>+) Bao gồm dữ liệu và logic liên quan của mô hình đó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a:latin typeface="Times New Roman"/>
                  <a:ea typeface="Times New Roman"/>
                  <a:cs typeface="Times New Roman"/>
                  <a:sym typeface="Times New Roman"/>
                </a:rPr>
                <a:t>+) Dữ liệu ở đây có thể kể đến như trong dữ liệu MySQL</a:t>
              </a:r>
              <a:endParaRPr>
                <a:latin typeface="Times New Roman"/>
                <a:ea typeface="Times New Roman"/>
                <a:cs typeface="Times New Roman"/>
                <a:sym typeface="Times New Roman"/>
              </a:endParaRPr>
            </a:p>
          </p:txBody>
        </p:sp>
      </p:grpSp>
      <p:grpSp>
        <p:nvGrpSpPr>
          <p:cNvPr id="86" name="Google Shape;86;p15"/>
          <p:cNvGrpSpPr/>
          <p:nvPr/>
        </p:nvGrpSpPr>
        <p:grpSpPr>
          <a:xfrm>
            <a:off x="383765" y="2326715"/>
            <a:ext cx="7754900" cy="1205404"/>
            <a:chOff x="1593000" y="2322568"/>
            <a:chExt cx="5957975" cy="643500"/>
          </a:xfrm>
        </p:grpSpPr>
        <p:sp>
          <p:nvSpPr>
            <p:cNvPr id="87" name="Google Shape;87;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800">
                  <a:solidFill>
                    <a:srgbClr val="FFFFFF"/>
                  </a:solidFill>
                  <a:latin typeface="Times New Roman"/>
                  <a:ea typeface="Times New Roman"/>
                  <a:cs typeface="Times New Roman"/>
                  <a:sym typeface="Times New Roman"/>
                </a:rPr>
                <a:t>Controller</a:t>
              </a:r>
              <a:endParaRPr sz="1800">
                <a:solidFill>
                  <a:srgbClr val="FFFFFF"/>
                </a:solidFill>
                <a:latin typeface="Times New Roman"/>
                <a:ea typeface="Times New Roman"/>
                <a:cs typeface="Times New Roman"/>
                <a:sym typeface="Times New Roman"/>
              </a:endParaRPr>
            </a:p>
          </p:txBody>
        </p:sp>
        <p:sp>
          <p:nvSpPr>
            <p:cNvPr id="91" name="Google Shape;91;p1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1593000" y="2322575"/>
              <a:ext cx="690000" cy="642600"/>
            </a:xfrm>
            <a:prstGeom prst="rect">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600">
                  <a:solidFill>
                    <a:srgbClr val="FFFFFF"/>
                  </a:solidFill>
                  <a:latin typeface="Roboto Thin"/>
                  <a:ea typeface="Roboto Thin"/>
                  <a:cs typeface="Roboto Thin"/>
                  <a:sym typeface="Roboto Thin"/>
                </a:rPr>
                <a:t>2</a:t>
              </a:r>
              <a:endParaRPr sz="2600">
                <a:solidFill>
                  <a:srgbClr val="FFFFFF"/>
                </a:solidFill>
                <a:latin typeface="Roboto Thin"/>
                <a:ea typeface="Roboto Thin"/>
                <a:cs typeface="Roboto Thin"/>
                <a:sym typeface="Roboto Thin"/>
              </a:endParaRPr>
            </a:p>
          </p:txBody>
        </p:sp>
        <p:sp>
          <p:nvSpPr>
            <p:cNvPr id="93" name="Google Shape;93;p1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vi">
                  <a:latin typeface="Times New Roman"/>
                  <a:ea typeface="Times New Roman"/>
                  <a:cs typeface="Times New Roman"/>
                  <a:sym typeface="Times New Roman"/>
                </a:rPr>
                <a:t>+) Đây là phần quan trọng nhất cho mô hình MVC</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vi">
                  <a:latin typeface="Times New Roman"/>
                  <a:ea typeface="Times New Roman"/>
                  <a:cs typeface="Times New Roman"/>
                  <a:sym typeface="Times New Roman"/>
                </a:rPr>
                <a:t>+) Là nơi liên kết phần Model và View</a:t>
              </a:r>
              <a:endParaRPr>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vi" sz="2000">
                <a:solidFill>
                  <a:srgbClr val="000000"/>
                </a:solidFill>
                <a:latin typeface="Times New Roman"/>
                <a:ea typeface="Times New Roman"/>
                <a:cs typeface="Times New Roman"/>
                <a:sym typeface="Times New Roman"/>
              </a:rPr>
              <a:t>Phần I. View </a:t>
            </a:r>
            <a:endParaRPr sz="2000">
              <a:solidFill>
                <a:srgbClr val="000000"/>
              </a:solidFill>
              <a:latin typeface="Times New Roman"/>
              <a:ea typeface="Times New Roman"/>
              <a:cs typeface="Times New Roman"/>
              <a:sym typeface="Times New Roman"/>
            </a:endParaRPr>
          </a:p>
        </p:txBody>
      </p:sp>
      <p:sp>
        <p:nvSpPr>
          <p:cNvPr id="99" name="Google Shape;99;p16"/>
          <p:cNvSpPr txBox="1"/>
          <p:nvPr>
            <p:ph idx="1" type="body"/>
          </p:nvPr>
        </p:nvSpPr>
        <p:spPr>
          <a:xfrm>
            <a:off x="311700" y="1152475"/>
            <a:ext cx="8520600" cy="3416400"/>
          </a:xfrm>
          <a:prstGeom prst="rect">
            <a:avLst/>
          </a:prstGeom>
          <a:solidFill>
            <a:srgbClr val="B6D7A8"/>
          </a:solidFill>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Là một phần của ứng dụng đại diện cho việc trình bày dữ liệu</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Được tạo bởi các dữ liệu bằng các ta lấy dữ liệu từ trong model</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Một view thì yêu cầu model cung cấp đầy đủ dữ liệu để hiện thị chi tiết tới người dùng</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Đây là nơi chứa những giao diện như các nút button với các chức năng như thêm sửa xóa, hay có thể là hình ảnh giúp người dùng tương tác với hệ thống qua các nút đó</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000">
                <a:solidFill>
                  <a:srgbClr val="000000"/>
                </a:solidFill>
                <a:latin typeface="Times New Roman"/>
                <a:ea typeface="Times New Roman"/>
                <a:cs typeface="Times New Roman"/>
                <a:sym typeface="Times New Roman"/>
              </a:rPr>
              <a:t>Phần II</a:t>
            </a:r>
            <a:r>
              <a:rPr lang="vi" sz="2000">
                <a:solidFill>
                  <a:srgbClr val="000000"/>
                </a:solidFill>
                <a:latin typeface="Times New Roman"/>
                <a:ea typeface="Times New Roman"/>
                <a:cs typeface="Times New Roman"/>
                <a:sym typeface="Times New Roman"/>
              </a:rPr>
              <a:t>. Controller</a:t>
            </a:r>
            <a:endParaRPr sz="2000">
              <a:solidFill>
                <a:srgbClr val="000000"/>
              </a:solidFill>
              <a:latin typeface="Times New Roman"/>
              <a:ea typeface="Times New Roman"/>
              <a:cs typeface="Times New Roman"/>
              <a:sym typeface="Times New Roman"/>
            </a:endParaRPr>
          </a:p>
        </p:txBody>
      </p:sp>
      <p:sp>
        <p:nvSpPr>
          <p:cNvPr id="105" name="Google Shape;105;p17"/>
          <p:cNvSpPr txBox="1"/>
          <p:nvPr>
            <p:ph idx="1" type="body"/>
          </p:nvPr>
        </p:nvSpPr>
        <p:spPr>
          <a:xfrm>
            <a:off x="311700" y="1152475"/>
            <a:ext cx="8520600" cy="3416400"/>
          </a:xfrm>
          <a:prstGeom prst="rect">
            <a:avLst/>
          </a:prstGeom>
          <a:solidFill>
            <a:srgbClr val="A4C2F4"/>
          </a:solidFill>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Có nhiệm vụ xử lý tương tác của người dùng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Là nơi tiếp nhận những yêu cầu xử lý được gửi từ người dùng</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Đây là nơi gồm các class/function xử lý nhiều nghiệp vụ logic giúp lấy đúng dữ liệu thông tin cần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Là nơi chung gian giúp model và view tương tác với nhau</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000">
                <a:solidFill>
                  <a:srgbClr val="000000"/>
                </a:solidFill>
                <a:latin typeface="Times New Roman"/>
                <a:ea typeface="Times New Roman"/>
                <a:cs typeface="Times New Roman"/>
                <a:sym typeface="Times New Roman"/>
              </a:rPr>
              <a:t>Phần III</a:t>
            </a:r>
            <a:r>
              <a:rPr lang="vi" sz="2000">
                <a:solidFill>
                  <a:srgbClr val="000000"/>
                </a:solidFill>
                <a:latin typeface="Times New Roman"/>
                <a:ea typeface="Times New Roman"/>
                <a:cs typeface="Times New Roman"/>
                <a:sym typeface="Times New Roman"/>
              </a:rPr>
              <a:t>.Model</a:t>
            </a:r>
            <a:endParaRPr sz="2000">
              <a:solidFill>
                <a:srgbClr val="000000"/>
              </a:solidFill>
              <a:latin typeface="Times New Roman"/>
              <a:ea typeface="Times New Roman"/>
              <a:cs typeface="Times New Roman"/>
              <a:sym typeface="Times New Roman"/>
            </a:endParaRPr>
          </a:p>
        </p:txBody>
      </p:sp>
      <p:sp>
        <p:nvSpPr>
          <p:cNvPr id="111" name="Google Shape;111;p18"/>
          <p:cNvSpPr txBox="1"/>
          <p:nvPr>
            <p:ph idx="1" type="body"/>
          </p:nvPr>
        </p:nvSpPr>
        <p:spPr>
          <a:xfrm>
            <a:off x="311700" y="1152475"/>
            <a:ext cx="8520600" cy="3416400"/>
          </a:xfrm>
          <a:prstGeom prst="rect">
            <a:avLst/>
          </a:prstGeom>
          <a:solidFill>
            <a:srgbClr val="C9DAF8"/>
          </a:solidFill>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Thành phần model  lưu trữ dữ liệu và logic liên quan của nó</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Gồm các class function xử lý các tác vụ như truy vấn thêm, sửa xóa dữ liệu</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Thao tác dữ liệu và gửi trở lại cơ sở dữ liệu hoặc sử dụng nó để hiện thị dữ liệu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000">
                <a:solidFill>
                  <a:srgbClr val="000000"/>
                </a:solidFill>
                <a:latin typeface="Times New Roman"/>
                <a:ea typeface="Times New Roman"/>
                <a:cs typeface="Times New Roman"/>
                <a:sym typeface="Times New Roman"/>
              </a:rPr>
              <a:t>Ưu và nhược điểm của mô hình MVC</a:t>
            </a:r>
            <a:endParaRPr sz="2000">
              <a:solidFill>
                <a:srgbClr val="000000"/>
              </a:solidFill>
              <a:latin typeface="Times New Roman"/>
              <a:ea typeface="Times New Roman"/>
              <a:cs typeface="Times New Roman"/>
              <a:sym typeface="Times New Roman"/>
            </a:endParaRPr>
          </a:p>
        </p:txBody>
      </p:sp>
      <p:sp>
        <p:nvSpPr>
          <p:cNvPr id="117" name="Google Shape;117;p19"/>
          <p:cNvSpPr txBox="1"/>
          <p:nvPr>
            <p:ph idx="1" type="body"/>
          </p:nvPr>
        </p:nvSpPr>
        <p:spPr>
          <a:xfrm>
            <a:off x="311700" y="1152475"/>
            <a:ext cx="3999900" cy="3416400"/>
          </a:xfrm>
          <a:prstGeom prst="rect">
            <a:avLst/>
          </a:prstGeom>
          <a:solidFill>
            <a:srgbClr val="D9D9D9"/>
          </a:solidFill>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latin typeface="Times New Roman"/>
                <a:ea typeface="Times New Roman"/>
                <a:cs typeface="Times New Roman"/>
                <a:sym typeface="Times New Roman"/>
              </a:rPr>
              <a:t>Ưu điểm</a:t>
            </a:r>
            <a:endParaRPr>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Char char="●"/>
            </a:pPr>
            <a:r>
              <a:rPr lang="vi">
                <a:solidFill>
                  <a:srgbClr val="000000"/>
                </a:solidFill>
                <a:latin typeface="Times New Roman"/>
                <a:ea typeface="Times New Roman"/>
                <a:cs typeface="Times New Roman"/>
                <a:sym typeface="Times New Roman"/>
              </a:rPr>
              <a:t>Bảo trì code dễ dàng, dễ dàng mở rộng và phát triển</a:t>
            </a:r>
            <a:endParaRPr>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vi">
                <a:solidFill>
                  <a:srgbClr val="000000"/>
                </a:solidFill>
                <a:latin typeface="Times New Roman"/>
                <a:ea typeface="Times New Roman"/>
                <a:cs typeface="Times New Roman"/>
                <a:sym typeface="Times New Roman"/>
              </a:rPr>
              <a:t>Hỗ trợ dễ dàng hơn cho khách hàng mới</a:t>
            </a:r>
            <a:endParaRPr>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vi">
                <a:solidFill>
                  <a:srgbClr val="000000"/>
                </a:solidFill>
                <a:latin typeface="Times New Roman"/>
                <a:ea typeface="Times New Roman"/>
                <a:cs typeface="Times New Roman"/>
                <a:sym typeface="Times New Roman"/>
              </a:rPr>
              <a:t>Có thể phát triển các thành phần khác nhau có thể được thực hiện song song</a:t>
            </a:r>
            <a:endParaRPr>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vi">
                <a:solidFill>
                  <a:srgbClr val="000000"/>
                </a:solidFill>
                <a:latin typeface="Times New Roman"/>
                <a:ea typeface="Times New Roman"/>
                <a:cs typeface="Times New Roman"/>
                <a:sym typeface="Times New Roman"/>
              </a:rPr>
              <a:t>Tất cả các đối tượng được phân loại và đối tượng độc lập với nhau để có thể kiểm tra một các riêng biệt</a:t>
            </a:r>
            <a:endParaRPr>
              <a:solidFill>
                <a:srgbClr val="000000"/>
              </a:solidFill>
              <a:latin typeface="Times New Roman"/>
              <a:ea typeface="Times New Roman"/>
              <a:cs typeface="Times New Roman"/>
              <a:sym typeface="Times New Roman"/>
            </a:endParaRPr>
          </a:p>
        </p:txBody>
      </p:sp>
      <p:sp>
        <p:nvSpPr>
          <p:cNvPr id="118" name="Google Shape;118;p19"/>
          <p:cNvSpPr txBox="1"/>
          <p:nvPr>
            <p:ph idx="2" type="body"/>
          </p:nvPr>
        </p:nvSpPr>
        <p:spPr>
          <a:xfrm>
            <a:off x="4832400" y="1152475"/>
            <a:ext cx="3999900" cy="34164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latin typeface="Times New Roman"/>
                <a:ea typeface="Times New Roman"/>
                <a:cs typeface="Times New Roman"/>
                <a:sym typeface="Times New Roman"/>
              </a:rPr>
              <a:t>Nhược điểm</a:t>
            </a:r>
            <a:endParaRPr>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Char char="●"/>
            </a:pPr>
            <a:r>
              <a:rPr lang="vi">
                <a:solidFill>
                  <a:srgbClr val="000000"/>
                </a:solidFill>
                <a:latin typeface="Times New Roman"/>
                <a:ea typeface="Times New Roman"/>
                <a:cs typeface="Times New Roman"/>
                <a:sym typeface="Times New Roman"/>
              </a:rPr>
              <a:t>Khó đọc, thay đổi, kiểm tra và sử dụng lại mô hình này</a:t>
            </a:r>
            <a:endParaRPr>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vi">
                <a:solidFill>
                  <a:srgbClr val="000000"/>
                </a:solidFill>
                <a:latin typeface="Times New Roman"/>
                <a:ea typeface="Times New Roman"/>
                <a:cs typeface="Times New Roman"/>
                <a:sym typeface="Times New Roman"/>
              </a:rPr>
              <a:t>Không có hỗ trợ xác thực chính thức</a:t>
            </a:r>
            <a:endParaRPr>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vi">
                <a:solidFill>
                  <a:srgbClr val="000000"/>
                </a:solidFill>
                <a:latin typeface="Times New Roman"/>
                <a:ea typeface="Times New Roman"/>
                <a:cs typeface="Times New Roman"/>
                <a:sym typeface="Times New Roman"/>
              </a:rPr>
              <a:t>Cần nhiều người lập trình để tiến hành lập trình song song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86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000">
                <a:solidFill>
                  <a:srgbClr val="000000"/>
                </a:solidFill>
                <a:latin typeface="Times New Roman"/>
                <a:ea typeface="Times New Roman"/>
                <a:cs typeface="Times New Roman"/>
                <a:sym typeface="Times New Roman"/>
              </a:rPr>
              <a:t>Một vài ví dụ và nêu MVC hoạt động trong đó như thế nào</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24" name="Google Shape;124;p20"/>
          <p:cNvSpPr txBox="1"/>
          <p:nvPr>
            <p:ph idx="1" type="body"/>
          </p:nvPr>
        </p:nvSpPr>
        <p:spPr>
          <a:xfrm>
            <a:off x="311700" y="1392350"/>
            <a:ext cx="3999900" cy="31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latin typeface="Times New Roman"/>
                <a:ea typeface="Times New Roman"/>
                <a:cs typeface="Times New Roman"/>
                <a:sym typeface="Times New Roman"/>
              </a:rPr>
              <a:t>+) Trong cuộc sống hàng ngày có nhiều hoạt động sử dụng mô hình MVC</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a:solidFill>
                  <a:srgbClr val="000000"/>
                </a:solidFill>
                <a:latin typeface="Times New Roman"/>
                <a:ea typeface="Times New Roman"/>
                <a:cs typeface="Times New Roman"/>
                <a:sym typeface="Times New Roman"/>
              </a:rPr>
              <a:t>Ví dụ: Trong nhà hàng sử dụng mô hinh MVC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a:solidFill>
                  <a:srgbClr val="000000"/>
                </a:solidFill>
                <a:latin typeface="Times New Roman"/>
                <a:ea typeface="Times New Roman"/>
                <a:cs typeface="Times New Roman"/>
                <a:sym typeface="Times New Roman"/>
              </a:rPr>
              <a:t>View:  Chính là khách hàng</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a:solidFill>
                  <a:srgbClr val="000000"/>
                </a:solidFill>
                <a:latin typeface="Times New Roman"/>
                <a:ea typeface="Times New Roman"/>
                <a:cs typeface="Times New Roman"/>
                <a:sym typeface="Times New Roman"/>
              </a:rPr>
              <a:t>Controller: Là người phục vụ</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a:solidFill>
                  <a:srgbClr val="000000"/>
                </a:solidFill>
                <a:latin typeface="Times New Roman"/>
                <a:ea typeface="Times New Roman"/>
                <a:cs typeface="Times New Roman"/>
                <a:sym typeface="Times New Roman"/>
              </a:rPr>
              <a:t>Model: Là đầu bếp</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vi">
                <a:solidFill>
                  <a:srgbClr val="000000"/>
                </a:solidFill>
                <a:latin typeface="Times New Roman"/>
                <a:ea typeface="Times New Roman"/>
                <a:cs typeface="Times New Roman"/>
                <a:sym typeface="Times New Roman"/>
              </a:rPr>
              <a:t>Database: Tủ lạnh(đây là nơi chứa tất cả nguyên liệu)</a:t>
            </a:r>
            <a:endParaRPr>
              <a:solidFill>
                <a:srgbClr val="000000"/>
              </a:solidFill>
              <a:latin typeface="Times New Roman"/>
              <a:ea typeface="Times New Roman"/>
              <a:cs typeface="Times New Roman"/>
              <a:sym typeface="Times New Roman"/>
            </a:endParaRPr>
          </a:p>
        </p:txBody>
      </p:sp>
      <p:sp>
        <p:nvSpPr>
          <p:cNvPr id="125" name="Google Shape;125;p20"/>
          <p:cNvSpPr txBox="1"/>
          <p:nvPr>
            <p:ph idx="2" type="body"/>
          </p:nvPr>
        </p:nvSpPr>
        <p:spPr>
          <a:xfrm>
            <a:off x="4832400" y="1392350"/>
            <a:ext cx="3999900" cy="317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0"/>
          <p:cNvPicPr preferRelativeResize="0"/>
          <p:nvPr/>
        </p:nvPicPr>
        <p:blipFill>
          <a:blip r:embed="rId3">
            <a:alphaModFix/>
          </a:blip>
          <a:stretch>
            <a:fillRect/>
          </a:stretch>
        </p:blipFill>
        <p:spPr>
          <a:xfrm>
            <a:off x="4832400" y="1392350"/>
            <a:ext cx="3999900" cy="317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000">
                <a:solidFill>
                  <a:srgbClr val="000000"/>
                </a:solidFill>
                <a:latin typeface="Times New Roman"/>
                <a:ea typeface="Times New Roman"/>
                <a:cs typeface="Times New Roman"/>
                <a:sym typeface="Times New Roman"/>
              </a:rPr>
              <a:t>Hình vẽ minh họa cho mô hình MVC</a:t>
            </a:r>
            <a:endParaRPr sz="2000">
              <a:solidFill>
                <a:srgbClr val="000000"/>
              </a:solidFill>
              <a:latin typeface="Times New Roman"/>
              <a:ea typeface="Times New Roman"/>
              <a:cs typeface="Times New Roman"/>
              <a:sym typeface="Times New Roman"/>
            </a:endParaRPr>
          </a:p>
        </p:txBody>
      </p:sp>
      <p:sp>
        <p:nvSpPr>
          <p:cNvPr id="132" name="Google Shape;132;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3" name="Google Shape;133;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Times New Roman"/>
                <a:ea typeface="Times New Roman"/>
                <a:cs typeface="Times New Roman"/>
                <a:sym typeface="Times New Roman"/>
              </a:rPr>
              <a:t>Giải thich mô hình hoạt động MVC</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34" name="Google Shape;134;p21"/>
          <p:cNvPicPr preferRelativeResize="0"/>
          <p:nvPr/>
        </p:nvPicPr>
        <p:blipFill>
          <a:blip r:embed="rId3">
            <a:alphaModFix/>
          </a:blip>
          <a:stretch>
            <a:fillRect/>
          </a:stretch>
        </p:blipFill>
        <p:spPr>
          <a:xfrm>
            <a:off x="311700" y="1152475"/>
            <a:ext cx="399055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