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oppins Bold Italics" charset="1" panose="00000800000000000000"/>
      <p:regular r:id="rId21"/>
    </p:embeddedFont>
    <p:embeddedFont>
      <p:font typeface="Poppins Ultra-Bold Italics" charset="1" panose="00000900000000000000"/>
      <p:regular r:id="rId22"/>
    </p:embeddedFont>
    <p:embeddedFont>
      <p:font typeface="JetBrains Mono" charset="1" panose="02010509020102050004"/>
      <p:regular r:id="rId23"/>
    </p:embeddedFont>
    <p:embeddedFont>
      <p:font typeface="JetBrains Mono Bold" charset="1" panose="02010809030102050004"/>
      <p:regular r:id="rId24"/>
    </p:embeddedFont>
    <p:embeddedFont>
      <p:font typeface="Poppins Bold" charset="1" panose="00000800000000000000"/>
      <p:regular r:id="rId25"/>
    </p:embeddedFont>
    <p:embeddedFont>
      <p:font typeface="Poppins" charset="1" panose="00000500000000000000"/>
      <p:regular r:id="rId26"/>
    </p:embeddedFont>
    <p:embeddedFont>
      <p:font typeface="Horizon" charset="1" panose="02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36.pn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 Id="rId8" Target="../media/image3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4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4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42.png" Type="http://schemas.openxmlformats.org/officeDocument/2006/relationships/image"/><Relationship Id="rId6" Target="../media/image43.png" Type="http://schemas.openxmlformats.org/officeDocument/2006/relationships/image"/><Relationship Id="rId7" Target="../media/image44.pn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5.jpe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7.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4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3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3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sp>
        <p:nvSpPr>
          <p:cNvPr name="Freeform 3" id="3"/>
          <p:cNvSpPr/>
          <p:nvPr/>
        </p:nvSpPr>
        <p:spPr>
          <a:xfrm flipH="false" flipV="false" rot="0">
            <a:off x="4399246" y="1857910"/>
            <a:ext cx="5117916" cy="2808457"/>
          </a:xfrm>
          <a:custGeom>
            <a:avLst/>
            <a:gdLst/>
            <a:ahLst/>
            <a:cxnLst/>
            <a:rect r="r" b="b" t="t" l="l"/>
            <a:pathLst>
              <a:path h="2808457" w="5117916">
                <a:moveTo>
                  <a:pt x="0" y="0"/>
                </a:moveTo>
                <a:lnTo>
                  <a:pt x="5117917" y="0"/>
                </a:lnTo>
                <a:lnTo>
                  <a:pt x="5117917" y="2808457"/>
                </a:lnTo>
                <a:lnTo>
                  <a:pt x="0" y="28084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133475" y="566487"/>
            <a:ext cx="2921434" cy="2382902"/>
          </a:xfrm>
          <a:custGeom>
            <a:avLst/>
            <a:gdLst/>
            <a:ahLst/>
            <a:cxnLst/>
            <a:rect r="r" b="b" t="t" l="l"/>
            <a:pathLst>
              <a:path h="2382902" w="2921434">
                <a:moveTo>
                  <a:pt x="2921434" y="0"/>
                </a:moveTo>
                <a:lnTo>
                  <a:pt x="0" y="0"/>
                </a:lnTo>
                <a:lnTo>
                  <a:pt x="0" y="2382903"/>
                </a:lnTo>
                <a:lnTo>
                  <a:pt x="2921434" y="2382903"/>
                </a:lnTo>
                <a:lnTo>
                  <a:pt x="292143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2079813" y="1028700"/>
            <a:ext cx="2084093" cy="2084093"/>
          </a:xfrm>
          <a:custGeom>
            <a:avLst/>
            <a:gdLst/>
            <a:ahLst/>
            <a:cxnLst/>
            <a:rect r="r" b="b" t="t" l="l"/>
            <a:pathLst>
              <a:path h="2084093" w="2084093">
                <a:moveTo>
                  <a:pt x="0" y="0"/>
                </a:moveTo>
                <a:lnTo>
                  <a:pt x="2084093" y="0"/>
                </a:lnTo>
                <a:lnTo>
                  <a:pt x="2084093" y="2084093"/>
                </a:lnTo>
                <a:lnTo>
                  <a:pt x="0" y="20840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5400000">
            <a:off x="815268" y="1381258"/>
            <a:ext cx="2693813" cy="2057400"/>
          </a:xfrm>
          <a:custGeom>
            <a:avLst/>
            <a:gdLst/>
            <a:ahLst/>
            <a:cxnLst/>
            <a:rect r="r" b="b" t="t" l="l"/>
            <a:pathLst>
              <a:path h="2057400" w="2693813">
                <a:moveTo>
                  <a:pt x="0" y="0"/>
                </a:moveTo>
                <a:lnTo>
                  <a:pt x="2693814" y="0"/>
                </a:lnTo>
                <a:lnTo>
                  <a:pt x="2693814" y="2057400"/>
                </a:lnTo>
                <a:lnTo>
                  <a:pt x="0" y="20574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true" rot="-5400000">
            <a:off x="14825333" y="573783"/>
            <a:ext cx="2693813" cy="2057400"/>
          </a:xfrm>
          <a:custGeom>
            <a:avLst/>
            <a:gdLst/>
            <a:ahLst/>
            <a:cxnLst/>
            <a:rect r="r" b="b" t="t" l="l"/>
            <a:pathLst>
              <a:path h="2057400" w="2693813">
                <a:moveTo>
                  <a:pt x="0" y="2057400"/>
                </a:moveTo>
                <a:lnTo>
                  <a:pt x="2693814" y="2057400"/>
                </a:lnTo>
                <a:lnTo>
                  <a:pt x="2693814" y="0"/>
                </a:lnTo>
                <a:lnTo>
                  <a:pt x="0" y="0"/>
                </a:lnTo>
                <a:lnTo>
                  <a:pt x="0" y="205740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true" rot="0">
            <a:off x="1133475" y="6720236"/>
            <a:ext cx="1920690" cy="1920690"/>
          </a:xfrm>
          <a:custGeom>
            <a:avLst/>
            <a:gdLst/>
            <a:ahLst/>
            <a:cxnLst/>
            <a:rect r="r" b="b" t="t" l="l"/>
            <a:pathLst>
              <a:path h="1920690" w="1920690">
                <a:moveTo>
                  <a:pt x="0" y="1920690"/>
                </a:moveTo>
                <a:lnTo>
                  <a:pt x="1920690" y="1920690"/>
                </a:lnTo>
                <a:lnTo>
                  <a:pt x="1920690" y="0"/>
                </a:lnTo>
                <a:lnTo>
                  <a:pt x="0" y="0"/>
                </a:lnTo>
                <a:lnTo>
                  <a:pt x="0" y="192069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true" flipV="false" rot="0">
            <a:off x="15217965" y="6333674"/>
            <a:ext cx="1920690" cy="1920690"/>
          </a:xfrm>
          <a:custGeom>
            <a:avLst/>
            <a:gdLst/>
            <a:ahLst/>
            <a:cxnLst/>
            <a:rect r="r" b="b" t="t" l="l"/>
            <a:pathLst>
              <a:path h="1920690" w="1920690">
                <a:moveTo>
                  <a:pt x="1920690" y="0"/>
                </a:moveTo>
                <a:lnTo>
                  <a:pt x="0" y="0"/>
                </a:lnTo>
                <a:lnTo>
                  <a:pt x="0" y="1920690"/>
                </a:lnTo>
                <a:lnTo>
                  <a:pt x="1920690" y="1920690"/>
                </a:lnTo>
                <a:lnTo>
                  <a:pt x="192069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0" y="9717251"/>
            <a:ext cx="18288000" cy="569749"/>
            <a:chOff x="0" y="0"/>
            <a:chExt cx="4816593" cy="150057"/>
          </a:xfrm>
        </p:grpSpPr>
        <p:sp>
          <p:nvSpPr>
            <p:cNvPr name="Freeform 11" id="11"/>
            <p:cNvSpPr/>
            <p:nvPr/>
          </p:nvSpPr>
          <p:spPr>
            <a:xfrm flipH="false" flipV="false" rot="0">
              <a:off x="0" y="0"/>
              <a:ext cx="4816592" cy="150057"/>
            </a:xfrm>
            <a:custGeom>
              <a:avLst/>
              <a:gdLst/>
              <a:ahLst/>
              <a:cxnLst/>
              <a:rect r="r" b="b" t="t" l="l"/>
              <a:pathLst>
                <a:path h="150057" w="4816592">
                  <a:moveTo>
                    <a:pt x="0" y="0"/>
                  </a:moveTo>
                  <a:lnTo>
                    <a:pt x="4816592" y="0"/>
                  </a:lnTo>
                  <a:lnTo>
                    <a:pt x="4816592" y="150057"/>
                  </a:lnTo>
                  <a:lnTo>
                    <a:pt x="0" y="150057"/>
                  </a:lnTo>
                  <a:close/>
                </a:path>
              </a:pathLst>
            </a:custGeom>
            <a:solidFill>
              <a:srgbClr val="7442A4"/>
            </a:solidFill>
          </p:spPr>
        </p:sp>
        <p:sp>
          <p:nvSpPr>
            <p:cNvPr name="TextBox 12" id="12"/>
            <p:cNvSpPr txBox="true"/>
            <p:nvPr/>
          </p:nvSpPr>
          <p:spPr>
            <a:xfrm>
              <a:off x="0" y="-57150"/>
              <a:ext cx="4816593" cy="207207"/>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028700" y="2949390"/>
            <a:ext cx="16172240" cy="3403764"/>
            <a:chOff x="0" y="0"/>
            <a:chExt cx="4259355" cy="896464"/>
          </a:xfrm>
        </p:grpSpPr>
        <p:sp>
          <p:nvSpPr>
            <p:cNvPr name="Freeform 14" id="14"/>
            <p:cNvSpPr/>
            <p:nvPr/>
          </p:nvSpPr>
          <p:spPr>
            <a:xfrm flipH="false" flipV="false" rot="0">
              <a:off x="0" y="0"/>
              <a:ext cx="4259356" cy="896464"/>
            </a:xfrm>
            <a:custGeom>
              <a:avLst/>
              <a:gdLst/>
              <a:ahLst/>
              <a:cxnLst/>
              <a:rect r="r" b="b" t="t" l="l"/>
              <a:pathLst>
                <a:path h="896464" w="4259356">
                  <a:moveTo>
                    <a:pt x="0" y="0"/>
                  </a:moveTo>
                  <a:lnTo>
                    <a:pt x="4259356" y="0"/>
                  </a:lnTo>
                  <a:lnTo>
                    <a:pt x="4259356" y="896464"/>
                  </a:lnTo>
                  <a:lnTo>
                    <a:pt x="0" y="896464"/>
                  </a:lnTo>
                  <a:close/>
                </a:path>
              </a:pathLst>
            </a:custGeom>
            <a:solidFill>
              <a:srgbClr val="7442A4"/>
            </a:solidFill>
          </p:spPr>
        </p:sp>
        <p:sp>
          <p:nvSpPr>
            <p:cNvPr name="TextBox 15" id="15"/>
            <p:cNvSpPr txBox="true"/>
            <p:nvPr/>
          </p:nvSpPr>
          <p:spPr>
            <a:xfrm>
              <a:off x="0" y="-57150"/>
              <a:ext cx="4259355" cy="953614"/>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880982" y="2862966"/>
            <a:ext cx="14539862" cy="1803401"/>
          </a:xfrm>
          <a:prstGeom prst="rect">
            <a:avLst/>
          </a:prstGeom>
        </p:spPr>
        <p:txBody>
          <a:bodyPr anchor="t" rtlCol="false" tIns="0" lIns="0" bIns="0" rIns="0">
            <a:spAutoFit/>
          </a:bodyPr>
          <a:lstStyle/>
          <a:p>
            <a:pPr algn="ctr">
              <a:lnSpc>
                <a:spcPts val="13999"/>
              </a:lnSpc>
              <a:spcBef>
                <a:spcPct val="0"/>
              </a:spcBef>
            </a:pPr>
            <a:r>
              <a:rPr lang="en-US" b="true" sz="9999" i="true" spc="649">
                <a:solidFill>
                  <a:srgbClr val="FFFFFF"/>
                </a:solidFill>
                <a:latin typeface="Poppins Bold Italics"/>
                <a:ea typeface="Poppins Bold Italics"/>
                <a:cs typeface="Poppins Bold Italics"/>
                <a:sym typeface="Poppins Bold Italics"/>
              </a:rPr>
              <a:t>XÂY DỰNG WEBSITE</a:t>
            </a:r>
          </a:p>
        </p:txBody>
      </p:sp>
      <p:sp>
        <p:nvSpPr>
          <p:cNvPr name="TextBox 17" id="17"/>
          <p:cNvSpPr txBox="true"/>
          <p:nvPr/>
        </p:nvSpPr>
        <p:spPr>
          <a:xfrm rot="0">
            <a:off x="1028700" y="4337450"/>
            <a:ext cx="16230600" cy="2015704"/>
          </a:xfrm>
          <a:prstGeom prst="rect">
            <a:avLst/>
          </a:prstGeom>
        </p:spPr>
        <p:txBody>
          <a:bodyPr anchor="t" rtlCol="false" tIns="0" lIns="0" bIns="0" rIns="0">
            <a:spAutoFit/>
          </a:bodyPr>
          <a:lstStyle/>
          <a:p>
            <a:pPr algn="ctr">
              <a:lnSpc>
                <a:spcPts val="15580"/>
              </a:lnSpc>
              <a:spcBef>
                <a:spcPct val="0"/>
              </a:spcBef>
            </a:pPr>
            <a:r>
              <a:rPr lang="en-US" b="true" sz="11128" i="true">
                <a:solidFill>
                  <a:srgbClr val="FFDA15"/>
                </a:solidFill>
                <a:latin typeface="Poppins Ultra-Bold Italics"/>
                <a:ea typeface="Poppins Ultra-Bold Italics"/>
                <a:cs typeface="Poppins Ultra-Bold Italics"/>
                <a:sym typeface="Poppins Ultra-Bold Italics"/>
              </a:rPr>
              <a:t>ĐẶT SÂN PICKLEBALL</a:t>
            </a:r>
          </a:p>
        </p:txBody>
      </p:sp>
      <p:sp>
        <p:nvSpPr>
          <p:cNvPr name="TextBox 18" id="18"/>
          <p:cNvSpPr txBox="true"/>
          <p:nvPr/>
        </p:nvSpPr>
        <p:spPr>
          <a:xfrm rot="0">
            <a:off x="1462900" y="6633293"/>
            <a:ext cx="9000406" cy="1155131"/>
          </a:xfrm>
          <a:prstGeom prst="rect">
            <a:avLst/>
          </a:prstGeom>
        </p:spPr>
        <p:txBody>
          <a:bodyPr anchor="t" rtlCol="false" tIns="0" lIns="0" bIns="0" rIns="0">
            <a:spAutoFit/>
          </a:bodyPr>
          <a:lstStyle/>
          <a:p>
            <a:pPr algn="ctr">
              <a:lnSpc>
                <a:spcPts val="4518"/>
              </a:lnSpc>
            </a:pPr>
            <a:r>
              <a:rPr lang="en-US" sz="4107">
                <a:solidFill>
                  <a:srgbClr val="6386C4"/>
                </a:solidFill>
                <a:latin typeface="JetBrains Mono"/>
                <a:ea typeface="JetBrains Mono"/>
                <a:cs typeface="JetBrains Mono"/>
                <a:sym typeface="JetBrains Mono"/>
              </a:rPr>
              <a:t>&lt;Giáo viên hướng dẫn&gt;</a:t>
            </a:r>
          </a:p>
          <a:p>
            <a:pPr algn="ctr">
              <a:lnSpc>
                <a:spcPts val="4518"/>
              </a:lnSpc>
              <a:spcBef>
                <a:spcPct val="0"/>
              </a:spcBef>
            </a:pPr>
            <a:r>
              <a:rPr lang="en-US" b="true" sz="4107">
                <a:solidFill>
                  <a:srgbClr val="6386C4"/>
                </a:solidFill>
                <a:latin typeface="JetBrains Mono Bold"/>
                <a:ea typeface="JetBrains Mono Bold"/>
                <a:cs typeface="JetBrains Mono Bold"/>
                <a:sym typeface="JetBrains Mono Bold"/>
              </a:rPr>
              <a:t>&lt;ThS. Dương Ngọc Vân Khanh&gt;</a:t>
            </a:r>
          </a:p>
        </p:txBody>
      </p:sp>
      <p:sp>
        <p:nvSpPr>
          <p:cNvPr name="TextBox 19" id="19"/>
          <p:cNvSpPr txBox="true"/>
          <p:nvPr/>
        </p:nvSpPr>
        <p:spPr>
          <a:xfrm rot="0">
            <a:off x="9624769" y="6836799"/>
            <a:ext cx="7513886" cy="1725663"/>
          </a:xfrm>
          <a:prstGeom prst="rect">
            <a:avLst/>
          </a:prstGeom>
        </p:spPr>
        <p:txBody>
          <a:bodyPr anchor="t" rtlCol="false" tIns="0" lIns="0" bIns="0" rIns="0">
            <a:spAutoFit/>
          </a:bodyPr>
          <a:lstStyle/>
          <a:p>
            <a:pPr algn="ctr">
              <a:lnSpc>
                <a:spcPts val="4518"/>
              </a:lnSpc>
            </a:pPr>
            <a:r>
              <a:rPr lang="en-US" sz="4107">
                <a:solidFill>
                  <a:srgbClr val="6386C4"/>
                </a:solidFill>
                <a:latin typeface="JetBrains Mono"/>
                <a:ea typeface="JetBrains Mono"/>
                <a:cs typeface="JetBrains Mono"/>
                <a:sym typeface="JetBrains Mono"/>
              </a:rPr>
              <a:t>&lt;Sinh viên thực hiện&gt;</a:t>
            </a:r>
          </a:p>
          <a:p>
            <a:pPr algn="ctr">
              <a:lnSpc>
                <a:spcPts val="4518"/>
              </a:lnSpc>
            </a:pPr>
            <a:r>
              <a:rPr lang="en-US" sz="4107" b="true">
                <a:solidFill>
                  <a:srgbClr val="6386C4"/>
                </a:solidFill>
                <a:latin typeface="JetBrains Mono Bold"/>
                <a:ea typeface="JetBrains Mono Bold"/>
                <a:cs typeface="JetBrains Mono Bold"/>
                <a:sym typeface="JetBrains Mono Bold"/>
              </a:rPr>
              <a:t>&lt;Nguyễn Tuấn Anh&gt;</a:t>
            </a:r>
          </a:p>
          <a:p>
            <a:pPr algn="ctr">
              <a:lnSpc>
                <a:spcPts val="4518"/>
              </a:lnSpc>
              <a:spcBef>
                <a:spcPct val="0"/>
              </a:spcBef>
            </a:pPr>
            <a:r>
              <a:rPr lang="en-US" sz="4107">
                <a:solidFill>
                  <a:srgbClr val="6386C4"/>
                </a:solidFill>
                <a:latin typeface="JetBrains Mono"/>
                <a:ea typeface="JetBrains Mono"/>
                <a:cs typeface="JetBrains Mono"/>
                <a:sym typeface="JetBrains Mono"/>
              </a:rPr>
              <a:t>&lt;110121002&gt;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grpSp>
        <p:nvGrpSpPr>
          <p:cNvPr name="Group 3" id="3"/>
          <p:cNvGrpSpPr/>
          <p:nvPr/>
        </p:nvGrpSpPr>
        <p:grpSpPr>
          <a:xfrm rot="0">
            <a:off x="0" y="0"/>
            <a:ext cx="4561519" cy="10287000"/>
            <a:chOff x="0" y="0"/>
            <a:chExt cx="1201388" cy="2709333"/>
          </a:xfrm>
        </p:grpSpPr>
        <p:sp>
          <p:nvSpPr>
            <p:cNvPr name="Freeform 4" id="4"/>
            <p:cNvSpPr/>
            <p:nvPr/>
          </p:nvSpPr>
          <p:spPr>
            <a:xfrm flipH="false" flipV="false" rot="0">
              <a:off x="0" y="0"/>
              <a:ext cx="1201388" cy="2709333"/>
            </a:xfrm>
            <a:custGeom>
              <a:avLst/>
              <a:gdLst/>
              <a:ahLst/>
              <a:cxnLst/>
              <a:rect r="r" b="b" t="t" l="l"/>
              <a:pathLst>
                <a:path h="2709333" w="1201388">
                  <a:moveTo>
                    <a:pt x="0" y="0"/>
                  </a:moveTo>
                  <a:lnTo>
                    <a:pt x="1201388" y="0"/>
                  </a:lnTo>
                  <a:lnTo>
                    <a:pt x="1201388" y="2709333"/>
                  </a:lnTo>
                  <a:lnTo>
                    <a:pt x="0" y="2709333"/>
                  </a:lnTo>
                  <a:close/>
                </a:path>
              </a:pathLst>
            </a:custGeom>
            <a:solidFill>
              <a:srgbClr val="7442A4"/>
            </a:solidFill>
          </p:spPr>
        </p:sp>
        <p:sp>
          <p:nvSpPr>
            <p:cNvPr name="TextBox 5" id="5"/>
            <p:cNvSpPr txBox="true"/>
            <p:nvPr/>
          </p:nvSpPr>
          <p:spPr>
            <a:xfrm>
              <a:off x="0" y="-57150"/>
              <a:ext cx="1201388"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62100" y="2513265"/>
            <a:ext cx="15127989" cy="7273076"/>
            <a:chOff x="0" y="0"/>
            <a:chExt cx="3984326" cy="1915543"/>
          </a:xfrm>
        </p:grpSpPr>
        <p:sp>
          <p:nvSpPr>
            <p:cNvPr name="Freeform 7" id="7"/>
            <p:cNvSpPr/>
            <p:nvPr/>
          </p:nvSpPr>
          <p:spPr>
            <a:xfrm flipH="false" flipV="false" rot="0">
              <a:off x="0" y="0"/>
              <a:ext cx="3984327" cy="1915543"/>
            </a:xfrm>
            <a:custGeom>
              <a:avLst/>
              <a:gdLst/>
              <a:ahLst/>
              <a:cxnLst/>
              <a:rect r="r" b="b" t="t" l="l"/>
              <a:pathLst>
                <a:path h="1915543" w="3984327">
                  <a:moveTo>
                    <a:pt x="24053" y="0"/>
                  </a:moveTo>
                  <a:lnTo>
                    <a:pt x="3960274" y="0"/>
                  </a:lnTo>
                  <a:cubicBezTo>
                    <a:pt x="3973558" y="0"/>
                    <a:pt x="3984327" y="10769"/>
                    <a:pt x="3984327" y="24053"/>
                  </a:cubicBezTo>
                  <a:lnTo>
                    <a:pt x="3984327" y="1891490"/>
                  </a:lnTo>
                  <a:cubicBezTo>
                    <a:pt x="3984327" y="1897869"/>
                    <a:pt x="3981793" y="1903987"/>
                    <a:pt x="3977282" y="1908498"/>
                  </a:cubicBezTo>
                  <a:cubicBezTo>
                    <a:pt x="3972771" y="1913008"/>
                    <a:pt x="3966653" y="1915543"/>
                    <a:pt x="3960274" y="1915543"/>
                  </a:cubicBezTo>
                  <a:lnTo>
                    <a:pt x="24053" y="1915543"/>
                  </a:lnTo>
                  <a:cubicBezTo>
                    <a:pt x="17674" y="1915543"/>
                    <a:pt x="11556" y="1913008"/>
                    <a:pt x="7045" y="1908498"/>
                  </a:cubicBezTo>
                  <a:cubicBezTo>
                    <a:pt x="2534" y="1903987"/>
                    <a:pt x="0" y="1897869"/>
                    <a:pt x="0" y="1891490"/>
                  </a:cubicBezTo>
                  <a:lnTo>
                    <a:pt x="0" y="24053"/>
                  </a:lnTo>
                  <a:cubicBezTo>
                    <a:pt x="0" y="17674"/>
                    <a:pt x="2534" y="11556"/>
                    <a:pt x="7045" y="7045"/>
                  </a:cubicBezTo>
                  <a:cubicBezTo>
                    <a:pt x="11556" y="2534"/>
                    <a:pt x="17674" y="0"/>
                    <a:pt x="24053" y="0"/>
                  </a:cubicBezTo>
                  <a:close/>
                </a:path>
              </a:pathLst>
            </a:custGeom>
            <a:solidFill>
              <a:srgbClr val="FFDA15"/>
            </a:solidFill>
            <a:ln w="9525" cap="rnd">
              <a:solidFill>
                <a:srgbClr val="7442A4"/>
              </a:solidFill>
              <a:prstDash val="solid"/>
              <a:round/>
            </a:ln>
          </p:spPr>
        </p:sp>
        <p:sp>
          <p:nvSpPr>
            <p:cNvPr name="TextBox 8" id="8"/>
            <p:cNvSpPr txBox="true"/>
            <p:nvPr/>
          </p:nvSpPr>
          <p:spPr>
            <a:xfrm>
              <a:off x="0" y="-57150"/>
              <a:ext cx="3984326" cy="197269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409700" y="2360865"/>
            <a:ext cx="15124775" cy="7202369"/>
            <a:chOff x="0" y="0"/>
            <a:chExt cx="3983480" cy="1896920"/>
          </a:xfrm>
        </p:grpSpPr>
        <p:sp>
          <p:nvSpPr>
            <p:cNvPr name="Freeform 10" id="10"/>
            <p:cNvSpPr/>
            <p:nvPr/>
          </p:nvSpPr>
          <p:spPr>
            <a:xfrm flipH="false" flipV="false" rot="0">
              <a:off x="0" y="0"/>
              <a:ext cx="3983480" cy="1896920"/>
            </a:xfrm>
            <a:custGeom>
              <a:avLst/>
              <a:gdLst/>
              <a:ahLst/>
              <a:cxnLst/>
              <a:rect r="r" b="b" t="t" l="l"/>
              <a:pathLst>
                <a:path h="1896920" w="3983480">
                  <a:moveTo>
                    <a:pt x="18427" y="0"/>
                  </a:moveTo>
                  <a:lnTo>
                    <a:pt x="3965053" y="0"/>
                  </a:lnTo>
                  <a:cubicBezTo>
                    <a:pt x="3969939" y="0"/>
                    <a:pt x="3974627" y="1941"/>
                    <a:pt x="3978082" y="5397"/>
                  </a:cubicBezTo>
                  <a:cubicBezTo>
                    <a:pt x="3981538" y="8853"/>
                    <a:pt x="3983480" y="13540"/>
                    <a:pt x="3983480" y="18427"/>
                  </a:cubicBezTo>
                  <a:lnTo>
                    <a:pt x="3983480" y="1878493"/>
                  </a:lnTo>
                  <a:cubicBezTo>
                    <a:pt x="3983480" y="1888670"/>
                    <a:pt x="3975229" y="1896920"/>
                    <a:pt x="3965053" y="1896920"/>
                  </a:cubicBezTo>
                  <a:lnTo>
                    <a:pt x="18427" y="1896920"/>
                  </a:lnTo>
                  <a:cubicBezTo>
                    <a:pt x="8250" y="1896920"/>
                    <a:pt x="0" y="1888670"/>
                    <a:pt x="0" y="1878493"/>
                  </a:cubicBezTo>
                  <a:lnTo>
                    <a:pt x="0" y="18427"/>
                  </a:lnTo>
                  <a:cubicBezTo>
                    <a:pt x="0" y="13540"/>
                    <a:pt x="1941" y="8853"/>
                    <a:pt x="5397" y="5397"/>
                  </a:cubicBezTo>
                  <a:cubicBezTo>
                    <a:pt x="8853" y="1941"/>
                    <a:pt x="13540" y="0"/>
                    <a:pt x="18427" y="0"/>
                  </a:cubicBezTo>
                  <a:close/>
                </a:path>
              </a:pathLst>
            </a:custGeom>
            <a:solidFill>
              <a:srgbClr val="FFFFFF"/>
            </a:solidFill>
            <a:ln w="19050" cap="rnd">
              <a:solidFill>
                <a:srgbClr val="7442A4"/>
              </a:solidFill>
              <a:prstDash val="solid"/>
              <a:round/>
            </a:ln>
          </p:spPr>
        </p:sp>
        <p:sp>
          <p:nvSpPr>
            <p:cNvPr name="TextBox 11" id="11"/>
            <p:cNvSpPr txBox="true"/>
            <p:nvPr/>
          </p:nvSpPr>
          <p:spPr>
            <a:xfrm>
              <a:off x="0" y="-57150"/>
              <a:ext cx="3983480" cy="1954070"/>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4748059" y="1311021"/>
            <a:ext cx="4693440" cy="71680"/>
          </a:xfrm>
          <a:prstGeom prst="line">
            <a:avLst/>
          </a:prstGeom>
          <a:ln cap="flat" w="390525">
            <a:solidFill>
              <a:srgbClr val="FFDA15"/>
            </a:solidFill>
            <a:prstDash val="solid"/>
            <a:headEnd type="none" len="sm" w="sm"/>
            <a:tailEnd type="none" len="sm" w="sm"/>
          </a:ln>
        </p:spPr>
      </p:sp>
      <p:sp>
        <p:nvSpPr>
          <p:cNvPr name="TextBox 13" id="13"/>
          <p:cNvSpPr txBox="true"/>
          <p:nvPr/>
        </p:nvSpPr>
        <p:spPr>
          <a:xfrm rot="0">
            <a:off x="9625455" y="839937"/>
            <a:ext cx="8931569" cy="942653"/>
          </a:xfrm>
          <a:prstGeom prst="rect">
            <a:avLst/>
          </a:prstGeom>
        </p:spPr>
        <p:txBody>
          <a:bodyPr anchor="t" rtlCol="false" tIns="0" lIns="0" bIns="0" rIns="0">
            <a:spAutoFit/>
          </a:bodyPr>
          <a:lstStyle/>
          <a:p>
            <a:pPr algn="l">
              <a:lnSpc>
                <a:spcPts val="7367"/>
              </a:lnSpc>
              <a:spcBef>
                <a:spcPct val="0"/>
              </a:spcBef>
            </a:pPr>
            <a:r>
              <a:rPr lang="en-US" sz="5262" b="true">
                <a:solidFill>
                  <a:srgbClr val="7442A4"/>
                </a:solidFill>
                <a:latin typeface="Poppins Bold"/>
                <a:ea typeface="Poppins Bold"/>
                <a:cs typeface="Poppins Bold"/>
                <a:sym typeface="Poppins Bold"/>
              </a:rPr>
              <a:t>2.2 Mô tả các chức năng</a:t>
            </a:r>
          </a:p>
        </p:txBody>
      </p:sp>
      <p:sp>
        <p:nvSpPr>
          <p:cNvPr name="Freeform 14" id="14"/>
          <p:cNvSpPr/>
          <p:nvPr/>
        </p:nvSpPr>
        <p:spPr>
          <a:xfrm flipH="false" flipV="false" rot="5400000">
            <a:off x="16556318" y="758388"/>
            <a:ext cx="513283" cy="892681"/>
          </a:xfrm>
          <a:custGeom>
            <a:avLst/>
            <a:gdLst/>
            <a:ahLst/>
            <a:cxnLst/>
            <a:rect r="r" b="b" t="t" l="l"/>
            <a:pathLst>
              <a:path h="892681" w="513283">
                <a:moveTo>
                  <a:pt x="0" y="0"/>
                </a:moveTo>
                <a:lnTo>
                  <a:pt x="513283" y="0"/>
                </a:lnTo>
                <a:lnTo>
                  <a:pt x="513283" y="892681"/>
                </a:lnTo>
                <a:lnTo>
                  <a:pt x="0" y="892681"/>
                </a:lnTo>
                <a:lnTo>
                  <a:pt x="0" y="0"/>
                </a:lnTo>
                <a:close/>
              </a:path>
            </a:pathLst>
          </a:custGeom>
          <a:blipFill>
            <a:blip r:embed="rId3">
              <a:extLst>
                <a:ext uri="{96DAC541-7B7A-43D3-8B79-37D633B846F1}">
                  <asvg:svgBlip xmlns:asvg="http://schemas.microsoft.com/office/drawing/2016/SVG/main" r:embed="rId4"/>
                </a:ext>
              </a:extLst>
            </a:blip>
            <a:stretch>
              <a:fillRect l="0" t="0" r="-623225" b="-128196"/>
            </a:stretch>
          </a:blipFill>
        </p:spPr>
      </p:sp>
      <p:sp>
        <p:nvSpPr>
          <p:cNvPr name="Freeform 15" id="15"/>
          <p:cNvSpPr/>
          <p:nvPr/>
        </p:nvSpPr>
        <p:spPr>
          <a:xfrm flipH="false" flipV="false" rot="0">
            <a:off x="1457325" y="1229976"/>
            <a:ext cx="2133375" cy="552614"/>
          </a:xfrm>
          <a:custGeom>
            <a:avLst/>
            <a:gdLst/>
            <a:ahLst/>
            <a:cxnLst/>
            <a:rect r="r" b="b" t="t" l="l"/>
            <a:pathLst>
              <a:path h="552614" w="2133375">
                <a:moveTo>
                  <a:pt x="0" y="0"/>
                </a:moveTo>
                <a:lnTo>
                  <a:pt x="2133375" y="0"/>
                </a:lnTo>
                <a:lnTo>
                  <a:pt x="2133375" y="552614"/>
                </a:lnTo>
                <a:lnTo>
                  <a:pt x="0" y="552614"/>
                </a:lnTo>
                <a:lnTo>
                  <a:pt x="0" y="0"/>
                </a:lnTo>
                <a:close/>
              </a:path>
            </a:pathLst>
          </a:custGeom>
          <a:blipFill>
            <a:blip r:embed="rId3">
              <a:extLst>
                <a:ext uri="{96DAC541-7B7A-43D3-8B79-37D633B846F1}">
                  <asvg:svgBlip xmlns:asvg="http://schemas.microsoft.com/office/drawing/2016/SVG/main" r:embed="rId4"/>
                </a:ext>
              </a:extLst>
            </a:blip>
            <a:stretch>
              <a:fillRect l="0" t="0" r="-74005" b="-268624"/>
            </a:stretch>
          </a:blipFill>
        </p:spPr>
      </p:sp>
      <p:grpSp>
        <p:nvGrpSpPr>
          <p:cNvPr name="Group 16" id="16"/>
          <p:cNvGrpSpPr/>
          <p:nvPr/>
        </p:nvGrpSpPr>
        <p:grpSpPr>
          <a:xfrm rot="0">
            <a:off x="2095294" y="3104689"/>
            <a:ext cx="903979" cy="90397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A15"/>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2095294" y="6182569"/>
            <a:ext cx="903979" cy="90397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A15"/>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9441499" y="3104689"/>
            <a:ext cx="903979" cy="90397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A15"/>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9441499" y="6182569"/>
            <a:ext cx="903979" cy="903979"/>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A15"/>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Freeform 28" id="28"/>
          <p:cNvSpPr/>
          <p:nvPr/>
        </p:nvSpPr>
        <p:spPr>
          <a:xfrm flipH="false" flipV="false" rot="0">
            <a:off x="3480238" y="3755665"/>
            <a:ext cx="5491849" cy="2021000"/>
          </a:xfrm>
          <a:custGeom>
            <a:avLst/>
            <a:gdLst/>
            <a:ahLst/>
            <a:cxnLst/>
            <a:rect r="r" b="b" t="t" l="l"/>
            <a:pathLst>
              <a:path h="2021000" w="5491849">
                <a:moveTo>
                  <a:pt x="0" y="0"/>
                </a:moveTo>
                <a:lnTo>
                  <a:pt x="5491849" y="0"/>
                </a:lnTo>
                <a:lnTo>
                  <a:pt x="5491849" y="2021001"/>
                </a:lnTo>
                <a:lnTo>
                  <a:pt x="0" y="2021001"/>
                </a:lnTo>
                <a:lnTo>
                  <a:pt x="0" y="0"/>
                </a:lnTo>
                <a:close/>
              </a:path>
            </a:pathLst>
          </a:custGeom>
          <a:blipFill>
            <a:blip r:embed="rId5"/>
            <a:stretch>
              <a:fillRect l="0" t="0" r="0" b="0"/>
            </a:stretch>
          </a:blipFill>
        </p:spPr>
      </p:sp>
      <p:sp>
        <p:nvSpPr>
          <p:cNvPr name="Freeform 29" id="29"/>
          <p:cNvSpPr/>
          <p:nvPr/>
        </p:nvSpPr>
        <p:spPr>
          <a:xfrm flipH="false" flipV="false" rot="0">
            <a:off x="2893842" y="7391348"/>
            <a:ext cx="6604289" cy="1532195"/>
          </a:xfrm>
          <a:custGeom>
            <a:avLst/>
            <a:gdLst/>
            <a:ahLst/>
            <a:cxnLst/>
            <a:rect r="r" b="b" t="t" l="l"/>
            <a:pathLst>
              <a:path h="1532195" w="6604289">
                <a:moveTo>
                  <a:pt x="0" y="0"/>
                </a:moveTo>
                <a:lnTo>
                  <a:pt x="6604289" y="0"/>
                </a:lnTo>
                <a:lnTo>
                  <a:pt x="6604289" y="1532196"/>
                </a:lnTo>
                <a:lnTo>
                  <a:pt x="0" y="1532196"/>
                </a:lnTo>
                <a:lnTo>
                  <a:pt x="0" y="0"/>
                </a:lnTo>
                <a:close/>
              </a:path>
            </a:pathLst>
          </a:custGeom>
          <a:blipFill>
            <a:blip r:embed="rId6"/>
            <a:stretch>
              <a:fillRect l="0" t="0" r="0" b="0"/>
            </a:stretch>
          </a:blipFill>
        </p:spPr>
      </p:sp>
      <p:sp>
        <p:nvSpPr>
          <p:cNvPr name="Freeform 30" id="30"/>
          <p:cNvSpPr/>
          <p:nvPr/>
        </p:nvSpPr>
        <p:spPr>
          <a:xfrm flipH="false" flipV="false" rot="0">
            <a:off x="10587850" y="4041489"/>
            <a:ext cx="5648362" cy="1735177"/>
          </a:xfrm>
          <a:custGeom>
            <a:avLst/>
            <a:gdLst/>
            <a:ahLst/>
            <a:cxnLst/>
            <a:rect r="r" b="b" t="t" l="l"/>
            <a:pathLst>
              <a:path h="1735177" w="5648362">
                <a:moveTo>
                  <a:pt x="0" y="0"/>
                </a:moveTo>
                <a:lnTo>
                  <a:pt x="5648362" y="0"/>
                </a:lnTo>
                <a:lnTo>
                  <a:pt x="5648362" y="1735177"/>
                </a:lnTo>
                <a:lnTo>
                  <a:pt x="0" y="1735177"/>
                </a:lnTo>
                <a:lnTo>
                  <a:pt x="0" y="0"/>
                </a:lnTo>
                <a:close/>
              </a:path>
            </a:pathLst>
          </a:custGeom>
          <a:blipFill>
            <a:blip r:embed="rId7"/>
            <a:stretch>
              <a:fillRect l="0" t="0" r="0" b="0"/>
            </a:stretch>
          </a:blipFill>
        </p:spPr>
      </p:sp>
      <p:sp>
        <p:nvSpPr>
          <p:cNvPr name="Freeform 31" id="31"/>
          <p:cNvSpPr/>
          <p:nvPr/>
        </p:nvSpPr>
        <p:spPr>
          <a:xfrm flipH="false" flipV="false" rot="0">
            <a:off x="10440202" y="7114748"/>
            <a:ext cx="5796009" cy="1877715"/>
          </a:xfrm>
          <a:custGeom>
            <a:avLst/>
            <a:gdLst/>
            <a:ahLst/>
            <a:cxnLst/>
            <a:rect r="r" b="b" t="t" l="l"/>
            <a:pathLst>
              <a:path h="1877715" w="5796009">
                <a:moveTo>
                  <a:pt x="0" y="0"/>
                </a:moveTo>
                <a:lnTo>
                  <a:pt x="5796010" y="0"/>
                </a:lnTo>
                <a:lnTo>
                  <a:pt x="5796010" y="1877716"/>
                </a:lnTo>
                <a:lnTo>
                  <a:pt x="0" y="1877716"/>
                </a:lnTo>
                <a:lnTo>
                  <a:pt x="0" y="0"/>
                </a:lnTo>
                <a:close/>
              </a:path>
            </a:pathLst>
          </a:custGeom>
          <a:blipFill>
            <a:blip r:embed="rId8"/>
            <a:stretch>
              <a:fillRect l="0" t="0" r="0" b="0"/>
            </a:stretch>
          </a:blipFill>
        </p:spPr>
      </p:sp>
      <p:sp>
        <p:nvSpPr>
          <p:cNvPr name="TextBox 32" id="32"/>
          <p:cNvSpPr txBox="true"/>
          <p:nvPr/>
        </p:nvSpPr>
        <p:spPr>
          <a:xfrm rot="0">
            <a:off x="3450510" y="3047539"/>
            <a:ext cx="5040612" cy="398779"/>
          </a:xfrm>
          <a:prstGeom prst="rect">
            <a:avLst/>
          </a:prstGeom>
        </p:spPr>
        <p:txBody>
          <a:bodyPr anchor="t" rtlCol="false" tIns="0" lIns="0" bIns="0" rIns="0">
            <a:spAutoFit/>
          </a:bodyPr>
          <a:lstStyle/>
          <a:p>
            <a:pPr algn="just">
              <a:lnSpc>
                <a:spcPts val="3220"/>
              </a:lnSpc>
              <a:spcBef>
                <a:spcPct val="0"/>
              </a:spcBef>
            </a:pPr>
            <a:r>
              <a:rPr lang="en-US" sz="2300" spc="149">
                <a:solidFill>
                  <a:srgbClr val="7442A4"/>
                </a:solidFill>
                <a:latin typeface="Poppins"/>
                <a:ea typeface="Poppins"/>
                <a:cs typeface="Poppins"/>
                <a:sym typeface="Poppins"/>
              </a:rPr>
              <a:t>Mô tả chức năng Admin</a:t>
            </a:r>
          </a:p>
        </p:txBody>
      </p:sp>
      <p:sp>
        <p:nvSpPr>
          <p:cNvPr name="TextBox 33" id="33"/>
          <p:cNvSpPr txBox="true"/>
          <p:nvPr/>
        </p:nvSpPr>
        <p:spPr>
          <a:xfrm rot="0">
            <a:off x="2151926" y="3211228"/>
            <a:ext cx="790715" cy="652799"/>
          </a:xfrm>
          <a:prstGeom prst="rect">
            <a:avLst/>
          </a:prstGeom>
        </p:spPr>
        <p:txBody>
          <a:bodyPr anchor="t" rtlCol="false" tIns="0" lIns="0" bIns="0" rIns="0">
            <a:spAutoFit/>
          </a:bodyPr>
          <a:lstStyle/>
          <a:p>
            <a:pPr algn="ctr">
              <a:lnSpc>
                <a:spcPts val="4963"/>
              </a:lnSpc>
              <a:spcBef>
                <a:spcPct val="0"/>
              </a:spcBef>
            </a:pPr>
            <a:r>
              <a:rPr lang="en-US" sz="3545">
                <a:solidFill>
                  <a:srgbClr val="7442A4"/>
                </a:solidFill>
                <a:latin typeface="Horizon"/>
                <a:ea typeface="Horizon"/>
                <a:cs typeface="Horizon"/>
                <a:sym typeface="Horizon"/>
              </a:rPr>
              <a:t>1</a:t>
            </a:r>
          </a:p>
        </p:txBody>
      </p:sp>
      <p:sp>
        <p:nvSpPr>
          <p:cNvPr name="TextBox 34" id="34"/>
          <p:cNvSpPr txBox="true"/>
          <p:nvPr/>
        </p:nvSpPr>
        <p:spPr>
          <a:xfrm rot="0">
            <a:off x="2151926" y="6289109"/>
            <a:ext cx="790715" cy="652799"/>
          </a:xfrm>
          <a:prstGeom prst="rect">
            <a:avLst/>
          </a:prstGeom>
        </p:spPr>
        <p:txBody>
          <a:bodyPr anchor="t" rtlCol="false" tIns="0" lIns="0" bIns="0" rIns="0">
            <a:spAutoFit/>
          </a:bodyPr>
          <a:lstStyle/>
          <a:p>
            <a:pPr algn="ctr">
              <a:lnSpc>
                <a:spcPts val="4963"/>
              </a:lnSpc>
              <a:spcBef>
                <a:spcPct val="0"/>
              </a:spcBef>
            </a:pPr>
            <a:r>
              <a:rPr lang="en-US" sz="3545">
                <a:solidFill>
                  <a:srgbClr val="7442A4"/>
                </a:solidFill>
                <a:latin typeface="Horizon"/>
                <a:ea typeface="Horizon"/>
                <a:cs typeface="Horizon"/>
                <a:sym typeface="Horizon"/>
              </a:rPr>
              <a:t>2</a:t>
            </a:r>
          </a:p>
        </p:txBody>
      </p:sp>
      <p:sp>
        <p:nvSpPr>
          <p:cNvPr name="TextBox 35" id="35"/>
          <p:cNvSpPr txBox="true"/>
          <p:nvPr/>
        </p:nvSpPr>
        <p:spPr>
          <a:xfrm rot="0">
            <a:off x="9498131" y="3211228"/>
            <a:ext cx="790715" cy="652799"/>
          </a:xfrm>
          <a:prstGeom prst="rect">
            <a:avLst/>
          </a:prstGeom>
        </p:spPr>
        <p:txBody>
          <a:bodyPr anchor="t" rtlCol="false" tIns="0" lIns="0" bIns="0" rIns="0">
            <a:spAutoFit/>
          </a:bodyPr>
          <a:lstStyle/>
          <a:p>
            <a:pPr algn="ctr">
              <a:lnSpc>
                <a:spcPts val="4963"/>
              </a:lnSpc>
              <a:spcBef>
                <a:spcPct val="0"/>
              </a:spcBef>
            </a:pPr>
            <a:r>
              <a:rPr lang="en-US" sz="3545">
                <a:solidFill>
                  <a:srgbClr val="7442A4"/>
                </a:solidFill>
                <a:latin typeface="Horizon"/>
                <a:ea typeface="Horizon"/>
                <a:cs typeface="Horizon"/>
                <a:sym typeface="Horizon"/>
              </a:rPr>
              <a:t>3</a:t>
            </a:r>
          </a:p>
        </p:txBody>
      </p:sp>
      <p:sp>
        <p:nvSpPr>
          <p:cNvPr name="TextBox 36" id="36"/>
          <p:cNvSpPr txBox="true"/>
          <p:nvPr/>
        </p:nvSpPr>
        <p:spPr>
          <a:xfrm rot="0">
            <a:off x="9498131" y="6289109"/>
            <a:ext cx="790715" cy="652799"/>
          </a:xfrm>
          <a:prstGeom prst="rect">
            <a:avLst/>
          </a:prstGeom>
        </p:spPr>
        <p:txBody>
          <a:bodyPr anchor="t" rtlCol="false" tIns="0" lIns="0" bIns="0" rIns="0">
            <a:spAutoFit/>
          </a:bodyPr>
          <a:lstStyle/>
          <a:p>
            <a:pPr algn="ctr">
              <a:lnSpc>
                <a:spcPts val="4963"/>
              </a:lnSpc>
              <a:spcBef>
                <a:spcPct val="0"/>
              </a:spcBef>
            </a:pPr>
            <a:r>
              <a:rPr lang="en-US" sz="3545">
                <a:solidFill>
                  <a:srgbClr val="7442A4"/>
                </a:solidFill>
                <a:latin typeface="Horizon"/>
                <a:ea typeface="Horizon"/>
                <a:cs typeface="Horizon"/>
                <a:sym typeface="Horizon"/>
              </a:rPr>
              <a:t>4</a:t>
            </a:r>
          </a:p>
        </p:txBody>
      </p:sp>
      <p:sp>
        <p:nvSpPr>
          <p:cNvPr name="TextBox 37" id="37"/>
          <p:cNvSpPr txBox="true"/>
          <p:nvPr/>
        </p:nvSpPr>
        <p:spPr>
          <a:xfrm rot="0">
            <a:off x="3450510" y="6201619"/>
            <a:ext cx="5675584" cy="398779"/>
          </a:xfrm>
          <a:prstGeom prst="rect">
            <a:avLst/>
          </a:prstGeom>
        </p:spPr>
        <p:txBody>
          <a:bodyPr anchor="t" rtlCol="false" tIns="0" lIns="0" bIns="0" rIns="0">
            <a:spAutoFit/>
          </a:bodyPr>
          <a:lstStyle/>
          <a:p>
            <a:pPr algn="just">
              <a:lnSpc>
                <a:spcPts val="3220"/>
              </a:lnSpc>
              <a:spcBef>
                <a:spcPct val="0"/>
              </a:spcBef>
            </a:pPr>
            <a:r>
              <a:rPr lang="en-US" sz="2300" spc="149">
                <a:solidFill>
                  <a:srgbClr val="7442A4"/>
                </a:solidFill>
                <a:latin typeface="Poppins"/>
                <a:ea typeface="Poppins"/>
                <a:cs typeface="Poppins"/>
                <a:sym typeface="Poppins"/>
              </a:rPr>
              <a:t>Mô tả chức năng quản lý tài khoản</a:t>
            </a:r>
          </a:p>
        </p:txBody>
      </p:sp>
      <p:sp>
        <p:nvSpPr>
          <p:cNvPr name="TextBox 38" id="38"/>
          <p:cNvSpPr txBox="true"/>
          <p:nvPr/>
        </p:nvSpPr>
        <p:spPr>
          <a:xfrm rot="0">
            <a:off x="10625297" y="3047539"/>
            <a:ext cx="5741322" cy="398779"/>
          </a:xfrm>
          <a:prstGeom prst="rect">
            <a:avLst/>
          </a:prstGeom>
        </p:spPr>
        <p:txBody>
          <a:bodyPr anchor="t" rtlCol="false" tIns="0" lIns="0" bIns="0" rIns="0">
            <a:spAutoFit/>
          </a:bodyPr>
          <a:lstStyle/>
          <a:p>
            <a:pPr algn="just">
              <a:lnSpc>
                <a:spcPts val="3220"/>
              </a:lnSpc>
              <a:spcBef>
                <a:spcPct val="0"/>
              </a:spcBef>
            </a:pPr>
            <a:r>
              <a:rPr lang="en-US" sz="2300" spc="149">
                <a:solidFill>
                  <a:srgbClr val="7442A4"/>
                </a:solidFill>
                <a:latin typeface="Poppins"/>
                <a:ea typeface="Poppins"/>
                <a:cs typeface="Poppins"/>
                <a:sym typeface="Poppins"/>
              </a:rPr>
              <a:t>Mô tả chức năng quản lý sân</a:t>
            </a:r>
          </a:p>
        </p:txBody>
      </p:sp>
      <p:sp>
        <p:nvSpPr>
          <p:cNvPr name="TextBox 39" id="39"/>
          <p:cNvSpPr txBox="true"/>
          <p:nvPr/>
        </p:nvSpPr>
        <p:spPr>
          <a:xfrm rot="0">
            <a:off x="10793153" y="6125419"/>
            <a:ext cx="4654279" cy="798829"/>
          </a:xfrm>
          <a:prstGeom prst="rect">
            <a:avLst/>
          </a:prstGeom>
        </p:spPr>
        <p:txBody>
          <a:bodyPr anchor="t" rtlCol="false" tIns="0" lIns="0" bIns="0" rIns="0">
            <a:spAutoFit/>
          </a:bodyPr>
          <a:lstStyle/>
          <a:p>
            <a:pPr algn="just">
              <a:lnSpc>
                <a:spcPts val="3220"/>
              </a:lnSpc>
              <a:spcBef>
                <a:spcPct val="0"/>
              </a:spcBef>
            </a:pPr>
            <a:r>
              <a:rPr lang="en-US" sz="2300" spc="149">
                <a:solidFill>
                  <a:srgbClr val="7442A4"/>
                </a:solidFill>
                <a:latin typeface="Poppins"/>
                <a:ea typeface="Poppins"/>
                <a:cs typeface="Poppins"/>
                <a:sym typeface="Poppins"/>
              </a:rPr>
              <a:t>Mô tả chức năng quản lý đơn đặt sân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grpSp>
        <p:nvGrpSpPr>
          <p:cNvPr name="Group 3" id="3"/>
          <p:cNvGrpSpPr/>
          <p:nvPr/>
        </p:nvGrpSpPr>
        <p:grpSpPr>
          <a:xfrm rot="0">
            <a:off x="0" y="0"/>
            <a:ext cx="4561519" cy="10287000"/>
            <a:chOff x="0" y="0"/>
            <a:chExt cx="1201388" cy="2709333"/>
          </a:xfrm>
        </p:grpSpPr>
        <p:sp>
          <p:nvSpPr>
            <p:cNvPr name="Freeform 4" id="4"/>
            <p:cNvSpPr/>
            <p:nvPr/>
          </p:nvSpPr>
          <p:spPr>
            <a:xfrm flipH="false" flipV="false" rot="0">
              <a:off x="0" y="0"/>
              <a:ext cx="1201388" cy="2709333"/>
            </a:xfrm>
            <a:custGeom>
              <a:avLst/>
              <a:gdLst/>
              <a:ahLst/>
              <a:cxnLst/>
              <a:rect r="r" b="b" t="t" l="l"/>
              <a:pathLst>
                <a:path h="2709333" w="1201388">
                  <a:moveTo>
                    <a:pt x="0" y="0"/>
                  </a:moveTo>
                  <a:lnTo>
                    <a:pt x="1201388" y="0"/>
                  </a:lnTo>
                  <a:lnTo>
                    <a:pt x="1201388" y="2709333"/>
                  </a:lnTo>
                  <a:lnTo>
                    <a:pt x="0" y="2709333"/>
                  </a:lnTo>
                  <a:close/>
                </a:path>
              </a:pathLst>
            </a:custGeom>
            <a:solidFill>
              <a:srgbClr val="7442A4"/>
            </a:solidFill>
          </p:spPr>
        </p:sp>
        <p:sp>
          <p:nvSpPr>
            <p:cNvPr name="TextBox 5" id="5"/>
            <p:cNvSpPr txBox="true"/>
            <p:nvPr/>
          </p:nvSpPr>
          <p:spPr>
            <a:xfrm>
              <a:off x="0" y="-57150"/>
              <a:ext cx="1201388"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62100" y="2513265"/>
            <a:ext cx="15127989" cy="7273076"/>
            <a:chOff x="0" y="0"/>
            <a:chExt cx="3984326" cy="1915543"/>
          </a:xfrm>
        </p:grpSpPr>
        <p:sp>
          <p:nvSpPr>
            <p:cNvPr name="Freeform 7" id="7"/>
            <p:cNvSpPr/>
            <p:nvPr/>
          </p:nvSpPr>
          <p:spPr>
            <a:xfrm flipH="false" flipV="false" rot="0">
              <a:off x="0" y="0"/>
              <a:ext cx="3984327" cy="1915543"/>
            </a:xfrm>
            <a:custGeom>
              <a:avLst/>
              <a:gdLst/>
              <a:ahLst/>
              <a:cxnLst/>
              <a:rect r="r" b="b" t="t" l="l"/>
              <a:pathLst>
                <a:path h="1915543" w="3984327">
                  <a:moveTo>
                    <a:pt x="24053" y="0"/>
                  </a:moveTo>
                  <a:lnTo>
                    <a:pt x="3960274" y="0"/>
                  </a:lnTo>
                  <a:cubicBezTo>
                    <a:pt x="3973558" y="0"/>
                    <a:pt x="3984327" y="10769"/>
                    <a:pt x="3984327" y="24053"/>
                  </a:cubicBezTo>
                  <a:lnTo>
                    <a:pt x="3984327" y="1891490"/>
                  </a:lnTo>
                  <a:cubicBezTo>
                    <a:pt x="3984327" y="1897869"/>
                    <a:pt x="3981793" y="1903987"/>
                    <a:pt x="3977282" y="1908498"/>
                  </a:cubicBezTo>
                  <a:cubicBezTo>
                    <a:pt x="3972771" y="1913008"/>
                    <a:pt x="3966653" y="1915543"/>
                    <a:pt x="3960274" y="1915543"/>
                  </a:cubicBezTo>
                  <a:lnTo>
                    <a:pt x="24053" y="1915543"/>
                  </a:lnTo>
                  <a:cubicBezTo>
                    <a:pt x="17674" y="1915543"/>
                    <a:pt x="11556" y="1913008"/>
                    <a:pt x="7045" y="1908498"/>
                  </a:cubicBezTo>
                  <a:cubicBezTo>
                    <a:pt x="2534" y="1903987"/>
                    <a:pt x="0" y="1897869"/>
                    <a:pt x="0" y="1891490"/>
                  </a:cubicBezTo>
                  <a:lnTo>
                    <a:pt x="0" y="24053"/>
                  </a:lnTo>
                  <a:cubicBezTo>
                    <a:pt x="0" y="17674"/>
                    <a:pt x="2534" y="11556"/>
                    <a:pt x="7045" y="7045"/>
                  </a:cubicBezTo>
                  <a:cubicBezTo>
                    <a:pt x="11556" y="2534"/>
                    <a:pt x="17674" y="0"/>
                    <a:pt x="24053" y="0"/>
                  </a:cubicBezTo>
                  <a:close/>
                </a:path>
              </a:pathLst>
            </a:custGeom>
            <a:solidFill>
              <a:srgbClr val="FFDA15"/>
            </a:solidFill>
            <a:ln w="9525" cap="rnd">
              <a:solidFill>
                <a:srgbClr val="7442A4"/>
              </a:solidFill>
              <a:prstDash val="solid"/>
              <a:round/>
            </a:ln>
          </p:spPr>
        </p:sp>
        <p:sp>
          <p:nvSpPr>
            <p:cNvPr name="TextBox 8" id="8"/>
            <p:cNvSpPr txBox="true"/>
            <p:nvPr/>
          </p:nvSpPr>
          <p:spPr>
            <a:xfrm>
              <a:off x="0" y="-57150"/>
              <a:ext cx="3984326" cy="197269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409700" y="2360865"/>
            <a:ext cx="15124775" cy="7202369"/>
            <a:chOff x="0" y="0"/>
            <a:chExt cx="3983480" cy="1896920"/>
          </a:xfrm>
        </p:grpSpPr>
        <p:sp>
          <p:nvSpPr>
            <p:cNvPr name="Freeform 10" id="10"/>
            <p:cNvSpPr/>
            <p:nvPr/>
          </p:nvSpPr>
          <p:spPr>
            <a:xfrm flipH="false" flipV="false" rot="0">
              <a:off x="0" y="0"/>
              <a:ext cx="3983480" cy="1896920"/>
            </a:xfrm>
            <a:custGeom>
              <a:avLst/>
              <a:gdLst/>
              <a:ahLst/>
              <a:cxnLst/>
              <a:rect r="r" b="b" t="t" l="l"/>
              <a:pathLst>
                <a:path h="1896920" w="3983480">
                  <a:moveTo>
                    <a:pt x="18427" y="0"/>
                  </a:moveTo>
                  <a:lnTo>
                    <a:pt x="3965053" y="0"/>
                  </a:lnTo>
                  <a:cubicBezTo>
                    <a:pt x="3969939" y="0"/>
                    <a:pt x="3974627" y="1941"/>
                    <a:pt x="3978082" y="5397"/>
                  </a:cubicBezTo>
                  <a:cubicBezTo>
                    <a:pt x="3981538" y="8853"/>
                    <a:pt x="3983480" y="13540"/>
                    <a:pt x="3983480" y="18427"/>
                  </a:cubicBezTo>
                  <a:lnTo>
                    <a:pt x="3983480" y="1878493"/>
                  </a:lnTo>
                  <a:cubicBezTo>
                    <a:pt x="3983480" y="1888670"/>
                    <a:pt x="3975229" y="1896920"/>
                    <a:pt x="3965053" y="1896920"/>
                  </a:cubicBezTo>
                  <a:lnTo>
                    <a:pt x="18427" y="1896920"/>
                  </a:lnTo>
                  <a:cubicBezTo>
                    <a:pt x="8250" y="1896920"/>
                    <a:pt x="0" y="1888670"/>
                    <a:pt x="0" y="1878493"/>
                  </a:cubicBezTo>
                  <a:lnTo>
                    <a:pt x="0" y="18427"/>
                  </a:lnTo>
                  <a:cubicBezTo>
                    <a:pt x="0" y="13540"/>
                    <a:pt x="1941" y="8853"/>
                    <a:pt x="5397" y="5397"/>
                  </a:cubicBezTo>
                  <a:cubicBezTo>
                    <a:pt x="8853" y="1941"/>
                    <a:pt x="13540" y="0"/>
                    <a:pt x="18427" y="0"/>
                  </a:cubicBezTo>
                  <a:close/>
                </a:path>
              </a:pathLst>
            </a:custGeom>
            <a:solidFill>
              <a:srgbClr val="FFFFFF"/>
            </a:solidFill>
            <a:ln w="19050" cap="rnd">
              <a:solidFill>
                <a:srgbClr val="7442A4"/>
              </a:solidFill>
              <a:prstDash val="solid"/>
              <a:round/>
            </a:ln>
          </p:spPr>
        </p:sp>
        <p:sp>
          <p:nvSpPr>
            <p:cNvPr name="TextBox 11" id="11"/>
            <p:cNvSpPr txBox="true"/>
            <p:nvPr/>
          </p:nvSpPr>
          <p:spPr>
            <a:xfrm>
              <a:off x="0" y="-57150"/>
              <a:ext cx="3983480" cy="1954070"/>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4748059" y="1311021"/>
            <a:ext cx="4693440" cy="71680"/>
          </a:xfrm>
          <a:prstGeom prst="line">
            <a:avLst/>
          </a:prstGeom>
          <a:ln cap="flat" w="390525">
            <a:solidFill>
              <a:srgbClr val="FFDA15"/>
            </a:solidFill>
            <a:prstDash val="solid"/>
            <a:headEnd type="none" len="sm" w="sm"/>
            <a:tailEnd type="none" len="sm" w="sm"/>
          </a:ln>
        </p:spPr>
      </p:sp>
      <p:sp>
        <p:nvSpPr>
          <p:cNvPr name="Freeform 13" id="13"/>
          <p:cNvSpPr/>
          <p:nvPr/>
        </p:nvSpPr>
        <p:spPr>
          <a:xfrm flipH="false" flipV="false" rot="5400000">
            <a:off x="16556318" y="758388"/>
            <a:ext cx="513283" cy="892681"/>
          </a:xfrm>
          <a:custGeom>
            <a:avLst/>
            <a:gdLst/>
            <a:ahLst/>
            <a:cxnLst/>
            <a:rect r="r" b="b" t="t" l="l"/>
            <a:pathLst>
              <a:path h="892681" w="513283">
                <a:moveTo>
                  <a:pt x="0" y="0"/>
                </a:moveTo>
                <a:lnTo>
                  <a:pt x="513283" y="0"/>
                </a:lnTo>
                <a:lnTo>
                  <a:pt x="513283" y="892681"/>
                </a:lnTo>
                <a:lnTo>
                  <a:pt x="0" y="892681"/>
                </a:lnTo>
                <a:lnTo>
                  <a:pt x="0" y="0"/>
                </a:lnTo>
                <a:close/>
              </a:path>
            </a:pathLst>
          </a:custGeom>
          <a:blipFill>
            <a:blip r:embed="rId3">
              <a:extLst>
                <a:ext uri="{96DAC541-7B7A-43D3-8B79-37D633B846F1}">
                  <asvg:svgBlip xmlns:asvg="http://schemas.microsoft.com/office/drawing/2016/SVG/main" r:embed="rId4"/>
                </a:ext>
              </a:extLst>
            </a:blip>
            <a:stretch>
              <a:fillRect l="0" t="0" r="-623225" b="-128196"/>
            </a:stretch>
          </a:blipFill>
        </p:spPr>
      </p:sp>
      <p:sp>
        <p:nvSpPr>
          <p:cNvPr name="Freeform 14" id="14"/>
          <p:cNvSpPr/>
          <p:nvPr/>
        </p:nvSpPr>
        <p:spPr>
          <a:xfrm flipH="false" flipV="false" rot="0">
            <a:off x="1457325" y="1229976"/>
            <a:ext cx="2133375" cy="552614"/>
          </a:xfrm>
          <a:custGeom>
            <a:avLst/>
            <a:gdLst/>
            <a:ahLst/>
            <a:cxnLst/>
            <a:rect r="r" b="b" t="t" l="l"/>
            <a:pathLst>
              <a:path h="552614" w="2133375">
                <a:moveTo>
                  <a:pt x="0" y="0"/>
                </a:moveTo>
                <a:lnTo>
                  <a:pt x="2133375" y="0"/>
                </a:lnTo>
                <a:lnTo>
                  <a:pt x="2133375" y="552614"/>
                </a:lnTo>
                <a:lnTo>
                  <a:pt x="0" y="552614"/>
                </a:lnTo>
                <a:lnTo>
                  <a:pt x="0" y="0"/>
                </a:lnTo>
                <a:close/>
              </a:path>
            </a:pathLst>
          </a:custGeom>
          <a:blipFill>
            <a:blip r:embed="rId3">
              <a:extLst>
                <a:ext uri="{96DAC541-7B7A-43D3-8B79-37D633B846F1}">
                  <asvg:svgBlip xmlns:asvg="http://schemas.microsoft.com/office/drawing/2016/SVG/main" r:embed="rId4"/>
                </a:ext>
              </a:extLst>
            </a:blip>
            <a:stretch>
              <a:fillRect l="0" t="0" r="-74005" b="-268624"/>
            </a:stretch>
          </a:blipFill>
        </p:spPr>
      </p:sp>
      <p:grpSp>
        <p:nvGrpSpPr>
          <p:cNvPr name="Group 15" id="15"/>
          <p:cNvGrpSpPr/>
          <p:nvPr/>
        </p:nvGrpSpPr>
        <p:grpSpPr>
          <a:xfrm rot="0">
            <a:off x="5943577" y="2908731"/>
            <a:ext cx="903979" cy="90397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A15"/>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3450510" y="4544545"/>
            <a:ext cx="10707049" cy="2552560"/>
          </a:xfrm>
          <a:custGeom>
            <a:avLst/>
            <a:gdLst/>
            <a:ahLst/>
            <a:cxnLst/>
            <a:rect r="r" b="b" t="t" l="l"/>
            <a:pathLst>
              <a:path h="2552560" w="10707049">
                <a:moveTo>
                  <a:pt x="0" y="0"/>
                </a:moveTo>
                <a:lnTo>
                  <a:pt x="10707049" y="0"/>
                </a:lnTo>
                <a:lnTo>
                  <a:pt x="10707049" y="2552561"/>
                </a:lnTo>
                <a:lnTo>
                  <a:pt x="0" y="2552561"/>
                </a:lnTo>
                <a:lnTo>
                  <a:pt x="0" y="0"/>
                </a:lnTo>
                <a:close/>
              </a:path>
            </a:pathLst>
          </a:custGeom>
          <a:blipFill>
            <a:blip r:embed="rId5"/>
            <a:stretch>
              <a:fillRect l="0" t="0" r="0" b="0"/>
            </a:stretch>
          </a:blipFill>
        </p:spPr>
      </p:sp>
      <p:sp>
        <p:nvSpPr>
          <p:cNvPr name="TextBox 19" id="19"/>
          <p:cNvSpPr txBox="true"/>
          <p:nvPr/>
        </p:nvSpPr>
        <p:spPr>
          <a:xfrm rot="0">
            <a:off x="7223924" y="3157899"/>
            <a:ext cx="5714763" cy="398779"/>
          </a:xfrm>
          <a:prstGeom prst="rect">
            <a:avLst/>
          </a:prstGeom>
        </p:spPr>
        <p:txBody>
          <a:bodyPr anchor="t" rtlCol="false" tIns="0" lIns="0" bIns="0" rIns="0">
            <a:spAutoFit/>
          </a:bodyPr>
          <a:lstStyle/>
          <a:p>
            <a:pPr algn="just">
              <a:lnSpc>
                <a:spcPts val="3220"/>
              </a:lnSpc>
              <a:spcBef>
                <a:spcPct val="0"/>
              </a:spcBef>
            </a:pPr>
            <a:r>
              <a:rPr lang="en-US" sz="2300" spc="149">
                <a:solidFill>
                  <a:srgbClr val="7442A4"/>
                </a:solidFill>
                <a:latin typeface="Poppins"/>
                <a:ea typeface="Poppins"/>
                <a:cs typeface="Poppins"/>
                <a:sym typeface="Poppins"/>
              </a:rPr>
              <a:t>Mô tả chức năng User</a:t>
            </a:r>
          </a:p>
        </p:txBody>
      </p:sp>
      <p:sp>
        <p:nvSpPr>
          <p:cNvPr name="TextBox 20" id="20"/>
          <p:cNvSpPr txBox="true"/>
          <p:nvPr/>
        </p:nvSpPr>
        <p:spPr>
          <a:xfrm rot="0">
            <a:off x="6000209" y="2977121"/>
            <a:ext cx="790715" cy="652899"/>
          </a:xfrm>
          <a:prstGeom prst="rect">
            <a:avLst/>
          </a:prstGeom>
        </p:spPr>
        <p:txBody>
          <a:bodyPr anchor="t" rtlCol="false" tIns="0" lIns="0" bIns="0" rIns="0">
            <a:spAutoFit/>
          </a:bodyPr>
          <a:lstStyle/>
          <a:p>
            <a:pPr algn="ctr">
              <a:lnSpc>
                <a:spcPts val="4963"/>
              </a:lnSpc>
              <a:spcBef>
                <a:spcPct val="0"/>
              </a:spcBef>
            </a:pPr>
            <a:r>
              <a:rPr lang="en-US" sz="3545">
                <a:solidFill>
                  <a:srgbClr val="7442A4"/>
                </a:solidFill>
                <a:latin typeface="Horizon"/>
                <a:ea typeface="Horizon"/>
                <a:cs typeface="Horizon"/>
                <a:sym typeface="Horizon"/>
              </a:rPr>
              <a:t>5</a:t>
            </a:r>
          </a:p>
        </p:txBody>
      </p:sp>
      <p:sp>
        <p:nvSpPr>
          <p:cNvPr name="TextBox 21" id="21"/>
          <p:cNvSpPr txBox="true"/>
          <p:nvPr/>
        </p:nvSpPr>
        <p:spPr>
          <a:xfrm rot="0">
            <a:off x="9625455" y="839937"/>
            <a:ext cx="8578035" cy="942653"/>
          </a:xfrm>
          <a:prstGeom prst="rect">
            <a:avLst/>
          </a:prstGeom>
        </p:spPr>
        <p:txBody>
          <a:bodyPr anchor="t" rtlCol="false" tIns="0" lIns="0" bIns="0" rIns="0">
            <a:spAutoFit/>
          </a:bodyPr>
          <a:lstStyle/>
          <a:p>
            <a:pPr algn="l">
              <a:lnSpc>
                <a:spcPts val="7367"/>
              </a:lnSpc>
              <a:spcBef>
                <a:spcPct val="0"/>
              </a:spcBef>
            </a:pPr>
            <a:r>
              <a:rPr lang="en-US" sz="5262" b="true">
                <a:solidFill>
                  <a:srgbClr val="7442A4"/>
                </a:solidFill>
                <a:latin typeface="Poppins Bold"/>
                <a:ea typeface="Poppins Bold"/>
                <a:cs typeface="Poppins Bold"/>
                <a:sym typeface="Poppins Bold"/>
              </a:rPr>
              <a:t>2.2 Mô tả các chức năng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grpSp>
        <p:nvGrpSpPr>
          <p:cNvPr name="Group 3" id="3"/>
          <p:cNvGrpSpPr/>
          <p:nvPr/>
        </p:nvGrpSpPr>
        <p:grpSpPr>
          <a:xfrm rot="0">
            <a:off x="0" y="0"/>
            <a:ext cx="4561519" cy="10287000"/>
            <a:chOff x="0" y="0"/>
            <a:chExt cx="1201388" cy="2709333"/>
          </a:xfrm>
        </p:grpSpPr>
        <p:sp>
          <p:nvSpPr>
            <p:cNvPr name="Freeform 4" id="4"/>
            <p:cNvSpPr/>
            <p:nvPr/>
          </p:nvSpPr>
          <p:spPr>
            <a:xfrm flipH="false" flipV="false" rot="0">
              <a:off x="0" y="0"/>
              <a:ext cx="1201388" cy="2709333"/>
            </a:xfrm>
            <a:custGeom>
              <a:avLst/>
              <a:gdLst/>
              <a:ahLst/>
              <a:cxnLst/>
              <a:rect r="r" b="b" t="t" l="l"/>
              <a:pathLst>
                <a:path h="2709333" w="1201388">
                  <a:moveTo>
                    <a:pt x="0" y="0"/>
                  </a:moveTo>
                  <a:lnTo>
                    <a:pt x="1201388" y="0"/>
                  </a:lnTo>
                  <a:lnTo>
                    <a:pt x="1201388" y="2709333"/>
                  </a:lnTo>
                  <a:lnTo>
                    <a:pt x="0" y="2709333"/>
                  </a:lnTo>
                  <a:close/>
                </a:path>
              </a:pathLst>
            </a:custGeom>
            <a:solidFill>
              <a:srgbClr val="7442A4"/>
            </a:solidFill>
          </p:spPr>
        </p:sp>
        <p:sp>
          <p:nvSpPr>
            <p:cNvPr name="TextBox 5" id="5"/>
            <p:cNvSpPr txBox="true"/>
            <p:nvPr/>
          </p:nvSpPr>
          <p:spPr>
            <a:xfrm>
              <a:off x="0" y="-57150"/>
              <a:ext cx="1201388"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62100" y="2513265"/>
            <a:ext cx="15127989" cy="7273076"/>
            <a:chOff x="0" y="0"/>
            <a:chExt cx="3984326" cy="1915543"/>
          </a:xfrm>
        </p:grpSpPr>
        <p:sp>
          <p:nvSpPr>
            <p:cNvPr name="Freeform 7" id="7"/>
            <p:cNvSpPr/>
            <p:nvPr/>
          </p:nvSpPr>
          <p:spPr>
            <a:xfrm flipH="false" flipV="false" rot="0">
              <a:off x="0" y="0"/>
              <a:ext cx="3984327" cy="1915543"/>
            </a:xfrm>
            <a:custGeom>
              <a:avLst/>
              <a:gdLst/>
              <a:ahLst/>
              <a:cxnLst/>
              <a:rect r="r" b="b" t="t" l="l"/>
              <a:pathLst>
                <a:path h="1915543" w="3984327">
                  <a:moveTo>
                    <a:pt x="24053" y="0"/>
                  </a:moveTo>
                  <a:lnTo>
                    <a:pt x="3960274" y="0"/>
                  </a:lnTo>
                  <a:cubicBezTo>
                    <a:pt x="3973558" y="0"/>
                    <a:pt x="3984327" y="10769"/>
                    <a:pt x="3984327" y="24053"/>
                  </a:cubicBezTo>
                  <a:lnTo>
                    <a:pt x="3984327" y="1891490"/>
                  </a:lnTo>
                  <a:cubicBezTo>
                    <a:pt x="3984327" y="1897869"/>
                    <a:pt x="3981793" y="1903987"/>
                    <a:pt x="3977282" y="1908498"/>
                  </a:cubicBezTo>
                  <a:cubicBezTo>
                    <a:pt x="3972771" y="1913008"/>
                    <a:pt x="3966653" y="1915543"/>
                    <a:pt x="3960274" y="1915543"/>
                  </a:cubicBezTo>
                  <a:lnTo>
                    <a:pt x="24053" y="1915543"/>
                  </a:lnTo>
                  <a:cubicBezTo>
                    <a:pt x="17674" y="1915543"/>
                    <a:pt x="11556" y="1913008"/>
                    <a:pt x="7045" y="1908498"/>
                  </a:cubicBezTo>
                  <a:cubicBezTo>
                    <a:pt x="2534" y="1903987"/>
                    <a:pt x="0" y="1897869"/>
                    <a:pt x="0" y="1891490"/>
                  </a:cubicBezTo>
                  <a:lnTo>
                    <a:pt x="0" y="24053"/>
                  </a:lnTo>
                  <a:cubicBezTo>
                    <a:pt x="0" y="17674"/>
                    <a:pt x="2534" y="11556"/>
                    <a:pt x="7045" y="7045"/>
                  </a:cubicBezTo>
                  <a:cubicBezTo>
                    <a:pt x="11556" y="2534"/>
                    <a:pt x="17674" y="0"/>
                    <a:pt x="24053" y="0"/>
                  </a:cubicBezTo>
                  <a:close/>
                </a:path>
              </a:pathLst>
            </a:custGeom>
            <a:solidFill>
              <a:srgbClr val="FFDA15"/>
            </a:solidFill>
            <a:ln w="9525" cap="rnd">
              <a:solidFill>
                <a:srgbClr val="7442A4"/>
              </a:solidFill>
              <a:prstDash val="solid"/>
              <a:round/>
            </a:ln>
          </p:spPr>
        </p:sp>
        <p:sp>
          <p:nvSpPr>
            <p:cNvPr name="TextBox 8" id="8"/>
            <p:cNvSpPr txBox="true"/>
            <p:nvPr/>
          </p:nvSpPr>
          <p:spPr>
            <a:xfrm>
              <a:off x="0" y="-57150"/>
              <a:ext cx="3984326" cy="197269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409700" y="2360865"/>
            <a:ext cx="15124775" cy="7202369"/>
            <a:chOff x="0" y="0"/>
            <a:chExt cx="3983480" cy="1896920"/>
          </a:xfrm>
        </p:grpSpPr>
        <p:sp>
          <p:nvSpPr>
            <p:cNvPr name="Freeform 10" id="10"/>
            <p:cNvSpPr/>
            <p:nvPr/>
          </p:nvSpPr>
          <p:spPr>
            <a:xfrm flipH="false" flipV="false" rot="0">
              <a:off x="0" y="0"/>
              <a:ext cx="3983480" cy="1896920"/>
            </a:xfrm>
            <a:custGeom>
              <a:avLst/>
              <a:gdLst/>
              <a:ahLst/>
              <a:cxnLst/>
              <a:rect r="r" b="b" t="t" l="l"/>
              <a:pathLst>
                <a:path h="1896920" w="3983480">
                  <a:moveTo>
                    <a:pt x="18427" y="0"/>
                  </a:moveTo>
                  <a:lnTo>
                    <a:pt x="3965053" y="0"/>
                  </a:lnTo>
                  <a:cubicBezTo>
                    <a:pt x="3969939" y="0"/>
                    <a:pt x="3974627" y="1941"/>
                    <a:pt x="3978082" y="5397"/>
                  </a:cubicBezTo>
                  <a:cubicBezTo>
                    <a:pt x="3981538" y="8853"/>
                    <a:pt x="3983480" y="13540"/>
                    <a:pt x="3983480" y="18427"/>
                  </a:cubicBezTo>
                  <a:lnTo>
                    <a:pt x="3983480" y="1878493"/>
                  </a:lnTo>
                  <a:cubicBezTo>
                    <a:pt x="3983480" y="1888670"/>
                    <a:pt x="3975229" y="1896920"/>
                    <a:pt x="3965053" y="1896920"/>
                  </a:cubicBezTo>
                  <a:lnTo>
                    <a:pt x="18427" y="1896920"/>
                  </a:lnTo>
                  <a:cubicBezTo>
                    <a:pt x="8250" y="1896920"/>
                    <a:pt x="0" y="1888670"/>
                    <a:pt x="0" y="1878493"/>
                  </a:cubicBezTo>
                  <a:lnTo>
                    <a:pt x="0" y="18427"/>
                  </a:lnTo>
                  <a:cubicBezTo>
                    <a:pt x="0" y="13540"/>
                    <a:pt x="1941" y="8853"/>
                    <a:pt x="5397" y="5397"/>
                  </a:cubicBezTo>
                  <a:cubicBezTo>
                    <a:pt x="8853" y="1941"/>
                    <a:pt x="13540" y="0"/>
                    <a:pt x="18427" y="0"/>
                  </a:cubicBezTo>
                  <a:close/>
                </a:path>
              </a:pathLst>
            </a:custGeom>
            <a:solidFill>
              <a:srgbClr val="FFFFFF"/>
            </a:solidFill>
            <a:ln w="19050" cap="rnd">
              <a:solidFill>
                <a:srgbClr val="7442A4"/>
              </a:solidFill>
              <a:prstDash val="solid"/>
              <a:round/>
            </a:ln>
          </p:spPr>
        </p:sp>
        <p:sp>
          <p:nvSpPr>
            <p:cNvPr name="TextBox 11" id="11"/>
            <p:cNvSpPr txBox="true"/>
            <p:nvPr/>
          </p:nvSpPr>
          <p:spPr>
            <a:xfrm>
              <a:off x="0" y="-57150"/>
              <a:ext cx="3983480" cy="1954070"/>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4748059" y="1311021"/>
            <a:ext cx="5540787" cy="71680"/>
          </a:xfrm>
          <a:prstGeom prst="line">
            <a:avLst/>
          </a:prstGeom>
          <a:ln cap="flat" w="390525">
            <a:solidFill>
              <a:srgbClr val="FFDA15"/>
            </a:solidFill>
            <a:prstDash val="solid"/>
            <a:headEnd type="none" len="sm" w="sm"/>
            <a:tailEnd type="none" len="sm" w="sm"/>
          </a:ln>
        </p:spPr>
      </p:sp>
      <p:sp>
        <p:nvSpPr>
          <p:cNvPr name="Freeform 13" id="13"/>
          <p:cNvSpPr/>
          <p:nvPr/>
        </p:nvSpPr>
        <p:spPr>
          <a:xfrm flipH="false" flipV="false" rot="5400000">
            <a:off x="16556318" y="758388"/>
            <a:ext cx="513283" cy="892681"/>
          </a:xfrm>
          <a:custGeom>
            <a:avLst/>
            <a:gdLst/>
            <a:ahLst/>
            <a:cxnLst/>
            <a:rect r="r" b="b" t="t" l="l"/>
            <a:pathLst>
              <a:path h="892681" w="513283">
                <a:moveTo>
                  <a:pt x="0" y="0"/>
                </a:moveTo>
                <a:lnTo>
                  <a:pt x="513283" y="0"/>
                </a:lnTo>
                <a:lnTo>
                  <a:pt x="513283" y="892681"/>
                </a:lnTo>
                <a:lnTo>
                  <a:pt x="0" y="892681"/>
                </a:lnTo>
                <a:lnTo>
                  <a:pt x="0" y="0"/>
                </a:lnTo>
                <a:close/>
              </a:path>
            </a:pathLst>
          </a:custGeom>
          <a:blipFill>
            <a:blip r:embed="rId3">
              <a:extLst>
                <a:ext uri="{96DAC541-7B7A-43D3-8B79-37D633B846F1}">
                  <asvg:svgBlip xmlns:asvg="http://schemas.microsoft.com/office/drawing/2016/SVG/main" r:embed="rId4"/>
                </a:ext>
              </a:extLst>
            </a:blip>
            <a:stretch>
              <a:fillRect l="0" t="0" r="-623225" b="-128196"/>
            </a:stretch>
          </a:blipFill>
        </p:spPr>
      </p:sp>
      <p:sp>
        <p:nvSpPr>
          <p:cNvPr name="Freeform 14" id="14"/>
          <p:cNvSpPr/>
          <p:nvPr/>
        </p:nvSpPr>
        <p:spPr>
          <a:xfrm flipH="false" flipV="false" rot="0">
            <a:off x="1457325" y="1229976"/>
            <a:ext cx="2133375" cy="552614"/>
          </a:xfrm>
          <a:custGeom>
            <a:avLst/>
            <a:gdLst/>
            <a:ahLst/>
            <a:cxnLst/>
            <a:rect r="r" b="b" t="t" l="l"/>
            <a:pathLst>
              <a:path h="552614" w="2133375">
                <a:moveTo>
                  <a:pt x="0" y="0"/>
                </a:moveTo>
                <a:lnTo>
                  <a:pt x="2133375" y="0"/>
                </a:lnTo>
                <a:lnTo>
                  <a:pt x="2133375" y="552614"/>
                </a:lnTo>
                <a:lnTo>
                  <a:pt x="0" y="552614"/>
                </a:lnTo>
                <a:lnTo>
                  <a:pt x="0" y="0"/>
                </a:lnTo>
                <a:close/>
              </a:path>
            </a:pathLst>
          </a:custGeom>
          <a:blipFill>
            <a:blip r:embed="rId3">
              <a:extLst>
                <a:ext uri="{96DAC541-7B7A-43D3-8B79-37D633B846F1}">
                  <asvg:svgBlip xmlns:asvg="http://schemas.microsoft.com/office/drawing/2016/SVG/main" r:embed="rId4"/>
                </a:ext>
              </a:extLst>
            </a:blip>
            <a:stretch>
              <a:fillRect l="0" t="0" r="-74005" b="-268624"/>
            </a:stretch>
          </a:blipFill>
        </p:spPr>
      </p:sp>
      <p:sp>
        <p:nvSpPr>
          <p:cNvPr name="Freeform 15" id="15"/>
          <p:cNvSpPr/>
          <p:nvPr/>
        </p:nvSpPr>
        <p:spPr>
          <a:xfrm flipH="false" flipV="false" rot="0">
            <a:off x="5067364" y="2513265"/>
            <a:ext cx="7316159" cy="6969147"/>
          </a:xfrm>
          <a:custGeom>
            <a:avLst/>
            <a:gdLst/>
            <a:ahLst/>
            <a:cxnLst/>
            <a:rect r="r" b="b" t="t" l="l"/>
            <a:pathLst>
              <a:path h="6969147" w="7316159">
                <a:moveTo>
                  <a:pt x="0" y="0"/>
                </a:moveTo>
                <a:lnTo>
                  <a:pt x="7316159" y="0"/>
                </a:lnTo>
                <a:lnTo>
                  <a:pt x="7316159" y="6969148"/>
                </a:lnTo>
                <a:lnTo>
                  <a:pt x="0" y="6969148"/>
                </a:lnTo>
                <a:lnTo>
                  <a:pt x="0" y="0"/>
                </a:lnTo>
                <a:close/>
              </a:path>
            </a:pathLst>
          </a:custGeom>
          <a:blipFill>
            <a:blip r:embed="rId5"/>
            <a:stretch>
              <a:fillRect l="0" t="0" r="0" b="0"/>
            </a:stretch>
          </a:blipFill>
        </p:spPr>
      </p:sp>
      <p:sp>
        <p:nvSpPr>
          <p:cNvPr name="TextBox 16" id="16"/>
          <p:cNvSpPr txBox="true"/>
          <p:nvPr/>
        </p:nvSpPr>
        <p:spPr>
          <a:xfrm rot="0">
            <a:off x="4737348" y="96922"/>
            <a:ext cx="11453442" cy="942653"/>
          </a:xfrm>
          <a:prstGeom prst="rect">
            <a:avLst/>
          </a:prstGeom>
        </p:spPr>
        <p:txBody>
          <a:bodyPr anchor="t" rtlCol="false" tIns="0" lIns="0" bIns="0" rIns="0">
            <a:spAutoFit/>
          </a:bodyPr>
          <a:lstStyle/>
          <a:p>
            <a:pPr algn="l">
              <a:lnSpc>
                <a:spcPts val="7367"/>
              </a:lnSpc>
              <a:spcBef>
                <a:spcPct val="0"/>
              </a:spcBef>
            </a:pPr>
            <a:r>
              <a:rPr lang="en-US" sz="5262" b="true">
                <a:solidFill>
                  <a:srgbClr val="7442A4"/>
                </a:solidFill>
                <a:latin typeface="Poppins Bold"/>
                <a:ea typeface="Poppins Bold"/>
                <a:cs typeface="Poppins Bold"/>
                <a:sym typeface="Poppins Bold"/>
              </a:rPr>
              <a:t>2.4 Mô hình quan hệ</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grpSp>
        <p:nvGrpSpPr>
          <p:cNvPr name="Group 3" id="3"/>
          <p:cNvGrpSpPr/>
          <p:nvPr/>
        </p:nvGrpSpPr>
        <p:grpSpPr>
          <a:xfrm rot="0">
            <a:off x="0" y="2267477"/>
            <a:ext cx="18288000" cy="8019523"/>
            <a:chOff x="0" y="0"/>
            <a:chExt cx="4816593" cy="2112138"/>
          </a:xfrm>
        </p:grpSpPr>
        <p:sp>
          <p:nvSpPr>
            <p:cNvPr name="Freeform 4" id="4"/>
            <p:cNvSpPr/>
            <p:nvPr/>
          </p:nvSpPr>
          <p:spPr>
            <a:xfrm flipH="false" flipV="false" rot="0">
              <a:off x="0" y="0"/>
              <a:ext cx="4816592" cy="2112138"/>
            </a:xfrm>
            <a:custGeom>
              <a:avLst/>
              <a:gdLst/>
              <a:ahLst/>
              <a:cxnLst/>
              <a:rect r="r" b="b" t="t" l="l"/>
              <a:pathLst>
                <a:path h="2112138" w="4816592">
                  <a:moveTo>
                    <a:pt x="0" y="0"/>
                  </a:moveTo>
                  <a:lnTo>
                    <a:pt x="4816592" y="0"/>
                  </a:lnTo>
                  <a:lnTo>
                    <a:pt x="4816592" y="2112138"/>
                  </a:lnTo>
                  <a:lnTo>
                    <a:pt x="0" y="2112138"/>
                  </a:lnTo>
                  <a:close/>
                </a:path>
              </a:pathLst>
            </a:custGeom>
            <a:solidFill>
              <a:srgbClr val="7442A4"/>
            </a:solidFill>
          </p:spPr>
        </p:sp>
        <p:sp>
          <p:nvSpPr>
            <p:cNvPr name="TextBox 5" id="5"/>
            <p:cNvSpPr txBox="true"/>
            <p:nvPr/>
          </p:nvSpPr>
          <p:spPr>
            <a:xfrm>
              <a:off x="0" y="-57150"/>
              <a:ext cx="4816593" cy="216928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true" rot="0">
            <a:off x="651077" y="8366310"/>
            <a:ext cx="1269612" cy="1269612"/>
          </a:xfrm>
          <a:custGeom>
            <a:avLst/>
            <a:gdLst/>
            <a:ahLst/>
            <a:cxnLst/>
            <a:rect r="r" b="b" t="t" l="l"/>
            <a:pathLst>
              <a:path h="1269612" w="1269612">
                <a:moveTo>
                  <a:pt x="0" y="1269613"/>
                </a:moveTo>
                <a:lnTo>
                  <a:pt x="1269613" y="1269613"/>
                </a:lnTo>
                <a:lnTo>
                  <a:pt x="1269613" y="0"/>
                </a:lnTo>
                <a:lnTo>
                  <a:pt x="0" y="0"/>
                </a:lnTo>
                <a:lnTo>
                  <a:pt x="0" y="126961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0">
            <a:off x="16370556" y="8366310"/>
            <a:ext cx="1269612" cy="1269612"/>
          </a:xfrm>
          <a:custGeom>
            <a:avLst/>
            <a:gdLst/>
            <a:ahLst/>
            <a:cxnLst/>
            <a:rect r="r" b="b" t="t" l="l"/>
            <a:pathLst>
              <a:path h="1269612" w="1269612">
                <a:moveTo>
                  <a:pt x="1269613" y="1269613"/>
                </a:moveTo>
                <a:lnTo>
                  <a:pt x="0" y="1269613"/>
                </a:lnTo>
                <a:lnTo>
                  <a:pt x="0" y="0"/>
                </a:lnTo>
                <a:lnTo>
                  <a:pt x="1269613" y="0"/>
                </a:lnTo>
                <a:lnTo>
                  <a:pt x="1269613" y="1269613"/>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a:grpSpLocks noChangeAspect="true"/>
          </p:cNvGrpSpPr>
          <p:nvPr/>
        </p:nvGrpSpPr>
        <p:grpSpPr>
          <a:xfrm rot="0">
            <a:off x="1920690" y="3140048"/>
            <a:ext cx="4454674" cy="4600787"/>
            <a:chOff x="0" y="0"/>
            <a:chExt cx="6350000" cy="6558280"/>
          </a:xfrm>
        </p:grpSpPr>
        <p:sp>
          <p:nvSpPr>
            <p:cNvPr name="Freeform 9" id="9"/>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5"/>
              <a:stretch>
                <a:fillRect l="-52797" t="0" r="-52797" b="0"/>
              </a:stretch>
            </a:blipFill>
          </p:spPr>
        </p:sp>
        <p:sp>
          <p:nvSpPr>
            <p:cNvPr name="Freeform 10" id="10"/>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FFFF"/>
            </a:solidFill>
          </p:spPr>
        </p:sp>
      </p:grpSp>
      <p:grpSp>
        <p:nvGrpSpPr>
          <p:cNvPr name="Group 11" id="11"/>
          <p:cNvGrpSpPr>
            <a:grpSpLocks noChangeAspect="true"/>
          </p:cNvGrpSpPr>
          <p:nvPr/>
        </p:nvGrpSpPr>
        <p:grpSpPr>
          <a:xfrm rot="0">
            <a:off x="6792698" y="3140048"/>
            <a:ext cx="4454674" cy="4600787"/>
            <a:chOff x="0" y="0"/>
            <a:chExt cx="6350000" cy="6558280"/>
          </a:xfrm>
        </p:grpSpPr>
        <p:sp>
          <p:nvSpPr>
            <p:cNvPr name="Freeform 12" id="12"/>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6"/>
              <a:stretch>
                <a:fillRect l="0" t="0" r="-108238" b="0"/>
              </a:stretch>
            </a:blipFill>
          </p:spPr>
        </p:sp>
        <p:sp>
          <p:nvSpPr>
            <p:cNvPr name="Freeform 13" id="13"/>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FFFF"/>
            </a:solidFill>
          </p:spPr>
        </p:sp>
      </p:grpSp>
      <p:grpSp>
        <p:nvGrpSpPr>
          <p:cNvPr name="Group 14" id="14"/>
          <p:cNvGrpSpPr>
            <a:grpSpLocks noChangeAspect="true"/>
          </p:cNvGrpSpPr>
          <p:nvPr/>
        </p:nvGrpSpPr>
        <p:grpSpPr>
          <a:xfrm rot="0">
            <a:off x="11666472" y="3113851"/>
            <a:ext cx="4308017" cy="4449320"/>
            <a:chOff x="0" y="0"/>
            <a:chExt cx="6350000" cy="6558280"/>
          </a:xfrm>
        </p:grpSpPr>
        <p:sp>
          <p:nvSpPr>
            <p:cNvPr name="Freeform 15" id="15"/>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7"/>
              <a:stretch>
                <a:fillRect l="0" t="0" r="-137597" b="0"/>
              </a:stretch>
            </a:blipFill>
          </p:spPr>
        </p:sp>
        <p:sp>
          <p:nvSpPr>
            <p:cNvPr name="Freeform 16" id="16"/>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FFFF"/>
            </a:solidFill>
          </p:spPr>
        </p:sp>
      </p:grpSp>
      <p:sp>
        <p:nvSpPr>
          <p:cNvPr name="AutoShape 17" id="17"/>
          <p:cNvSpPr/>
          <p:nvPr/>
        </p:nvSpPr>
        <p:spPr>
          <a:xfrm flipH="true" flipV="true">
            <a:off x="771647" y="2291566"/>
            <a:ext cx="0" cy="5081773"/>
          </a:xfrm>
          <a:prstGeom prst="line">
            <a:avLst/>
          </a:prstGeom>
          <a:ln cap="flat" w="38100">
            <a:solidFill>
              <a:srgbClr val="FFFFFF"/>
            </a:solidFill>
            <a:prstDash val="solid"/>
            <a:headEnd type="none" len="sm" w="sm"/>
            <a:tailEnd type="none" len="sm" w="sm"/>
          </a:ln>
        </p:spPr>
      </p:sp>
      <p:sp>
        <p:nvSpPr>
          <p:cNvPr name="AutoShape 18" id="18"/>
          <p:cNvSpPr/>
          <p:nvPr/>
        </p:nvSpPr>
        <p:spPr>
          <a:xfrm flipV="true">
            <a:off x="17525869" y="2267477"/>
            <a:ext cx="0" cy="5081773"/>
          </a:xfrm>
          <a:prstGeom prst="line">
            <a:avLst/>
          </a:prstGeom>
          <a:ln cap="flat" w="38100">
            <a:solidFill>
              <a:srgbClr val="FFFFFF"/>
            </a:solidFill>
            <a:prstDash val="solid"/>
            <a:headEnd type="none" len="sm" w="sm"/>
            <a:tailEnd type="none" len="sm" w="sm"/>
          </a:ln>
        </p:spPr>
      </p:sp>
      <p:sp>
        <p:nvSpPr>
          <p:cNvPr name="Freeform 19" id="19"/>
          <p:cNvSpPr/>
          <p:nvPr/>
        </p:nvSpPr>
        <p:spPr>
          <a:xfrm flipH="false" flipV="false" rot="0">
            <a:off x="15640712" y="0"/>
            <a:ext cx="1866107" cy="1425239"/>
          </a:xfrm>
          <a:custGeom>
            <a:avLst/>
            <a:gdLst/>
            <a:ahLst/>
            <a:cxnLst/>
            <a:rect r="r" b="b" t="t" l="l"/>
            <a:pathLst>
              <a:path h="1425239" w="1866107">
                <a:moveTo>
                  <a:pt x="0" y="0"/>
                </a:moveTo>
                <a:lnTo>
                  <a:pt x="1866107" y="0"/>
                </a:lnTo>
                <a:lnTo>
                  <a:pt x="1866107" y="1425239"/>
                </a:lnTo>
                <a:lnTo>
                  <a:pt x="0" y="14252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752597" y="0"/>
            <a:ext cx="1866107" cy="1425239"/>
          </a:xfrm>
          <a:custGeom>
            <a:avLst/>
            <a:gdLst/>
            <a:ahLst/>
            <a:cxnLst/>
            <a:rect r="r" b="b" t="t" l="l"/>
            <a:pathLst>
              <a:path h="1425239" w="1866107">
                <a:moveTo>
                  <a:pt x="0" y="0"/>
                </a:moveTo>
                <a:lnTo>
                  <a:pt x="1866107" y="0"/>
                </a:lnTo>
                <a:lnTo>
                  <a:pt x="1866107" y="1425239"/>
                </a:lnTo>
                <a:lnTo>
                  <a:pt x="0" y="14252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1" id="21"/>
          <p:cNvSpPr txBox="true"/>
          <p:nvPr/>
        </p:nvSpPr>
        <p:spPr>
          <a:xfrm rot="0">
            <a:off x="3463633" y="758942"/>
            <a:ext cx="11360734" cy="942653"/>
          </a:xfrm>
          <a:prstGeom prst="rect">
            <a:avLst/>
          </a:prstGeom>
        </p:spPr>
        <p:txBody>
          <a:bodyPr anchor="t" rtlCol="false" tIns="0" lIns="0" bIns="0" rIns="0">
            <a:spAutoFit/>
          </a:bodyPr>
          <a:lstStyle/>
          <a:p>
            <a:pPr algn="ctr">
              <a:lnSpc>
                <a:spcPts val="7367"/>
              </a:lnSpc>
              <a:spcBef>
                <a:spcPct val="0"/>
              </a:spcBef>
            </a:pPr>
            <a:r>
              <a:rPr lang="en-US" b="true" sz="5262">
                <a:solidFill>
                  <a:srgbClr val="7442A4"/>
                </a:solidFill>
                <a:latin typeface="Poppins Bold"/>
                <a:ea typeface="Poppins Bold"/>
                <a:cs typeface="Poppins Bold"/>
                <a:sym typeface="Poppins Bold"/>
              </a:rPr>
              <a:t>2.5 kết quả nghiên cứu</a:t>
            </a:r>
          </a:p>
        </p:txBody>
      </p:sp>
      <p:sp>
        <p:nvSpPr>
          <p:cNvPr name="TextBox 22" id="22"/>
          <p:cNvSpPr txBox="true"/>
          <p:nvPr/>
        </p:nvSpPr>
        <p:spPr>
          <a:xfrm rot="0">
            <a:off x="2552895" y="7931151"/>
            <a:ext cx="3190263" cy="1327149"/>
          </a:xfrm>
          <a:prstGeom prst="rect">
            <a:avLst/>
          </a:prstGeom>
        </p:spPr>
        <p:txBody>
          <a:bodyPr anchor="t" rtlCol="false" tIns="0" lIns="0" bIns="0" rIns="0">
            <a:spAutoFit/>
          </a:bodyPr>
          <a:lstStyle/>
          <a:p>
            <a:pPr algn="ctr">
              <a:lnSpc>
                <a:spcPts val="3500"/>
              </a:lnSpc>
            </a:pPr>
            <a:r>
              <a:rPr lang="en-US" sz="2500" spc="162">
                <a:solidFill>
                  <a:srgbClr val="FFFFFF"/>
                </a:solidFill>
                <a:latin typeface="Poppins"/>
                <a:ea typeface="Poppins"/>
                <a:cs typeface="Poppins"/>
                <a:sym typeface="Poppins"/>
              </a:rPr>
              <a:t>Trang đăng nhập khách hàng</a:t>
            </a:r>
          </a:p>
          <a:p>
            <a:pPr algn="ctr">
              <a:lnSpc>
                <a:spcPts val="3500"/>
              </a:lnSpc>
              <a:spcBef>
                <a:spcPct val="0"/>
              </a:spcBef>
            </a:pPr>
          </a:p>
        </p:txBody>
      </p:sp>
      <p:sp>
        <p:nvSpPr>
          <p:cNvPr name="TextBox 23" id="23"/>
          <p:cNvSpPr txBox="true"/>
          <p:nvPr/>
        </p:nvSpPr>
        <p:spPr>
          <a:xfrm rot="0">
            <a:off x="7307059" y="7931151"/>
            <a:ext cx="3425952" cy="888999"/>
          </a:xfrm>
          <a:prstGeom prst="rect">
            <a:avLst/>
          </a:prstGeom>
        </p:spPr>
        <p:txBody>
          <a:bodyPr anchor="t" rtlCol="false" tIns="0" lIns="0" bIns="0" rIns="0">
            <a:spAutoFit/>
          </a:bodyPr>
          <a:lstStyle/>
          <a:p>
            <a:pPr algn="ctr">
              <a:lnSpc>
                <a:spcPts val="3500"/>
              </a:lnSpc>
              <a:spcBef>
                <a:spcPct val="0"/>
              </a:spcBef>
            </a:pPr>
            <a:r>
              <a:rPr lang="en-US" sz="2500" spc="162">
                <a:solidFill>
                  <a:srgbClr val="FFFFFF"/>
                </a:solidFill>
                <a:latin typeface="Poppins"/>
                <a:ea typeface="Poppins"/>
                <a:cs typeface="Poppins"/>
                <a:sym typeface="Poppins"/>
              </a:rPr>
              <a:t>·Trang chủ Website đặt sân Pickleball</a:t>
            </a:r>
          </a:p>
        </p:txBody>
      </p:sp>
      <p:sp>
        <p:nvSpPr>
          <p:cNvPr name="TextBox 24" id="24"/>
          <p:cNvSpPr txBox="true"/>
          <p:nvPr/>
        </p:nvSpPr>
        <p:spPr>
          <a:xfrm rot="0">
            <a:off x="12013228" y="7673967"/>
            <a:ext cx="3614503" cy="888999"/>
          </a:xfrm>
          <a:prstGeom prst="rect">
            <a:avLst/>
          </a:prstGeom>
        </p:spPr>
        <p:txBody>
          <a:bodyPr anchor="t" rtlCol="false" tIns="0" lIns="0" bIns="0" rIns="0">
            <a:spAutoFit/>
          </a:bodyPr>
          <a:lstStyle/>
          <a:p>
            <a:pPr algn="ctr">
              <a:lnSpc>
                <a:spcPts val="3500"/>
              </a:lnSpc>
            </a:pPr>
            <a:r>
              <a:rPr lang="en-US" sz="2500" spc="162">
                <a:solidFill>
                  <a:srgbClr val="FFFFFF"/>
                </a:solidFill>
                <a:latin typeface="Poppins"/>
                <a:ea typeface="Poppins"/>
                <a:cs typeface="Poppins"/>
                <a:sym typeface="Poppins"/>
              </a:rPr>
              <a:t>·Danh sách đặt sân </a:t>
            </a:r>
          </a:p>
          <a:p>
            <a:pPr algn="ctr">
              <a:lnSpc>
                <a:spcPts val="350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grpSp>
        <p:nvGrpSpPr>
          <p:cNvPr name="Group 3" id="3"/>
          <p:cNvGrpSpPr/>
          <p:nvPr/>
        </p:nvGrpSpPr>
        <p:grpSpPr>
          <a:xfrm rot="0">
            <a:off x="14097412" y="0"/>
            <a:ext cx="4190588" cy="10287000"/>
            <a:chOff x="0" y="0"/>
            <a:chExt cx="1103694" cy="2709333"/>
          </a:xfrm>
        </p:grpSpPr>
        <p:sp>
          <p:nvSpPr>
            <p:cNvPr name="Freeform 4" id="4"/>
            <p:cNvSpPr/>
            <p:nvPr/>
          </p:nvSpPr>
          <p:spPr>
            <a:xfrm flipH="false" flipV="false" rot="0">
              <a:off x="0" y="0"/>
              <a:ext cx="1103694" cy="2709333"/>
            </a:xfrm>
            <a:custGeom>
              <a:avLst/>
              <a:gdLst/>
              <a:ahLst/>
              <a:cxnLst/>
              <a:rect r="r" b="b" t="t" l="l"/>
              <a:pathLst>
                <a:path h="2709333" w="1103694">
                  <a:moveTo>
                    <a:pt x="0" y="0"/>
                  </a:moveTo>
                  <a:lnTo>
                    <a:pt x="1103694" y="0"/>
                  </a:lnTo>
                  <a:lnTo>
                    <a:pt x="1103694" y="2709333"/>
                  </a:lnTo>
                  <a:lnTo>
                    <a:pt x="0" y="2709333"/>
                  </a:lnTo>
                  <a:close/>
                </a:path>
              </a:pathLst>
            </a:custGeom>
            <a:solidFill>
              <a:srgbClr val="FFDA15"/>
            </a:solidFill>
          </p:spPr>
        </p:sp>
        <p:sp>
          <p:nvSpPr>
            <p:cNvPr name="TextBox 5" id="5"/>
            <p:cNvSpPr txBox="true"/>
            <p:nvPr/>
          </p:nvSpPr>
          <p:spPr>
            <a:xfrm>
              <a:off x="0" y="-57150"/>
              <a:ext cx="1103694"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62100" y="2513265"/>
            <a:ext cx="9049078" cy="6754560"/>
            <a:chOff x="0" y="0"/>
            <a:chExt cx="2383296" cy="1778979"/>
          </a:xfrm>
        </p:grpSpPr>
        <p:sp>
          <p:nvSpPr>
            <p:cNvPr name="Freeform 7" id="7"/>
            <p:cNvSpPr/>
            <p:nvPr/>
          </p:nvSpPr>
          <p:spPr>
            <a:xfrm flipH="false" flipV="false" rot="0">
              <a:off x="0" y="0"/>
              <a:ext cx="2383296" cy="1778979"/>
            </a:xfrm>
            <a:custGeom>
              <a:avLst/>
              <a:gdLst/>
              <a:ahLst/>
              <a:cxnLst/>
              <a:rect r="r" b="b" t="t" l="l"/>
              <a:pathLst>
                <a:path h="1778979" w="2383296">
                  <a:moveTo>
                    <a:pt x="40211" y="0"/>
                  </a:moveTo>
                  <a:lnTo>
                    <a:pt x="2343086" y="0"/>
                  </a:lnTo>
                  <a:cubicBezTo>
                    <a:pt x="2365293" y="0"/>
                    <a:pt x="2383296" y="18003"/>
                    <a:pt x="2383296" y="40211"/>
                  </a:cubicBezTo>
                  <a:lnTo>
                    <a:pt x="2383296" y="1738768"/>
                  </a:lnTo>
                  <a:cubicBezTo>
                    <a:pt x="2383296" y="1760976"/>
                    <a:pt x="2365293" y="1778979"/>
                    <a:pt x="2343086" y="1778979"/>
                  </a:cubicBezTo>
                  <a:lnTo>
                    <a:pt x="40211" y="1778979"/>
                  </a:lnTo>
                  <a:cubicBezTo>
                    <a:pt x="18003" y="1778979"/>
                    <a:pt x="0" y="1760976"/>
                    <a:pt x="0" y="1738768"/>
                  </a:cubicBezTo>
                  <a:lnTo>
                    <a:pt x="0" y="40211"/>
                  </a:lnTo>
                  <a:cubicBezTo>
                    <a:pt x="0" y="18003"/>
                    <a:pt x="18003" y="0"/>
                    <a:pt x="40211" y="0"/>
                  </a:cubicBezTo>
                  <a:close/>
                </a:path>
              </a:pathLst>
            </a:custGeom>
            <a:solidFill>
              <a:srgbClr val="7442A4"/>
            </a:solidFill>
            <a:ln cap="rnd">
              <a:noFill/>
              <a:prstDash val="solid"/>
              <a:round/>
            </a:ln>
          </p:spPr>
        </p:sp>
        <p:sp>
          <p:nvSpPr>
            <p:cNvPr name="TextBox 8" id="8"/>
            <p:cNvSpPr txBox="true"/>
            <p:nvPr/>
          </p:nvSpPr>
          <p:spPr>
            <a:xfrm>
              <a:off x="0" y="-57150"/>
              <a:ext cx="2383296" cy="183612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0" y="7395385"/>
            <a:ext cx="2891615" cy="2891615"/>
          </a:xfrm>
          <a:custGeom>
            <a:avLst/>
            <a:gdLst/>
            <a:ahLst/>
            <a:cxnLst/>
            <a:rect r="r" b="b" t="t" l="l"/>
            <a:pathLst>
              <a:path h="2891615" w="2891615">
                <a:moveTo>
                  <a:pt x="0" y="0"/>
                </a:moveTo>
                <a:lnTo>
                  <a:pt x="2891615" y="0"/>
                </a:lnTo>
                <a:lnTo>
                  <a:pt x="2891615" y="2891615"/>
                </a:lnTo>
                <a:lnTo>
                  <a:pt x="0" y="28916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409700" y="2360865"/>
            <a:ext cx="9049078" cy="6754560"/>
            <a:chOff x="0" y="0"/>
            <a:chExt cx="2383296" cy="1778979"/>
          </a:xfrm>
        </p:grpSpPr>
        <p:sp>
          <p:nvSpPr>
            <p:cNvPr name="Freeform 11" id="11"/>
            <p:cNvSpPr/>
            <p:nvPr/>
          </p:nvSpPr>
          <p:spPr>
            <a:xfrm flipH="false" flipV="false" rot="0">
              <a:off x="0" y="0"/>
              <a:ext cx="2383296" cy="1778979"/>
            </a:xfrm>
            <a:custGeom>
              <a:avLst/>
              <a:gdLst/>
              <a:ahLst/>
              <a:cxnLst/>
              <a:rect r="r" b="b" t="t" l="l"/>
              <a:pathLst>
                <a:path h="1778979" w="2383296">
                  <a:moveTo>
                    <a:pt x="30800" y="0"/>
                  </a:moveTo>
                  <a:lnTo>
                    <a:pt x="2352497" y="0"/>
                  </a:lnTo>
                  <a:cubicBezTo>
                    <a:pt x="2369507" y="0"/>
                    <a:pt x="2383296" y="13790"/>
                    <a:pt x="2383296" y="30800"/>
                  </a:cubicBezTo>
                  <a:lnTo>
                    <a:pt x="2383296" y="1748179"/>
                  </a:lnTo>
                  <a:cubicBezTo>
                    <a:pt x="2383296" y="1765189"/>
                    <a:pt x="2369507" y="1778979"/>
                    <a:pt x="2352497" y="1778979"/>
                  </a:cubicBezTo>
                  <a:lnTo>
                    <a:pt x="30800" y="1778979"/>
                  </a:lnTo>
                  <a:cubicBezTo>
                    <a:pt x="13790" y="1778979"/>
                    <a:pt x="0" y="1765189"/>
                    <a:pt x="0" y="1748179"/>
                  </a:cubicBezTo>
                  <a:lnTo>
                    <a:pt x="0" y="30800"/>
                  </a:lnTo>
                  <a:cubicBezTo>
                    <a:pt x="0" y="13790"/>
                    <a:pt x="13790" y="0"/>
                    <a:pt x="30800" y="0"/>
                  </a:cubicBezTo>
                  <a:close/>
                </a:path>
              </a:pathLst>
            </a:custGeom>
            <a:solidFill>
              <a:srgbClr val="FFFFFF"/>
            </a:solidFill>
            <a:ln w="19050" cap="rnd">
              <a:solidFill>
                <a:srgbClr val="7442A4"/>
              </a:solidFill>
              <a:prstDash val="solid"/>
              <a:round/>
            </a:ln>
          </p:spPr>
        </p:sp>
        <p:sp>
          <p:nvSpPr>
            <p:cNvPr name="TextBox 12" id="12"/>
            <p:cNvSpPr txBox="true"/>
            <p:nvPr/>
          </p:nvSpPr>
          <p:spPr>
            <a:xfrm>
              <a:off x="0" y="-57150"/>
              <a:ext cx="2383296" cy="1836129"/>
            </a:xfrm>
            <a:prstGeom prst="rect">
              <a:avLst/>
            </a:prstGeom>
          </p:spPr>
          <p:txBody>
            <a:bodyPr anchor="ctr" rtlCol="false" tIns="50800" lIns="50800" bIns="50800" rIns="50800"/>
            <a:lstStyle/>
            <a:p>
              <a:pPr algn="ctr">
                <a:lnSpc>
                  <a:spcPts val="2659"/>
                </a:lnSpc>
              </a:pPr>
            </a:p>
          </p:txBody>
        </p:sp>
      </p:grpSp>
      <p:sp>
        <p:nvSpPr>
          <p:cNvPr name="AutoShape 13" id="13"/>
          <p:cNvSpPr/>
          <p:nvPr/>
        </p:nvSpPr>
        <p:spPr>
          <a:xfrm>
            <a:off x="1409700" y="1425239"/>
            <a:ext cx="1073072" cy="0"/>
          </a:xfrm>
          <a:prstGeom prst="line">
            <a:avLst/>
          </a:prstGeom>
          <a:ln cap="flat" w="390525">
            <a:solidFill>
              <a:srgbClr val="FFDA15"/>
            </a:solidFill>
            <a:prstDash val="solid"/>
            <a:headEnd type="none" len="sm" w="sm"/>
            <a:tailEnd type="none" len="sm" w="sm"/>
          </a:ln>
        </p:spPr>
      </p:sp>
      <p:grpSp>
        <p:nvGrpSpPr>
          <p:cNvPr name="Group 14" id="14"/>
          <p:cNvGrpSpPr/>
          <p:nvPr/>
        </p:nvGrpSpPr>
        <p:grpSpPr>
          <a:xfrm rot="0">
            <a:off x="11709114" y="2551059"/>
            <a:ext cx="4980975" cy="6716766"/>
            <a:chOff x="0" y="0"/>
            <a:chExt cx="1311862" cy="1769025"/>
          </a:xfrm>
        </p:grpSpPr>
        <p:sp>
          <p:nvSpPr>
            <p:cNvPr name="Freeform 15" id="15"/>
            <p:cNvSpPr/>
            <p:nvPr/>
          </p:nvSpPr>
          <p:spPr>
            <a:xfrm flipH="false" flipV="false" rot="0">
              <a:off x="0" y="0"/>
              <a:ext cx="1311862" cy="1769025"/>
            </a:xfrm>
            <a:custGeom>
              <a:avLst/>
              <a:gdLst/>
              <a:ahLst/>
              <a:cxnLst/>
              <a:rect r="r" b="b" t="t" l="l"/>
              <a:pathLst>
                <a:path h="1769025" w="1311862">
                  <a:moveTo>
                    <a:pt x="115018" y="0"/>
                  </a:moveTo>
                  <a:lnTo>
                    <a:pt x="1196844" y="0"/>
                  </a:lnTo>
                  <a:cubicBezTo>
                    <a:pt x="1260366" y="0"/>
                    <a:pt x="1311862" y="51495"/>
                    <a:pt x="1311862" y="115018"/>
                  </a:cubicBezTo>
                  <a:lnTo>
                    <a:pt x="1311862" y="1654007"/>
                  </a:lnTo>
                  <a:cubicBezTo>
                    <a:pt x="1311862" y="1684511"/>
                    <a:pt x="1299744" y="1713767"/>
                    <a:pt x="1278174" y="1735337"/>
                  </a:cubicBezTo>
                  <a:cubicBezTo>
                    <a:pt x="1256604" y="1756907"/>
                    <a:pt x="1227348" y="1769025"/>
                    <a:pt x="1196844" y="1769025"/>
                  </a:cubicBezTo>
                  <a:lnTo>
                    <a:pt x="115018" y="1769025"/>
                  </a:lnTo>
                  <a:cubicBezTo>
                    <a:pt x="84513" y="1769025"/>
                    <a:pt x="55258" y="1756907"/>
                    <a:pt x="33688" y="1735337"/>
                  </a:cubicBezTo>
                  <a:cubicBezTo>
                    <a:pt x="12118" y="1713767"/>
                    <a:pt x="0" y="1684511"/>
                    <a:pt x="0" y="1654007"/>
                  </a:cubicBezTo>
                  <a:lnTo>
                    <a:pt x="0" y="115018"/>
                  </a:lnTo>
                  <a:cubicBezTo>
                    <a:pt x="0" y="84513"/>
                    <a:pt x="12118" y="55258"/>
                    <a:pt x="33688" y="33688"/>
                  </a:cubicBezTo>
                  <a:cubicBezTo>
                    <a:pt x="55258" y="12118"/>
                    <a:pt x="84513" y="0"/>
                    <a:pt x="115018" y="0"/>
                  </a:cubicBezTo>
                  <a:close/>
                </a:path>
              </a:pathLst>
            </a:custGeom>
            <a:solidFill>
              <a:srgbClr val="7442A4"/>
            </a:solidFill>
            <a:ln cap="rnd">
              <a:noFill/>
              <a:prstDash val="solid"/>
              <a:round/>
            </a:ln>
          </p:spPr>
        </p:sp>
        <p:sp>
          <p:nvSpPr>
            <p:cNvPr name="TextBox 16" id="16"/>
            <p:cNvSpPr txBox="true"/>
            <p:nvPr/>
          </p:nvSpPr>
          <p:spPr>
            <a:xfrm>
              <a:off x="0" y="-57150"/>
              <a:ext cx="1311862" cy="182617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a:grpSpLocks noChangeAspect="true"/>
          </p:cNvGrpSpPr>
          <p:nvPr/>
        </p:nvGrpSpPr>
        <p:grpSpPr>
          <a:xfrm rot="0">
            <a:off x="11556714" y="2360865"/>
            <a:ext cx="4980975" cy="6693671"/>
            <a:chOff x="0" y="0"/>
            <a:chExt cx="3663950" cy="4923790"/>
          </a:xfrm>
        </p:grpSpPr>
        <p:sp>
          <p:nvSpPr>
            <p:cNvPr name="Freeform 18" id="18"/>
            <p:cNvSpPr/>
            <p:nvPr/>
          </p:nvSpPr>
          <p:spPr>
            <a:xfrm flipH="false" flipV="false" rot="0">
              <a:off x="31750" y="31750"/>
              <a:ext cx="3600450" cy="4859020"/>
            </a:xfrm>
            <a:custGeom>
              <a:avLst/>
              <a:gdLst/>
              <a:ahLst/>
              <a:cxnLst/>
              <a:rect r="r" b="b" t="t" l="l"/>
              <a:pathLst>
                <a:path h="4859020" w="360045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5"/>
              <a:stretch>
                <a:fillRect l="-43010" t="-25128" r="0" b="-33923"/>
              </a:stretch>
            </a:blipFill>
          </p:spPr>
        </p:sp>
        <p:sp>
          <p:nvSpPr>
            <p:cNvPr name="Freeform 19" id="19"/>
            <p:cNvSpPr/>
            <p:nvPr/>
          </p:nvSpPr>
          <p:spPr>
            <a:xfrm flipH="false" flipV="false" rot="0">
              <a:off x="0" y="0"/>
              <a:ext cx="3663950" cy="4923790"/>
            </a:xfrm>
            <a:custGeom>
              <a:avLst/>
              <a:gdLst/>
              <a:ahLst/>
              <a:cxnLst/>
              <a:rect r="r" b="b" t="t" l="l"/>
              <a:pathLst>
                <a:path h="4923790" w="366395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FFFFFF"/>
            </a:solidFill>
          </p:spPr>
        </p:sp>
      </p:grpSp>
      <p:sp>
        <p:nvSpPr>
          <p:cNvPr name="Freeform 20" id="20"/>
          <p:cNvSpPr/>
          <p:nvPr/>
        </p:nvSpPr>
        <p:spPr>
          <a:xfrm flipH="false" flipV="false" rot="5400000">
            <a:off x="15834707" y="835676"/>
            <a:ext cx="513283" cy="892681"/>
          </a:xfrm>
          <a:custGeom>
            <a:avLst/>
            <a:gdLst/>
            <a:ahLst/>
            <a:cxnLst/>
            <a:rect r="r" b="b" t="t" l="l"/>
            <a:pathLst>
              <a:path h="892681" w="513283">
                <a:moveTo>
                  <a:pt x="0" y="0"/>
                </a:moveTo>
                <a:lnTo>
                  <a:pt x="513284" y="0"/>
                </a:lnTo>
                <a:lnTo>
                  <a:pt x="513284" y="892681"/>
                </a:lnTo>
                <a:lnTo>
                  <a:pt x="0" y="892681"/>
                </a:lnTo>
                <a:lnTo>
                  <a:pt x="0" y="0"/>
                </a:lnTo>
                <a:close/>
              </a:path>
            </a:pathLst>
          </a:custGeom>
          <a:blipFill>
            <a:blip r:embed="rId6">
              <a:extLst>
                <a:ext uri="{96DAC541-7B7A-43D3-8B79-37D633B846F1}">
                  <asvg:svgBlip xmlns:asvg="http://schemas.microsoft.com/office/drawing/2016/SVG/main" r:embed="rId7"/>
                </a:ext>
              </a:extLst>
            </a:blip>
            <a:stretch>
              <a:fillRect l="0" t="0" r="-623225" b="-128196"/>
            </a:stretch>
          </a:blipFill>
        </p:spPr>
      </p:sp>
      <p:sp>
        <p:nvSpPr>
          <p:cNvPr name="TextBox 21" id="21"/>
          <p:cNvSpPr txBox="true"/>
          <p:nvPr/>
        </p:nvSpPr>
        <p:spPr>
          <a:xfrm rot="0">
            <a:off x="2762716" y="882500"/>
            <a:ext cx="11054752" cy="942653"/>
          </a:xfrm>
          <a:prstGeom prst="rect">
            <a:avLst/>
          </a:prstGeom>
        </p:spPr>
        <p:txBody>
          <a:bodyPr anchor="t" rtlCol="false" tIns="0" lIns="0" bIns="0" rIns="0">
            <a:spAutoFit/>
          </a:bodyPr>
          <a:lstStyle/>
          <a:p>
            <a:pPr algn="l">
              <a:lnSpc>
                <a:spcPts val="7367"/>
              </a:lnSpc>
              <a:spcBef>
                <a:spcPct val="0"/>
              </a:spcBef>
            </a:pPr>
            <a:r>
              <a:rPr lang="en-US" sz="5262" b="true">
                <a:solidFill>
                  <a:srgbClr val="7442A4"/>
                </a:solidFill>
                <a:latin typeface="Poppins Bold"/>
                <a:ea typeface="Poppins Bold"/>
                <a:cs typeface="Poppins Bold"/>
                <a:sym typeface="Poppins Bold"/>
              </a:rPr>
              <a:t>2.6 Kết luận và hướng phát triển</a:t>
            </a:r>
          </a:p>
        </p:txBody>
      </p:sp>
      <p:sp>
        <p:nvSpPr>
          <p:cNvPr name="TextBox 22" id="22"/>
          <p:cNvSpPr txBox="true"/>
          <p:nvPr/>
        </p:nvSpPr>
        <p:spPr>
          <a:xfrm rot="0">
            <a:off x="1709702" y="2465334"/>
            <a:ext cx="8449074" cy="6410325"/>
          </a:xfrm>
          <a:prstGeom prst="rect">
            <a:avLst/>
          </a:prstGeom>
        </p:spPr>
        <p:txBody>
          <a:bodyPr anchor="t" rtlCol="false" tIns="0" lIns="0" bIns="0" rIns="0">
            <a:spAutoFit/>
          </a:bodyPr>
          <a:lstStyle/>
          <a:p>
            <a:pPr algn="l">
              <a:lnSpc>
                <a:spcPts val="4200"/>
              </a:lnSpc>
            </a:pPr>
            <a:r>
              <a:rPr lang="en-US" sz="3000" spc="195">
                <a:solidFill>
                  <a:srgbClr val="7442A4"/>
                </a:solidFill>
                <a:latin typeface="Poppins"/>
                <a:ea typeface="Poppins"/>
                <a:cs typeface="Poppins"/>
                <a:sym typeface="Poppins"/>
              </a:rPr>
              <a:t> - Mục tiêu hoàn thành: Website đã đạt được mục tiêu ban đầu là cung cấp một nền tảng đơn giản và hiệu quả để đặt sân Pickleball.</a:t>
            </a:r>
          </a:p>
          <a:p>
            <a:pPr algn="l">
              <a:lnSpc>
                <a:spcPts val="4200"/>
              </a:lnSpc>
            </a:pPr>
            <a:r>
              <a:rPr lang="en-US" sz="3000" spc="195">
                <a:solidFill>
                  <a:srgbClr val="7442A4"/>
                </a:solidFill>
                <a:latin typeface="Poppins"/>
                <a:ea typeface="Poppins"/>
                <a:cs typeface="Poppins"/>
                <a:sym typeface="Poppins"/>
              </a:rPr>
              <a:t> - Dịch vụ đa dạng: Website cung cấp nhiều dịch vụ hữu ích, cho phép người dùng dễ dàng lựa chọn và đặt sân.</a:t>
            </a:r>
          </a:p>
          <a:p>
            <a:pPr algn="l">
              <a:lnSpc>
                <a:spcPts val="4200"/>
              </a:lnSpc>
            </a:pPr>
            <a:r>
              <a:rPr lang="en-US" sz="3000" spc="195">
                <a:solidFill>
                  <a:srgbClr val="7442A4"/>
                </a:solidFill>
                <a:latin typeface="Poppins"/>
                <a:ea typeface="Poppins"/>
                <a:cs typeface="Poppins"/>
                <a:sym typeface="Poppins"/>
              </a:rPr>
              <a:t> - Thanh toán trực tuyến: Website tích hợp hệ thống thanh toán online</a:t>
            </a:r>
          </a:p>
          <a:p>
            <a:pPr algn="l">
              <a:lnSpc>
                <a:spcPts val="4200"/>
              </a:lnSpc>
            </a:pPr>
            <a:r>
              <a:rPr lang="en-US" sz="3000" spc="195">
                <a:solidFill>
                  <a:srgbClr val="7442A4"/>
                </a:solidFill>
                <a:latin typeface="Poppins"/>
                <a:ea typeface="Poppins"/>
                <a:cs typeface="Poppins"/>
                <a:sym typeface="Poppins"/>
              </a:rPr>
              <a:t> - Tính năng hỗ trợ khách hàng: Tích hợp hệ thống hỗ trợ trực tuyến</a:t>
            </a:r>
          </a:p>
          <a:p>
            <a:pPr algn="l">
              <a:lnSpc>
                <a:spcPts val="420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grpSp>
        <p:nvGrpSpPr>
          <p:cNvPr name="Group 3" id="3"/>
          <p:cNvGrpSpPr/>
          <p:nvPr/>
        </p:nvGrpSpPr>
        <p:grpSpPr>
          <a:xfrm rot="0">
            <a:off x="0" y="9717251"/>
            <a:ext cx="18288000" cy="569749"/>
            <a:chOff x="0" y="0"/>
            <a:chExt cx="4816593" cy="150057"/>
          </a:xfrm>
        </p:grpSpPr>
        <p:sp>
          <p:nvSpPr>
            <p:cNvPr name="Freeform 4" id="4"/>
            <p:cNvSpPr/>
            <p:nvPr/>
          </p:nvSpPr>
          <p:spPr>
            <a:xfrm flipH="false" flipV="false" rot="0">
              <a:off x="0" y="0"/>
              <a:ext cx="4816592" cy="150057"/>
            </a:xfrm>
            <a:custGeom>
              <a:avLst/>
              <a:gdLst/>
              <a:ahLst/>
              <a:cxnLst/>
              <a:rect r="r" b="b" t="t" l="l"/>
              <a:pathLst>
                <a:path h="150057" w="4816592">
                  <a:moveTo>
                    <a:pt x="0" y="0"/>
                  </a:moveTo>
                  <a:lnTo>
                    <a:pt x="4816592" y="0"/>
                  </a:lnTo>
                  <a:lnTo>
                    <a:pt x="4816592" y="150057"/>
                  </a:lnTo>
                  <a:lnTo>
                    <a:pt x="0" y="150057"/>
                  </a:lnTo>
                  <a:close/>
                </a:path>
              </a:pathLst>
            </a:custGeom>
            <a:solidFill>
              <a:srgbClr val="FFFFFF"/>
            </a:solidFill>
          </p:spPr>
        </p:sp>
        <p:sp>
          <p:nvSpPr>
            <p:cNvPr name="TextBox 5" id="5"/>
            <p:cNvSpPr txBox="true"/>
            <p:nvPr/>
          </p:nvSpPr>
          <p:spPr>
            <a:xfrm>
              <a:off x="0" y="-57150"/>
              <a:ext cx="4816593" cy="20720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8961166" y="2370225"/>
            <a:ext cx="4881272" cy="2678598"/>
          </a:xfrm>
          <a:custGeom>
            <a:avLst/>
            <a:gdLst/>
            <a:ahLst/>
            <a:cxnLst/>
            <a:rect r="r" b="b" t="t" l="l"/>
            <a:pathLst>
              <a:path h="2678598" w="4881272">
                <a:moveTo>
                  <a:pt x="0" y="0"/>
                </a:moveTo>
                <a:lnTo>
                  <a:pt x="4881272" y="0"/>
                </a:lnTo>
                <a:lnTo>
                  <a:pt x="4881272" y="2678598"/>
                </a:lnTo>
                <a:lnTo>
                  <a:pt x="0" y="26785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4445562" y="6037008"/>
            <a:ext cx="2786352" cy="2272721"/>
          </a:xfrm>
          <a:custGeom>
            <a:avLst/>
            <a:gdLst/>
            <a:ahLst/>
            <a:cxnLst/>
            <a:rect r="r" b="b" t="t" l="l"/>
            <a:pathLst>
              <a:path h="2272721" w="2786352">
                <a:moveTo>
                  <a:pt x="0" y="0"/>
                </a:moveTo>
                <a:lnTo>
                  <a:pt x="2786351" y="0"/>
                </a:lnTo>
                <a:lnTo>
                  <a:pt x="2786351" y="2272720"/>
                </a:lnTo>
                <a:lnTo>
                  <a:pt x="0" y="22727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445562" y="1585197"/>
            <a:ext cx="2258959" cy="2258959"/>
          </a:xfrm>
          <a:custGeom>
            <a:avLst/>
            <a:gdLst/>
            <a:ahLst/>
            <a:cxnLst/>
            <a:rect r="r" b="b" t="t" l="l"/>
            <a:pathLst>
              <a:path h="2258959" w="2258959">
                <a:moveTo>
                  <a:pt x="0" y="0"/>
                </a:moveTo>
                <a:lnTo>
                  <a:pt x="2258959" y="0"/>
                </a:lnTo>
                <a:lnTo>
                  <a:pt x="2258959" y="2258959"/>
                </a:lnTo>
                <a:lnTo>
                  <a:pt x="0" y="22589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5473897" y="2714677"/>
            <a:ext cx="7340207" cy="5987126"/>
          </a:xfrm>
          <a:custGeom>
            <a:avLst/>
            <a:gdLst/>
            <a:ahLst/>
            <a:cxnLst/>
            <a:rect r="r" b="b" t="t" l="l"/>
            <a:pathLst>
              <a:path h="5987126" w="7340207">
                <a:moveTo>
                  <a:pt x="7340206" y="0"/>
                </a:moveTo>
                <a:lnTo>
                  <a:pt x="0" y="0"/>
                </a:lnTo>
                <a:lnTo>
                  <a:pt x="0" y="5987126"/>
                </a:lnTo>
                <a:lnTo>
                  <a:pt x="7340206" y="5987126"/>
                </a:lnTo>
                <a:lnTo>
                  <a:pt x="734020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5521386" y="-2766614"/>
            <a:ext cx="5533229" cy="5533229"/>
          </a:xfrm>
          <a:custGeom>
            <a:avLst/>
            <a:gdLst/>
            <a:ahLst/>
            <a:cxnLst/>
            <a:rect r="r" b="b" t="t" l="l"/>
            <a:pathLst>
              <a:path h="5533229" w="5533229">
                <a:moveTo>
                  <a:pt x="0" y="0"/>
                </a:moveTo>
                <a:lnTo>
                  <a:pt x="5533228" y="0"/>
                </a:lnTo>
                <a:lnTo>
                  <a:pt x="5533228" y="5533228"/>
                </a:lnTo>
                <a:lnTo>
                  <a:pt x="0" y="553322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AutoShape 11" id="11"/>
          <p:cNvSpPr/>
          <p:nvPr/>
        </p:nvSpPr>
        <p:spPr>
          <a:xfrm flipV="true">
            <a:off x="1028700" y="0"/>
            <a:ext cx="0" cy="5119434"/>
          </a:xfrm>
          <a:prstGeom prst="line">
            <a:avLst/>
          </a:prstGeom>
          <a:ln cap="flat" w="38100">
            <a:solidFill>
              <a:srgbClr val="7442A4"/>
            </a:solidFill>
            <a:prstDash val="solid"/>
            <a:headEnd type="none" len="sm" w="sm"/>
            <a:tailEnd type="none" len="sm" w="sm"/>
          </a:ln>
        </p:spPr>
      </p:sp>
      <p:sp>
        <p:nvSpPr>
          <p:cNvPr name="AutoShape 12" id="12"/>
          <p:cNvSpPr/>
          <p:nvPr/>
        </p:nvSpPr>
        <p:spPr>
          <a:xfrm flipV="true">
            <a:off x="17240250" y="4597816"/>
            <a:ext cx="0" cy="5119434"/>
          </a:xfrm>
          <a:prstGeom prst="line">
            <a:avLst/>
          </a:prstGeom>
          <a:ln cap="flat" w="38100">
            <a:solidFill>
              <a:srgbClr val="7442A4"/>
            </a:solidFill>
            <a:prstDash val="solid"/>
            <a:headEnd type="none" len="sm" w="sm"/>
            <a:tailEnd type="none" len="sm" w="sm"/>
          </a:ln>
        </p:spPr>
      </p:sp>
      <p:sp>
        <p:nvSpPr>
          <p:cNvPr name="Freeform 13" id="13"/>
          <p:cNvSpPr/>
          <p:nvPr/>
        </p:nvSpPr>
        <p:spPr>
          <a:xfrm flipH="false" flipV="false" rot="0">
            <a:off x="-2766614" y="6950636"/>
            <a:ext cx="5533229" cy="5533229"/>
          </a:xfrm>
          <a:custGeom>
            <a:avLst/>
            <a:gdLst/>
            <a:ahLst/>
            <a:cxnLst/>
            <a:rect r="r" b="b" t="t" l="l"/>
            <a:pathLst>
              <a:path h="5533229" w="5533229">
                <a:moveTo>
                  <a:pt x="0" y="0"/>
                </a:moveTo>
                <a:lnTo>
                  <a:pt x="5533228" y="0"/>
                </a:lnTo>
                <a:lnTo>
                  <a:pt x="5533228" y="5533229"/>
                </a:lnTo>
                <a:lnTo>
                  <a:pt x="0" y="55332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4" id="14"/>
          <p:cNvSpPr txBox="true"/>
          <p:nvPr/>
        </p:nvSpPr>
        <p:spPr>
          <a:xfrm rot="0">
            <a:off x="5541323" y="3548881"/>
            <a:ext cx="7205354" cy="1876187"/>
          </a:xfrm>
          <a:prstGeom prst="rect">
            <a:avLst/>
          </a:prstGeom>
        </p:spPr>
        <p:txBody>
          <a:bodyPr anchor="t" rtlCol="false" tIns="0" lIns="0" bIns="0" rIns="0">
            <a:spAutoFit/>
          </a:bodyPr>
          <a:lstStyle/>
          <a:p>
            <a:pPr algn="ctr" marL="0" indent="0" lvl="0">
              <a:lnSpc>
                <a:spcPts val="14583"/>
              </a:lnSpc>
              <a:spcBef>
                <a:spcPct val="0"/>
              </a:spcBef>
            </a:pPr>
            <a:r>
              <a:rPr lang="en-US" b="true" sz="10417" spc="677" strike="noStrike" u="none">
                <a:solidFill>
                  <a:srgbClr val="FFFFFF"/>
                </a:solidFill>
                <a:latin typeface="Poppins Bold"/>
                <a:ea typeface="Poppins Bold"/>
                <a:cs typeface="Poppins Bold"/>
                <a:sym typeface="Poppins Bold"/>
              </a:rPr>
              <a:t>THANK</a:t>
            </a:r>
          </a:p>
        </p:txBody>
      </p:sp>
      <p:sp>
        <p:nvSpPr>
          <p:cNvPr name="TextBox 15" id="15"/>
          <p:cNvSpPr txBox="true"/>
          <p:nvPr/>
        </p:nvSpPr>
        <p:spPr>
          <a:xfrm rot="0">
            <a:off x="6455638" y="4943556"/>
            <a:ext cx="5376724" cy="1876498"/>
          </a:xfrm>
          <a:prstGeom prst="rect">
            <a:avLst/>
          </a:prstGeom>
        </p:spPr>
        <p:txBody>
          <a:bodyPr anchor="t" rtlCol="false" tIns="0" lIns="0" bIns="0" rIns="0">
            <a:spAutoFit/>
          </a:bodyPr>
          <a:lstStyle/>
          <a:p>
            <a:pPr algn="ctr" marL="0" indent="0" lvl="0">
              <a:lnSpc>
                <a:spcPts val="14583"/>
              </a:lnSpc>
              <a:spcBef>
                <a:spcPct val="0"/>
              </a:spcBef>
            </a:pPr>
            <a:r>
              <a:rPr lang="en-US" b="true" sz="10417" spc="677" strike="noStrike" u="none">
                <a:solidFill>
                  <a:srgbClr val="FFDA15"/>
                </a:solidFill>
                <a:latin typeface="Poppins Bold"/>
                <a:ea typeface="Poppins Bold"/>
                <a:cs typeface="Poppins Bold"/>
                <a:sym typeface="Poppins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grpSp>
        <p:nvGrpSpPr>
          <p:cNvPr name="Group 3" id="3"/>
          <p:cNvGrpSpPr/>
          <p:nvPr/>
        </p:nvGrpSpPr>
        <p:grpSpPr>
          <a:xfrm rot="0">
            <a:off x="0" y="6436007"/>
            <a:ext cx="18288000" cy="3850993"/>
            <a:chOff x="0" y="0"/>
            <a:chExt cx="4816593" cy="1014253"/>
          </a:xfrm>
        </p:grpSpPr>
        <p:sp>
          <p:nvSpPr>
            <p:cNvPr name="Freeform 4" id="4"/>
            <p:cNvSpPr/>
            <p:nvPr/>
          </p:nvSpPr>
          <p:spPr>
            <a:xfrm flipH="false" flipV="false" rot="0">
              <a:off x="0" y="0"/>
              <a:ext cx="4816592" cy="1014253"/>
            </a:xfrm>
            <a:custGeom>
              <a:avLst/>
              <a:gdLst/>
              <a:ahLst/>
              <a:cxnLst/>
              <a:rect r="r" b="b" t="t" l="l"/>
              <a:pathLst>
                <a:path h="1014253" w="4816592">
                  <a:moveTo>
                    <a:pt x="0" y="0"/>
                  </a:moveTo>
                  <a:lnTo>
                    <a:pt x="4816592" y="0"/>
                  </a:lnTo>
                  <a:lnTo>
                    <a:pt x="4816592" y="1014253"/>
                  </a:lnTo>
                  <a:lnTo>
                    <a:pt x="0" y="1014253"/>
                  </a:lnTo>
                  <a:close/>
                </a:path>
              </a:pathLst>
            </a:custGeom>
            <a:solidFill>
              <a:srgbClr val="7442A4"/>
            </a:solidFill>
          </p:spPr>
        </p:sp>
        <p:sp>
          <p:nvSpPr>
            <p:cNvPr name="TextBox 5" id="5"/>
            <p:cNvSpPr txBox="true"/>
            <p:nvPr/>
          </p:nvSpPr>
          <p:spPr>
            <a:xfrm>
              <a:off x="0" y="-57150"/>
              <a:ext cx="4816593" cy="107140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562100" y="2513265"/>
            <a:ext cx="15127989" cy="6175824"/>
            <a:chOff x="0" y="0"/>
            <a:chExt cx="3984326" cy="1626555"/>
          </a:xfrm>
        </p:grpSpPr>
        <p:sp>
          <p:nvSpPr>
            <p:cNvPr name="Freeform 7" id="7"/>
            <p:cNvSpPr/>
            <p:nvPr/>
          </p:nvSpPr>
          <p:spPr>
            <a:xfrm flipH="false" flipV="false" rot="0">
              <a:off x="0" y="0"/>
              <a:ext cx="3984327" cy="1626555"/>
            </a:xfrm>
            <a:custGeom>
              <a:avLst/>
              <a:gdLst/>
              <a:ahLst/>
              <a:cxnLst/>
              <a:rect r="r" b="b" t="t" l="l"/>
              <a:pathLst>
                <a:path h="1626555" w="3984327">
                  <a:moveTo>
                    <a:pt x="24053" y="0"/>
                  </a:moveTo>
                  <a:lnTo>
                    <a:pt x="3960274" y="0"/>
                  </a:lnTo>
                  <a:cubicBezTo>
                    <a:pt x="3973558" y="0"/>
                    <a:pt x="3984327" y="10769"/>
                    <a:pt x="3984327" y="24053"/>
                  </a:cubicBezTo>
                  <a:lnTo>
                    <a:pt x="3984327" y="1602502"/>
                  </a:lnTo>
                  <a:cubicBezTo>
                    <a:pt x="3984327" y="1608881"/>
                    <a:pt x="3981793" y="1614999"/>
                    <a:pt x="3977282" y="1619510"/>
                  </a:cubicBezTo>
                  <a:cubicBezTo>
                    <a:pt x="3972771" y="1624020"/>
                    <a:pt x="3966653" y="1626555"/>
                    <a:pt x="3960274" y="1626555"/>
                  </a:cubicBezTo>
                  <a:lnTo>
                    <a:pt x="24053" y="1626555"/>
                  </a:lnTo>
                  <a:cubicBezTo>
                    <a:pt x="17674" y="1626555"/>
                    <a:pt x="11556" y="1624020"/>
                    <a:pt x="7045" y="1619510"/>
                  </a:cubicBezTo>
                  <a:cubicBezTo>
                    <a:pt x="2534" y="1614999"/>
                    <a:pt x="0" y="1608881"/>
                    <a:pt x="0" y="1602502"/>
                  </a:cubicBezTo>
                  <a:lnTo>
                    <a:pt x="0" y="24053"/>
                  </a:lnTo>
                  <a:cubicBezTo>
                    <a:pt x="0" y="17674"/>
                    <a:pt x="2534" y="11556"/>
                    <a:pt x="7045" y="7045"/>
                  </a:cubicBezTo>
                  <a:cubicBezTo>
                    <a:pt x="11556" y="2534"/>
                    <a:pt x="17674" y="0"/>
                    <a:pt x="24053" y="0"/>
                  </a:cubicBezTo>
                  <a:close/>
                </a:path>
              </a:pathLst>
            </a:custGeom>
            <a:solidFill>
              <a:srgbClr val="7442A4"/>
            </a:solidFill>
            <a:ln cap="rnd">
              <a:noFill/>
              <a:prstDash val="solid"/>
              <a:round/>
            </a:ln>
          </p:spPr>
        </p:sp>
        <p:sp>
          <p:nvSpPr>
            <p:cNvPr name="TextBox 8" id="8"/>
            <p:cNvSpPr txBox="true"/>
            <p:nvPr/>
          </p:nvSpPr>
          <p:spPr>
            <a:xfrm>
              <a:off x="0" y="-57150"/>
              <a:ext cx="3984326" cy="168370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409700" y="2360865"/>
            <a:ext cx="15124775" cy="6179928"/>
            <a:chOff x="0" y="0"/>
            <a:chExt cx="3983480" cy="1627635"/>
          </a:xfrm>
        </p:grpSpPr>
        <p:sp>
          <p:nvSpPr>
            <p:cNvPr name="Freeform 10" id="10"/>
            <p:cNvSpPr/>
            <p:nvPr/>
          </p:nvSpPr>
          <p:spPr>
            <a:xfrm flipH="false" flipV="false" rot="0">
              <a:off x="0" y="0"/>
              <a:ext cx="3983480" cy="1627635"/>
            </a:xfrm>
            <a:custGeom>
              <a:avLst/>
              <a:gdLst/>
              <a:ahLst/>
              <a:cxnLst/>
              <a:rect r="r" b="b" t="t" l="l"/>
              <a:pathLst>
                <a:path h="1627635" w="3983480">
                  <a:moveTo>
                    <a:pt x="18427" y="0"/>
                  </a:moveTo>
                  <a:lnTo>
                    <a:pt x="3965053" y="0"/>
                  </a:lnTo>
                  <a:cubicBezTo>
                    <a:pt x="3969939" y="0"/>
                    <a:pt x="3974627" y="1941"/>
                    <a:pt x="3978082" y="5397"/>
                  </a:cubicBezTo>
                  <a:cubicBezTo>
                    <a:pt x="3981538" y="8853"/>
                    <a:pt x="3983480" y="13540"/>
                    <a:pt x="3983480" y="18427"/>
                  </a:cubicBezTo>
                  <a:lnTo>
                    <a:pt x="3983480" y="1609208"/>
                  </a:lnTo>
                  <a:cubicBezTo>
                    <a:pt x="3983480" y="1619385"/>
                    <a:pt x="3975229" y="1627635"/>
                    <a:pt x="3965053" y="1627635"/>
                  </a:cubicBezTo>
                  <a:lnTo>
                    <a:pt x="18427" y="1627635"/>
                  </a:lnTo>
                  <a:cubicBezTo>
                    <a:pt x="13540" y="1627635"/>
                    <a:pt x="8853" y="1625694"/>
                    <a:pt x="5397" y="1622238"/>
                  </a:cubicBezTo>
                  <a:cubicBezTo>
                    <a:pt x="1941" y="1618782"/>
                    <a:pt x="0" y="1614095"/>
                    <a:pt x="0" y="1609208"/>
                  </a:cubicBezTo>
                  <a:lnTo>
                    <a:pt x="0" y="18427"/>
                  </a:lnTo>
                  <a:cubicBezTo>
                    <a:pt x="0" y="13540"/>
                    <a:pt x="1941" y="8853"/>
                    <a:pt x="5397" y="5397"/>
                  </a:cubicBezTo>
                  <a:cubicBezTo>
                    <a:pt x="8853" y="1941"/>
                    <a:pt x="13540" y="0"/>
                    <a:pt x="18427" y="0"/>
                  </a:cubicBezTo>
                  <a:close/>
                </a:path>
              </a:pathLst>
            </a:custGeom>
            <a:solidFill>
              <a:srgbClr val="FFFFFF"/>
            </a:solidFill>
            <a:ln w="19050" cap="rnd">
              <a:solidFill>
                <a:srgbClr val="7442A4"/>
              </a:solidFill>
              <a:prstDash val="solid"/>
              <a:round/>
            </a:ln>
          </p:spPr>
        </p:sp>
        <p:sp>
          <p:nvSpPr>
            <p:cNvPr name="TextBox 11" id="11"/>
            <p:cNvSpPr txBox="true"/>
            <p:nvPr/>
          </p:nvSpPr>
          <p:spPr>
            <a:xfrm>
              <a:off x="0" y="-57150"/>
              <a:ext cx="3983480" cy="168478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457325" y="1025375"/>
            <a:ext cx="2133375" cy="552614"/>
          </a:xfrm>
          <a:custGeom>
            <a:avLst/>
            <a:gdLst/>
            <a:ahLst/>
            <a:cxnLst/>
            <a:rect r="r" b="b" t="t" l="l"/>
            <a:pathLst>
              <a:path h="552614" w="2133375">
                <a:moveTo>
                  <a:pt x="0" y="0"/>
                </a:moveTo>
                <a:lnTo>
                  <a:pt x="2133375" y="0"/>
                </a:lnTo>
                <a:lnTo>
                  <a:pt x="2133375" y="552613"/>
                </a:lnTo>
                <a:lnTo>
                  <a:pt x="0" y="552613"/>
                </a:lnTo>
                <a:lnTo>
                  <a:pt x="0" y="0"/>
                </a:lnTo>
                <a:close/>
              </a:path>
            </a:pathLst>
          </a:custGeom>
          <a:blipFill>
            <a:blip r:embed="rId3">
              <a:extLst>
                <a:ext uri="{96DAC541-7B7A-43D3-8B79-37D633B846F1}">
                  <asvg:svgBlip xmlns:asvg="http://schemas.microsoft.com/office/drawing/2016/SVG/main" r:embed="rId4"/>
                </a:ext>
              </a:extLst>
            </a:blip>
            <a:stretch>
              <a:fillRect l="0" t="0" r="-74005" b="-268624"/>
            </a:stretch>
          </a:blipFill>
        </p:spPr>
      </p:sp>
      <p:sp>
        <p:nvSpPr>
          <p:cNvPr name="Freeform 13" id="13"/>
          <p:cNvSpPr/>
          <p:nvPr/>
        </p:nvSpPr>
        <p:spPr>
          <a:xfrm flipH="false" flipV="false" rot="0">
            <a:off x="14556715" y="1025375"/>
            <a:ext cx="2133375" cy="552614"/>
          </a:xfrm>
          <a:custGeom>
            <a:avLst/>
            <a:gdLst/>
            <a:ahLst/>
            <a:cxnLst/>
            <a:rect r="r" b="b" t="t" l="l"/>
            <a:pathLst>
              <a:path h="552614" w="2133375">
                <a:moveTo>
                  <a:pt x="0" y="0"/>
                </a:moveTo>
                <a:lnTo>
                  <a:pt x="2133374" y="0"/>
                </a:lnTo>
                <a:lnTo>
                  <a:pt x="2133374" y="552613"/>
                </a:lnTo>
                <a:lnTo>
                  <a:pt x="0" y="552613"/>
                </a:lnTo>
                <a:lnTo>
                  <a:pt x="0" y="0"/>
                </a:lnTo>
                <a:close/>
              </a:path>
            </a:pathLst>
          </a:custGeom>
          <a:blipFill>
            <a:blip r:embed="rId3">
              <a:extLst>
                <a:ext uri="{96DAC541-7B7A-43D3-8B79-37D633B846F1}">
                  <asvg:svgBlip xmlns:asvg="http://schemas.microsoft.com/office/drawing/2016/SVG/main" r:embed="rId4"/>
                </a:ext>
              </a:extLst>
            </a:blip>
            <a:stretch>
              <a:fillRect l="0" t="0" r="-74005" b="-268624"/>
            </a:stretch>
          </a:blipFill>
        </p:spPr>
      </p:sp>
      <p:sp>
        <p:nvSpPr>
          <p:cNvPr name="TextBox 14" id="14"/>
          <p:cNvSpPr txBox="true"/>
          <p:nvPr/>
        </p:nvSpPr>
        <p:spPr>
          <a:xfrm rot="0">
            <a:off x="4639545" y="758942"/>
            <a:ext cx="9008911" cy="942653"/>
          </a:xfrm>
          <a:prstGeom prst="rect">
            <a:avLst/>
          </a:prstGeom>
        </p:spPr>
        <p:txBody>
          <a:bodyPr anchor="t" rtlCol="false" tIns="0" lIns="0" bIns="0" rIns="0">
            <a:spAutoFit/>
          </a:bodyPr>
          <a:lstStyle/>
          <a:p>
            <a:pPr algn="ctr">
              <a:lnSpc>
                <a:spcPts val="7367"/>
              </a:lnSpc>
              <a:spcBef>
                <a:spcPct val="0"/>
              </a:spcBef>
            </a:pPr>
            <a:r>
              <a:rPr lang="en-US" b="true" sz="5262">
                <a:solidFill>
                  <a:srgbClr val="7442A4"/>
                </a:solidFill>
                <a:latin typeface="Poppins Bold"/>
                <a:ea typeface="Poppins Bold"/>
                <a:cs typeface="Poppins Bold"/>
                <a:sym typeface="Poppins Bold"/>
              </a:rPr>
              <a:t>Mục lục</a:t>
            </a:r>
          </a:p>
        </p:txBody>
      </p:sp>
      <p:sp>
        <p:nvSpPr>
          <p:cNvPr name="Freeform 15" id="15"/>
          <p:cNvSpPr/>
          <p:nvPr/>
        </p:nvSpPr>
        <p:spPr>
          <a:xfrm flipH="false" flipV="false" rot="0">
            <a:off x="8032494" y="9152822"/>
            <a:ext cx="2223013" cy="2223013"/>
          </a:xfrm>
          <a:custGeom>
            <a:avLst/>
            <a:gdLst/>
            <a:ahLst/>
            <a:cxnLst/>
            <a:rect r="r" b="b" t="t" l="l"/>
            <a:pathLst>
              <a:path h="2223013" w="2223013">
                <a:moveTo>
                  <a:pt x="0" y="0"/>
                </a:moveTo>
                <a:lnTo>
                  <a:pt x="2223012" y="0"/>
                </a:lnTo>
                <a:lnTo>
                  <a:pt x="2223012" y="2223013"/>
                </a:lnTo>
                <a:lnTo>
                  <a:pt x="0" y="22230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true" rot="0">
            <a:off x="651077" y="8366310"/>
            <a:ext cx="1269612" cy="1269612"/>
          </a:xfrm>
          <a:custGeom>
            <a:avLst/>
            <a:gdLst/>
            <a:ahLst/>
            <a:cxnLst/>
            <a:rect r="r" b="b" t="t" l="l"/>
            <a:pathLst>
              <a:path h="1269612" w="1269612">
                <a:moveTo>
                  <a:pt x="0" y="1269613"/>
                </a:moveTo>
                <a:lnTo>
                  <a:pt x="1269613" y="1269613"/>
                </a:lnTo>
                <a:lnTo>
                  <a:pt x="1269613" y="0"/>
                </a:lnTo>
                <a:lnTo>
                  <a:pt x="0" y="0"/>
                </a:lnTo>
                <a:lnTo>
                  <a:pt x="0" y="1269613"/>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true" flipV="true" rot="0">
            <a:off x="16370556" y="8366310"/>
            <a:ext cx="1269612" cy="1269612"/>
          </a:xfrm>
          <a:custGeom>
            <a:avLst/>
            <a:gdLst/>
            <a:ahLst/>
            <a:cxnLst/>
            <a:rect r="r" b="b" t="t" l="l"/>
            <a:pathLst>
              <a:path h="1269612" w="1269612">
                <a:moveTo>
                  <a:pt x="1269613" y="1269613"/>
                </a:moveTo>
                <a:lnTo>
                  <a:pt x="0" y="1269613"/>
                </a:lnTo>
                <a:lnTo>
                  <a:pt x="0" y="0"/>
                </a:lnTo>
                <a:lnTo>
                  <a:pt x="1269613" y="0"/>
                </a:lnTo>
                <a:lnTo>
                  <a:pt x="1269613" y="1269613"/>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4839394" y="1025375"/>
            <a:ext cx="2133375" cy="552614"/>
          </a:xfrm>
          <a:custGeom>
            <a:avLst/>
            <a:gdLst/>
            <a:ahLst/>
            <a:cxnLst/>
            <a:rect r="r" b="b" t="t" l="l"/>
            <a:pathLst>
              <a:path h="552614" w="2133375">
                <a:moveTo>
                  <a:pt x="0" y="0"/>
                </a:moveTo>
                <a:lnTo>
                  <a:pt x="2133374" y="0"/>
                </a:lnTo>
                <a:lnTo>
                  <a:pt x="2133374" y="552613"/>
                </a:lnTo>
                <a:lnTo>
                  <a:pt x="0" y="552613"/>
                </a:lnTo>
                <a:lnTo>
                  <a:pt x="0" y="0"/>
                </a:lnTo>
                <a:close/>
              </a:path>
            </a:pathLst>
          </a:custGeom>
          <a:blipFill>
            <a:blip r:embed="rId3">
              <a:extLst>
                <a:ext uri="{96DAC541-7B7A-43D3-8B79-37D633B846F1}">
                  <asvg:svgBlip xmlns:asvg="http://schemas.microsoft.com/office/drawing/2016/SVG/main" r:embed="rId4"/>
                </a:ext>
              </a:extLst>
            </a:blip>
            <a:stretch>
              <a:fillRect l="0" t="0" r="-74005" b="-268624"/>
            </a:stretch>
          </a:blipFill>
        </p:spPr>
      </p:sp>
      <p:sp>
        <p:nvSpPr>
          <p:cNvPr name="Freeform 19" id="19"/>
          <p:cNvSpPr/>
          <p:nvPr/>
        </p:nvSpPr>
        <p:spPr>
          <a:xfrm flipH="false" flipV="false" rot="0">
            <a:off x="11359829" y="1025375"/>
            <a:ext cx="2133375" cy="552614"/>
          </a:xfrm>
          <a:custGeom>
            <a:avLst/>
            <a:gdLst/>
            <a:ahLst/>
            <a:cxnLst/>
            <a:rect r="r" b="b" t="t" l="l"/>
            <a:pathLst>
              <a:path h="552614" w="2133375">
                <a:moveTo>
                  <a:pt x="0" y="0"/>
                </a:moveTo>
                <a:lnTo>
                  <a:pt x="2133374" y="0"/>
                </a:lnTo>
                <a:lnTo>
                  <a:pt x="2133374" y="552613"/>
                </a:lnTo>
                <a:lnTo>
                  <a:pt x="0" y="552613"/>
                </a:lnTo>
                <a:lnTo>
                  <a:pt x="0" y="0"/>
                </a:lnTo>
                <a:close/>
              </a:path>
            </a:pathLst>
          </a:custGeom>
          <a:blipFill>
            <a:blip r:embed="rId3">
              <a:extLst>
                <a:ext uri="{96DAC541-7B7A-43D3-8B79-37D633B846F1}">
                  <asvg:svgBlip xmlns:asvg="http://schemas.microsoft.com/office/drawing/2016/SVG/main" r:embed="rId4"/>
                </a:ext>
              </a:extLst>
            </a:blip>
            <a:stretch>
              <a:fillRect l="0" t="0" r="-74005" b="-268624"/>
            </a:stretch>
          </a:blipFill>
        </p:spPr>
      </p:sp>
      <p:sp>
        <p:nvSpPr>
          <p:cNvPr name="Freeform 20" id="20"/>
          <p:cNvSpPr/>
          <p:nvPr/>
        </p:nvSpPr>
        <p:spPr>
          <a:xfrm flipH="false" flipV="false" rot="0">
            <a:off x="1920690" y="6550545"/>
            <a:ext cx="1783990" cy="1815766"/>
          </a:xfrm>
          <a:custGeom>
            <a:avLst/>
            <a:gdLst/>
            <a:ahLst/>
            <a:cxnLst/>
            <a:rect r="r" b="b" t="t" l="l"/>
            <a:pathLst>
              <a:path h="1815766" w="1783990">
                <a:moveTo>
                  <a:pt x="0" y="0"/>
                </a:moveTo>
                <a:lnTo>
                  <a:pt x="1783989" y="0"/>
                </a:lnTo>
                <a:lnTo>
                  <a:pt x="1783989" y="1815765"/>
                </a:lnTo>
                <a:lnTo>
                  <a:pt x="0" y="181576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833128">
            <a:off x="14488878" y="2688074"/>
            <a:ext cx="1683213" cy="1858970"/>
          </a:xfrm>
          <a:custGeom>
            <a:avLst/>
            <a:gdLst/>
            <a:ahLst/>
            <a:cxnLst/>
            <a:rect r="r" b="b" t="t" l="l"/>
            <a:pathLst>
              <a:path h="1858970" w="1683213">
                <a:moveTo>
                  <a:pt x="0" y="0"/>
                </a:moveTo>
                <a:lnTo>
                  <a:pt x="1683213" y="0"/>
                </a:lnTo>
                <a:lnTo>
                  <a:pt x="1683213" y="1858969"/>
                </a:lnTo>
                <a:lnTo>
                  <a:pt x="0" y="185896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2" id="22"/>
          <p:cNvSpPr txBox="true"/>
          <p:nvPr/>
        </p:nvSpPr>
        <p:spPr>
          <a:xfrm rot="0">
            <a:off x="1966119" y="2833018"/>
            <a:ext cx="7856001" cy="3088640"/>
          </a:xfrm>
          <a:prstGeom prst="rect">
            <a:avLst/>
          </a:prstGeom>
        </p:spPr>
        <p:txBody>
          <a:bodyPr anchor="t" rtlCol="false" tIns="0" lIns="0" bIns="0" rIns="0">
            <a:spAutoFit/>
          </a:bodyPr>
          <a:lstStyle/>
          <a:p>
            <a:pPr algn="l">
              <a:lnSpc>
                <a:spcPts val="4060"/>
              </a:lnSpc>
            </a:pPr>
            <a:r>
              <a:rPr lang="en-US" sz="2900" spc="188">
                <a:solidFill>
                  <a:srgbClr val="7442A4"/>
                </a:solidFill>
                <a:latin typeface="Poppins"/>
                <a:ea typeface="Poppins"/>
                <a:cs typeface="Poppins"/>
                <a:sym typeface="Poppins"/>
              </a:rPr>
              <a:t>I/ TÌm hiểu về các công nghệ sử dụng</a:t>
            </a:r>
          </a:p>
          <a:p>
            <a:pPr algn="l">
              <a:lnSpc>
                <a:spcPts val="4060"/>
              </a:lnSpc>
            </a:pPr>
            <a:r>
              <a:rPr lang="en-US" sz="2900" spc="188">
                <a:solidFill>
                  <a:srgbClr val="7442A4"/>
                </a:solidFill>
                <a:latin typeface="Poppins"/>
                <a:ea typeface="Poppins"/>
                <a:cs typeface="Poppins"/>
                <a:sym typeface="Poppins"/>
              </a:rPr>
              <a:t>1.1. HTML/CSS</a:t>
            </a:r>
          </a:p>
          <a:p>
            <a:pPr algn="l">
              <a:lnSpc>
                <a:spcPts val="4060"/>
              </a:lnSpc>
            </a:pPr>
            <a:r>
              <a:rPr lang="en-US" sz="2900" spc="188">
                <a:solidFill>
                  <a:srgbClr val="7442A4"/>
                </a:solidFill>
                <a:latin typeface="Poppins"/>
                <a:ea typeface="Poppins"/>
                <a:cs typeface="Poppins"/>
                <a:sym typeface="Poppins"/>
              </a:rPr>
              <a:t>1.2. JavaScript</a:t>
            </a:r>
          </a:p>
          <a:p>
            <a:pPr algn="l">
              <a:lnSpc>
                <a:spcPts val="4060"/>
              </a:lnSpc>
            </a:pPr>
            <a:r>
              <a:rPr lang="en-US" sz="2900" spc="188">
                <a:solidFill>
                  <a:srgbClr val="7442A4"/>
                </a:solidFill>
                <a:latin typeface="Poppins"/>
                <a:ea typeface="Poppins"/>
                <a:cs typeface="Poppins"/>
                <a:sym typeface="Poppins"/>
              </a:rPr>
              <a:t>1.3. Bootstrap</a:t>
            </a:r>
          </a:p>
          <a:p>
            <a:pPr algn="l">
              <a:lnSpc>
                <a:spcPts val="4060"/>
              </a:lnSpc>
            </a:pPr>
            <a:r>
              <a:rPr lang="en-US" sz="2900" spc="188">
                <a:solidFill>
                  <a:srgbClr val="7442A4"/>
                </a:solidFill>
                <a:latin typeface="Poppins"/>
                <a:ea typeface="Poppins"/>
                <a:cs typeface="Poppins"/>
                <a:sym typeface="Poppins"/>
              </a:rPr>
              <a:t>1.4 My SQL</a:t>
            </a:r>
          </a:p>
          <a:p>
            <a:pPr algn="l">
              <a:lnSpc>
                <a:spcPts val="4060"/>
              </a:lnSpc>
              <a:spcBef>
                <a:spcPct val="0"/>
              </a:spcBef>
            </a:pPr>
            <a:r>
              <a:rPr lang="en-US" sz="2900" spc="188">
                <a:solidFill>
                  <a:srgbClr val="7442A4"/>
                </a:solidFill>
                <a:latin typeface="Poppins"/>
                <a:ea typeface="Poppins"/>
                <a:cs typeface="Poppins"/>
                <a:sym typeface="Poppins"/>
              </a:rPr>
              <a:t>1.5. PHP </a:t>
            </a:r>
          </a:p>
        </p:txBody>
      </p:sp>
      <p:sp>
        <p:nvSpPr>
          <p:cNvPr name="TextBox 23" id="23"/>
          <p:cNvSpPr txBox="true"/>
          <p:nvPr/>
        </p:nvSpPr>
        <p:spPr>
          <a:xfrm rot="0">
            <a:off x="9606809" y="4704486"/>
            <a:ext cx="6763748" cy="3088640"/>
          </a:xfrm>
          <a:prstGeom prst="rect">
            <a:avLst/>
          </a:prstGeom>
        </p:spPr>
        <p:txBody>
          <a:bodyPr anchor="t" rtlCol="false" tIns="0" lIns="0" bIns="0" rIns="0">
            <a:spAutoFit/>
          </a:bodyPr>
          <a:lstStyle/>
          <a:p>
            <a:pPr algn="l">
              <a:lnSpc>
                <a:spcPts val="4060"/>
              </a:lnSpc>
            </a:pPr>
            <a:r>
              <a:rPr lang="en-US" sz="2900" spc="188">
                <a:solidFill>
                  <a:srgbClr val="7442A4"/>
                </a:solidFill>
                <a:latin typeface="Poppins"/>
                <a:ea typeface="Poppins"/>
                <a:cs typeface="Poppins"/>
                <a:sym typeface="Poppins"/>
              </a:rPr>
              <a:t>II/ Hiện thực hóa nghiên cứu</a:t>
            </a:r>
          </a:p>
          <a:p>
            <a:pPr algn="l">
              <a:lnSpc>
                <a:spcPts val="4060"/>
              </a:lnSpc>
            </a:pPr>
            <a:r>
              <a:rPr lang="en-US" sz="2900" spc="188">
                <a:solidFill>
                  <a:srgbClr val="7442A4"/>
                </a:solidFill>
                <a:latin typeface="Poppins"/>
                <a:ea typeface="Poppins"/>
                <a:cs typeface="Poppins"/>
                <a:sym typeface="Poppins"/>
              </a:rPr>
              <a:t>2.1. Mô tả bài toán</a:t>
            </a:r>
          </a:p>
          <a:p>
            <a:pPr algn="l">
              <a:lnSpc>
                <a:spcPts val="4060"/>
              </a:lnSpc>
            </a:pPr>
            <a:r>
              <a:rPr lang="en-US" sz="2900" spc="188">
                <a:solidFill>
                  <a:srgbClr val="7442A4"/>
                </a:solidFill>
                <a:latin typeface="Poppins"/>
                <a:ea typeface="Poppins"/>
                <a:cs typeface="Poppins"/>
                <a:sym typeface="Poppins"/>
              </a:rPr>
              <a:t>2.2. Mô tả các chức năng</a:t>
            </a:r>
          </a:p>
          <a:p>
            <a:pPr algn="l">
              <a:lnSpc>
                <a:spcPts val="4060"/>
              </a:lnSpc>
            </a:pPr>
            <a:r>
              <a:rPr lang="en-US" sz="2900" spc="188">
                <a:solidFill>
                  <a:srgbClr val="7442A4"/>
                </a:solidFill>
                <a:latin typeface="Poppins"/>
                <a:ea typeface="Poppins"/>
                <a:cs typeface="Poppins"/>
                <a:sym typeface="Poppins"/>
              </a:rPr>
              <a:t>2.3. Mô hình quan hệ</a:t>
            </a:r>
          </a:p>
          <a:p>
            <a:pPr algn="l">
              <a:lnSpc>
                <a:spcPts val="4060"/>
              </a:lnSpc>
            </a:pPr>
            <a:r>
              <a:rPr lang="en-US" sz="2900" spc="188">
                <a:solidFill>
                  <a:srgbClr val="7442A4"/>
                </a:solidFill>
                <a:latin typeface="Poppins"/>
                <a:ea typeface="Poppins"/>
                <a:cs typeface="Poppins"/>
                <a:sym typeface="Poppins"/>
              </a:rPr>
              <a:t>2.4 Kết quả nghiên cứu</a:t>
            </a:r>
          </a:p>
          <a:p>
            <a:pPr algn="l">
              <a:lnSpc>
                <a:spcPts val="4060"/>
              </a:lnSpc>
              <a:spcBef>
                <a:spcPct val="0"/>
              </a:spcBef>
            </a:pPr>
            <a:r>
              <a:rPr lang="en-US" sz="2900" spc="188">
                <a:solidFill>
                  <a:srgbClr val="7442A4"/>
                </a:solidFill>
                <a:latin typeface="Poppins"/>
                <a:ea typeface="Poppins"/>
                <a:cs typeface="Poppins"/>
                <a:sym typeface="Poppins"/>
              </a:rPr>
              <a:t>2.5. Kết luận và hướng phát triển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grpSp>
        <p:nvGrpSpPr>
          <p:cNvPr name="Group 3" id="3"/>
          <p:cNvGrpSpPr/>
          <p:nvPr/>
        </p:nvGrpSpPr>
        <p:grpSpPr>
          <a:xfrm rot="0">
            <a:off x="0" y="9717251"/>
            <a:ext cx="18288000" cy="569749"/>
            <a:chOff x="0" y="0"/>
            <a:chExt cx="4816593" cy="150057"/>
          </a:xfrm>
        </p:grpSpPr>
        <p:sp>
          <p:nvSpPr>
            <p:cNvPr name="Freeform 4" id="4"/>
            <p:cNvSpPr/>
            <p:nvPr/>
          </p:nvSpPr>
          <p:spPr>
            <a:xfrm flipH="false" flipV="false" rot="0">
              <a:off x="0" y="0"/>
              <a:ext cx="4816592" cy="150057"/>
            </a:xfrm>
            <a:custGeom>
              <a:avLst/>
              <a:gdLst/>
              <a:ahLst/>
              <a:cxnLst/>
              <a:rect r="r" b="b" t="t" l="l"/>
              <a:pathLst>
                <a:path h="150057" w="4816592">
                  <a:moveTo>
                    <a:pt x="0" y="0"/>
                  </a:moveTo>
                  <a:lnTo>
                    <a:pt x="4816592" y="0"/>
                  </a:lnTo>
                  <a:lnTo>
                    <a:pt x="4816592" y="150057"/>
                  </a:lnTo>
                  <a:lnTo>
                    <a:pt x="0" y="150057"/>
                  </a:lnTo>
                  <a:close/>
                </a:path>
              </a:pathLst>
            </a:custGeom>
            <a:solidFill>
              <a:srgbClr val="7442A4"/>
            </a:solidFill>
          </p:spPr>
        </p:sp>
        <p:sp>
          <p:nvSpPr>
            <p:cNvPr name="TextBox 5" id="5"/>
            <p:cNvSpPr txBox="true"/>
            <p:nvPr/>
          </p:nvSpPr>
          <p:spPr>
            <a:xfrm>
              <a:off x="0" y="-57150"/>
              <a:ext cx="4816593" cy="20720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6903640" y="8094453"/>
            <a:ext cx="513283" cy="892681"/>
          </a:xfrm>
          <a:custGeom>
            <a:avLst/>
            <a:gdLst/>
            <a:ahLst/>
            <a:cxnLst/>
            <a:rect r="r" b="b" t="t" l="l"/>
            <a:pathLst>
              <a:path h="892681" w="513283">
                <a:moveTo>
                  <a:pt x="0" y="0"/>
                </a:moveTo>
                <a:lnTo>
                  <a:pt x="513284" y="0"/>
                </a:lnTo>
                <a:lnTo>
                  <a:pt x="513284" y="892681"/>
                </a:lnTo>
                <a:lnTo>
                  <a:pt x="0" y="892681"/>
                </a:lnTo>
                <a:lnTo>
                  <a:pt x="0" y="0"/>
                </a:lnTo>
                <a:close/>
              </a:path>
            </a:pathLst>
          </a:custGeom>
          <a:blipFill>
            <a:blip r:embed="rId3">
              <a:extLst>
                <a:ext uri="{96DAC541-7B7A-43D3-8B79-37D633B846F1}">
                  <asvg:svgBlip xmlns:asvg="http://schemas.microsoft.com/office/drawing/2016/SVG/main" r:embed="rId4"/>
                </a:ext>
              </a:extLst>
            </a:blip>
            <a:stretch>
              <a:fillRect l="0" t="0" r="-623225" b="-128196"/>
            </a:stretch>
          </a:blipFill>
        </p:spPr>
      </p:sp>
      <p:sp>
        <p:nvSpPr>
          <p:cNvPr name="Freeform 7" id="7"/>
          <p:cNvSpPr/>
          <p:nvPr/>
        </p:nvSpPr>
        <p:spPr>
          <a:xfrm flipH="false" flipV="false" rot="0">
            <a:off x="11743961" y="0"/>
            <a:ext cx="1866107" cy="1425239"/>
          </a:xfrm>
          <a:custGeom>
            <a:avLst/>
            <a:gdLst/>
            <a:ahLst/>
            <a:cxnLst/>
            <a:rect r="r" b="b" t="t" l="l"/>
            <a:pathLst>
              <a:path h="1425239" w="1866107">
                <a:moveTo>
                  <a:pt x="0" y="0"/>
                </a:moveTo>
                <a:lnTo>
                  <a:pt x="1866107" y="0"/>
                </a:lnTo>
                <a:lnTo>
                  <a:pt x="1866107" y="1425239"/>
                </a:lnTo>
                <a:lnTo>
                  <a:pt x="0" y="14252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8304875" y="2209800"/>
            <a:ext cx="9049078" cy="8544615"/>
            <a:chOff x="0" y="0"/>
            <a:chExt cx="2383296" cy="2250433"/>
          </a:xfrm>
        </p:grpSpPr>
        <p:sp>
          <p:nvSpPr>
            <p:cNvPr name="Freeform 9" id="9"/>
            <p:cNvSpPr/>
            <p:nvPr/>
          </p:nvSpPr>
          <p:spPr>
            <a:xfrm flipH="false" flipV="false" rot="0">
              <a:off x="0" y="0"/>
              <a:ext cx="2383296" cy="2250434"/>
            </a:xfrm>
            <a:custGeom>
              <a:avLst/>
              <a:gdLst/>
              <a:ahLst/>
              <a:cxnLst/>
              <a:rect r="r" b="b" t="t" l="l"/>
              <a:pathLst>
                <a:path h="2250434" w="2383296">
                  <a:moveTo>
                    <a:pt x="30800" y="0"/>
                  </a:moveTo>
                  <a:lnTo>
                    <a:pt x="2352497" y="0"/>
                  </a:lnTo>
                  <a:cubicBezTo>
                    <a:pt x="2369507" y="0"/>
                    <a:pt x="2383296" y="13790"/>
                    <a:pt x="2383296" y="30800"/>
                  </a:cubicBezTo>
                  <a:lnTo>
                    <a:pt x="2383296" y="2219634"/>
                  </a:lnTo>
                  <a:cubicBezTo>
                    <a:pt x="2383296" y="2236644"/>
                    <a:pt x="2369507" y="2250434"/>
                    <a:pt x="2352497" y="2250434"/>
                  </a:cubicBezTo>
                  <a:lnTo>
                    <a:pt x="30800" y="2250434"/>
                  </a:lnTo>
                  <a:cubicBezTo>
                    <a:pt x="13790" y="2250434"/>
                    <a:pt x="0" y="2236644"/>
                    <a:pt x="0" y="2219634"/>
                  </a:cubicBezTo>
                  <a:lnTo>
                    <a:pt x="0" y="30800"/>
                  </a:lnTo>
                  <a:cubicBezTo>
                    <a:pt x="0" y="13790"/>
                    <a:pt x="13790" y="0"/>
                    <a:pt x="30800" y="0"/>
                  </a:cubicBezTo>
                  <a:close/>
                </a:path>
              </a:pathLst>
            </a:custGeom>
            <a:solidFill>
              <a:srgbClr val="FFDA15"/>
            </a:solidFill>
            <a:ln w="9525" cap="rnd">
              <a:solidFill>
                <a:srgbClr val="7442A4"/>
              </a:solidFill>
              <a:prstDash val="solid"/>
              <a:round/>
            </a:ln>
          </p:spPr>
        </p:sp>
        <p:sp>
          <p:nvSpPr>
            <p:cNvPr name="TextBox 10" id="10"/>
            <p:cNvSpPr txBox="true"/>
            <p:nvPr/>
          </p:nvSpPr>
          <p:spPr>
            <a:xfrm>
              <a:off x="0" y="-57150"/>
              <a:ext cx="2383296" cy="230758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152475" y="2057400"/>
            <a:ext cx="9049078" cy="8544615"/>
            <a:chOff x="0" y="0"/>
            <a:chExt cx="2383296" cy="2250433"/>
          </a:xfrm>
        </p:grpSpPr>
        <p:sp>
          <p:nvSpPr>
            <p:cNvPr name="Freeform 12" id="12"/>
            <p:cNvSpPr/>
            <p:nvPr/>
          </p:nvSpPr>
          <p:spPr>
            <a:xfrm flipH="false" flipV="false" rot="0">
              <a:off x="0" y="0"/>
              <a:ext cx="2383296" cy="2250434"/>
            </a:xfrm>
            <a:custGeom>
              <a:avLst/>
              <a:gdLst/>
              <a:ahLst/>
              <a:cxnLst/>
              <a:rect r="r" b="b" t="t" l="l"/>
              <a:pathLst>
                <a:path h="2250434" w="2383296">
                  <a:moveTo>
                    <a:pt x="30800" y="0"/>
                  </a:moveTo>
                  <a:lnTo>
                    <a:pt x="2352497" y="0"/>
                  </a:lnTo>
                  <a:cubicBezTo>
                    <a:pt x="2369507" y="0"/>
                    <a:pt x="2383296" y="13790"/>
                    <a:pt x="2383296" y="30800"/>
                  </a:cubicBezTo>
                  <a:lnTo>
                    <a:pt x="2383296" y="2219634"/>
                  </a:lnTo>
                  <a:cubicBezTo>
                    <a:pt x="2383296" y="2236644"/>
                    <a:pt x="2369507" y="2250434"/>
                    <a:pt x="2352497" y="2250434"/>
                  </a:cubicBezTo>
                  <a:lnTo>
                    <a:pt x="30800" y="2250434"/>
                  </a:lnTo>
                  <a:cubicBezTo>
                    <a:pt x="13790" y="2250434"/>
                    <a:pt x="0" y="2236644"/>
                    <a:pt x="0" y="2219634"/>
                  </a:cubicBezTo>
                  <a:lnTo>
                    <a:pt x="0" y="30800"/>
                  </a:lnTo>
                  <a:cubicBezTo>
                    <a:pt x="0" y="13790"/>
                    <a:pt x="13790" y="0"/>
                    <a:pt x="30800" y="0"/>
                  </a:cubicBezTo>
                  <a:close/>
                </a:path>
              </a:pathLst>
            </a:custGeom>
            <a:solidFill>
              <a:srgbClr val="FFFFFF"/>
            </a:solidFill>
            <a:ln w="19050" cap="rnd">
              <a:solidFill>
                <a:srgbClr val="7442A4"/>
              </a:solidFill>
              <a:prstDash val="solid"/>
              <a:round/>
            </a:ln>
          </p:spPr>
        </p:sp>
        <p:sp>
          <p:nvSpPr>
            <p:cNvPr name="TextBox 13" id="13"/>
            <p:cNvSpPr txBox="true"/>
            <p:nvPr/>
          </p:nvSpPr>
          <p:spPr>
            <a:xfrm>
              <a:off x="0" y="-57150"/>
              <a:ext cx="2383296" cy="23075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flipV="true">
            <a:off x="0" y="9521988"/>
            <a:ext cx="1744494" cy="0"/>
          </a:xfrm>
          <a:prstGeom prst="line">
            <a:avLst/>
          </a:prstGeom>
          <a:ln cap="flat" w="390525">
            <a:solidFill>
              <a:srgbClr val="FFDA15"/>
            </a:solidFill>
            <a:prstDash val="solid"/>
            <a:headEnd type="none" len="sm" w="sm"/>
            <a:tailEnd type="none" len="sm" w="sm"/>
          </a:ln>
        </p:spPr>
      </p:sp>
      <p:sp>
        <p:nvSpPr>
          <p:cNvPr name="Freeform 15" id="15"/>
          <p:cNvSpPr/>
          <p:nvPr/>
        </p:nvSpPr>
        <p:spPr>
          <a:xfrm flipH="false" flipV="false" rot="0">
            <a:off x="1028700" y="7946756"/>
            <a:ext cx="2324038" cy="1770494"/>
          </a:xfrm>
          <a:custGeom>
            <a:avLst/>
            <a:gdLst/>
            <a:ahLst/>
            <a:cxnLst/>
            <a:rect r="r" b="b" t="t" l="l"/>
            <a:pathLst>
              <a:path h="1770494" w="2324038">
                <a:moveTo>
                  <a:pt x="0" y="0"/>
                </a:moveTo>
                <a:lnTo>
                  <a:pt x="2324038" y="0"/>
                </a:lnTo>
                <a:lnTo>
                  <a:pt x="2324038" y="1770495"/>
                </a:lnTo>
                <a:lnTo>
                  <a:pt x="0" y="17704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028700" y="3248237"/>
            <a:ext cx="4226696" cy="4307461"/>
          </a:xfrm>
          <a:custGeom>
            <a:avLst/>
            <a:gdLst/>
            <a:ahLst/>
            <a:cxnLst/>
            <a:rect r="r" b="b" t="t" l="l"/>
            <a:pathLst>
              <a:path h="4307461" w="4226696">
                <a:moveTo>
                  <a:pt x="0" y="0"/>
                </a:moveTo>
                <a:lnTo>
                  <a:pt x="4226696" y="0"/>
                </a:lnTo>
                <a:lnTo>
                  <a:pt x="4226696" y="4307460"/>
                </a:lnTo>
                <a:lnTo>
                  <a:pt x="0" y="4307460"/>
                </a:lnTo>
                <a:lnTo>
                  <a:pt x="0" y="0"/>
                </a:lnTo>
                <a:close/>
              </a:path>
            </a:pathLst>
          </a:custGeom>
          <a:blipFill>
            <a:blip r:embed="rId9"/>
            <a:stretch>
              <a:fillRect l="0" t="0" r="0" b="0"/>
            </a:stretch>
          </a:blipFill>
        </p:spPr>
      </p:sp>
      <p:sp>
        <p:nvSpPr>
          <p:cNvPr name="TextBox 17" id="17"/>
          <p:cNvSpPr txBox="true"/>
          <p:nvPr/>
        </p:nvSpPr>
        <p:spPr>
          <a:xfrm rot="0">
            <a:off x="1028700" y="885825"/>
            <a:ext cx="12424148" cy="942653"/>
          </a:xfrm>
          <a:prstGeom prst="rect">
            <a:avLst/>
          </a:prstGeom>
        </p:spPr>
        <p:txBody>
          <a:bodyPr anchor="t" rtlCol="false" tIns="0" lIns="0" bIns="0" rIns="0">
            <a:spAutoFit/>
          </a:bodyPr>
          <a:lstStyle/>
          <a:p>
            <a:pPr algn="l">
              <a:lnSpc>
                <a:spcPts val="7367"/>
              </a:lnSpc>
              <a:spcBef>
                <a:spcPct val="0"/>
              </a:spcBef>
            </a:pPr>
            <a:r>
              <a:rPr lang="en-US" sz="5262" b="true">
                <a:solidFill>
                  <a:srgbClr val="7442A4"/>
                </a:solidFill>
                <a:latin typeface="Poppins Bold"/>
                <a:ea typeface="Poppins Bold"/>
                <a:cs typeface="Poppins Bold"/>
                <a:sym typeface="Poppins Bold"/>
              </a:rPr>
              <a:t>I/ Tìm hiểu về các ngôn ngữ sử dụng</a:t>
            </a:r>
          </a:p>
        </p:txBody>
      </p:sp>
      <p:sp>
        <p:nvSpPr>
          <p:cNvPr name="TextBox 18" id="18"/>
          <p:cNvSpPr txBox="true"/>
          <p:nvPr/>
        </p:nvSpPr>
        <p:spPr>
          <a:xfrm rot="0">
            <a:off x="8665644" y="2452632"/>
            <a:ext cx="8022740" cy="6943725"/>
          </a:xfrm>
          <a:prstGeom prst="rect">
            <a:avLst/>
          </a:prstGeom>
        </p:spPr>
        <p:txBody>
          <a:bodyPr anchor="t" rtlCol="false" tIns="0" lIns="0" bIns="0" rIns="0">
            <a:spAutoFit/>
          </a:bodyPr>
          <a:lstStyle/>
          <a:p>
            <a:pPr algn="l">
              <a:lnSpc>
                <a:spcPts val="4200"/>
              </a:lnSpc>
            </a:pPr>
            <a:r>
              <a:rPr lang="en-US" sz="3000" spc="195">
                <a:solidFill>
                  <a:srgbClr val="7442A4"/>
                </a:solidFill>
                <a:latin typeface="Poppins"/>
                <a:ea typeface="Poppins"/>
                <a:cs typeface="Poppins"/>
                <a:sym typeface="Poppins"/>
              </a:rPr>
              <a:t>- HTML (HyperText Markup Language) là ngôn ngữ dùng để tạo cấu trúc và nội dung cho trang web</a:t>
            </a:r>
          </a:p>
          <a:p>
            <a:pPr algn="l">
              <a:lnSpc>
                <a:spcPts val="4200"/>
              </a:lnSpc>
            </a:pPr>
            <a:r>
              <a:rPr lang="en-US" sz="3000" spc="195">
                <a:solidFill>
                  <a:srgbClr val="7442A4"/>
                </a:solidFill>
                <a:latin typeface="Poppins"/>
                <a:ea typeface="Poppins"/>
                <a:cs typeface="Poppins"/>
                <a:sym typeface="Poppins"/>
              </a:rPr>
              <a:t>- CSS (Cascading Style Sheets) giúp định dạng, làm đẹp giao diện và tối ưu trải nghiệm người dùng. Kết hợp HTML và CSS là nền tảng cốt lõi để xây dựng các trang web hiện đại, thân thiện và thu hút.</a:t>
            </a:r>
          </a:p>
          <a:p>
            <a:pPr algn="l" marL="647703" indent="-323852" lvl="1">
              <a:lnSpc>
                <a:spcPts val="4200"/>
              </a:lnSpc>
              <a:buFont typeface="Arial"/>
              <a:buChar char="•"/>
            </a:pPr>
            <a:r>
              <a:rPr lang="en-US" sz="3000" spc="195">
                <a:solidFill>
                  <a:srgbClr val="7442A4"/>
                </a:solidFill>
                <a:latin typeface="Poppins"/>
                <a:ea typeface="Poppins"/>
                <a:cs typeface="Poppins"/>
                <a:sym typeface="Poppins"/>
              </a:rPr>
              <a:t>HTML: Xây dựng khung sườn và nội dung cho trang web.</a:t>
            </a:r>
          </a:p>
          <a:p>
            <a:pPr algn="l" marL="647703" indent="-323852" lvl="1">
              <a:lnSpc>
                <a:spcPts val="4200"/>
              </a:lnSpc>
              <a:spcBef>
                <a:spcPct val="0"/>
              </a:spcBef>
              <a:buFont typeface="Arial"/>
              <a:buChar char="•"/>
            </a:pPr>
            <a:r>
              <a:rPr lang="en-US" sz="3000" spc="195">
                <a:solidFill>
                  <a:srgbClr val="7442A4"/>
                </a:solidFill>
                <a:latin typeface="Poppins"/>
                <a:ea typeface="Poppins"/>
                <a:cs typeface="Poppins"/>
                <a:sym typeface="Poppins"/>
              </a:rPr>
              <a:t>CSS: Làm đẹp và tối ưu trải nghiệm người dùng.</a:t>
            </a:r>
          </a:p>
        </p:txBody>
      </p:sp>
      <p:sp>
        <p:nvSpPr>
          <p:cNvPr name="TextBox 19" id="19"/>
          <p:cNvSpPr txBox="true"/>
          <p:nvPr/>
        </p:nvSpPr>
        <p:spPr>
          <a:xfrm rot="0">
            <a:off x="1028700" y="1995593"/>
            <a:ext cx="7123775" cy="942653"/>
          </a:xfrm>
          <a:prstGeom prst="rect">
            <a:avLst/>
          </a:prstGeom>
        </p:spPr>
        <p:txBody>
          <a:bodyPr anchor="t" rtlCol="false" tIns="0" lIns="0" bIns="0" rIns="0">
            <a:spAutoFit/>
          </a:bodyPr>
          <a:lstStyle/>
          <a:p>
            <a:pPr algn="l">
              <a:lnSpc>
                <a:spcPts val="7367"/>
              </a:lnSpc>
              <a:spcBef>
                <a:spcPct val="0"/>
              </a:spcBef>
            </a:pPr>
            <a:r>
              <a:rPr lang="en-US" sz="5262">
                <a:solidFill>
                  <a:srgbClr val="7442A4"/>
                </a:solidFill>
                <a:latin typeface="Poppins"/>
                <a:ea typeface="Poppins"/>
                <a:cs typeface="Poppins"/>
                <a:sym typeface="Poppins"/>
              </a:rPr>
              <a:t>1.1. HTML/CSS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grpSp>
        <p:nvGrpSpPr>
          <p:cNvPr name="Group 3" id="3"/>
          <p:cNvGrpSpPr/>
          <p:nvPr/>
        </p:nvGrpSpPr>
        <p:grpSpPr>
          <a:xfrm rot="0">
            <a:off x="0" y="9717251"/>
            <a:ext cx="18288000" cy="569749"/>
            <a:chOff x="0" y="0"/>
            <a:chExt cx="4816593" cy="150057"/>
          </a:xfrm>
        </p:grpSpPr>
        <p:sp>
          <p:nvSpPr>
            <p:cNvPr name="Freeform 4" id="4"/>
            <p:cNvSpPr/>
            <p:nvPr/>
          </p:nvSpPr>
          <p:spPr>
            <a:xfrm flipH="false" flipV="false" rot="0">
              <a:off x="0" y="0"/>
              <a:ext cx="4816592" cy="150057"/>
            </a:xfrm>
            <a:custGeom>
              <a:avLst/>
              <a:gdLst/>
              <a:ahLst/>
              <a:cxnLst/>
              <a:rect r="r" b="b" t="t" l="l"/>
              <a:pathLst>
                <a:path h="150057" w="4816592">
                  <a:moveTo>
                    <a:pt x="0" y="0"/>
                  </a:moveTo>
                  <a:lnTo>
                    <a:pt x="4816592" y="0"/>
                  </a:lnTo>
                  <a:lnTo>
                    <a:pt x="4816592" y="150057"/>
                  </a:lnTo>
                  <a:lnTo>
                    <a:pt x="0" y="150057"/>
                  </a:lnTo>
                  <a:close/>
                </a:path>
              </a:pathLst>
            </a:custGeom>
            <a:solidFill>
              <a:srgbClr val="7442A4"/>
            </a:solidFill>
          </p:spPr>
        </p:sp>
        <p:sp>
          <p:nvSpPr>
            <p:cNvPr name="TextBox 5" id="5"/>
            <p:cNvSpPr txBox="true"/>
            <p:nvPr/>
          </p:nvSpPr>
          <p:spPr>
            <a:xfrm>
              <a:off x="0" y="-57150"/>
              <a:ext cx="4816593" cy="20720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6903640" y="8094453"/>
            <a:ext cx="513283" cy="892681"/>
          </a:xfrm>
          <a:custGeom>
            <a:avLst/>
            <a:gdLst/>
            <a:ahLst/>
            <a:cxnLst/>
            <a:rect r="r" b="b" t="t" l="l"/>
            <a:pathLst>
              <a:path h="892681" w="513283">
                <a:moveTo>
                  <a:pt x="0" y="0"/>
                </a:moveTo>
                <a:lnTo>
                  <a:pt x="513284" y="0"/>
                </a:lnTo>
                <a:lnTo>
                  <a:pt x="513284" y="892681"/>
                </a:lnTo>
                <a:lnTo>
                  <a:pt x="0" y="892681"/>
                </a:lnTo>
                <a:lnTo>
                  <a:pt x="0" y="0"/>
                </a:lnTo>
                <a:close/>
              </a:path>
            </a:pathLst>
          </a:custGeom>
          <a:blipFill>
            <a:blip r:embed="rId3">
              <a:extLst>
                <a:ext uri="{96DAC541-7B7A-43D3-8B79-37D633B846F1}">
                  <asvg:svgBlip xmlns:asvg="http://schemas.microsoft.com/office/drawing/2016/SVG/main" r:embed="rId4"/>
                </a:ext>
              </a:extLst>
            </a:blip>
            <a:stretch>
              <a:fillRect l="0" t="0" r="-623225" b="-128196"/>
            </a:stretch>
          </a:blipFill>
        </p:spPr>
      </p:sp>
      <p:sp>
        <p:nvSpPr>
          <p:cNvPr name="Freeform 7" id="7"/>
          <p:cNvSpPr/>
          <p:nvPr/>
        </p:nvSpPr>
        <p:spPr>
          <a:xfrm flipH="false" flipV="false" rot="0">
            <a:off x="11743961" y="0"/>
            <a:ext cx="1866107" cy="1425239"/>
          </a:xfrm>
          <a:custGeom>
            <a:avLst/>
            <a:gdLst/>
            <a:ahLst/>
            <a:cxnLst/>
            <a:rect r="r" b="b" t="t" l="l"/>
            <a:pathLst>
              <a:path h="1425239" w="1866107">
                <a:moveTo>
                  <a:pt x="0" y="0"/>
                </a:moveTo>
                <a:lnTo>
                  <a:pt x="1866107" y="0"/>
                </a:lnTo>
                <a:lnTo>
                  <a:pt x="1866107" y="1425239"/>
                </a:lnTo>
                <a:lnTo>
                  <a:pt x="0" y="14252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8304875" y="2209800"/>
            <a:ext cx="9049078" cy="8544615"/>
            <a:chOff x="0" y="0"/>
            <a:chExt cx="2383296" cy="2250433"/>
          </a:xfrm>
        </p:grpSpPr>
        <p:sp>
          <p:nvSpPr>
            <p:cNvPr name="Freeform 9" id="9"/>
            <p:cNvSpPr/>
            <p:nvPr/>
          </p:nvSpPr>
          <p:spPr>
            <a:xfrm flipH="false" flipV="false" rot="0">
              <a:off x="0" y="0"/>
              <a:ext cx="2383296" cy="2250434"/>
            </a:xfrm>
            <a:custGeom>
              <a:avLst/>
              <a:gdLst/>
              <a:ahLst/>
              <a:cxnLst/>
              <a:rect r="r" b="b" t="t" l="l"/>
              <a:pathLst>
                <a:path h="2250434" w="2383296">
                  <a:moveTo>
                    <a:pt x="30800" y="0"/>
                  </a:moveTo>
                  <a:lnTo>
                    <a:pt x="2352497" y="0"/>
                  </a:lnTo>
                  <a:cubicBezTo>
                    <a:pt x="2369507" y="0"/>
                    <a:pt x="2383296" y="13790"/>
                    <a:pt x="2383296" y="30800"/>
                  </a:cubicBezTo>
                  <a:lnTo>
                    <a:pt x="2383296" y="2219634"/>
                  </a:lnTo>
                  <a:cubicBezTo>
                    <a:pt x="2383296" y="2236644"/>
                    <a:pt x="2369507" y="2250434"/>
                    <a:pt x="2352497" y="2250434"/>
                  </a:cubicBezTo>
                  <a:lnTo>
                    <a:pt x="30800" y="2250434"/>
                  </a:lnTo>
                  <a:cubicBezTo>
                    <a:pt x="13790" y="2250434"/>
                    <a:pt x="0" y="2236644"/>
                    <a:pt x="0" y="2219634"/>
                  </a:cubicBezTo>
                  <a:lnTo>
                    <a:pt x="0" y="30800"/>
                  </a:lnTo>
                  <a:cubicBezTo>
                    <a:pt x="0" y="13790"/>
                    <a:pt x="13790" y="0"/>
                    <a:pt x="30800" y="0"/>
                  </a:cubicBezTo>
                  <a:close/>
                </a:path>
              </a:pathLst>
            </a:custGeom>
            <a:solidFill>
              <a:srgbClr val="FFDA15"/>
            </a:solidFill>
            <a:ln w="9525" cap="rnd">
              <a:solidFill>
                <a:srgbClr val="7442A4"/>
              </a:solidFill>
              <a:prstDash val="solid"/>
              <a:round/>
            </a:ln>
          </p:spPr>
        </p:sp>
        <p:sp>
          <p:nvSpPr>
            <p:cNvPr name="TextBox 10" id="10"/>
            <p:cNvSpPr txBox="true"/>
            <p:nvPr/>
          </p:nvSpPr>
          <p:spPr>
            <a:xfrm>
              <a:off x="0" y="-57150"/>
              <a:ext cx="2383296" cy="230758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152475" y="2057400"/>
            <a:ext cx="9049078" cy="8544615"/>
            <a:chOff x="0" y="0"/>
            <a:chExt cx="2383296" cy="2250433"/>
          </a:xfrm>
        </p:grpSpPr>
        <p:sp>
          <p:nvSpPr>
            <p:cNvPr name="Freeform 12" id="12"/>
            <p:cNvSpPr/>
            <p:nvPr/>
          </p:nvSpPr>
          <p:spPr>
            <a:xfrm flipH="false" flipV="false" rot="0">
              <a:off x="0" y="0"/>
              <a:ext cx="2383296" cy="2250434"/>
            </a:xfrm>
            <a:custGeom>
              <a:avLst/>
              <a:gdLst/>
              <a:ahLst/>
              <a:cxnLst/>
              <a:rect r="r" b="b" t="t" l="l"/>
              <a:pathLst>
                <a:path h="2250434" w="2383296">
                  <a:moveTo>
                    <a:pt x="30800" y="0"/>
                  </a:moveTo>
                  <a:lnTo>
                    <a:pt x="2352497" y="0"/>
                  </a:lnTo>
                  <a:cubicBezTo>
                    <a:pt x="2369507" y="0"/>
                    <a:pt x="2383296" y="13790"/>
                    <a:pt x="2383296" y="30800"/>
                  </a:cubicBezTo>
                  <a:lnTo>
                    <a:pt x="2383296" y="2219634"/>
                  </a:lnTo>
                  <a:cubicBezTo>
                    <a:pt x="2383296" y="2236644"/>
                    <a:pt x="2369507" y="2250434"/>
                    <a:pt x="2352497" y="2250434"/>
                  </a:cubicBezTo>
                  <a:lnTo>
                    <a:pt x="30800" y="2250434"/>
                  </a:lnTo>
                  <a:cubicBezTo>
                    <a:pt x="13790" y="2250434"/>
                    <a:pt x="0" y="2236644"/>
                    <a:pt x="0" y="2219634"/>
                  </a:cubicBezTo>
                  <a:lnTo>
                    <a:pt x="0" y="30800"/>
                  </a:lnTo>
                  <a:cubicBezTo>
                    <a:pt x="0" y="13790"/>
                    <a:pt x="13790" y="0"/>
                    <a:pt x="30800" y="0"/>
                  </a:cubicBezTo>
                  <a:close/>
                </a:path>
              </a:pathLst>
            </a:custGeom>
            <a:solidFill>
              <a:srgbClr val="FFFFFF"/>
            </a:solidFill>
            <a:ln w="19050" cap="rnd">
              <a:solidFill>
                <a:srgbClr val="7442A4"/>
              </a:solidFill>
              <a:prstDash val="solid"/>
              <a:round/>
            </a:ln>
          </p:spPr>
        </p:sp>
        <p:sp>
          <p:nvSpPr>
            <p:cNvPr name="TextBox 13" id="13"/>
            <p:cNvSpPr txBox="true"/>
            <p:nvPr/>
          </p:nvSpPr>
          <p:spPr>
            <a:xfrm>
              <a:off x="0" y="-57150"/>
              <a:ext cx="2383296" cy="23075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flipV="true">
            <a:off x="2015836" y="9521988"/>
            <a:ext cx="1744494" cy="0"/>
          </a:xfrm>
          <a:prstGeom prst="line">
            <a:avLst/>
          </a:prstGeom>
          <a:ln cap="flat" w="390525">
            <a:solidFill>
              <a:srgbClr val="FFDA15"/>
            </a:solidFill>
            <a:prstDash val="solid"/>
            <a:headEnd type="none" len="sm" w="sm"/>
            <a:tailEnd type="none" len="sm" w="sm"/>
          </a:ln>
        </p:spPr>
      </p:sp>
      <p:sp>
        <p:nvSpPr>
          <p:cNvPr name="Freeform 15" id="15"/>
          <p:cNvSpPr/>
          <p:nvPr/>
        </p:nvSpPr>
        <p:spPr>
          <a:xfrm flipH="false" flipV="false" rot="0">
            <a:off x="1028700" y="7946756"/>
            <a:ext cx="2324038" cy="1770494"/>
          </a:xfrm>
          <a:custGeom>
            <a:avLst/>
            <a:gdLst/>
            <a:ahLst/>
            <a:cxnLst/>
            <a:rect r="r" b="b" t="t" l="l"/>
            <a:pathLst>
              <a:path h="1770494" w="2324038">
                <a:moveTo>
                  <a:pt x="0" y="0"/>
                </a:moveTo>
                <a:lnTo>
                  <a:pt x="2324038" y="0"/>
                </a:lnTo>
                <a:lnTo>
                  <a:pt x="2324038" y="1770495"/>
                </a:lnTo>
                <a:lnTo>
                  <a:pt x="0" y="17704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435848" y="3432432"/>
            <a:ext cx="4648963" cy="4317725"/>
          </a:xfrm>
          <a:custGeom>
            <a:avLst/>
            <a:gdLst/>
            <a:ahLst/>
            <a:cxnLst/>
            <a:rect r="r" b="b" t="t" l="l"/>
            <a:pathLst>
              <a:path h="4317725" w="4648963">
                <a:moveTo>
                  <a:pt x="0" y="0"/>
                </a:moveTo>
                <a:lnTo>
                  <a:pt x="4648964" y="0"/>
                </a:lnTo>
                <a:lnTo>
                  <a:pt x="4648964" y="4317725"/>
                </a:lnTo>
                <a:lnTo>
                  <a:pt x="0" y="43177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7" id="17"/>
          <p:cNvSpPr txBox="true"/>
          <p:nvPr/>
        </p:nvSpPr>
        <p:spPr>
          <a:xfrm rot="0">
            <a:off x="1028700" y="885825"/>
            <a:ext cx="12424148" cy="942653"/>
          </a:xfrm>
          <a:prstGeom prst="rect">
            <a:avLst/>
          </a:prstGeom>
        </p:spPr>
        <p:txBody>
          <a:bodyPr anchor="t" rtlCol="false" tIns="0" lIns="0" bIns="0" rIns="0">
            <a:spAutoFit/>
          </a:bodyPr>
          <a:lstStyle/>
          <a:p>
            <a:pPr algn="l">
              <a:lnSpc>
                <a:spcPts val="7367"/>
              </a:lnSpc>
              <a:spcBef>
                <a:spcPct val="0"/>
              </a:spcBef>
            </a:pPr>
            <a:r>
              <a:rPr lang="en-US" sz="5262" b="true">
                <a:solidFill>
                  <a:srgbClr val="7442A4"/>
                </a:solidFill>
                <a:latin typeface="Poppins Bold"/>
                <a:ea typeface="Poppins Bold"/>
                <a:cs typeface="Poppins Bold"/>
                <a:sym typeface="Poppins Bold"/>
              </a:rPr>
              <a:t>I/ Tìm hiểu về các ngôn ngữ sử dụng</a:t>
            </a:r>
          </a:p>
        </p:txBody>
      </p:sp>
      <p:sp>
        <p:nvSpPr>
          <p:cNvPr name="TextBox 18" id="18"/>
          <p:cNvSpPr txBox="true"/>
          <p:nvPr/>
        </p:nvSpPr>
        <p:spPr>
          <a:xfrm rot="0">
            <a:off x="8665644" y="3346707"/>
            <a:ext cx="8022740" cy="4810125"/>
          </a:xfrm>
          <a:prstGeom prst="rect">
            <a:avLst/>
          </a:prstGeom>
        </p:spPr>
        <p:txBody>
          <a:bodyPr anchor="t" rtlCol="false" tIns="0" lIns="0" bIns="0" rIns="0">
            <a:spAutoFit/>
          </a:bodyPr>
          <a:lstStyle/>
          <a:p>
            <a:pPr algn="l" marL="647703" indent="-323852" lvl="1">
              <a:lnSpc>
                <a:spcPts val="4200"/>
              </a:lnSpc>
              <a:buFont typeface="Arial"/>
              <a:buChar char="•"/>
            </a:pPr>
            <a:r>
              <a:rPr lang="en-US" sz="3000" spc="195">
                <a:solidFill>
                  <a:srgbClr val="7442A4"/>
                </a:solidFill>
                <a:latin typeface="Poppins"/>
                <a:ea typeface="Poppins"/>
                <a:cs typeface="Poppins"/>
                <a:sym typeface="Poppins"/>
              </a:rPr>
              <a:t>JavaScript là ngôn ngữ lập trình phổ biến trên web, dùng để tạo các tính năng tương tác và động cho trang web. Nó cho phép xử lý sự kiện, thay đổi nội dung trang theo thời gian thực và cải thiện trải nghiệm người dùng.</a:t>
            </a:r>
          </a:p>
          <a:p>
            <a:pPr algn="l" marL="647703" indent="-323852" lvl="1">
              <a:lnSpc>
                <a:spcPts val="4200"/>
              </a:lnSpc>
              <a:spcBef>
                <a:spcPct val="0"/>
              </a:spcBef>
              <a:buFont typeface="Arial"/>
              <a:buChar char="•"/>
            </a:pPr>
            <a:r>
              <a:rPr lang="en-US" sz="3000" spc="195">
                <a:solidFill>
                  <a:srgbClr val="7442A4"/>
                </a:solidFill>
                <a:latin typeface="Poppins"/>
                <a:ea typeface="Poppins"/>
                <a:cs typeface="Poppins"/>
                <a:sym typeface="Poppins"/>
              </a:rPr>
              <a:t> JavaScript là nền tảng cốt lõi trong phát triển web hiện đại.</a:t>
            </a:r>
          </a:p>
        </p:txBody>
      </p:sp>
      <p:sp>
        <p:nvSpPr>
          <p:cNvPr name="TextBox 19" id="19"/>
          <p:cNvSpPr txBox="true"/>
          <p:nvPr/>
        </p:nvSpPr>
        <p:spPr>
          <a:xfrm rot="0">
            <a:off x="1028700" y="1995593"/>
            <a:ext cx="7123775" cy="942653"/>
          </a:xfrm>
          <a:prstGeom prst="rect">
            <a:avLst/>
          </a:prstGeom>
        </p:spPr>
        <p:txBody>
          <a:bodyPr anchor="t" rtlCol="false" tIns="0" lIns="0" bIns="0" rIns="0">
            <a:spAutoFit/>
          </a:bodyPr>
          <a:lstStyle/>
          <a:p>
            <a:pPr algn="l">
              <a:lnSpc>
                <a:spcPts val="7367"/>
              </a:lnSpc>
              <a:spcBef>
                <a:spcPct val="0"/>
              </a:spcBef>
            </a:pPr>
            <a:r>
              <a:rPr lang="en-US" sz="5262">
                <a:solidFill>
                  <a:srgbClr val="7442A4"/>
                </a:solidFill>
                <a:latin typeface="Poppins"/>
                <a:ea typeface="Poppins"/>
                <a:cs typeface="Poppins"/>
                <a:sym typeface="Poppins"/>
              </a:rPr>
              <a:t>1.2. JavaScript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grpSp>
        <p:nvGrpSpPr>
          <p:cNvPr name="Group 3" id="3"/>
          <p:cNvGrpSpPr/>
          <p:nvPr/>
        </p:nvGrpSpPr>
        <p:grpSpPr>
          <a:xfrm rot="0">
            <a:off x="0" y="9717251"/>
            <a:ext cx="18288000" cy="569749"/>
            <a:chOff x="0" y="0"/>
            <a:chExt cx="4816593" cy="150057"/>
          </a:xfrm>
        </p:grpSpPr>
        <p:sp>
          <p:nvSpPr>
            <p:cNvPr name="Freeform 4" id="4"/>
            <p:cNvSpPr/>
            <p:nvPr/>
          </p:nvSpPr>
          <p:spPr>
            <a:xfrm flipH="false" flipV="false" rot="0">
              <a:off x="0" y="0"/>
              <a:ext cx="4816592" cy="150057"/>
            </a:xfrm>
            <a:custGeom>
              <a:avLst/>
              <a:gdLst/>
              <a:ahLst/>
              <a:cxnLst/>
              <a:rect r="r" b="b" t="t" l="l"/>
              <a:pathLst>
                <a:path h="150057" w="4816592">
                  <a:moveTo>
                    <a:pt x="0" y="0"/>
                  </a:moveTo>
                  <a:lnTo>
                    <a:pt x="4816592" y="0"/>
                  </a:lnTo>
                  <a:lnTo>
                    <a:pt x="4816592" y="150057"/>
                  </a:lnTo>
                  <a:lnTo>
                    <a:pt x="0" y="150057"/>
                  </a:lnTo>
                  <a:close/>
                </a:path>
              </a:pathLst>
            </a:custGeom>
            <a:solidFill>
              <a:srgbClr val="7442A4"/>
            </a:solidFill>
          </p:spPr>
        </p:sp>
        <p:sp>
          <p:nvSpPr>
            <p:cNvPr name="TextBox 5" id="5"/>
            <p:cNvSpPr txBox="true"/>
            <p:nvPr/>
          </p:nvSpPr>
          <p:spPr>
            <a:xfrm>
              <a:off x="0" y="-57150"/>
              <a:ext cx="4816593" cy="20720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6903640" y="8094453"/>
            <a:ext cx="513283" cy="892681"/>
          </a:xfrm>
          <a:custGeom>
            <a:avLst/>
            <a:gdLst/>
            <a:ahLst/>
            <a:cxnLst/>
            <a:rect r="r" b="b" t="t" l="l"/>
            <a:pathLst>
              <a:path h="892681" w="513283">
                <a:moveTo>
                  <a:pt x="0" y="0"/>
                </a:moveTo>
                <a:lnTo>
                  <a:pt x="513284" y="0"/>
                </a:lnTo>
                <a:lnTo>
                  <a:pt x="513284" y="892681"/>
                </a:lnTo>
                <a:lnTo>
                  <a:pt x="0" y="892681"/>
                </a:lnTo>
                <a:lnTo>
                  <a:pt x="0" y="0"/>
                </a:lnTo>
                <a:close/>
              </a:path>
            </a:pathLst>
          </a:custGeom>
          <a:blipFill>
            <a:blip r:embed="rId3">
              <a:extLst>
                <a:ext uri="{96DAC541-7B7A-43D3-8B79-37D633B846F1}">
                  <asvg:svgBlip xmlns:asvg="http://schemas.microsoft.com/office/drawing/2016/SVG/main" r:embed="rId4"/>
                </a:ext>
              </a:extLst>
            </a:blip>
            <a:stretch>
              <a:fillRect l="0" t="0" r="-623225" b="-128196"/>
            </a:stretch>
          </a:blipFill>
        </p:spPr>
      </p:sp>
      <p:sp>
        <p:nvSpPr>
          <p:cNvPr name="Freeform 7" id="7"/>
          <p:cNvSpPr/>
          <p:nvPr/>
        </p:nvSpPr>
        <p:spPr>
          <a:xfrm flipH="false" flipV="false" rot="0">
            <a:off x="11743961" y="0"/>
            <a:ext cx="1866107" cy="1425239"/>
          </a:xfrm>
          <a:custGeom>
            <a:avLst/>
            <a:gdLst/>
            <a:ahLst/>
            <a:cxnLst/>
            <a:rect r="r" b="b" t="t" l="l"/>
            <a:pathLst>
              <a:path h="1425239" w="1866107">
                <a:moveTo>
                  <a:pt x="0" y="0"/>
                </a:moveTo>
                <a:lnTo>
                  <a:pt x="1866107" y="0"/>
                </a:lnTo>
                <a:lnTo>
                  <a:pt x="1866107" y="1425239"/>
                </a:lnTo>
                <a:lnTo>
                  <a:pt x="0" y="14252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8304875" y="2209800"/>
            <a:ext cx="9049078" cy="8544615"/>
            <a:chOff x="0" y="0"/>
            <a:chExt cx="2383296" cy="2250433"/>
          </a:xfrm>
        </p:grpSpPr>
        <p:sp>
          <p:nvSpPr>
            <p:cNvPr name="Freeform 9" id="9"/>
            <p:cNvSpPr/>
            <p:nvPr/>
          </p:nvSpPr>
          <p:spPr>
            <a:xfrm flipH="false" flipV="false" rot="0">
              <a:off x="0" y="0"/>
              <a:ext cx="2383296" cy="2250434"/>
            </a:xfrm>
            <a:custGeom>
              <a:avLst/>
              <a:gdLst/>
              <a:ahLst/>
              <a:cxnLst/>
              <a:rect r="r" b="b" t="t" l="l"/>
              <a:pathLst>
                <a:path h="2250434" w="2383296">
                  <a:moveTo>
                    <a:pt x="30800" y="0"/>
                  </a:moveTo>
                  <a:lnTo>
                    <a:pt x="2352497" y="0"/>
                  </a:lnTo>
                  <a:cubicBezTo>
                    <a:pt x="2369507" y="0"/>
                    <a:pt x="2383296" y="13790"/>
                    <a:pt x="2383296" y="30800"/>
                  </a:cubicBezTo>
                  <a:lnTo>
                    <a:pt x="2383296" y="2219634"/>
                  </a:lnTo>
                  <a:cubicBezTo>
                    <a:pt x="2383296" y="2236644"/>
                    <a:pt x="2369507" y="2250434"/>
                    <a:pt x="2352497" y="2250434"/>
                  </a:cubicBezTo>
                  <a:lnTo>
                    <a:pt x="30800" y="2250434"/>
                  </a:lnTo>
                  <a:cubicBezTo>
                    <a:pt x="13790" y="2250434"/>
                    <a:pt x="0" y="2236644"/>
                    <a:pt x="0" y="2219634"/>
                  </a:cubicBezTo>
                  <a:lnTo>
                    <a:pt x="0" y="30800"/>
                  </a:lnTo>
                  <a:cubicBezTo>
                    <a:pt x="0" y="13790"/>
                    <a:pt x="13790" y="0"/>
                    <a:pt x="30800" y="0"/>
                  </a:cubicBezTo>
                  <a:close/>
                </a:path>
              </a:pathLst>
            </a:custGeom>
            <a:solidFill>
              <a:srgbClr val="FFDA15"/>
            </a:solidFill>
            <a:ln w="9525" cap="rnd">
              <a:solidFill>
                <a:srgbClr val="7442A4"/>
              </a:solidFill>
              <a:prstDash val="solid"/>
              <a:round/>
            </a:ln>
          </p:spPr>
        </p:sp>
        <p:sp>
          <p:nvSpPr>
            <p:cNvPr name="TextBox 10" id="10"/>
            <p:cNvSpPr txBox="true"/>
            <p:nvPr/>
          </p:nvSpPr>
          <p:spPr>
            <a:xfrm>
              <a:off x="0" y="-57150"/>
              <a:ext cx="2383296" cy="230758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152475" y="2057400"/>
            <a:ext cx="9049078" cy="8544615"/>
            <a:chOff x="0" y="0"/>
            <a:chExt cx="2383296" cy="2250433"/>
          </a:xfrm>
        </p:grpSpPr>
        <p:sp>
          <p:nvSpPr>
            <p:cNvPr name="Freeform 12" id="12"/>
            <p:cNvSpPr/>
            <p:nvPr/>
          </p:nvSpPr>
          <p:spPr>
            <a:xfrm flipH="false" flipV="false" rot="0">
              <a:off x="0" y="0"/>
              <a:ext cx="2383296" cy="2250434"/>
            </a:xfrm>
            <a:custGeom>
              <a:avLst/>
              <a:gdLst/>
              <a:ahLst/>
              <a:cxnLst/>
              <a:rect r="r" b="b" t="t" l="l"/>
              <a:pathLst>
                <a:path h="2250434" w="2383296">
                  <a:moveTo>
                    <a:pt x="30800" y="0"/>
                  </a:moveTo>
                  <a:lnTo>
                    <a:pt x="2352497" y="0"/>
                  </a:lnTo>
                  <a:cubicBezTo>
                    <a:pt x="2369507" y="0"/>
                    <a:pt x="2383296" y="13790"/>
                    <a:pt x="2383296" y="30800"/>
                  </a:cubicBezTo>
                  <a:lnTo>
                    <a:pt x="2383296" y="2219634"/>
                  </a:lnTo>
                  <a:cubicBezTo>
                    <a:pt x="2383296" y="2236644"/>
                    <a:pt x="2369507" y="2250434"/>
                    <a:pt x="2352497" y="2250434"/>
                  </a:cubicBezTo>
                  <a:lnTo>
                    <a:pt x="30800" y="2250434"/>
                  </a:lnTo>
                  <a:cubicBezTo>
                    <a:pt x="13790" y="2250434"/>
                    <a:pt x="0" y="2236644"/>
                    <a:pt x="0" y="2219634"/>
                  </a:cubicBezTo>
                  <a:lnTo>
                    <a:pt x="0" y="30800"/>
                  </a:lnTo>
                  <a:cubicBezTo>
                    <a:pt x="0" y="13790"/>
                    <a:pt x="13790" y="0"/>
                    <a:pt x="30800" y="0"/>
                  </a:cubicBezTo>
                  <a:close/>
                </a:path>
              </a:pathLst>
            </a:custGeom>
            <a:solidFill>
              <a:srgbClr val="FFFFFF"/>
            </a:solidFill>
            <a:ln w="19050" cap="rnd">
              <a:solidFill>
                <a:srgbClr val="7442A4"/>
              </a:solidFill>
              <a:prstDash val="solid"/>
              <a:round/>
            </a:ln>
          </p:spPr>
        </p:sp>
        <p:sp>
          <p:nvSpPr>
            <p:cNvPr name="TextBox 13" id="13"/>
            <p:cNvSpPr txBox="true"/>
            <p:nvPr/>
          </p:nvSpPr>
          <p:spPr>
            <a:xfrm>
              <a:off x="0" y="-57150"/>
              <a:ext cx="2383296" cy="23075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flipV="true">
            <a:off x="2846094" y="9521988"/>
            <a:ext cx="1744494" cy="0"/>
          </a:xfrm>
          <a:prstGeom prst="line">
            <a:avLst/>
          </a:prstGeom>
          <a:ln cap="flat" w="390525">
            <a:solidFill>
              <a:srgbClr val="FFDA15"/>
            </a:solidFill>
            <a:prstDash val="solid"/>
            <a:headEnd type="none" len="sm" w="sm"/>
            <a:tailEnd type="none" len="sm" w="sm"/>
          </a:ln>
        </p:spPr>
      </p:sp>
      <p:sp>
        <p:nvSpPr>
          <p:cNvPr name="Freeform 15" id="15"/>
          <p:cNvSpPr/>
          <p:nvPr/>
        </p:nvSpPr>
        <p:spPr>
          <a:xfrm flipH="false" flipV="false" rot="0">
            <a:off x="1028700" y="7946756"/>
            <a:ext cx="2324038" cy="1770494"/>
          </a:xfrm>
          <a:custGeom>
            <a:avLst/>
            <a:gdLst/>
            <a:ahLst/>
            <a:cxnLst/>
            <a:rect r="r" b="b" t="t" l="l"/>
            <a:pathLst>
              <a:path h="1770494" w="2324038">
                <a:moveTo>
                  <a:pt x="0" y="0"/>
                </a:moveTo>
                <a:lnTo>
                  <a:pt x="2324038" y="0"/>
                </a:lnTo>
                <a:lnTo>
                  <a:pt x="2324038" y="1770495"/>
                </a:lnTo>
                <a:lnTo>
                  <a:pt x="0" y="17704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371447" y="3905165"/>
            <a:ext cx="5869327" cy="3308166"/>
          </a:xfrm>
          <a:custGeom>
            <a:avLst/>
            <a:gdLst/>
            <a:ahLst/>
            <a:cxnLst/>
            <a:rect r="r" b="b" t="t" l="l"/>
            <a:pathLst>
              <a:path h="3308166" w="5869327">
                <a:moveTo>
                  <a:pt x="0" y="0"/>
                </a:moveTo>
                <a:lnTo>
                  <a:pt x="5869327" y="0"/>
                </a:lnTo>
                <a:lnTo>
                  <a:pt x="5869327" y="3308166"/>
                </a:lnTo>
                <a:lnTo>
                  <a:pt x="0" y="33081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7" id="17"/>
          <p:cNvSpPr txBox="true"/>
          <p:nvPr/>
        </p:nvSpPr>
        <p:spPr>
          <a:xfrm rot="0">
            <a:off x="1028700" y="885825"/>
            <a:ext cx="12424148" cy="942653"/>
          </a:xfrm>
          <a:prstGeom prst="rect">
            <a:avLst/>
          </a:prstGeom>
        </p:spPr>
        <p:txBody>
          <a:bodyPr anchor="t" rtlCol="false" tIns="0" lIns="0" bIns="0" rIns="0">
            <a:spAutoFit/>
          </a:bodyPr>
          <a:lstStyle/>
          <a:p>
            <a:pPr algn="l">
              <a:lnSpc>
                <a:spcPts val="7367"/>
              </a:lnSpc>
              <a:spcBef>
                <a:spcPct val="0"/>
              </a:spcBef>
            </a:pPr>
            <a:r>
              <a:rPr lang="en-US" sz="5262" b="true">
                <a:solidFill>
                  <a:srgbClr val="7442A4"/>
                </a:solidFill>
                <a:latin typeface="Poppins Bold"/>
                <a:ea typeface="Poppins Bold"/>
                <a:cs typeface="Poppins Bold"/>
                <a:sym typeface="Poppins Bold"/>
              </a:rPr>
              <a:t>I/ Tìm hiểu về các ngôn ngữ sử dụng</a:t>
            </a:r>
          </a:p>
        </p:txBody>
      </p:sp>
      <p:sp>
        <p:nvSpPr>
          <p:cNvPr name="TextBox 18" id="18"/>
          <p:cNvSpPr txBox="true"/>
          <p:nvPr/>
        </p:nvSpPr>
        <p:spPr>
          <a:xfrm rot="0">
            <a:off x="8818044" y="3858339"/>
            <a:ext cx="8022740" cy="3209925"/>
          </a:xfrm>
          <a:prstGeom prst="rect">
            <a:avLst/>
          </a:prstGeom>
        </p:spPr>
        <p:txBody>
          <a:bodyPr anchor="t" rtlCol="false" tIns="0" lIns="0" bIns="0" rIns="0">
            <a:spAutoFit/>
          </a:bodyPr>
          <a:lstStyle/>
          <a:p>
            <a:pPr algn="l">
              <a:lnSpc>
                <a:spcPts val="4200"/>
              </a:lnSpc>
              <a:spcBef>
                <a:spcPct val="0"/>
              </a:spcBef>
            </a:pPr>
            <a:r>
              <a:rPr lang="en-US" sz="3000" spc="195">
                <a:solidFill>
                  <a:srgbClr val="7442A4"/>
                </a:solidFill>
                <a:latin typeface="Poppins"/>
                <a:ea typeface="Poppins"/>
                <a:cs typeface="Poppins"/>
                <a:sym typeface="Poppins"/>
              </a:rPr>
              <a:t>Bootstrap là một framework CSS phổ biến, hỗ trợ thiết kế giao diện web nhanh chóng với hệ thống lưới và các thành phần sẵn có, tập trung vào việc xây dựng các trang web cho nền tảng máy tính để bàn.</a:t>
            </a:r>
          </a:p>
        </p:txBody>
      </p:sp>
      <p:sp>
        <p:nvSpPr>
          <p:cNvPr name="TextBox 19" id="19"/>
          <p:cNvSpPr txBox="true"/>
          <p:nvPr/>
        </p:nvSpPr>
        <p:spPr>
          <a:xfrm rot="0">
            <a:off x="1028700" y="1995593"/>
            <a:ext cx="7123775" cy="942653"/>
          </a:xfrm>
          <a:prstGeom prst="rect">
            <a:avLst/>
          </a:prstGeom>
        </p:spPr>
        <p:txBody>
          <a:bodyPr anchor="t" rtlCol="false" tIns="0" lIns="0" bIns="0" rIns="0">
            <a:spAutoFit/>
          </a:bodyPr>
          <a:lstStyle/>
          <a:p>
            <a:pPr algn="l">
              <a:lnSpc>
                <a:spcPts val="7367"/>
              </a:lnSpc>
              <a:spcBef>
                <a:spcPct val="0"/>
              </a:spcBef>
            </a:pPr>
            <a:r>
              <a:rPr lang="en-US" sz="5262">
                <a:solidFill>
                  <a:srgbClr val="7442A4"/>
                </a:solidFill>
                <a:latin typeface="Poppins"/>
                <a:ea typeface="Poppins"/>
                <a:cs typeface="Poppins"/>
                <a:sym typeface="Poppins"/>
              </a:rPr>
              <a:t>1.3. Bootstrap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grpSp>
        <p:nvGrpSpPr>
          <p:cNvPr name="Group 3" id="3"/>
          <p:cNvGrpSpPr/>
          <p:nvPr/>
        </p:nvGrpSpPr>
        <p:grpSpPr>
          <a:xfrm rot="0">
            <a:off x="0" y="9717251"/>
            <a:ext cx="18288000" cy="569749"/>
            <a:chOff x="0" y="0"/>
            <a:chExt cx="4816593" cy="150057"/>
          </a:xfrm>
        </p:grpSpPr>
        <p:sp>
          <p:nvSpPr>
            <p:cNvPr name="Freeform 4" id="4"/>
            <p:cNvSpPr/>
            <p:nvPr/>
          </p:nvSpPr>
          <p:spPr>
            <a:xfrm flipH="false" flipV="false" rot="0">
              <a:off x="0" y="0"/>
              <a:ext cx="4816592" cy="150057"/>
            </a:xfrm>
            <a:custGeom>
              <a:avLst/>
              <a:gdLst/>
              <a:ahLst/>
              <a:cxnLst/>
              <a:rect r="r" b="b" t="t" l="l"/>
              <a:pathLst>
                <a:path h="150057" w="4816592">
                  <a:moveTo>
                    <a:pt x="0" y="0"/>
                  </a:moveTo>
                  <a:lnTo>
                    <a:pt x="4816592" y="0"/>
                  </a:lnTo>
                  <a:lnTo>
                    <a:pt x="4816592" y="150057"/>
                  </a:lnTo>
                  <a:lnTo>
                    <a:pt x="0" y="150057"/>
                  </a:lnTo>
                  <a:close/>
                </a:path>
              </a:pathLst>
            </a:custGeom>
            <a:solidFill>
              <a:srgbClr val="7442A4"/>
            </a:solidFill>
          </p:spPr>
        </p:sp>
        <p:sp>
          <p:nvSpPr>
            <p:cNvPr name="TextBox 5" id="5"/>
            <p:cNvSpPr txBox="true"/>
            <p:nvPr/>
          </p:nvSpPr>
          <p:spPr>
            <a:xfrm>
              <a:off x="0" y="-57150"/>
              <a:ext cx="4816593" cy="20720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6903640" y="8094453"/>
            <a:ext cx="513283" cy="892681"/>
          </a:xfrm>
          <a:custGeom>
            <a:avLst/>
            <a:gdLst/>
            <a:ahLst/>
            <a:cxnLst/>
            <a:rect r="r" b="b" t="t" l="l"/>
            <a:pathLst>
              <a:path h="892681" w="513283">
                <a:moveTo>
                  <a:pt x="0" y="0"/>
                </a:moveTo>
                <a:lnTo>
                  <a:pt x="513284" y="0"/>
                </a:lnTo>
                <a:lnTo>
                  <a:pt x="513284" y="892681"/>
                </a:lnTo>
                <a:lnTo>
                  <a:pt x="0" y="892681"/>
                </a:lnTo>
                <a:lnTo>
                  <a:pt x="0" y="0"/>
                </a:lnTo>
                <a:close/>
              </a:path>
            </a:pathLst>
          </a:custGeom>
          <a:blipFill>
            <a:blip r:embed="rId3">
              <a:extLst>
                <a:ext uri="{96DAC541-7B7A-43D3-8B79-37D633B846F1}">
                  <asvg:svgBlip xmlns:asvg="http://schemas.microsoft.com/office/drawing/2016/SVG/main" r:embed="rId4"/>
                </a:ext>
              </a:extLst>
            </a:blip>
            <a:stretch>
              <a:fillRect l="0" t="0" r="-623225" b="-128196"/>
            </a:stretch>
          </a:blipFill>
        </p:spPr>
      </p:sp>
      <p:sp>
        <p:nvSpPr>
          <p:cNvPr name="Freeform 7" id="7"/>
          <p:cNvSpPr/>
          <p:nvPr/>
        </p:nvSpPr>
        <p:spPr>
          <a:xfrm flipH="false" flipV="false" rot="0">
            <a:off x="11743961" y="0"/>
            <a:ext cx="1866107" cy="1425239"/>
          </a:xfrm>
          <a:custGeom>
            <a:avLst/>
            <a:gdLst/>
            <a:ahLst/>
            <a:cxnLst/>
            <a:rect r="r" b="b" t="t" l="l"/>
            <a:pathLst>
              <a:path h="1425239" w="1866107">
                <a:moveTo>
                  <a:pt x="0" y="0"/>
                </a:moveTo>
                <a:lnTo>
                  <a:pt x="1866107" y="0"/>
                </a:lnTo>
                <a:lnTo>
                  <a:pt x="1866107" y="1425239"/>
                </a:lnTo>
                <a:lnTo>
                  <a:pt x="0" y="14252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8304875" y="2209800"/>
            <a:ext cx="9049078" cy="8544615"/>
            <a:chOff x="0" y="0"/>
            <a:chExt cx="2383296" cy="2250433"/>
          </a:xfrm>
        </p:grpSpPr>
        <p:sp>
          <p:nvSpPr>
            <p:cNvPr name="Freeform 9" id="9"/>
            <p:cNvSpPr/>
            <p:nvPr/>
          </p:nvSpPr>
          <p:spPr>
            <a:xfrm flipH="false" flipV="false" rot="0">
              <a:off x="0" y="0"/>
              <a:ext cx="2383296" cy="2250434"/>
            </a:xfrm>
            <a:custGeom>
              <a:avLst/>
              <a:gdLst/>
              <a:ahLst/>
              <a:cxnLst/>
              <a:rect r="r" b="b" t="t" l="l"/>
              <a:pathLst>
                <a:path h="2250434" w="2383296">
                  <a:moveTo>
                    <a:pt x="30800" y="0"/>
                  </a:moveTo>
                  <a:lnTo>
                    <a:pt x="2352497" y="0"/>
                  </a:lnTo>
                  <a:cubicBezTo>
                    <a:pt x="2369507" y="0"/>
                    <a:pt x="2383296" y="13790"/>
                    <a:pt x="2383296" y="30800"/>
                  </a:cubicBezTo>
                  <a:lnTo>
                    <a:pt x="2383296" y="2219634"/>
                  </a:lnTo>
                  <a:cubicBezTo>
                    <a:pt x="2383296" y="2236644"/>
                    <a:pt x="2369507" y="2250434"/>
                    <a:pt x="2352497" y="2250434"/>
                  </a:cubicBezTo>
                  <a:lnTo>
                    <a:pt x="30800" y="2250434"/>
                  </a:lnTo>
                  <a:cubicBezTo>
                    <a:pt x="13790" y="2250434"/>
                    <a:pt x="0" y="2236644"/>
                    <a:pt x="0" y="2219634"/>
                  </a:cubicBezTo>
                  <a:lnTo>
                    <a:pt x="0" y="30800"/>
                  </a:lnTo>
                  <a:cubicBezTo>
                    <a:pt x="0" y="13790"/>
                    <a:pt x="13790" y="0"/>
                    <a:pt x="30800" y="0"/>
                  </a:cubicBezTo>
                  <a:close/>
                </a:path>
              </a:pathLst>
            </a:custGeom>
            <a:solidFill>
              <a:srgbClr val="FFDA15"/>
            </a:solidFill>
            <a:ln w="9525" cap="rnd">
              <a:solidFill>
                <a:srgbClr val="7442A4"/>
              </a:solidFill>
              <a:prstDash val="solid"/>
              <a:round/>
            </a:ln>
          </p:spPr>
        </p:sp>
        <p:sp>
          <p:nvSpPr>
            <p:cNvPr name="TextBox 10" id="10"/>
            <p:cNvSpPr txBox="true"/>
            <p:nvPr/>
          </p:nvSpPr>
          <p:spPr>
            <a:xfrm>
              <a:off x="0" y="-57150"/>
              <a:ext cx="2383296" cy="230758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152475" y="2057400"/>
            <a:ext cx="9049078" cy="8544615"/>
            <a:chOff x="0" y="0"/>
            <a:chExt cx="2383296" cy="2250433"/>
          </a:xfrm>
        </p:grpSpPr>
        <p:sp>
          <p:nvSpPr>
            <p:cNvPr name="Freeform 12" id="12"/>
            <p:cNvSpPr/>
            <p:nvPr/>
          </p:nvSpPr>
          <p:spPr>
            <a:xfrm flipH="false" flipV="false" rot="0">
              <a:off x="0" y="0"/>
              <a:ext cx="2383296" cy="2250434"/>
            </a:xfrm>
            <a:custGeom>
              <a:avLst/>
              <a:gdLst/>
              <a:ahLst/>
              <a:cxnLst/>
              <a:rect r="r" b="b" t="t" l="l"/>
              <a:pathLst>
                <a:path h="2250434" w="2383296">
                  <a:moveTo>
                    <a:pt x="30800" y="0"/>
                  </a:moveTo>
                  <a:lnTo>
                    <a:pt x="2352497" y="0"/>
                  </a:lnTo>
                  <a:cubicBezTo>
                    <a:pt x="2369507" y="0"/>
                    <a:pt x="2383296" y="13790"/>
                    <a:pt x="2383296" y="30800"/>
                  </a:cubicBezTo>
                  <a:lnTo>
                    <a:pt x="2383296" y="2219634"/>
                  </a:lnTo>
                  <a:cubicBezTo>
                    <a:pt x="2383296" y="2236644"/>
                    <a:pt x="2369507" y="2250434"/>
                    <a:pt x="2352497" y="2250434"/>
                  </a:cubicBezTo>
                  <a:lnTo>
                    <a:pt x="30800" y="2250434"/>
                  </a:lnTo>
                  <a:cubicBezTo>
                    <a:pt x="13790" y="2250434"/>
                    <a:pt x="0" y="2236644"/>
                    <a:pt x="0" y="2219634"/>
                  </a:cubicBezTo>
                  <a:lnTo>
                    <a:pt x="0" y="30800"/>
                  </a:lnTo>
                  <a:cubicBezTo>
                    <a:pt x="0" y="13790"/>
                    <a:pt x="13790" y="0"/>
                    <a:pt x="30800" y="0"/>
                  </a:cubicBezTo>
                  <a:close/>
                </a:path>
              </a:pathLst>
            </a:custGeom>
            <a:solidFill>
              <a:srgbClr val="FFFFFF"/>
            </a:solidFill>
            <a:ln w="19050" cap="rnd">
              <a:solidFill>
                <a:srgbClr val="7442A4"/>
              </a:solidFill>
              <a:prstDash val="solid"/>
              <a:round/>
            </a:ln>
          </p:spPr>
        </p:sp>
        <p:sp>
          <p:nvSpPr>
            <p:cNvPr name="TextBox 13" id="13"/>
            <p:cNvSpPr txBox="true"/>
            <p:nvPr/>
          </p:nvSpPr>
          <p:spPr>
            <a:xfrm>
              <a:off x="0" y="-57150"/>
              <a:ext cx="2383296" cy="23075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flipV="true">
            <a:off x="3993562" y="9521988"/>
            <a:ext cx="1744494" cy="0"/>
          </a:xfrm>
          <a:prstGeom prst="line">
            <a:avLst/>
          </a:prstGeom>
          <a:ln cap="flat" w="390525">
            <a:solidFill>
              <a:srgbClr val="FFDA15"/>
            </a:solidFill>
            <a:prstDash val="solid"/>
            <a:headEnd type="none" len="sm" w="sm"/>
            <a:tailEnd type="none" len="sm" w="sm"/>
          </a:ln>
        </p:spPr>
      </p:sp>
      <p:sp>
        <p:nvSpPr>
          <p:cNvPr name="Freeform 15" id="15"/>
          <p:cNvSpPr/>
          <p:nvPr/>
        </p:nvSpPr>
        <p:spPr>
          <a:xfrm flipH="false" flipV="false" rot="0">
            <a:off x="1028700" y="7946756"/>
            <a:ext cx="2324038" cy="1770494"/>
          </a:xfrm>
          <a:custGeom>
            <a:avLst/>
            <a:gdLst/>
            <a:ahLst/>
            <a:cxnLst/>
            <a:rect r="r" b="b" t="t" l="l"/>
            <a:pathLst>
              <a:path h="1770494" w="2324038">
                <a:moveTo>
                  <a:pt x="0" y="0"/>
                </a:moveTo>
                <a:lnTo>
                  <a:pt x="2324038" y="0"/>
                </a:lnTo>
                <a:lnTo>
                  <a:pt x="2324038" y="1770495"/>
                </a:lnTo>
                <a:lnTo>
                  <a:pt x="0" y="17704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028700" y="3252571"/>
            <a:ext cx="4709356" cy="4114800"/>
          </a:xfrm>
          <a:custGeom>
            <a:avLst/>
            <a:gdLst/>
            <a:ahLst/>
            <a:cxnLst/>
            <a:rect r="r" b="b" t="t" l="l"/>
            <a:pathLst>
              <a:path h="4114800" w="4709356">
                <a:moveTo>
                  <a:pt x="0" y="0"/>
                </a:moveTo>
                <a:lnTo>
                  <a:pt x="4709356" y="0"/>
                </a:lnTo>
                <a:lnTo>
                  <a:pt x="470935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7" id="17"/>
          <p:cNvSpPr txBox="true"/>
          <p:nvPr/>
        </p:nvSpPr>
        <p:spPr>
          <a:xfrm rot="0">
            <a:off x="1028700" y="885825"/>
            <a:ext cx="12424148" cy="942653"/>
          </a:xfrm>
          <a:prstGeom prst="rect">
            <a:avLst/>
          </a:prstGeom>
        </p:spPr>
        <p:txBody>
          <a:bodyPr anchor="t" rtlCol="false" tIns="0" lIns="0" bIns="0" rIns="0">
            <a:spAutoFit/>
          </a:bodyPr>
          <a:lstStyle/>
          <a:p>
            <a:pPr algn="l">
              <a:lnSpc>
                <a:spcPts val="7367"/>
              </a:lnSpc>
              <a:spcBef>
                <a:spcPct val="0"/>
              </a:spcBef>
            </a:pPr>
            <a:r>
              <a:rPr lang="en-US" sz="5262" b="true">
                <a:solidFill>
                  <a:srgbClr val="7442A4"/>
                </a:solidFill>
                <a:latin typeface="Poppins Bold"/>
                <a:ea typeface="Poppins Bold"/>
                <a:cs typeface="Poppins Bold"/>
                <a:sym typeface="Poppins Bold"/>
              </a:rPr>
              <a:t>I/ Tìm hiểu về các ngôn ngữ sử dụng</a:t>
            </a:r>
          </a:p>
        </p:txBody>
      </p:sp>
      <p:sp>
        <p:nvSpPr>
          <p:cNvPr name="TextBox 18" id="18"/>
          <p:cNvSpPr txBox="true"/>
          <p:nvPr/>
        </p:nvSpPr>
        <p:spPr>
          <a:xfrm rot="0">
            <a:off x="8665644" y="4148483"/>
            <a:ext cx="8022740" cy="4276725"/>
          </a:xfrm>
          <a:prstGeom prst="rect">
            <a:avLst/>
          </a:prstGeom>
        </p:spPr>
        <p:txBody>
          <a:bodyPr anchor="t" rtlCol="false" tIns="0" lIns="0" bIns="0" rIns="0">
            <a:spAutoFit/>
          </a:bodyPr>
          <a:lstStyle/>
          <a:p>
            <a:pPr algn="l">
              <a:lnSpc>
                <a:spcPts val="4200"/>
              </a:lnSpc>
              <a:spcBef>
                <a:spcPct val="0"/>
              </a:spcBef>
            </a:pPr>
            <a:r>
              <a:rPr lang="en-US" sz="3000" spc="195">
                <a:solidFill>
                  <a:srgbClr val="7442A4"/>
                </a:solidFill>
                <a:latin typeface="Poppins"/>
                <a:ea typeface="Poppins"/>
                <a:cs typeface="Poppins"/>
                <a:sym typeface="Poppins"/>
              </a:rPr>
              <a:t>MySQL là hệ quản trị cơ sở dữ liệu quan hệ (RDBMS) phổ biến, sử dụng ngôn ngữ SQL để quản lý, truy vấn và lưu trữ dữ liệu. Được đánh giá cao nhờ tốc độ, tính ổn định và khả năng xử lý dữ liệu lớn, MySQL thường được sử dụng trong các ứng dụng web và hệ thống phần mềm quản lý dữ liệu.</a:t>
            </a:r>
          </a:p>
        </p:txBody>
      </p:sp>
      <p:sp>
        <p:nvSpPr>
          <p:cNvPr name="TextBox 19" id="19"/>
          <p:cNvSpPr txBox="true"/>
          <p:nvPr/>
        </p:nvSpPr>
        <p:spPr>
          <a:xfrm rot="0">
            <a:off x="1028700" y="1995593"/>
            <a:ext cx="7123775" cy="942653"/>
          </a:xfrm>
          <a:prstGeom prst="rect">
            <a:avLst/>
          </a:prstGeom>
        </p:spPr>
        <p:txBody>
          <a:bodyPr anchor="t" rtlCol="false" tIns="0" lIns="0" bIns="0" rIns="0">
            <a:spAutoFit/>
          </a:bodyPr>
          <a:lstStyle/>
          <a:p>
            <a:pPr algn="l">
              <a:lnSpc>
                <a:spcPts val="7367"/>
              </a:lnSpc>
              <a:spcBef>
                <a:spcPct val="0"/>
              </a:spcBef>
            </a:pPr>
            <a:r>
              <a:rPr lang="en-US" sz="5262">
                <a:solidFill>
                  <a:srgbClr val="7442A4"/>
                </a:solidFill>
                <a:latin typeface="Poppins"/>
                <a:ea typeface="Poppins"/>
                <a:cs typeface="Poppins"/>
                <a:sym typeface="Poppins"/>
              </a:rPr>
              <a:t>1.4 My SQL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grpSp>
        <p:nvGrpSpPr>
          <p:cNvPr name="Group 3" id="3"/>
          <p:cNvGrpSpPr/>
          <p:nvPr/>
        </p:nvGrpSpPr>
        <p:grpSpPr>
          <a:xfrm rot="0">
            <a:off x="0" y="9717251"/>
            <a:ext cx="18288000" cy="569749"/>
            <a:chOff x="0" y="0"/>
            <a:chExt cx="4816593" cy="150057"/>
          </a:xfrm>
        </p:grpSpPr>
        <p:sp>
          <p:nvSpPr>
            <p:cNvPr name="Freeform 4" id="4"/>
            <p:cNvSpPr/>
            <p:nvPr/>
          </p:nvSpPr>
          <p:spPr>
            <a:xfrm flipH="false" flipV="false" rot="0">
              <a:off x="0" y="0"/>
              <a:ext cx="4816592" cy="150057"/>
            </a:xfrm>
            <a:custGeom>
              <a:avLst/>
              <a:gdLst/>
              <a:ahLst/>
              <a:cxnLst/>
              <a:rect r="r" b="b" t="t" l="l"/>
              <a:pathLst>
                <a:path h="150057" w="4816592">
                  <a:moveTo>
                    <a:pt x="0" y="0"/>
                  </a:moveTo>
                  <a:lnTo>
                    <a:pt x="4816592" y="0"/>
                  </a:lnTo>
                  <a:lnTo>
                    <a:pt x="4816592" y="150057"/>
                  </a:lnTo>
                  <a:lnTo>
                    <a:pt x="0" y="150057"/>
                  </a:lnTo>
                  <a:close/>
                </a:path>
              </a:pathLst>
            </a:custGeom>
            <a:solidFill>
              <a:srgbClr val="7442A4"/>
            </a:solidFill>
          </p:spPr>
        </p:sp>
        <p:sp>
          <p:nvSpPr>
            <p:cNvPr name="TextBox 5" id="5"/>
            <p:cNvSpPr txBox="true"/>
            <p:nvPr/>
          </p:nvSpPr>
          <p:spPr>
            <a:xfrm>
              <a:off x="0" y="-57150"/>
              <a:ext cx="4816593" cy="20720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6903640" y="8094453"/>
            <a:ext cx="513283" cy="892681"/>
          </a:xfrm>
          <a:custGeom>
            <a:avLst/>
            <a:gdLst/>
            <a:ahLst/>
            <a:cxnLst/>
            <a:rect r="r" b="b" t="t" l="l"/>
            <a:pathLst>
              <a:path h="892681" w="513283">
                <a:moveTo>
                  <a:pt x="0" y="0"/>
                </a:moveTo>
                <a:lnTo>
                  <a:pt x="513284" y="0"/>
                </a:lnTo>
                <a:lnTo>
                  <a:pt x="513284" y="892681"/>
                </a:lnTo>
                <a:lnTo>
                  <a:pt x="0" y="892681"/>
                </a:lnTo>
                <a:lnTo>
                  <a:pt x="0" y="0"/>
                </a:lnTo>
                <a:close/>
              </a:path>
            </a:pathLst>
          </a:custGeom>
          <a:blipFill>
            <a:blip r:embed="rId3">
              <a:extLst>
                <a:ext uri="{96DAC541-7B7A-43D3-8B79-37D633B846F1}">
                  <asvg:svgBlip xmlns:asvg="http://schemas.microsoft.com/office/drawing/2016/SVG/main" r:embed="rId4"/>
                </a:ext>
              </a:extLst>
            </a:blip>
            <a:stretch>
              <a:fillRect l="0" t="0" r="-623225" b="-128196"/>
            </a:stretch>
          </a:blipFill>
        </p:spPr>
      </p:sp>
      <p:sp>
        <p:nvSpPr>
          <p:cNvPr name="Freeform 7" id="7"/>
          <p:cNvSpPr/>
          <p:nvPr/>
        </p:nvSpPr>
        <p:spPr>
          <a:xfrm flipH="false" flipV="false" rot="0">
            <a:off x="11743961" y="0"/>
            <a:ext cx="1866107" cy="1425239"/>
          </a:xfrm>
          <a:custGeom>
            <a:avLst/>
            <a:gdLst/>
            <a:ahLst/>
            <a:cxnLst/>
            <a:rect r="r" b="b" t="t" l="l"/>
            <a:pathLst>
              <a:path h="1425239" w="1866107">
                <a:moveTo>
                  <a:pt x="0" y="0"/>
                </a:moveTo>
                <a:lnTo>
                  <a:pt x="1866107" y="0"/>
                </a:lnTo>
                <a:lnTo>
                  <a:pt x="1866107" y="1425239"/>
                </a:lnTo>
                <a:lnTo>
                  <a:pt x="0" y="14252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8304875" y="2209800"/>
            <a:ext cx="9049078" cy="8544615"/>
            <a:chOff x="0" y="0"/>
            <a:chExt cx="2383296" cy="2250433"/>
          </a:xfrm>
        </p:grpSpPr>
        <p:sp>
          <p:nvSpPr>
            <p:cNvPr name="Freeform 9" id="9"/>
            <p:cNvSpPr/>
            <p:nvPr/>
          </p:nvSpPr>
          <p:spPr>
            <a:xfrm flipH="false" flipV="false" rot="0">
              <a:off x="0" y="0"/>
              <a:ext cx="2383296" cy="2250434"/>
            </a:xfrm>
            <a:custGeom>
              <a:avLst/>
              <a:gdLst/>
              <a:ahLst/>
              <a:cxnLst/>
              <a:rect r="r" b="b" t="t" l="l"/>
              <a:pathLst>
                <a:path h="2250434" w="2383296">
                  <a:moveTo>
                    <a:pt x="30800" y="0"/>
                  </a:moveTo>
                  <a:lnTo>
                    <a:pt x="2352497" y="0"/>
                  </a:lnTo>
                  <a:cubicBezTo>
                    <a:pt x="2369507" y="0"/>
                    <a:pt x="2383296" y="13790"/>
                    <a:pt x="2383296" y="30800"/>
                  </a:cubicBezTo>
                  <a:lnTo>
                    <a:pt x="2383296" y="2219634"/>
                  </a:lnTo>
                  <a:cubicBezTo>
                    <a:pt x="2383296" y="2236644"/>
                    <a:pt x="2369507" y="2250434"/>
                    <a:pt x="2352497" y="2250434"/>
                  </a:cubicBezTo>
                  <a:lnTo>
                    <a:pt x="30800" y="2250434"/>
                  </a:lnTo>
                  <a:cubicBezTo>
                    <a:pt x="13790" y="2250434"/>
                    <a:pt x="0" y="2236644"/>
                    <a:pt x="0" y="2219634"/>
                  </a:cubicBezTo>
                  <a:lnTo>
                    <a:pt x="0" y="30800"/>
                  </a:lnTo>
                  <a:cubicBezTo>
                    <a:pt x="0" y="13790"/>
                    <a:pt x="13790" y="0"/>
                    <a:pt x="30800" y="0"/>
                  </a:cubicBezTo>
                  <a:close/>
                </a:path>
              </a:pathLst>
            </a:custGeom>
            <a:solidFill>
              <a:srgbClr val="FFDA15"/>
            </a:solidFill>
            <a:ln w="9525" cap="rnd">
              <a:solidFill>
                <a:srgbClr val="7442A4"/>
              </a:solidFill>
              <a:prstDash val="solid"/>
              <a:round/>
            </a:ln>
          </p:spPr>
        </p:sp>
        <p:sp>
          <p:nvSpPr>
            <p:cNvPr name="TextBox 10" id="10"/>
            <p:cNvSpPr txBox="true"/>
            <p:nvPr/>
          </p:nvSpPr>
          <p:spPr>
            <a:xfrm>
              <a:off x="0" y="-57150"/>
              <a:ext cx="2383296" cy="230758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152475" y="2057400"/>
            <a:ext cx="9049078" cy="8544615"/>
            <a:chOff x="0" y="0"/>
            <a:chExt cx="2383296" cy="2250433"/>
          </a:xfrm>
        </p:grpSpPr>
        <p:sp>
          <p:nvSpPr>
            <p:cNvPr name="Freeform 12" id="12"/>
            <p:cNvSpPr/>
            <p:nvPr/>
          </p:nvSpPr>
          <p:spPr>
            <a:xfrm flipH="false" flipV="false" rot="0">
              <a:off x="0" y="0"/>
              <a:ext cx="2383296" cy="2250434"/>
            </a:xfrm>
            <a:custGeom>
              <a:avLst/>
              <a:gdLst/>
              <a:ahLst/>
              <a:cxnLst/>
              <a:rect r="r" b="b" t="t" l="l"/>
              <a:pathLst>
                <a:path h="2250434" w="2383296">
                  <a:moveTo>
                    <a:pt x="30800" y="0"/>
                  </a:moveTo>
                  <a:lnTo>
                    <a:pt x="2352497" y="0"/>
                  </a:lnTo>
                  <a:cubicBezTo>
                    <a:pt x="2369507" y="0"/>
                    <a:pt x="2383296" y="13790"/>
                    <a:pt x="2383296" y="30800"/>
                  </a:cubicBezTo>
                  <a:lnTo>
                    <a:pt x="2383296" y="2219634"/>
                  </a:lnTo>
                  <a:cubicBezTo>
                    <a:pt x="2383296" y="2236644"/>
                    <a:pt x="2369507" y="2250434"/>
                    <a:pt x="2352497" y="2250434"/>
                  </a:cubicBezTo>
                  <a:lnTo>
                    <a:pt x="30800" y="2250434"/>
                  </a:lnTo>
                  <a:cubicBezTo>
                    <a:pt x="13790" y="2250434"/>
                    <a:pt x="0" y="2236644"/>
                    <a:pt x="0" y="2219634"/>
                  </a:cubicBezTo>
                  <a:lnTo>
                    <a:pt x="0" y="30800"/>
                  </a:lnTo>
                  <a:cubicBezTo>
                    <a:pt x="0" y="13790"/>
                    <a:pt x="13790" y="0"/>
                    <a:pt x="30800" y="0"/>
                  </a:cubicBezTo>
                  <a:close/>
                </a:path>
              </a:pathLst>
            </a:custGeom>
            <a:solidFill>
              <a:srgbClr val="FFFFFF"/>
            </a:solidFill>
            <a:ln w="19050" cap="rnd">
              <a:solidFill>
                <a:srgbClr val="7442A4"/>
              </a:solidFill>
              <a:prstDash val="solid"/>
              <a:round/>
            </a:ln>
          </p:spPr>
        </p:sp>
        <p:sp>
          <p:nvSpPr>
            <p:cNvPr name="TextBox 13" id="13"/>
            <p:cNvSpPr txBox="true"/>
            <p:nvPr/>
          </p:nvSpPr>
          <p:spPr>
            <a:xfrm>
              <a:off x="0" y="-57150"/>
              <a:ext cx="2383296" cy="23075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flipV="true">
            <a:off x="5159147" y="9525714"/>
            <a:ext cx="1744494" cy="0"/>
          </a:xfrm>
          <a:prstGeom prst="line">
            <a:avLst/>
          </a:prstGeom>
          <a:ln cap="flat" w="390525">
            <a:solidFill>
              <a:srgbClr val="FFDA15"/>
            </a:solidFill>
            <a:prstDash val="solid"/>
            <a:headEnd type="none" len="sm" w="sm"/>
            <a:tailEnd type="none" len="sm" w="sm"/>
          </a:ln>
        </p:spPr>
      </p:sp>
      <p:sp>
        <p:nvSpPr>
          <p:cNvPr name="Freeform 15" id="15"/>
          <p:cNvSpPr/>
          <p:nvPr/>
        </p:nvSpPr>
        <p:spPr>
          <a:xfrm flipH="false" flipV="false" rot="0">
            <a:off x="1028700" y="7946756"/>
            <a:ext cx="2324038" cy="1770494"/>
          </a:xfrm>
          <a:custGeom>
            <a:avLst/>
            <a:gdLst/>
            <a:ahLst/>
            <a:cxnLst/>
            <a:rect r="r" b="b" t="t" l="l"/>
            <a:pathLst>
              <a:path h="1770494" w="2324038">
                <a:moveTo>
                  <a:pt x="0" y="0"/>
                </a:moveTo>
                <a:lnTo>
                  <a:pt x="2324038" y="0"/>
                </a:lnTo>
                <a:lnTo>
                  <a:pt x="2324038" y="1770495"/>
                </a:lnTo>
                <a:lnTo>
                  <a:pt x="0" y="17704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898401" y="3520202"/>
            <a:ext cx="4191000" cy="4114800"/>
          </a:xfrm>
          <a:custGeom>
            <a:avLst/>
            <a:gdLst/>
            <a:ahLst/>
            <a:cxnLst/>
            <a:rect r="r" b="b" t="t" l="l"/>
            <a:pathLst>
              <a:path h="4114800" w="4191000">
                <a:moveTo>
                  <a:pt x="0" y="0"/>
                </a:moveTo>
                <a:lnTo>
                  <a:pt x="4191000" y="0"/>
                </a:lnTo>
                <a:lnTo>
                  <a:pt x="4191000"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7" id="17"/>
          <p:cNvSpPr txBox="true"/>
          <p:nvPr/>
        </p:nvSpPr>
        <p:spPr>
          <a:xfrm rot="0">
            <a:off x="1028700" y="885825"/>
            <a:ext cx="12424148" cy="942653"/>
          </a:xfrm>
          <a:prstGeom prst="rect">
            <a:avLst/>
          </a:prstGeom>
        </p:spPr>
        <p:txBody>
          <a:bodyPr anchor="t" rtlCol="false" tIns="0" lIns="0" bIns="0" rIns="0">
            <a:spAutoFit/>
          </a:bodyPr>
          <a:lstStyle/>
          <a:p>
            <a:pPr algn="l">
              <a:lnSpc>
                <a:spcPts val="7367"/>
              </a:lnSpc>
              <a:spcBef>
                <a:spcPct val="0"/>
              </a:spcBef>
            </a:pPr>
            <a:r>
              <a:rPr lang="en-US" sz="5262" b="true">
                <a:solidFill>
                  <a:srgbClr val="7442A4"/>
                </a:solidFill>
                <a:latin typeface="Poppins Bold"/>
                <a:ea typeface="Poppins Bold"/>
                <a:cs typeface="Poppins Bold"/>
                <a:sym typeface="Poppins Bold"/>
              </a:rPr>
              <a:t>I/ Tìm hiểu về các ngôn ngữ sử dụng</a:t>
            </a:r>
          </a:p>
        </p:txBody>
      </p:sp>
      <p:sp>
        <p:nvSpPr>
          <p:cNvPr name="TextBox 18" id="18"/>
          <p:cNvSpPr txBox="true"/>
          <p:nvPr/>
        </p:nvSpPr>
        <p:spPr>
          <a:xfrm rot="0">
            <a:off x="8759248" y="3591639"/>
            <a:ext cx="8140333" cy="4276725"/>
          </a:xfrm>
          <a:prstGeom prst="rect">
            <a:avLst/>
          </a:prstGeom>
        </p:spPr>
        <p:txBody>
          <a:bodyPr anchor="t" rtlCol="false" tIns="0" lIns="0" bIns="0" rIns="0">
            <a:spAutoFit/>
          </a:bodyPr>
          <a:lstStyle/>
          <a:p>
            <a:pPr algn="l">
              <a:lnSpc>
                <a:spcPts val="4200"/>
              </a:lnSpc>
              <a:spcBef>
                <a:spcPct val="0"/>
              </a:spcBef>
            </a:pPr>
            <a:r>
              <a:rPr lang="en-US" sz="3000" spc="195">
                <a:solidFill>
                  <a:srgbClr val="7442A4"/>
                </a:solidFill>
                <a:latin typeface="Poppins"/>
                <a:ea typeface="Poppins"/>
                <a:cs typeface="Poppins"/>
                <a:sym typeface="Poppins"/>
              </a:rPr>
              <a:t>PHP (Hypertext Preprocessor) là một ngôn ngữ lập trình kịch bản chạy phía máy chủ, được thiết kế để phát triển các ứng dụng web động. PHP cho phép nhúng trực tiếp vào mã HTML và hỗ trợ xử lý dữ liệu, quản lý phiên làm việc, cũng như giao tiếp với các hệ quản trị cơ sở dữ liệu như MySQL.</a:t>
            </a:r>
          </a:p>
        </p:txBody>
      </p:sp>
      <p:sp>
        <p:nvSpPr>
          <p:cNvPr name="TextBox 19" id="19"/>
          <p:cNvSpPr txBox="true"/>
          <p:nvPr/>
        </p:nvSpPr>
        <p:spPr>
          <a:xfrm rot="0">
            <a:off x="1028700" y="1995593"/>
            <a:ext cx="7123775" cy="942653"/>
          </a:xfrm>
          <a:prstGeom prst="rect">
            <a:avLst/>
          </a:prstGeom>
        </p:spPr>
        <p:txBody>
          <a:bodyPr anchor="t" rtlCol="false" tIns="0" lIns="0" bIns="0" rIns="0">
            <a:spAutoFit/>
          </a:bodyPr>
          <a:lstStyle/>
          <a:p>
            <a:pPr algn="l">
              <a:lnSpc>
                <a:spcPts val="7367"/>
              </a:lnSpc>
              <a:spcBef>
                <a:spcPct val="0"/>
              </a:spcBef>
            </a:pPr>
            <a:r>
              <a:rPr lang="en-US" sz="5262">
                <a:solidFill>
                  <a:srgbClr val="7442A4"/>
                </a:solidFill>
                <a:latin typeface="Poppins"/>
                <a:ea typeface="Poppins"/>
                <a:cs typeface="Poppins"/>
                <a:sym typeface="Poppins"/>
              </a:rPr>
              <a:t>1.4 PHP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grpSp>
        <p:nvGrpSpPr>
          <p:cNvPr name="Group 3" id="3"/>
          <p:cNvGrpSpPr/>
          <p:nvPr/>
        </p:nvGrpSpPr>
        <p:grpSpPr>
          <a:xfrm rot="0">
            <a:off x="0" y="9717251"/>
            <a:ext cx="18288000" cy="569749"/>
            <a:chOff x="0" y="0"/>
            <a:chExt cx="4816593" cy="150057"/>
          </a:xfrm>
        </p:grpSpPr>
        <p:sp>
          <p:nvSpPr>
            <p:cNvPr name="Freeform 4" id="4"/>
            <p:cNvSpPr/>
            <p:nvPr/>
          </p:nvSpPr>
          <p:spPr>
            <a:xfrm flipH="false" flipV="false" rot="0">
              <a:off x="0" y="0"/>
              <a:ext cx="4816592" cy="150057"/>
            </a:xfrm>
            <a:custGeom>
              <a:avLst/>
              <a:gdLst/>
              <a:ahLst/>
              <a:cxnLst/>
              <a:rect r="r" b="b" t="t" l="l"/>
              <a:pathLst>
                <a:path h="150057" w="4816592">
                  <a:moveTo>
                    <a:pt x="0" y="0"/>
                  </a:moveTo>
                  <a:lnTo>
                    <a:pt x="4816592" y="0"/>
                  </a:lnTo>
                  <a:lnTo>
                    <a:pt x="4816592" y="150057"/>
                  </a:lnTo>
                  <a:lnTo>
                    <a:pt x="0" y="150057"/>
                  </a:lnTo>
                  <a:close/>
                </a:path>
              </a:pathLst>
            </a:custGeom>
            <a:solidFill>
              <a:srgbClr val="7442A4"/>
            </a:solidFill>
          </p:spPr>
        </p:sp>
        <p:sp>
          <p:nvSpPr>
            <p:cNvPr name="TextBox 5" id="5"/>
            <p:cNvSpPr txBox="true"/>
            <p:nvPr/>
          </p:nvSpPr>
          <p:spPr>
            <a:xfrm>
              <a:off x="0" y="-57150"/>
              <a:ext cx="4816593" cy="20720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6903640" y="8094453"/>
            <a:ext cx="513283" cy="892681"/>
          </a:xfrm>
          <a:custGeom>
            <a:avLst/>
            <a:gdLst/>
            <a:ahLst/>
            <a:cxnLst/>
            <a:rect r="r" b="b" t="t" l="l"/>
            <a:pathLst>
              <a:path h="892681" w="513283">
                <a:moveTo>
                  <a:pt x="0" y="0"/>
                </a:moveTo>
                <a:lnTo>
                  <a:pt x="513284" y="0"/>
                </a:lnTo>
                <a:lnTo>
                  <a:pt x="513284" y="892681"/>
                </a:lnTo>
                <a:lnTo>
                  <a:pt x="0" y="892681"/>
                </a:lnTo>
                <a:lnTo>
                  <a:pt x="0" y="0"/>
                </a:lnTo>
                <a:close/>
              </a:path>
            </a:pathLst>
          </a:custGeom>
          <a:blipFill>
            <a:blip r:embed="rId3">
              <a:extLst>
                <a:ext uri="{96DAC541-7B7A-43D3-8B79-37D633B846F1}">
                  <asvg:svgBlip xmlns:asvg="http://schemas.microsoft.com/office/drawing/2016/SVG/main" r:embed="rId4"/>
                </a:ext>
              </a:extLst>
            </a:blip>
            <a:stretch>
              <a:fillRect l="0" t="0" r="-623225" b="-128196"/>
            </a:stretch>
          </a:blipFill>
        </p:spPr>
      </p:sp>
      <p:sp>
        <p:nvSpPr>
          <p:cNvPr name="Freeform 7" id="7"/>
          <p:cNvSpPr/>
          <p:nvPr/>
        </p:nvSpPr>
        <p:spPr>
          <a:xfrm flipH="false" flipV="false" rot="0">
            <a:off x="11743961" y="0"/>
            <a:ext cx="1866107" cy="1425239"/>
          </a:xfrm>
          <a:custGeom>
            <a:avLst/>
            <a:gdLst/>
            <a:ahLst/>
            <a:cxnLst/>
            <a:rect r="r" b="b" t="t" l="l"/>
            <a:pathLst>
              <a:path h="1425239" w="1866107">
                <a:moveTo>
                  <a:pt x="0" y="0"/>
                </a:moveTo>
                <a:lnTo>
                  <a:pt x="1866107" y="0"/>
                </a:lnTo>
                <a:lnTo>
                  <a:pt x="1866107" y="1425239"/>
                </a:lnTo>
                <a:lnTo>
                  <a:pt x="0" y="14252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8304875" y="2209800"/>
            <a:ext cx="9049078" cy="8544615"/>
            <a:chOff x="0" y="0"/>
            <a:chExt cx="2383296" cy="2250433"/>
          </a:xfrm>
        </p:grpSpPr>
        <p:sp>
          <p:nvSpPr>
            <p:cNvPr name="Freeform 9" id="9"/>
            <p:cNvSpPr/>
            <p:nvPr/>
          </p:nvSpPr>
          <p:spPr>
            <a:xfrm flipH="false" flipV="false" rot="0">
              <a:off x="0" y="0"/>
              <a:ext cx="2383296" cy="2250434"/>
            </a:xfrm>
            <a:custGeom>
              <a:avLst/>
              <a:gdLst/>
              <a:ahLst/>
              <a:cxnLst/>
              <a:rect r="r" b="b" t="t" l="l"/>
              <a:pathLst>
                <a:path h="2250434" w="2383296">
                  <a:moveTo>
                    <a:pt x="30800" y="0"/>
                  </a:moveTo>
                  <a:lnTo>
                    <a:pt x="2352497" y="0"/>
                  </a:lnTo>
                  <a:cubicBezTo>
                    <a:pt x="2369507" y="0"/>
                    <a:pt x="2383296" y="13790"/>
                    <a:pt x="2383296" y="30800"/>
                  </a:cubicBezTo>
                  <a:lnTo>
                    <a:pt x="2383296" y="2219634"/>
                  </a:lnTo>
                  <a:cubicBezTo>
                    <a:pt x="2383296" y="2236644"/>
                    <a:pt x="2369507" y="2250434"/>
                    <a:pt x="2352497" y="2250434"/>
                  </a:cubicBezTo>
                  <a:lnTo>
                    <a:pt x="30800" y="2250434"/>
                  </a:lnTo>
                  <a:cubicBezTo>
                    <a:pt x="13790" y="2250434"/>
                    <a:pt x="0" y="2236644"/>
                    <a:pt x="0" y="2219634"/>
                  </a:cubicBezTo>
                  <a:lnTo>
                    <a:pt x="0" y="30800"/>
                  </a:lnTo>
                  <a:cubicBezTo>
                    <a:pt x="0" y="13790"/>
                    <a:pt x="13790" y="0"/>
                    <a:pt x="30800" y="0"/>
                  </a:cubicBezTo>
                  <a:close/>
                </a:path>
              </a:pathLst>
            </a:custGeom>
            <a:solidFill>
              <a:srgbClr val="FFDA15"/>
            </a:solidFill>
            <a:ln w="9525" cap="rnd">
              <a:solidFill>
                <a:srgbClr val="7442A4"/>
              </a:solidFill>
              <a:prstDash val="solid"/>
              <a:round/>
            </a:ln>
          </p:spPr>
        </p:sp>
        <p:sp>
          <p:nvSpPr>
            <p:cNvPr name="TextBox 10" id="10"/>
            <p:cNvSpPr txBox="true"/>
            <p:nvPr/>
          </p:nvSpPr>
          <p:spPr>
            <a:xfrm>
              <a:off x="0" y="-57150"/>
              <a:ext cx="2383296" cy="230758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152475" y="2057400"/>
            <a:ext cx="9049078" cy="8544615"/>
            <a:chOff x="0" y="0"/>
            <a:chExt cx="2383296" cy="2250433"/>
          </a:xfrm>
        </p:grpSpPr>
        <p:sp>
          <p:nvSpPr>
            <p:cNvPr name="Freeform 12" id="12"/>
            <p:cNvSpPr/>
            <p:nvPr/>
          </p:nvSpPr>
          <p:spPr>
            <a:xfrm flipH="false" flipV="false" rot="0">
              <a:off x="0" y="0"/>
              <a:ext cx="2383296" cy="2250434"/>
            </a:xfrm>
            <a:custGeom>
              <a:avLst/>
              <a:gdLst/>
              <a:ahLst/>
              <a:cxnLst/>
              <a:rect r="r" b="b" t="t" l="l"/>
              <a:pathLst>
                <a:path h="2250434" w="2383296">
                  <a:moveTo>
                    <a:pt x="30800" y="0"/>
                  </a:moveTo>
                  <a:lnTo>
                    <a:pt x="2352497" y="0"/>
                  </a:lnTo>
                  <a:cubicBezTo>
                    <a:pt x="2369507" y="0"/>
                    <a:pt x="2383296" y="13790"/>
                    <a:pt x="2383296" y="30800"/>
                  </a:cubicBezTo>
                  <a:lnTo>
                    <a:pt x="2383296" y="2219634"/>
                  </a:lnTo>
                  <a:cubicBezTo>
                    <a:pt x="2383296" y="2236644"/>
                    <a:pt x="2369507" y="2250434"/>
                    <a:pt x="2352497" y="2250434"/>
                  </a:cubicBezTo>
                  <a:lnTo>
                    <a:pt x="30800" y="2250434"/>
                  </a:lnTo>
                  <a:cubicBezTo>
                    <a:pt x="13790" y="2250434"/>
                    <a:pt x="0" y="2236644"/>
                    <a:pt x="0" y="2219634"/>
                  </a:cubicBezTo>
                  <a:lnTo>
                    <a:pt x="0" y="30800"/>
                  </a:lnTo>
                  <a:cubicBezTo>
                    <a:pt x="0" y="13790"/>
                    <a:pt x="13790" y="0"/>
                    <a:pt x="30800" y="0"/>
                  </a:cubicBezTo>
                  <a:close/>
                </a:path>
              </a:pathLst>
            </a:custGeom>
            <a:solidFill>
              <a:srgbClr val="FFFFFF"/>
            </a:solidFill>
            <a:ln w="19050" cap="rnd">
              <a:solidFill>
                <a:srgbClr val="7442A4"/>
              </a:solidFill>
              <a:prstDash val="solid"/>
              <a:round/>
            </a:ln>
          </p:spPr>
        </p:sp>
        <p:sp>
          <p:nvSpPr>
            <p:cNvPr name="TextBox 13" id="13"/>
            <p:cNvSpPr txBox="true"/>
            <p:nvPr/>
          </p:nvSpPr>
          <p:spPr>
            <a:xfrm>
              <a:off x="0" y="-57150"/>
              <a:ext cx="2383296" cy="23075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flipV="true">
            <a:off x="1028700" y="4553232"/>
            <a:ext cx="1744494" cy="0"/>
          </a:xfrm>
          <a:prstGeom prst="line">
            <a:avLst/>
          </a:prstGeom>
          <a:ln cap="flat" w="390525">
            <a:solidFill>
              <a:srgbClr val="FFDA15"/>
            </a:solidFill>
            <a:prstDash val="solid"/>
            <a:headEnd type="none" len="sm" w="sm"/>
            <a:tailEnd type="none" len="sm" w="sm"/>
          </a:ln>
        </p:spPr>
      </p:sp>
      <p:sp>
        <p:nvSpPr>
          <p:cNvPr name="Freeform 15" id="15"/>
          <p:cNvSpPr/>
          <p:nvPr/>
        </p:nvSpPr>
        <p:spPr>
          <a:xfrm flipH="false" flipV="false" rot="0">
            <a:off x="522585" y="6482107"/>
            <a:ext cx="3941594" cy="3002778"/>
          </a:xfrm>
          <a:custGeom>
            <a:avLst/>
            <a:gdLst/>
            <a:ahLst/>
            <a:cxnLst/>
            <a:rect r="r" b="b" t="t" l="l"/>
            <a:pathLst>
              <a:path h="3002778" w="3941594">
                <a:moveTo>
                  <a:pt x="0" y="0"/>
                </a:moveTo>
                <a:lnTo>
                  <a:pt x="3941594" y="0"/>
                </a:lnTo>
                <a:lnTo>
                  <a:pt x="3941594" y="3002778"/>
                </a:lnTo>
                <a:lnTo>
                  <a:pt x="0" y="30027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4845179" y="4030902"/>
            <a:ext cx="2928717" cy="2602897"/>
          </a:xfrm>
          <a:custGeom>
            <a:avLst/>
            <a:gdLst/>
            <a:ahLst/>
            <a:cxnLst/>
            <a:rect r="r" b="b" t="t" l="l"/>
            <a:pathLst>
              <a:path h="2602897" w="2928717">
                <a:moveTo>
                  <a:pt x="0" y="0"/>
                </a:moveTo>
                <a:lnTo>
                  <a:pt x="2928716" y="0"/>
                </a:lnTo>
                <a:lnTo>
                  <a:pt x="2928716" y="2602897"/>
                </a:lnTo>
                <a:lnTo>
                  <a:pt x="0" y="26028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7" id="17"/>
          <p:cNvSpPr txBox="true"/>
          <p:nvPr/>
        </p:nvSpPr>
        <p:spPr>
          <a:xfrm rot="0">
            <a:off x="1028700" y="882475"/>
            <a:ext cx="15991169" cy="942653"/>
          </a:xfrm>
          <a:prstGeom prst="rect">
            <a:avLst/>
          </a:prstGeom>
        </p:spPr>
        <p:txBody>
          <a:bodyPr anchor="t" rtlCol="false" tIns="0" lIns="0" bIns="0" rIns="0">
            <a:spAutoFit/>
          </a:bodyPr>
          <a:lstStyle/>
          <a:p>
            <a:pPr algn="l">
              <a:lnSpc>
                <a:spcPts val="7367"/>
              </a:lnSpc>
              <a:spcBef>
                <a:spcPct val="0"/>
              </a:spcBef>
            </a:pPr>
            <a:r>
              <a:rPr lang="en-US" sz="5262" b="true">
                <a:solidFill>
                  <a:srgbClr val="7442A4"/>
                </a:solidFill>
                <a:latin typeface="Poppins Bold"/>
                <a:ea typeface="Poppins Bold"/>
                <a:cs typeface="Poppins Bold"/>
                <a:sym typeface="Poppins Bold"/>
              </a:rPr>
              <a:t>II/ Hiện thực hóa nghiên cứu</a:t>
            </a:r>
          </a:p>
        </p:txBody>
      </p:sp>
      <p:sp>
        <p:nvSpPr>
          <p:cNvPr name="TextBox 18" id="18"/>
          <p:cNvSpPr txBox="true"/>
          <p:nvPr/>
        </p:nvSpPr>
        <p:spPr>
          <a:xfrm rot="0">
            <a:off x="8904879" y="3390020"/>
            <a:ext cx="7544270" cy="4276725"/>
          </a:xfrm>
          <a:prstGeom prst="rect">
            <a:avLst/>
          </a:prstGeom>
        </p:spPr>
        <p:txBody>
          <a:bodyPr anchor="t" rtlCol="false" tIns="0" lIns="0" bIns="0" rIns="0">
            <a:spAutoFit/>
          </a:bodyPr>
          <a:lstStyle/>
          <a:p>
            <a:pPr algn="l">
              <a:lnSpc>
                <a:spcPts val="4200"/>
              </a:lnSpc>
              <a:spcBef>
                <a:spcPct val="0"/>
              </a:spcBef>
            </a:pPr>
            <a:r>
              <a:rPr lang="en-US" sz="3000" spc="195">
                <a:solidFill>
                  <a:srgbClr val="7442A4"/>
                </a:solidFill>
                <a:latin typeface="Poppins"/>
                <a:ea typeface="Poppins"/>
                <a:cs typeface="Poppins"/>
                <a:sym typeface="Poppins"/>
              </a:rPr>
              <a:t>Website thực hiện các chức năng cơ bản như: khách hàng đặt hàng online tại trang web, tương tác với người quản trị. Người quản trị sẽ quản lý các thông tin tài khoản của khách hàng và nhân viên, quản lý sản phẩm, quản lý nhập hàng và quản lý chương trình khuyến mãi.</a:t>
            </a:r>
          </a:p>
        </p:txBody>
      </p:sp>
      <p:sp>
        <p:nvSpPr>
          <p:cNvPr name="TextBox 19" id="19"/>
          <p:cNvSpPr txBox="true"/>
          <p:nvPr/>
        </p:nvSpPr>
        <p:spPr>
          <a:xfrm rot="0">
            <a:off x="1028700" y="1995593"/>
            <a:ext cx="7123775" cy="1876103"/>
          </a:xfrm>
          <a:prstGeom prst="rect">
            <a:avLst/>
          </a:prstGeom>
        </p:spPr>
        <p:txBody>
          <a:bodyPr anchor="t" rtlCol="false" tIns="0" lIns="0" bIns="0" rIns="0">
            <a:spAutoFit/>
          </a:bodyPr>
          <a:lstStyle/>
          <a:p>
            <a:pPr algn="l">
              <a:lnSpc>
                <a:spcPts val="7367"/>
              </a:lnSpc>
              <a:spcBef>
                <a:spcPct val="0"/>
              </a:spcBef>
            </a:pPr>
            <a:r>
              <a:rPr lang="en-US" sz="5262">
                <a:solidFill>
                  <a:srgbClr val="7442A4"/>
                </a:solidFill>
                <a:latin typeface="Poppins"/>
                <a:ea typeface="Poppins"/>
                <a:cs typeface="Poppins"/>
                <a:sym typeface="Poppins"/>
              </a:rPr>
              <a:t>2.1. Hiện thực hóa nghiên cứu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grpSp>
        <p:nvGrpSpPr>
          <p:cNvPr name="Group 3" id="3"/>
          <p:cNvGrpSpPr/>
          <p:nvPr/>
        </p:nvGrpSpPr>
        <p:grpSpPr>
          <a:xfrm rot="0">
            <a:off x="0" y="0"/>
            <a:ext cx="4561519" cy="10287000"/>
            <a:chOff x="0" y="0"/>
            <a:chExt cx="1201388" cy="2709333"/>
          </a:xfrm>
        </p:grpSpPr>
        <p:sp>
          <p:nvSpPr>
            <p:cNvPr name="Freeform 4" id="4"/>
            <p:cNvSpPr/>
            <p:nvPr/>
          </p:nvSpPr>
          <p:spPr>
            <a:xfrm flipH="false" flipV="false" rot="0">
              <a:off x="0" y="0"/>
              <a:ext cx="1201388" cy="2709333"/>
            </a:xfrm>
            <a:custGeom>
              <a:avLst/>
              <a:gdLst/>
              <a:ahLst/>
              <a:cxnLst/>
              <a:rect r="r" b="b" t="t" l="l"/>
              <a:pathLst>
                <a:path h="2709333" w="1201388">
                  <a:moveTo>
                    <a:pt x="0" y="0"/>
                  </a:moveTo>
                  <a:lnTo>
                    <a:pt x="1201388" y="0"/>
                  </a:lnTo>
                  <a:lnTo>
                    <a:pt x="1201388" y="2709333"/>
                  </a:lnTo>
                  <a:lnTo>
                    <a:pt x="0" y="2709333"/>
                  </a:lnTo>
                  <a:close/>
                </a:path>
              </a:pathLst>
            </a:custGeom>
            <a:solidFill>
              <a:srgbClr val="7442A4"/>
            </a:solidFill>
          </p:spPr>
        </p:sp>
        <p:sp>
          <p:nvSpPr>
            <p:cNvPr name="TextBox 5" id="5"/>
            <p:cNvSpPr txBox="true"/>
            <p:nvPr/>
          </p:nvSpPr>
          <p:spPr>
            <a:xfrm>
              <a:off x="0" y="-57150"/>
              <a:ext cx="1201388"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62100" y="2513265"/>
            <a:ext cx="15127989" cy="7273076"/>
            <a:chOff x="0" y="0"/>
            <a:chExt cx="3984326" cy="1915543"/>
          </a:xfrm>
        </p:grpSpPr>
        <p:sp>
          <p:nvSpPr>
            <p:cNvPr name="Freeform 7" id="7"/>
            <p:cNvSpPr/>
            <p:nvPr/>
          </p:nvSpPr>
          <p:spPr>
            <a:xfrm flipH="false" flipV="false" rot="0">
              <a:off x="0" y="0"/>
              <a:ext cx="3984327" cy="1915543"/>
            </a:xfrm>
            <a:custGeom>
              <a:avLst/>
              <a:gdLst/>
              <a:ahLst/>
              <a:cxnLst/>
              <a:rect r="r" b="b" t="t" l="l"/>
              <a:pathLst>
                <a:path h="1915543" w="3984327">
                  <a:moveTo>
                    <a:pt x="24053" y="0"/>
                  </a:moveTo>
                  <a:lnTo>
                    <a:pt x="3960274" y="0"/>
                  </a:lnTo>
                  <a:cubicBezTo>
                    <a:pt x="3973558" y="0"/>
                    <a:pt x="3984327" y="10769"/>
                    <a:pt x="3984327" y="24053"/>
                  </a:cubicBezTo>
                  <a:lnTo>
                    <a:pt x="3984327" y="1891490"/>
                  </a:lnTo>
                  <a:cubicBezTo>
                    <a:pt x="3984327" y="1897869"/>
                    <a:pt x="3981793" y="1903987"/>
                    <a:pt x="3977282" y="1908498"/>
                  </a:cubicBezTo>
                  <a:cubicBezTo>
                    <a:pt x="3972771" y="1913008"/>
                    <a:pt x="3966653" y="1915543"/>
                    <a:pt x="3960274" y="1915543"/>
                  </a:cubicBezTo>
                  <a:lnTo>
                    <a:pt x="24053" y="1915543"/>
                  </a:lnTo>
                  <a:cubicBezTo>
                    <a:pt x="17674" y="1915543"/>
                    <a:pt x="11556" y="1913008"/>
                    <a:pt x="7045" y="1908498"/>
                  </a:cubicBezTo>
                  <a:cubicBezTo>
                    <a:pt x="2534" y="1903987"/>
                    <a:pt x="0" y="1897869"/>
                    <a:pt x="0" y="1891490"/>
                  </a:cubicBezTo>
                  <a:lnTo>
                    <a:pt x="0" y="24053"/>
                  </a:lnTo>
                  <a:cubicBezTo>
                    <a:pt x="0" y="17674"/>
                    <a:pt x="2534" y="11556"/>
                    <a:pt x="7045" y="7045"/>
                  </a:cubicBezTo>
                  <a:cubicBezTo>
                    <a:pt x="11556" y="2534"/>
                    <a:pt x="17674" y="0"/>
                    <a:pt x="24053" y="0"/>
                  </a:cubicBezTo>
                  <a:close/>
                </a:path>
              </a:pathLst>
            </a:custGeom>
            <a:solidFill>
              <a:srgbClr val="FFDA15"/>
            </a:solidFill>
            <a:ln w="9525" cap="rnd">
              <a:solidFill>
                <a:srgbClr val="7442A4"/>
              </a:solidFill>
              <a:prstDash val="solid"/>
              <a:round/>
            </a:ln>
          </p:spPr>
        </p:sp>
        <p:sp>
          <p:nvSpPr>
            <p:cNvPr name="TextBox 8" id="8"/>
            <p:cNvSpPr txBox="true"/>
            <p:nvPr/>
          </p:nvSpPr>
          <p:spPr>
            <a:xfrm>
              <a:off x="0" y="-57150"/>
              <a:ext cx="3984326" cy="197269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409700" y="2360865"/>
            <a:ext cx="15124775" cy="7202369"/>
            <a:chOff x="0" y="0"/>
            <a:chExt cx="3983480" cy="1896920"/>
          </a:xfrm>
        </p:grpSpPr>
        <p:sp>
          <p:nvSpPr>
            <p:cNvPr name="Freeform 10" id="10"/>
            <p:cNvSpPr/>
            <p:nvPr/>
          </p:nvSpPr>
          <p:spPr>
            <a:xfrm flipH="false" flipV="false" rot="0">
              <a:off x="0" y="0"/>
              <a:ext cx="3983480" cy="1896920"/>
            </a:xfrm>
            <a:custGeom>
              <a:avLst/>
              <a:gdLst/>
              <a:ahLst/>
              <a:cxnLst/>
              <a:rect r="r" b="b" t="t" l="l"/>
              <a:pathLst>
                <a:path h="1896920" w="3983480">
                  <a:moveTo>
                    <a:pt x="18427" y="0"/>
                  </a:moveTo>
                  <a:lnTo>
                    <a:pt x="3965053" y="0"/>
                  </a:lnTo>
                  <a:cubicBezTo>
                    <a:pt x="3969939" y="0"/>
                    <a:pt x="3974627" y="1941"/>
                    <a:pt x="3978082" y="5397"/>
                  </a:cubicBezTo>
                  <a:cubicBezTo>
                    <a:pt x="3981538" y="8853"/>
                    <a:pt x="3983480" y="13540"/>
                    <a:pt x="3983480" y="18427"/>
                  </a:cubicBezTo>
                  <a:lnTo>
                    <a:pt x="3983480" y="1878493"/>
                  </a:lnTo>
                  <a:cubicBezTo>
                    <a:pt x="3983480" y="1888670"/>
                    <a:pt x="3975229" y="1896920"/>
                    <a:pt x="3965053" y="1896920"/>
                  </a:cubicBezTo>
                  <a:lnTo>
                    <a:pt x="18427" y="1896920"/>
                  </a:lnTo>
                  <a:cubicBezTo>
                    <a:pt x="8250" y="1896920"/>
                    <a:pt x="0" y="1888670"/>
                    <a:pt x="0" y="1878493"/>
                  </a:cubicBezTo>
                  <a:lnTo>
                    <a:pt x="0" y="18427"/>
                  </a:lnTo>
                  <a:cubicBezTo>
                    <a:pt x="0" y="13540"/>
                    <a:pt x="1941" y="8853"/>
                    <a:pt x="5397" y="5397"/>
                  </a:cubicBezTo>
                  <a:cubicBezTo>
                    <a:pt x="8853" y="1941"/>
                    <a:pt x="13540" y="0"/>
                    <a:pt x="18427" y="0"/>
                  </a:cubicBezTo>
                  <a:close/>
                </a:path>
              </a:pathLst>
            </a:custGeom>
            <a:solidFill>
              <a:srgbClr val="FFFFFF"/>
            </a:solidFill>
            <a:ln w="19050" cap="rnd">
              <a:solidFill>
                <a:srgbClr val="7442A4"/>
              </a:solidFill>
              <a:prstDash val="solid"/>
              <a:round/>
            </a:ln>
          </p:spPr>
        </p:sp>
        <p:sp>
          <p:nvSpPr>
            <p:cNvPr name="TextBox 11" id="11"/>
            <p:cNvSpPr txBox="true"/>
            <p:nvPr/>
          </p:nvSpPr>
          <p:spPr>
            <a:xfrm>
              <a:off x="0" y="-57150"/>
              <a:ext cx="3983480" cy="1954070"/>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4748059" y="1311021"/>
            <a:ext cx="5540787" cy="71680"/>
          </a:xfrm>
          <a:prstGeom prst="line">
            <a:avLst/>
          </a:prstGeom>
          <a:ln cap="flat" w="390525">
            <a:solidFill>
              <a:srgbClr val="FFDA15"/>
            </a:solidFill>
            <a:prstDash val="solid"/>
            <a:headEnd type="none" len="sm" w="sm"/>
            <a:tailEnd type="none" len="sm" w="sm"/>
          </a:ln>
        </p:spPr>
      </p:sp>
      <p:sp>
        <p:nvSpPr>
          <p:cNvPr name="Freeform 13" id="13"/>
          <p:cNvSpPr/>
          <p:nvPr/>
        </p:nvSpPr>
        <p:spPr>
          <a:xfrm flipH="false" flipV="false" rot="5400000">
            <a:off x="16556318" y="758388"/>
            <a:ext cx="513283" cy="892681"/>
          </a:xfrm>
          <a:custGeom>
            <a:avLst/>
            <a:gdLst/>
            <a:ahLst/>
            <a:cxnLst/>
            <a:rect r="r" b="b" t="t" l="l"/>
            <a:pathLst>
              <a:path h="892681" w="513283">
                <a:moveTo>
                  <a:pt x="0" y="0"/>
                </a:moveTo>
                <a:lnTo>
                  <a:pt x="513283" y="0"/>
                </a:lnTo>
                <a:lnTo>
                  <a:pt x="513283" y="892681"/>
                </a:lnTo>
                <a:lnTo>
                  <a:pt x="0" y="892681"/>
                </a:lnTo>
                <a:lnTo>
                  <a:pt x="0" y="0"/>
                </a:lnTo>
                <a:close/>
              </a:path>
            </a:pathLst>
          </a:custGeom>
          <a:blipFill>
            <a:blip r:embed="rId3">
              <a:extLst>
                <a:ext uri="{96DAC541-7B7A-43D3-8B79-37D633B846F1}">
                  <asvg:svgBlip xmlns:asvg="http://schemas.microsoft.com/office/drawing/2016/SVG/main" r:embed="rId4"/>
                </a:ext>
              </a:extLst>
            </a:blip>
            <a:stretch>
              <a:fillRect l="0" t="0" r="-623225" b="-128196"/>
            </a:stretch>
          </a:blipFill>
        </p:spPr>
      </p:sp>
      <p:sp>
        <p:nvSpPr>
          <p:cNvPr name="Freeform 14" id="14"/>
          <p:cNvSpPr/>
          <p:nvPr/>
        </p:nvSpPr>
        <p:spPr>
          <a:xfrm flipH="false" flipV="false" rot="0">
            <a:off x="1457325" y="1229976"/>
            <a:ext cx="2133375" cy="552614"/>
          </a:xfrm>
          <a:custGeom>
            <a:avLst/>
            <a:gdLst/>
            <a:ahLst/>
            <a:cxnLst/>
            <a:rect r="r" b="b" t="t" l="l"/>
            <a:pathLst>
              <a:path h="552614" w="2133375">
                <a:moveTo>
                  <a:pt x="0" y="0"/>
                </a:moveTo>
                <a:lnTo>
                  <a:pt x="2133375" y="0"/>
                </a:lnTo>
                <a:lnTo>
                  <a:pt x="2133375" y="552614"/>
                </a:lnTo>
                <a:lnTo>
                  <a:pt x="0" y="552614"/>
                </a:lnTo>
                <a:lnTo>
                  <a:pt x="0" y="0"/>
                </a:lnTo>
                <a:close/>
              </a:path>
            </a:pathLst>
          </a:custGeom>
          <a:blipFill>
            <a:blip r:embed="rId3">
              <a:extLst>
                <a:ext uri="{96DAC541-7B7A-43D3-8B79-37D633B846F1}">
                  <asvg:svgBlip xmlns:asvg="http://schemas.microsoft.com/office/drawing/2016/SVG/main" r:embed="rId4"/>
                </a:ext>
              </a:extLst>
            </a:blip>
            <a:stretch>
              <a:fillRect l="0" t="0" r="-74005" b="-268624"/>
            </a:stretch>
          </a:blipFill>
        </p:spPr>
      </p:sp>
      <p:sp>
        <p:nvSpPr>
          <p:cNvPr name="Freeform 15" id="15"/>
          <p:cNvSpPr/>
          <p:nvPr/>
        </p:nvSpPr>
        <p:spPr>
          <a:xfrm flipH="false" flipV="false" rot="0">
            <a:off x="3655491" y="3571778"/>
            <a:ext cx="10633193" cy="4780543"/>
          </a:xfrm>
          <a:custGeom>
            <a:avLst/>
            <a:gdLst/>
            <a:ahLst/>
            <a:cxnLst/>
            <a:rect r="r" b="b" t="t" l="l"/>
            <a:pathLst>
              <a:path h="4780543" w="10633193">
                <a:moveTo>
                  <a:pt x="0" y="0"/>
                </a:moveTo>
                <a:lnTo>
                  <a:pt x="10633193" y="0"/>
                </a:lnTo>
                <a:lnTo>
                  <a:pt x="10633193" y="4780543"/>
                </a:lnTo>
                <a:lnTo>
                  <a:pt x="0" y="4780543"/>
                </a:lnTo>
                <a:lnTo>
                  <a:pt x="0" y="0"/>
                </a:lnTo>
                <a:close/>
              </a:path>
            </a:pathLst>
          </a:custGeom>
          <a:blipFill>
            <a:blip r:embed="rId5"/>
            <a:stretch>
              <a:fillRect l="0" t="0" r="0" b="0"/>
            </a:stretch>
          </a:blipFill>
        </p:spPr>
      </p:sp>
      <p:sp>
        <p:nvSpPr>
          <p:cNvPr name="TextBox 16" id="16"/>
          <p:cNvSpPr txBox="true"/>
          <p:nvPr/>
        </p:nvSpPr>
        <p:spPr>
          <a:xfrm rot="0">
            <a:off x="4737348" y="96922"/>
            <a:ext cx="11453442" cy="942653"/>
          </a:xfrm>
          <a:prstGeom prst="rect">
            <a:avLst/>
          </a:prstGeom>
        </p:spPr>
        <p:txBody>
          <a:bodyPr anchor="t" rtlCol="false" tIns="0" lIns="0" bIns="0" rIns="0">
            <a:spAutoFit/>
          </a:bodyPr>
          <a:lstStyle/>
          <a:p>
            <a:pPr algn="l">
              <a:lnSpc>
                <a:spcPts val="7367"/>
              </a:lnSpc>
              <a:spcBef>
                <a:spcPct val="0"/>
              </a:spcBef>
            </a:pPr>
            <a:r>
              <a:rPr lang="en-US" sz="5262" b="true">
                <a:solidFill>
                  <a:srgbClr val="7442A4"/>
                </a:solidFill>
                <a:latin typeface="Poppins Bold"/>
                <a:ea typeface="Poppins Bold"/>
                <a:cs typeface="Poppins Bold"/>
                <a:sym typeface="Poppins Bold"/>
              </a:rPr>
              <a:t>2.2 Mô tả các chức năng</a:t>
            </a:r>
          </a:p>
        </p:txBody>
      </p:sp>
      <p:sp>
        <p:nvSpPr>
          <p:cNvPr name="TextBox 17" id="17"/>
          <p:cNvSpPr txBox="true"/>
          <p:nvPr/>
        </p:nvSpPr>
        <p:spPr>
          <a:xfrm rot="0">
            <a:off x="4748059" y="1363408"/>
            <a:ext cx="11618560" cy="942653"/>
          </a:xfrm>
          <a:prstGeom prst="rect">
            <a:avLst/>
          </a:prstGeom>
        </p:spPr>
        <p:txBody>
          <a:bodyPr anchor="t" rtlCol="false" tIns="0" lIns="0" bIns="0" rIns="0">
            <a:spAutoFit/>
          </a:bodyPr>
          <a:lstStyle/>
          <a:p>
            <a:pPr algn="l">
              <a:lnSpc>
                <a:spcPts val="7367"/>
              </a:lnSpc>
              <a:spcBef>
                <a:spcPct val="0"/>
              </a:spcBef>
            </a:pPr>
            <a:r>
              <a:rPr lang="en-US" sz="5262">
                <a:solidFill>
                  <a:srgbClr val="7442A4"/>
                </a:solidFill>
                <a:latin typeface="Poppins"/>
                <a:ea typeface="Poppins"/>
                <a:cs typeface="Poppins"/>
                <a:sym typeface="Poppins"/>
              </a:rPr>
              <a:t>Chức năng chính của website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DAGbzkNggP4</dc:identifier>
  <dcterms:modified xsi:type="dcterms:W3CDTF">2011-08-01T06:04:30Z</dcterms:modified>
  <cp:revision>1</cp:revision>
  <dc:title>-</dc:title>
</cp:coreProperties>
</file>