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3444" autoAdjust="0"/>
  </p:normalViewPr>
  <p:slideViewPr>
    <p:cSldViewPr snapToGrid="0">
      <p:cViewPr varScale="1">
        <p:scale>
          <a:sx n="65" d="100"/>
          <a:sy n="65" d="100"/>
        </p:scale>
        <p:origin x="-65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1B007-8B36-4068-A1D4-2B36EE60F21F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97103-1D91-49CC-9E7A-E6092510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6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37136"/>
            <a:ext cx="9144000" cy="109855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118937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110171"/>
            <a:ext cx="12192000" cy="4504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3137" y="3080084"/>
            <a:ext cx="11165305" cy="360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4B37-D260-4A5A-A993-DB888142D7A4}" type="datetime1">
              <a:rPr lang="en-US" smtClean="0"/>
              <a:t>3/16/2017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9448800" y="6472488"/>
            <a:ext cx="2743200" cy="365125"/>
          </a:xfrm>
        </p:spPr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2481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E64-26C3-4ABE-8894-1ABA69838955}" type="datetime1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2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DE75-82A5-4A34-A4C1-152496EFF4DD}" type="datetime1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3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3632"/>
          </a:xfr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3000"/>
            </a:lvl1pPr>
            <a:lvl2pPr marL="914400" indent="-457200">
              <a:buFont typeface="Arial" panose="020B0604020202020204" pitchFamily="34" charset="0"/>
              <a:buChar char="•"/>
              <a:defRPr sz="2800"/>
            </a:lvl2pPr>
            <a:lvl3pPr marL="1143000" indent="-228600">
              <a:buFont typeface="Wingdings" panose="05000000000000000000" pitchFamily="2" charset="2"/>
              <a:buChar char="Ø"/>
              <a:defRPr sz="2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A24C-486E-4E56-9351-F34FD025F9A2}" type="datetime1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66E4464-EF3D-40E0-A75A-817B43A3CB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6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E9C1-FCF9-4BBC-8A04-B4CE24A0B1F9}" type="datetime1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8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4F69-FF35-4C78-A333-FDAD1CC01108}" type="datetime1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1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C17C-9607-4E90-A84B-06CA9CAB6A9F}" type="datetime1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1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9D9B-CAC5-4E37-9040-1C5BDCAC6B08}" type="datetime1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5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CE20-5D41-4C40-8191-3D13ECB7B4BC}" type="datetime1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AE1C-9011-4ADE-B40B-A64828E65981}" type="datetime1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2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101D-8825-47E0-9B74-405D8872CD81}" type="datetime1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84B37-D260-4A5A-A993-DB888142D7A4}" type="datetime1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23210" y="4006368"/>
            <a:ext cx="9144000" cy="109855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C# SOCKETS HELPER CLASSES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0653" y="2045371"/>
            <a:ext cx="3729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rgbClr val="FF0000"/>
                </a:solidFill>
              </a:rPr>
              <a:t>Chương</a:t>
            </a: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sz="4000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354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Một số phương thức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823647"/>
              </p:ext>
            </p:extLst>
          </p:nvPr>
        </p:nvGraphicFramePr>
        <p:xfrm>
          <a:off x="970123" y="1770099"/>
          <a:ext cx="10282895" cy="366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850"/>
                <a:gridCol w="7550045"/>
              </a:tblGrid>
              <a:tr h="648636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755063">
                <a:tc>
                  <a:txBody>
                    <a:bodyPr/>
                    <a:lstStyle/>
                    <a:p>
                      <a:pPr algn="l"/>
                      <a:r>
                        <a:rPr lang="en-US" sz="2400" b="1" smtClean="0">
                          <a:solidFill>
                            <a:srgbClr val="FF0000"/>
                          </a:solidFill>
                        </a:rPr>
                        <a:t>Read()</a:t>
                      </a:r>
                      <a:endParaRPr 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Reads data from the NetworkStream </a:t>
                      </a:r>
                    </a:p>
                  </a:txBody>
                  <a:tcPr/>
                </a:tc>
              </a:tr>
              <a:tr h="755063">
                <a:tc>
                  <a:txBody>
                    <a:bodyPr/>
                    <a:lstStyle/>
                    <a:p>
                      <a:pPr algn="l"/>
                      <a:r>
                        <a:rPr lang="en-US" sz="2400" b="1" smtClean="0">
                          <a:solidFill>
                            <a:srgbClr val="FF0000"/>
                          </a:solidFill>
                        </a:rPr>
                        <a:t>ReadByte()</a:t>
                      </a:r>
                      <a:endParaRPr 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Reads a single byte of data from the NetworkStream </a:t>
                      </a:r>
                    </a:p>
                  </a:txBody>
                  <a:tcPr/>
                </a:tc>
              </a:tr>
              <a:tr h="755063"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Write()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Writes data to the NetworkStream </a:t>
                      </a:r>
                    </a:p>
                  </a:txBody>
                  <a:tcPr/>
                </a:tc>
              </a:tr>
              <a:tr h="755063"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WriteByte()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Writes a single byte of data to the NetworkStream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93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</a:t>
            </a:r>
            <a:r>
              <a:rPr lang="en-US"/>
              <a:t> Một số phương thức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15092"/>
              </p:ext>
            </p:extLst>
          </p:nvPr>
        </p:nvGraphicFramePr>
        <p:xfrm>
          <a:off x="940630" y="1947070"/>
          <a:ext cx="10282895" cy="4011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850"/>
                <a:gridCol w="7550045"/>
              </a:tblGrid>
              <a:tr h="5994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2955"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Close()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/>
                        <a:t>Closes the NetworkStream object</a:t>
                      </a:r>
                    </a:p>
                  </a:txBody>
                  <a:tcPr/>
                </a:tc>
              </a:tr>
              <a:tr h="852955"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Flush()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/>
                        <a:t>Flushes all data from the NetworkStream </a:t>
                      </a:r>
                    </a:p>
                  </a:txBody>
                  <a:tcPr/>
                </a:tc>
              </a:tr>
              <a:tr h="852955"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GetType()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/>
                        <a:t>Retrieves the type of the NetworkStream </a:t>
                      </a:r>
                    </a:p>
                  </a:txBody>
                  <a:tcPr/>
                </a:tc>
              </a:tr>
              <a:tr h="852955"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ToString()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/>
                        <a:t>Returns a string representation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1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</a:t>
            </a:r>
            <a:r>
              <a:rPr lang="en-US" smtClean="0"/>
              <a:t>Truyền nhận dữ liệu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Truyền dữ liệu: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void </a:t>
            </a:r>
            <a:r>
              <a:rPr lang="en-US">
                <a:solidFill>
                  <a:srgbClr val="0070C0"/>
                </a:solidFill>
              </a:rPr>
              <a:t>Write(byte[] </a:t>
            </a:r>
            <a:r>
              <a:rPr lang="en-US" i="1">
                <a:solidFill>
                  <a:srgbClr val="FF0000"/>
                </a:solidFill>
              </a:rPr>
              <a:t>buffer</a:t>
            </a:r>
            <a:r>
              <a:rPr lang="en-US">
                <a:solidFill>
                  <a:srgbClr val="0070C0"/>
                </a:solidFill>
              </a:rPr>
              <a:t>, int </a:t>
            </a:r>
            <a:r>
              <a:rPr lang="en-US" i="1">
                <a:solidFill>
                  <a:srgbClr val="FF0000"/>
                </a:solidFill>
              </a:rPr>
              <a:t>offset</a:t>
            </a:r>
            <a:r>
              <a:rPr lang="en-US">
                <a:solidFill>
                  <a:srgbClr val="0070C0"/>
                </a:solidFill>
              </a:rPr>
              <a:t>, int </a:t>
            </a:r>
            <a:r>
              <a:rPr lang="en-US" i="1">
                <a:solidFill>
                  <a:srgbClr val="FF0000"/>
                </a:solidFill>
              </a:rPr>
              <a:t>size</a:t>
            </a:r>
            <a:r>
              <a:rPr lang="en-US" smtClean="0">
                <a:solidFill>
                  <a:srgbClr val="0070C0"/>
                </a:solidFill>
              </a:rPr>
              <a:t>)</a:t>
            </a:r>
          </a:p>
          <a:p>
            <a:r>
              <a:rPr lang="en-US" b="1" smtClean="0"/>
              <a:t>Nhận dữ liệu:</a:t>
            </a:r>
            <a:endParaRPr lang="en-US" b="1"/>
          </a:p>
          <a:p>
            <a:pPr lvl="1"/>
            <a:r>
              <a:rPr lang="en-US" smtClean="0">
                <a:solidFill>
                  <a:srgbClr val="0070C0"/>
                </a:solidFill>
              </a:rPr>
              <a:t>int </a:t>
            </a:r>
            <a:r>
              <a:rPr lang="en-US">
                <a:solidFill>
                  <a:srgbClr val="0070C0"/>
                </a:solidFill>
              </a:rPr>
              <a:t>Read(byte[] </a:t>
            </a:r>
            <a:r>
              <a:rPr lang="en-US" i="1">
                <a:solidFill>
                  <a:srgbClr val="FF0000"/>
                </a:solidFill>
              </a:rPr>
              <a:t>buffer</a:t>
            </a:r>
            <a:r>
              <a:rPr lang="en-US">
                <a:solidFill>
                  <a:srgbClr val="0070C0"/>
                </a:solidFill>
              </a:rPr>
              <a:t>, int </a:t>
            </a:r>
            <a:r>
              <a:rPr lang="en-US" i="1">
                <a:solidFill>
                  <a:srgbClr val="FF0000"/>
                </a:solidFill>
              </a:rPr>
              <a:t>offset</a:t>
            </a:r>
            <a:r>
              <a:rPr lang="en-US">
                <a:solidFill>
                  <a:srgbClr val="0070C0"/>
                </a:solidFill>
              </a:rPr>
              <a:t>, int </a:t>
            </a:r>
            <a:r>
              <a:rPr lang="en-US" i="1">
                <a:solidFill>
                  <a:srgbClr val="FF0000"/>
                </a:solidFill>
              </a:rPr>
              <a:t>size</a:t>
            </a:r>
            <a:r>
              <a:rPr lang="en-US" smtClean="0">
                <a:solidFill>
                  <a:srgbClr val="0070C0"/>
                </a:solidFill>
              </a:rPr>
              <a:t>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9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StreamWriter &amp; StreamReader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Thuộc Namespace </a:t>
            </a:r>
            <a:r>
              <a:rPr lang="en-US" smtClean="0">
                <a:solidFill>
                  <a:srgbClr val="0070C0"/>
                </a:solidFill>
              </a:rPr>
              <a:t>System.IO</a:t>
            </a:r>
          </a:p>
          <a:p>
            <a:r>
              <a:rPr lang="en-US" smtClean="0"/>
              <a:t>Cho phép đọc ghi các thông điệp dạng text lên các luồng (stream)</a:t>
            </a:r>
          </a:p>
          <a:p>
            <a:r>
              <a:rPr lang="en-US" smtClean="0"/>
              <a:t>Phương thức khởi tạo: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StreamWriter(NetworkStream </a:t>
            </a:r>
            <a:r>
              <a:rPr lang="en-US" i="1">
                <a:solidFill>
                  <a:srgbClr val="FF0000"/>
                </a:solidFill>
              </a:rPr>
              <a:t>stream</a:t>
            </a:r>
            <a:r>
              <a:rPr lang="en-US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StreamReader(NetworkStream </a:t>
            </a:r>
            <a:r>
              <a:rPr lang="en-US" i="1">
                <a:solidFill>
                  <a:srgbClr val="FF0000"/>
                </a:solidFill>
              </a:rPr>
              <a:t>stream</a:t>
            </a:r>
            <a:r>
              <a:rPr lang="en-US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StreamWriter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Một số phương thức: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45687"/>
              </p:ext>
            </p:extLst>
          </p:nvPr>
        </p:nvGraphicFramePr>
        <p:xfrm>
          <a:off x="866889" y="2406941"/>
          <a:ext cx="10282895" cy="4052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850"/>
                <a:gridCol w="7550045"/>
              </a:tblGrid>
              <a:tr h="71070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710708"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Write()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Sends one or more bytes of data to the underlying stream</a:t>
                      </a:r>
                    </a:p>
                  </a:txBody>
                  <a:tcPr/>
                </a:tc>
              </a:tr>
              <a:tr h="959200"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WriteLine()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Sends the specified data plus a line feed character to the underlying stream</a:t>
                      </a:r>
                    </a:p>
                  </a:txBody>
                  <a:tcPr/>
                </a:tc>
              </a:tr>
              <a:tr h="982005"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Flush()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Sends all StreamWriter buffer data to the underlying stream</a:t>
                      </a:r>
                    </a:p>
                  </a:txBody>
                  <a:tcPr/>
                </a:tc>
              </a:tr>
              <a:tr h="690224">
                <a:tc>
                  <a:txBody>
                    <a:bodyPr/>
                    <a:lstStyle/>
                    <a:p>
                      <a:pPr algn="l"/>
                      <a:r>
                        <a:rPr lang="en-US" sz="2400" b="1" smtClean="0">
                          <a:solidFill>
                            <a:srgbClr val="FF0000"/>
                          </a:solidFill>
                        </a:rPr>
                        <a:t>Close()</a:t>
                      </a:r>
                      <a:endParaRPr 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/>
                        <a:t>Closes the StreamWriter object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StreamReader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Một số phương thức: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97540"/>
              </p:ext>
            </p:extLst>
          </p:nvPr>
        </p:nvGraphicFramePr>
        <p:xfrm>
          <a:off x="866889" y="2462990"/>
          <a:ext cx="10282895" cy="3657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850"/>
                <a:gridCol w="7550045"/>
              </a:tblGrid>
              <a:tr h="694134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694134"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Read()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Reads one or more bytes of data from the StreamReader </a:t>
                      </a:r>
                    </a:p>
                  </a:txBody>
                  <a:tcPr/>
                </a:tc>
              </a:tr>
              <a:tr h="881054"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ReadLine()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Reads data from the StreamReader object up to and including the first line feed character</a:t>
                      </a:r>
                    </a:p>
                  </a:txBody>
                  <a:tcPr/>
                </a:tc>
              </a:tr>
              <a:tr h="694134">
                <a:tc>
                  <a:txBody>
                    <a:bodyPr/>
                    <a:lstStyle/>
                    <a:p>
                      <a:pPr algn="l"/>
                      <a:r>
                        <a:rPr lang="en-US" sz="2400" b="1" smtClean="0">
                          <a:solidFill>
                            <a:srgbClr val="FF0000"/>
                          </a:solidFill>
                        </a:rPr>
                        <a:t>ReadToEnd() </a:t>
                      </a:r>
                      <a:endParaRPr 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smtClean="0"/>
                        <a:t>Reads the data up to the end of the stream</a:t>
                      </a:r>
                      <a:endParaRPr lang="en-US" sz="2400"/>
                    </a:p>
                  </a:txBody>
                  <a:tcPr/>
                </a:tc>
              </a:tr>
              <a:tr h="694134"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Close()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Closes the StreamReader object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6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UdpClient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Lớp UdpClient giúp đơn giản hóa việc tạo ứng dụng mạng dựa trên giao thức UDP</a:t>
            </a:r>
          </a:p>
          <a:p>
            <a:r>
              <a:rPr lang="en-US" smtClean="0"/>
              <a:t>Phương thức khởi tạo:</a:t>
            </a:r>
          </a:p>
          <a:p>
            <a:pPr lvl="1"/>
            <a:r>
              <a:rPr lang="en-US">
                <a:solidFill>
                  <a:srgbClr val="0070C0"/>
                </a:solidFill>
              </a:rPr>
              <a:t>UdpClient</a:t>
            </a:r>
            <a:r>
              <a:rPr lang="en-US" smtClean="0">
                <a:solidFill>
                  <a:srgbClr val="0070C0"/>
                </a:solidFill>
              </a:rPr>
              <a:t>()</a:t>
            </a:r>
            <a:endParaRPr lang="en-US">
              <a:solidFill>
                <a:srgbClr val="0070C0"/>
              </a:solidFill>
            </a:endParaRPr>
          </a:p>
          <a:p>
            <a:pPr lvl="1"/>
            <a:r>
              <a:rPr lang="en-US">
                <a:solidFill>
                  <a:srgbClr val="0070C0"/>
                </a:solidFill>
              </a:rPr>
              <a:t>UdpClient(int </a:t>
            </a:r>
            <a:r>
              <a:rPr lang="en-US">
                <a:solidFill>
                  <a:srgbClr val="FF0000"/>
                </a:solidFill>
              </a:rPr>
              <a:t>port</a:t>
            </a:r>
            <a:r>
              <a:rPr lang="en-US" smtClean="0">
                <a:solidFill>
                  <a:srgbClr val="0070C0"/>
                </a:solidFill>
              </a:rPr>
              <a:t>)</a:t>
            </a:r>
            <a:endParaRPr lang="en-US">
              <a:solidFill>
                <a:srgbClr val="0070C0"/>
              </a:solidFill>
            </a:endParaRPr>
          </a:p>
          <a:p>
            <a:pPr lvl="1"/>
            <a:r>
              <a:rPr lang="en-US">
                <a:solidFill>
                  <a:srgbClr val="0070C0"/>
                </a:solidFill>
              </a:rPr>
              <a:t>UdpClient(IPEndPoint </a:t>
            </a:r>
            <a:r>
              <a:rPr lang="en-US">
                <a:solidFill>
                  <a:srgbClr val="FF0000"/>
                </a:solidFill>
              </a:rPr>
              <a:t>iep</a:t>
            </a:r>
            <a:r>
              <a:rPr lang="en-US" smtClean="0">
                <a:solidFill>
                  <a:srgbClr val="0070C0"/>
                </a:solidFill>
              </a:rPr>
              <a:t>)</a:t>
            </a:r>
            <a:endParaRPr lang="en-US">
              <a:solidFill>
                <a:srgbClr val="0070C0"/>
              </a:solidFill>
            </a:endParaRPr>
          </a:p>
          <a:p>
            <a:pPr lvl="1"/>
            <a:r>
              <a:rPr lang="en-US">
                <a:solidFill>
                  <a:srgbClr val="0070C0"/>
                </a:solidFill>
              </a:rPr>
              <a:t>UdpClient(string </a:t>
            </a:r>
            <a:r>
              <a:rPr lang="en-US">
                <a:solidFill>
                  <a:srgbClr val="FF0000"/>
                </a:solidFill>
              </a:rPr>
              <a:t>host</a:t>
            </a:r>
            <a:r>
              <a:rPr lang="en-US">
                <a:solidFill>
                  <a:srgbClr val="0070C0"/>
                </a:solidFill>
              </a:rPr>
              <a:t>, int </a:t>
            </a:r>
            <a:r>
              <a:rPr lang="en-US">
                <a:solidFill>
                  <a:srgbClr val="FF0000"/>
                </a:solidFill>
              </a:rPr>
              <a:t>port</a:t>
            </a:r>
            <a:r>
              <a:rPr lang="en-US">
                <a:solidFill>
                  <a:srgbClr val="0070C0"/>
                </a:solidFill>
              </a:rPr>
              <a:t>) 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Các phương thức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202476"/>
              </p:ext>
            </p:extLst>
          </p:nvPr>
        </p:nvGraphicFramePr>
        <p:xfrm>
          <a:off x="896386" y="1787517"/>
          <a:ext cx="10282895" cy="44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414"/>
                <a:gridCol w="7064481"/>
              </a:tblGrid>
              <a:tr h="71070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</a:tr>
              <a:tr h="710708"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Connect()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Allows you to specify a remote IP endpoint to send and receive data with</a:t>
                      </a:r>
                    </a:p>
                  </a:txBody>
                  <a:tcPr anchor="ctr"/>
                </a:tc>
              </a:tr>
              <a:tr h="764118"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Send()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Sends data to a remote host from the socket</a:t>
                      </a:r>
                    </a:p>
                  </a:txBody>
                  <a:tcPr anchor="ctr"/>
                </a:tc>
              </a:tr>
              <a:tr h="796413"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Close()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Closes the underlying socket</a:t>
                      </a:r>
                    </a:p>
                  </a:txBody>
                  <a:tcPr anchor="ctr"/>
                </a:tc>
              </a:tr>
              <a:tr h="690224"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JoinMulticastGroup()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Adds the socket to a UDP multicast group</a:t>
                      </a:r>
                    </a:p>
                  </a:txBody>
                  <a:tcPr anchor="ctr"/>
                </a:tc>
              </a:tr>
              <a:tr h="690224"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DropMulticastGroup()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Removes the socket from a UDP multicast group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68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Truyền dữ liệu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Sử dụng phương thức </a:t>
            </a:r>
            <a:r>
              <a:rPr lang="en-US" smtClean="0">
                <a:solidFill>
                  <a:srgbClr val="FF0000"/>
                </a:solidFill>
              </a:rPr>
              <a:t>Send() </a:t>
            </a:r>
            <a:r>
              <a:rPr lang="en-US" smtClean="0"/>
              <a:t>để truyền dữ liệu qua mạng</a:t>
            </a:r>
          </a:p>
          <a:p>
            <a:r>
              <a:rPr lang="en-US" smtClean="0"/>
              <a:t>Send() prototype:</a:t>
            </a:r>
          </a:p>
          <a:p>
            <a:pPr lvl="1"/>
            <a:r>
              <a:rPr lang="en-US">
                <a:solidFill>
                  <a:srgbClr val="0070C0"/>
                </a:solidFill>
              </a:rPr>
              <a:t>Send(byte[] </a:t>
            </a:r>
            <a:r>
              <a:rPr lang="en-US">
                <a:solidFill>
                  <a:srgbClr val="FF0000"/>
                </a:solidFill>
              </a:rPr>
              <a:t>data</a:t>
            </a:r>
            <a:r>
              <a:rPr lang="en-US">
                <a:solidFill>
                  <a:srgbClr val="0070C0"/>
                </a:solidFill>
              </a:rPr>
              <a:t>, int </a:t>
            </a:r>
            <a:r>
              <a:rPr lang="en-US">
                <a:solidFill>
                  <a:srgbClr val="FF0000"/>
                </a:solidFill>
              </a:rPr>
              <a:t>sz</a:t>
            </a:r>
            <a:r>
              <a:rPr lang="en-US" smtClean="0">
                <a:solidFill>
                  <a:srgbClr val="0070C0"/>
                </a:solidFill>
              </a:rPr>
              <a:t>)</a:t>
            </a:r>
            <a:endParaRPr lang="en-US">
              <a:solidFill>
                <a:srgbClr val="0070C0"/>
              </a:solidFill>
            </a:endParaRPr>
          </a:p>
          <a:p>
            <a:pPr lvl="1"/>
            <a:r>
              <a:rPr lang="en-US" smtClean="0">
                <a:solidFill>
                  <a:srgbClr val="0070C0"/>
                </a:solidFill>
              </a:rPr>
              <a:t>Send(byte</a:t>
            </a:r>
            <a:r>
              <a:rPr lang="en-US">
                <a:solidFill>
                  <a:srgbClr val="0070C0"/>
                </a:solidFill>
              </a:rPr>
              <a:t>[] </a:t>
            </a:r>
            <a:r>
              <a:rPr lang="en-US">
                <a:solidFill>
                  <a:srgbClr val="FF0000"/>
                </a:solidFill>
              </a:rPr>
              <a:t>data</a:t>
            </a:r>
            <a:r>
              <a:rPr lang="en-US">
                <a:solidFill>
                  <a:srgbClr val="0070C0"/>
                </a:solidFill>
              </a:rPr>
              <a:t>, int </a:t>
            </a:r>
            <a:r>
              <a:rPr lang="en-US">
                <a:solidFill>
                  <a:srgbClr val="FF0000"/>
                </a:solidFill>
              </a:rPr>
              <a:t>sz</a:t>
            </a:r>
            <a:r>
              <a:rPr lang="en-US">
                <a:solidFill>
                  <a:srgbClr val="0070C0"/>
                </a:solidFill>
              </a:rPr>
              <a:t>, IPEndPoint </a:t>
            </a:r>
            <a:r>
              <a:rPr lang="en-US">
                <a:solidFill>
                  <a:srgbClr val="FF0000"/>
                </a:solidFill>
              </a:rPr>
              <a:t>iep</a:t>
            </a:r>
            <a:r>
              <a:rPr lang="en-US" smtClean="0">
                <a:solidFill>
                  <a:srgbClr val="0070C0"/>
                </a:solidFill>
              </a:rPr>
              <a:t>)</a:t>
            </a:r>
            <a:endParaRPr lang="en-US">
              <a:solidFill>
                <a:srgbClr val="0070C0"/>
              </a:solidFill>
            </a:endParaRPr>
          </a:p>
          <a:p>
            <a:pPr lvl="1"/>
            <a:r>
              <a:rPr lang="en-US">
                <a:solidFill>
                  <a:srgbClr val="0070C0"/>
                </a:solidFill>
              </a:rPr>
              <a:t>Send(byte[] </a:t>
            </a:r>
            <a:r>
              <a:rPr lang="en-US">
                <a:solidFill>
                  <a:srgbClr val="FF0000"/>
                </a:solidFill>
              </a:rPr>
              <a:t>data</a:t>
            </a:r>
            <a:r>
              <a:rPr lang="en-US">
                <a:solidFill>
                  <a:srgbClr val="0070C0"/>
                </a:solidFill>
              </a:rPr>
              <a:t>, int </a:t>
            </a:r>
            <a:r>
              <a:rPr lang="en-US">
                <a:solidFill>
                  <a:srgbClr val="FF0000"/>
                </a:solidFill>
              </a:rPr>
              <a:t>sz</a:t>
            </a:r>
            <a:r>
              <a:rPr lang="en-US">
                <a:solidFill>
                  <a:srgbClr val="0070C0"/>
                </a:solidFill>
              </a:rPr>
              <a:t>, string </a:t>
            </a:r>
            <a:r>
              <a:rPr lang="en-US">
                <a:solidFill>
                  <a:srgbClr val="FF0000"/>
                </a:solidFill>
              </a:rPr>
              <a:t>host</a:t>
            </a:r>
            <a:r>
              <a:rPr lang="en-US">
                <a:solidFill>
                  <a:srgbClr val="0070C0"/>
                </a:solidFill>
              </a:rPr>
              <a:t>, int </a:t>
            </a:r>
            <a:r>
              <a:rPr lang="en-US">
                <a:solidFill>
                  <a:srgbClr val="FF0000"/>
                </a:solidFill>
              </a:rPr>
              <a:t>port</a:t>
            </a:r>
            <a:r>
              <a:rPr lang="en-US">
                <a:solidFill>
                  <a:srgbClr val="0070C0"/>
                </a:solidFill>
              </a:rPr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Nhận dữ liệu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Sử dụng phương thức </a:t>
            </a:r>
            <a:r>
              <a:rPr lang="en-US" smtClean="0">
                <a:solidFill>
                  <a:srgbClr val="FF0000"/>
                </a:solidFill>
              </a:rPr>
              <a:t>Receive() </a:t>
            </a:r>
            <a:r>
              <a:rPr lang="en-US" smtClean="0"/>
              <a:t>để nhận dữ liệu</a:t>
            </a:r>
          </a:p>
          <a:p>
            <a:r>
              <a:rPr lang="en-US" smtClean="0"/>
              <a:t>Khi nhận dữ liệu từ một host khác, ứng dụng phải giữ lại địa chỉ IP và port của host gửi để có thể gửi dữ liệu ngược trở lại</a:t>
            </a:r>
          </a:p>
          <a:p>
            <a:r>
              <a:rPr lang="en-US" smtClean="0"/>
              <a:t>Receive() prototype: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byte[]</a:t>
            </a:r>
            <a:r>
              <a:rPr lang="en-US">
                <a:solidFill>
                  <a:srgbClr val="0070C0"/>
                </a:solidFill>
              </a:rPr>
              <a:t> Receive(</a:t>
            </a:r>
            <a:r>
              <a:rPr lang="en-US">
                <a:solidFill>
                  <a:srgbClr val="FF0000"/>
                </a:solidFill>
              </a:rPr>
              <a:t>ref</a:t>
            </a:r>
            <a:r>
              <a:rPr lang="en-US">
                <a:solidFill>
                  <a:srgbClr val="0070C0"/>
                </a:solidFill>
              </a:rPr>
              <a:t> IPEndPoint </a:t>
            </a:r>
            <a:r>
              <a:rPr lang="en-US">
                <a:solidFill>
                  <a:srgbClr val="FF0000"/>
                </a:solidFill>
              </a:rPr>
              <a:t>iep</a:t>
            </a:r>
            <a:r>
              <a:rPr lang="en-US" smtClean="0">
                <a:solidFill>
                  <a:srgbClr val="0070C0"/>
                </a:solidFill>
              </a:rPr>
              <a:t>)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4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</a:t>
            </a:r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0070C0"/>
                </a:solidFill>
              </a:rPr>
              <a:t>Lớp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TcpListener</a:t>
            </a:r>
            <a:endParaRPr lang="en-US" sz="3600" b="1" dirty="0" smtClean="0">
              <a:solidFill>
                <a:srgbClr val="0070C0"/>
              </a:solidFill>
            </a:endParaRPr>
          </a:p>
          <a:p>
            <a:r>
              <a:rPr lang="en-US" sz="3600" b="1" err="1" smtClean="0">
                <a:solidFill>
                  <a:srgbClr val="0070C0"/>
                </a:solidFill>
              </a:rPr>
              <a:t>Lớp</a:t>
            </a:r>
            <a:r>
              <a:rPr lang="en-US" sz="3600" b="1" smtClean="0">
                <a:solidFill>
                  <a:srgbClr val="0070C0"/>
                </a:solidFill>
              </a:rPr>
              <a:t> TcpClient</a:t>
            </a:r>
          </a:p>
          <a:p>
            <a:r>
              <a:rPr lang="en-US" sz="3600" b="1" smtClean="0">
                <a:solidFill>
                  <a:srgbClr val="0070C0"/>
                </a:solidFill>
              </a:rPr>
              <a:t>Lớp NetworkStream, StreamReader, StreamWriter</a:t>
            </a:r>
          </a:p>
          <a:p>
            <a:r>
              <a:rPr lang="en-US" sz="3600" b="1" smtClean="0">
                <a:solidFill>
                  <a:srgbClr val="0070C0"/>
                </a:solidFill>
              </a:rPr>
              <a:t>Lớp UdpClient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Truyền dữ liệu binary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Để truyền các dữ liệu dạng binary qua mạng bằng socket, sử dụng lớp </a:t>
            </a:r>
            <a:r>
              <a:rPr lang="en-US" smtClean="0">
                <a:solidFill>
                  <a:srgbClr val="0070C0"/>
                </a:solidFill>
              </a:rPr>
              <a:t>BitConverter</a:t>
            </a:r>
            <a:r>
              <a:rPr lang="en-US" smtClean="0"/>
              <a:t> để chuyển dữ liệu sang dạng mảng byte mới có thể truyền đi.</a:t>
            </a:r>
          </a:p>
          <a:p>
            <a:r>
              <a:rPr lang="en-US" smtClean="0"/>
              <a:t>Khi truyền dữ liệu binary, chỉ dùng các hàm truyền có tham số là mảng byte. Không được dùng lớp StreamWriter để truyền dữ liệu binary.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BitConverter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Dùng phương thức GetBytes() để chuyển dữ liệu binary sang mảng byte</a:t>
            </a:r>
          </a:p>
          <a:p>
            <a:r>
              <a:rPr lang="en-US" smtClean="0"/>
              <a:t>Ví dụ:</a:t>
            </a:r>
          </a:p>
          <a:p>
            <a:pPr marL="685800" lvl="1" indent="0">
              <a:buNone/>
            </a:pPr>
            <a:r>
              <a:rPr lang="en-US">
                <a:latin typeface="Consolas" pitchFamily="49" charset="0"/>
              </a:rPr>
              <a:t>i</a:t>
            </a:r>
            <a:r>
              <a:rPr lang="en-US" smtClean="0">
                <a:latin typeface="Consolas" pitchFamily="49" charset="0"/>
              </a:rPr>
              <a:t>nt i = 10;</a:t>
            </a:r>
          </a:p>
          <a:p>
            <a:pPr marL="685800" lvl="1" indent="0">
              <a:buNone/>
            </a:pPr>
            <a:r>
              <a:rPr lang="en-US" smtClean="0">
                <a:latin typeface="Consolas" pitchFamily="49" charset="0"/>
              </a:rPr>
              <a:t>Byte[] data = BitConverter.GetBytes(i);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	BitConverter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Chuyển dữ liệu từ mảng byte sang kiểu chuẩn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891764"/>
              </p:ext>
            </p:extLst>
          </p:nvPr>
        </p:nvGraphicFramePr>
        <p:xfrm>
          <a:off x="866889" y="2462990"/>
          <a:ext cx="10282895" cy="3728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850"/>
                <a:gridCol w="7550045"/>
              </a:tblGrid>
              <a:tr h="694134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694134"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ToBoolean()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Converts a 1-byte byte array to a Boolean value</a:t>
                      </a:r>
                    </a:p>
                  </a:txBody>
                  <a:tcPr/>
                </a:tc>
              </a:tr>
              <a:tr h="694134"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ToChar()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Converts a 2-byte byte array to a Unicode character value</a:t>
                      </a:r>
                    </a:p>
                  </a:txBody>
                  <a:tcPr/>
                </a:tc>
              </a:tr>
              <a:tr h="694134"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ToDouble()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Converts an 8-byte byte array to a double floating-point value</a:t>
                      </a:r>
                    </a:p>
                  </a:txBody>
                  <a:tcPr/>
                </a:tc>
              </a:tr>
              <a:tr h="694134"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ToInt32()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Converts a 4-byte byte array to a 32-bit signed integer value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9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TcpListener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server program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</a:t>
            </a:r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TcpListener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port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TcpListener(IPEndPoint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IEP</a:t>
            </a:r>
            <a:r>
              <a:rPr lang="en-US" smtClean="0">
                <a:solidFill>
                  <a:srgbClr val="0070C0"/>
                </a:solidFill>
              </a:rPr>
              <a:t>) 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TcpListener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IPAddress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addr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port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</a:t>
            </a:r>
            <a:r>
              <a:rPr lang="en-US" smtClean="0"/>
              <a:t>TcpListener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err="1" smtClean="0"/>
              <a:t>thức</a:t>
            </a:r>
            <a:r>
              <a:rPr lang="en-US" smtClean="0"/>
              <a:t>: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16369"/>
              </p:ext>
            </p:extLst>
          </p:nvPr>
        </p:nvGraphicFramePr>
        <p:xfrm>
          <a:off x="1102860" y="2433758"/>
          <a:ext cx="10282895" cy="4085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850"/>
                <a:gridCol w="7550045"/>
              </a:tblGrid>
              <a:tr h="5106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48915">
                <a:tc>
                  <a:txBody>
                    <a:bodyPr/>
                    <a:lstStyle/>
                    <a:p>
                      <a:r>
                        <a:rPr lang="en-US" sz="2400" b="1" smtClean="0">
                          <a:solidFill>
                            <a:srgbClr val="FF0000"/>
                          </a:solidFill>
                        </a:rPr>
                        <a:t>AcceptSocket()</a:t>
                      </a:r>
                      <a:endParaRPr 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chấp nhận kết nối từ client và trả về đối tượng Socket</a:t>
                      </a:r>
                      <a:endParaRPr lang="en-US" sz="2400"/>
                    </a:p>
                  </a:txBody>
                  <a:tcPr/>
                </a:tc>
              </a:tr>
              <a:tr h="1148915">
                <a:tc>
                  <a:txBody>
                    <a:bodyPr/>
                    <a:lstStyle/>
                    <a:p>
                      <a:r>
                        <a:rPr lang="en-US" sz="2400" b="1" smtClean="0">
                          <a:solidFill>
                            <a:srgbClr val="FF0000"/>
                          </a:solidFill>
                        </a:rPr>
                        <a:t>AcceptTcpClient()</a:t>
                      </a:r>
                      <a:endParaRPr 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/>
                        <a:t>chấp nhận kết nối từ client và trả về đối tượng TcpClient</a:t>
                      </a:r>
                    </a:p>
                  </a:txBody>
                  <a:tcPr/>
                </a:tc>
              </a:tr>
              <a:tr h="638286">
                <a:tc>
                  <a:txBody>
                    <a:bodyPr/>
                    <a:lstStyle/>
                    <a:p>
                      <a:r>
                        <a:rPr lang="en-US" sz="2400" b="1" smtClean="0">
                          <a:solidFill>
                            <a:srgbClr val="FF0000"/>
                          </a:solidFill>
                        </a:rPr>
                        <a:t>Start()</a:t>
                      </a:r>
                      <a:endParaRPr 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bắt đầu lắng nghe</a:t>
                      </a:r>
                      <a:endParaRPr lang="en-US" sz="2400"/>
                    </a:p>
                  </a:txBody>
                  <a:tcPr/>
                </a:tc>
              </a:tr>
              <a:tr h="638286">
                <a:tc>
                  <a:txBody>
                    <a:bodyPr/>
                    <a:lstStyle/>
                    <a:p>
                      <a:r>
                        <a:rPr lang="en-US" sz="2400" b="1" smtClean="0">
                          <a:solidFill>
                            <a:srgbClr val="FF0000"/>
                          </a:solidFill>
                        </a:rPr>
                        <a:t>Stop()</a:t>
                      </a:r>
                      <a:endParaRPr 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đóng kết nối server</a:t>
                      </a:r>
                      <a:endParaRPr lang="en-US" sz="2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97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TcpClient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client program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</a:t>
            </a:r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TcpClient</a:t>
            </a:r>
            <a:r>
              <a:rPr lang="en-US" dirty="0" smtClean="0">
                <a:solidFill>
                  <a:srgbClr val="00B0F0"/>
                </a:solidFill>
              </a:rPr>
              <a:t>()</a:t>
            </a:r>
          </a:p>
          <a:p>
            <a:pPr lvl="1"/>
            <a:r>
              <a:rPr lang="en-US" err="1">
                <a:solidFill>
                  <a:srgbClr val="00B0F0"/>
                </a:solidFill>
              </a:rPr>
              <a:t>TcpClient</a:t>
            </a:r>
            <a:r>
              <a:rPr lang="en-US">
                <a:solidFill>
                  <a:srgbClr val="00B0F0"/>
                </a:solidFill>
              </a:rPr>
              <a:t>(</a:t>
            </a:r>
            <a:r>
              <a:rPr lang="en-US" err="1">
                <a:solidFill>
                  <a:srgbClr val="00B0F0"/>
                </a:solidFill>
              </a:rPr>
              <a:t>IPEndPoint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lEP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TcpClient</a:t>
            </a:r>
            <a:r>
              <a:rPr lang="en-US" dirty="0">
                <a:solidFill>
                  <a:srgbClr val="00B0F0"/>
                </a:solidFill>
              </a:rPr>
              <a:t>(String </a:t>
            </a:r>
            <a:r>
              <a:rPr lang="en-US" dirty="0">
                <a:solidFill>
                  <a:srgbClr val="FF0000"/>
                </a:solidFill>
              </a:rPr>
              <a:t>host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port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0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 </a:t>
            </a:r>
            <a:r>
              <a:rPr lang="en-US" smtClean="0"/>
              <a:t>TcpClient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err="1" smtClean="0"/>
              <a:t>thức</a:t>
            </a:r>
            <a:r>
              <a:rPr lang="en-US" smtClean="0"/>
              <a:t>: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715917"/>
              </p:ext>
            </p:extLst>
          </p:nvPr>
        </p:nvGraphicFramePr>
        <p:xfrm>
          <a:off x="970124" y="2640251"/>
          <a:ext cx="9796199" cy="2629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2"/>
                <a:gridCol w="7192697"/>
              </a:tblGrid>
              <a:tr h="5106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7443">
                <a:tc>
                  <a:txBody>
                    <a:bodyPr/>
                    <a:lstStyle/>
                    <a:p>
                      <a:r>
                        <a:rPr lang="en-US" sz="2400" b="1" smtClean="0">
                          <a:solidFill>
                            <a:srgbClr val="FF0000"/>
                          </a:solidFill>
                        </a:rPr>
                        <a:t>Connect()</a:t>
                      </a:r>
                      <a:endParaRPr 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smtClean="0"/>
                        <a:t>thiết lập kết nói với server program</a:t>
                      </a:r>
                    </a:p>
                  </a:txBody>
                  <a:tcPr/>
                </a:tc>
              </a:tr>
              <a:tr h="722671">
                <a:tc>
                  <a:txBody>
                    <a:bodyPr/>
                    <a:lstStyle/>
                    <a:p>
                      <a:r>
                        <a:rPr lang="en-US" sz="2400" b="1" smtClean="0">
                          <a:solidFill>
                            <a:srgbClr val="FF0000"/>
                          </a:solidFill>
                        </a:rPr>
                        <a:t>GetStream()</a:t>
                      </a:r>
                      <a:endParaRPr 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smtClean="0"/>
                        <a:t>lấy đối tượng NetworkStream để gửi nhận dữ liệu</a:t>
                      </a:r>
                    </a:p>
                  </a:txBody>
                  <a:tcPr/>
                </a:tc>
              </a:tr>
              <a:tr h="638286">
                <a:tc>
                  <a:txBody>
                    <a:bodyPr/>
                    <a:lstStyle/>
                    <a:p>
                      <a:r>
                        <a:rPr lang="en-US" sz="2400" b="1" smtClean="0">
                          <a:solidFill>
                            <a:srgbClr val="FF0000"/>
                          </a:solidFill>
                        </a:rPr>
                        <a:t>Close()</a:t>
                      </a:r>
                      <a:endParaRPr 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/>
                        <a:t>đóng kết nối của client</a:t>
                      </a:r>
                      <a:endParaRPr lang="en-US" sz="2400" b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39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Mô hình xử lý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Mô hình Client – Server: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811" y="170071"/>
            <a:ext cx="4742342" cy="6584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55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NetworkStream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Thuộc </a:t>
            </a:r>
            <a:r>
              <a:rPr lang="en-US" smtClean="0">
                <a:solidFill>
                  <a:srgbClr val="0070C0"/>
                </a:solidFill>
              </a:rPr>
              <a:t>Namespace System.Net.Sockets</a:t>
            </a:r>
          </a:p>
          <a:p>
            <a:r>
              <a:rPr lang="en-US" smtClean="0"/>
              <a:t>Cung cấp luồng (stream) để truyền nhận dữ liệu qua mạng</a:t>
            </a:r>
          </a:p>
          <a:p>
            <a:r>
              <a:rPr lang="en-US" smtClean="0"/>
              <a:t>Phương thức khởi tạo: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NetworkStream(Socket sock)</a:t>
            </a:r>
          </a:p>
          <a:p>
            <a:r>
              <a:rPr lang="en-US" smtClean="0"/>
              <a:t>Sau khi tạo đối tượng NetworkStream, có thể dùng đối tượng này đọc ghi dữ liệu thay vì dùng đối tượng Socket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4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</a:t>
            </a:r>
            <a:r>
              <a:rPr lang="en-US"/>
              <a:t>Một số thuộc tính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3247"/>
              </p:ext>
            </p:extLst>
          </p:nvPr>
        </p:nvGraphicFramePr>
        <p:xfrm>
          <a:off x="940630" y="1947071"/>
          <a:ext cx="10282895" cy="377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850"/>
                <a:gridCol w="7550045"/>
              </a:tblGrid>
              <a:tr h="755063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755063"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CanRead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Is true if the NetworkStream supports reading</a:t>
                      </a:r>
                    </a:p>
                  </a:txBody>
                  <a:tcPr/>
                </a:tc>
              </a:tr>
              <a:tr h="755063"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CanSeek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Is always false for NetworkStreams </a:t>
                      </a:r>
                    </a:p>
                  </a:txBody>
                  <a:tcPr/>
                </a:tc>
              </a:tr>
              <a:tr h="755063"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CanWrite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Is true if the NetworkStream supports writing</a:t>
                      </a:r>
                    </a:p>
                  </a:txBody>
                  <a:tcPr/>
                </a:tc>
              </a:tr>
              <a:tr h="755063"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DataAvailable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Is true if there is data available to be read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0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hương 1" id="{DFF8AD5C-4E4F-4B91-B31D-8E521AE8D962}" vid="{B9176BA1-3004-4032-AB2D-4CDA95C8E9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421</TotalTime>
  <Words>806</Words>
  <Application>Microsoft Office PowerPoint</Application>
  <PresentationFormat>Custom</PresentationFormat>
  <Paragraphs>171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template</vt:lpstr>
      <vt:lpstr>C# SOCKETS HELPER CLASSES</vt:lpstr>
      <vt:lpstr> Nội dung</vt:lpstr>
      <vt:lpstr> TcpListener</vt:lpstr>
      <vt:lpstr> TcpListener</vt:lpstr>
      <vt:lpstr> TcpClient</vt:lpstr>
      <vt:lpstr>  TcpClient</vt:lpstr>
      <vt:lpstr> Mô hình xử lý</vt:lpstr>
      <vt:lpstr> NetworkStream</vt:lpstr>
      <vt:lpstr> Một số thuộc tính</vt:lpstr>
      <vt:lpstr> Một số phương thức</vt:lpstr>
      <vt:lpstr>  Một số phương thức</vt:lpstr>
      <vt:lpstr> Truyền nhận dữ liệu</vt:lpstr>
      <vt:lpstr> StreamWriter &amp; StreamReader</vt:lpstr>
      <vt:lpstr> StreamWriter</vt:lpstr>
      <vt:lpstr> StreamReader</vt:lpstr>
      <vt:lpstr> UdpClient</vt:lpstr>
      <vt:lpstr> Các phương thức</vt:lpstr>
      <vt:lpstr> Truyền dữ liệu</vt:lpstr>
      <vt:lpstr> Nhận dữ liệu</vt:lpstr>
      <vt:lpstr> Truyền dữ liệu binary</vt:lpstr>
      <vt:lpstr> BitConverter</vt:lpstr>
      <vt:lpstr>  BitConverter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SOCKETS HELPER CLASSES</dc:title>
  <dc:creator>Tran Phuong Tuan</dc:creator>
  <cp:lastModifiedBy>Tran Phuong Tuan</cp:lastModifiedBy>
  <cp:revision>28</cp:revision>
  <dcterms:created xsi:type="dcterms:W3CDTF">2016-03-02T17:09:28Z</dcterms:created>
  <dcterms:modified xsi:type="dcterms:W3CDTF">2017-03-16T05:09:18Z</dcterms:modified>
</cp:coreProperties>
</file>