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83444" autoAdjust="0"/>
  </p:normalViewPr>
  <p:slideViewPr>
    <p:cSldViewPr snapToGrid="0">
      <p:cViewPr varScale="1">
        <p:scale>
          <a:sx n="65" d="100"/>
          <a:sy n="65" d="100"/>
        </p:scale>
        <p:origin x="-67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1B007-8B36-4068-A1D4-2B36EE60F21F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97103-1D91-49CC-9E7A-E6092510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63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37136"/>
            <a:ext cx="9144000" cy="109855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118937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110171"/>
            <a:ext cx="12192000" cy="4504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3137" y="3080084"/>
            <a:ext cx="11165305" cy="3609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4B37-D260-4A5A-A993-DB888142D7A4}" type="datetime1">
              <a:rPr lang="en-US" smtClean="0"/>
              <a:t>5/11/2017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9448800" y="6472488"/>
            <a:ext cx="2743200" cy="365125"/>
          </a:xfrm>
        </p:spPr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2481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BE64-26C3-4ABE-8894-1ABA69838955}" type="datetime1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2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7DE75-82A5-4A34-A4C1-152496EFF4DD}" type="datetime1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3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83632"/>
          </a:xfrm>
          <a:solidFill>
            <a:srgbClr val="C0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none"/>
        </p:style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3000"/>
            </a:lvl1pPr>
            <a:lvl2pPr marL="914400" indent="-457200">
              <a:buFont typeface="Arial" panose="020B0604020202020204" pitchFamily="34" charset="0"/>
              <a:buChar char="•"/>
              <a:defRPr sz="2800"/>
            </a:lvl2pPr>
            <a:lvl3pPr marL="1143000" indent="-228600">
              <a:buFont typeface="Wingdings" panose="05000000000000000000" pitchFamily="2" charset="2"/>
              <a:buChar char="Ø"/>
              <a:defRPr sz="2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A24C-486E-4E56-9351-F34FD025F9A2}" type="datetime1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66E4464-EF3D-40E0-A75A-817B43A3CB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6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E9C1-FCF9-4BBC-8A04-B4CE24A0B1F9}" type="datetime1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8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4F69-FF35-4C78-A333-FDAD1CC01108}" type="datetime1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1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C17C-9607-4E90-A84B-06CA9CAB6A9F}" type="datetime1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1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9D9B-CAC5-4E37-9040-1C5BDCAC6B08}" type="datetime1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5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CE20-5D41-4C40-8191-3D13ECB7B4BC}" type="datetime1">
              <a:rPr lang="en-US" smtClean="0"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AE1C-9011-4ADE-B40B-A64828E65981}" type="datetime1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2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101D-8825-47E0-9B74-405D8872CD81}" type="datetime1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1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84B37-D260-4A5A-A993-DB888142D7A4}" type="datetime1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23210" y="4006368"/>
            <a:ext cx="9144000" cy="1098551"/>
          </a:xfrm>
        </p:spPr>
        <p:txBody>
          <a:bodyPr>
            <a:normAutofit/>
          </a:bodyPr>
          <a:lstStyle/>
          <a:p>
            <a:r>
              <a:rPr lang="en-US" b="1" smtClean="0"/>
              <a:t>SMTP</a:t>
            </a:r>
            <a:endParaRPr 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1010653" y="2045371"/>
            <a:ext cx="3729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mtClean="0"/>
              <a:t>Chương </a:t>
            </a:r>
            <a:r>
              <a:rPr lang="en-US" sz="4000" b="1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83540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Đồ án cuối kì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Thời gian nộp + vấn đáp:</a:t>
            </a:r>
          </a:p>
          <a:p>
            <a:pPr lvl="1"/>
            <a:r>
              <a:rPr lang="en-US" smtClean="0"/>
              <a:t>Sáng	</a:t>
            </a:r>
            <a:r>
              <a:rPr lang="en-US" b="1" smtClean="0">
                <a:solidFill>
                  <a:srgbClr val="FF0000"/>
                </a:solidFill>
              </a:rPr>
              <a:t>10</a:t>
            </a:r>
            <a:r>
              <a:rPr lang="en-US" b="1" smtClean="0">
                <a:solidFill>
                  <a:srgbClr val="FF0000"/>
                </a:solidFill>
              </a:rPr>
              <a:t>/06/2017</a:t>
            </a:r>
            <a:endParaRPr lang="en-US" b="1" smtClean="0">
              <a:solidFill>
                <a:srgbClr val="FF0000"/>
              </a:solidFill>
            </a:endParaRPr>
          </a:p>
          <a:p>
            <a:r>
              <a:rPr lang="en-US" smtClean="0"/>
              <a:t>Qui định nộp đồ án:</a:t>
            </a:r>
          </a:p>
          <a:p>
            <a:pPr lvl="1"/>
            <a:r>
              <a:rPr lang="en-US" smtClean="0"/>
              <a:t>1 Báo cáo giấy</a:t>
            </a:r>
          </a:p>
          <a:p>
            <a:pPr lvl="1"/>
            <a:r>
              <a:rPr lang="en-US" smtClean="0"/>
              <a:t>1 CD chứa source code + chương trình + báo cáo bản mềm của tất cả các nhóm</a:t>
            </a:r>
          </a:p>
          <a:p>
            <a:pPr lvl="1"/>
            <a:r>
              <a:rPr lang="en-US" smtClean="0"/>
              <a:t>Mỗi nhóm vấn đáp khoảng 10p về đề tài của mình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1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</a:t>
            </a:r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Email basic</a:t>
            </a:r>
          </a:p>
          <a:p>
            <a:r>
              <a:rPr lang="en-US" smtClean="0"/>
              <a:t>Sử dụng các lớp có sẵn để gửi nhận mail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Email basic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Các thành phần của hệ thống email:</a:t>
            </a:r>
          </a:p>
          <a:p>
            <a:pPr lvl="1"/>
            <a:r>
              <a:rPr lang="en-US"/>
              <a:t>The Message Transfer Agent (MTA</a:t>
            </a:r>
            <a:r>
              <a:rPr lang="en-US" smtClean="0"/>
              <a:t>)</a:t>
            </a:r>
            <a:endParaRPr lang="en-US"/>
          </a:p>
          <a:p>
            <a:pPr lvl="1"/>
            <a:r>
              <a:rPr lang="en-US"/>
              <a:t>The Message Delivery Agent (MDA</a:t>
            </a:r>
            <a:r>
              <a:rPr lang="en-US" smtClean="0"/>
              <a:t>)</a:t>
            </a:r>
            <a:endParaRPr lang="en-US"/>
          </a:p>
          <a:p>
            <a:pPr lvl="1"/>
            <a:r>
              <a:rPr lang="en-US"/>
              <a:t>The Message User Agent (MUA)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5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Email basic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827" y="1647516"/>
            <a:ext cx="8091029" cy="5062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583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Lưu trữ email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POP3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069" y="1941104"/>
            <a:ext cx="5061769" cy="460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56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Lưu trữ email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IMAP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156" y="1553958"/>
            <a:ext cx="5017217" cy="5080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952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SmtpMail class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Khai báo thư viện </a:t>
            </a:r>
            <a:r>
              <a:rPr lang="en-US" b="1" smtClean="0">
                <a:solidFill>
                  <a:srgbClr val="0070C0"/>
                </a:solidFill>
              </a:rPr>
              <a:t>System.Net.Mail</a:t>
            </a:r>
          </a:p>
          <a:p>
            <a:r>
              <a:rPr lang="en-US" smtClean="0"/>
              <a:t>Phương thức gửi email:</a:t>
            </a:r>
          </a:p>
          <a:p>
            <a:pPr lvl="1"/>
            <a:r>
              <a:rPr lang="en-US" smtClean="0"/>
              <a:t>Send(</a:t>
            </a:r>
            <a:r>
              <a:rPr lang="en-US" smtClean="0">
                <a:solidFill>
                  <a:srgbClr val="0070C0"/>
                </a:solidFill>
              </a:rPr>
              <a:t>MailMessage</a:t>
            </a:r>
            <a:r>
              <a:rPr lang="en-US" smtClean="0"/>
              <a:t> </a:t>
            </a:r>
            <a:r>
              <a:rPr lang="en-US"/>
              <a:t>message</a:t>
            </a:r>
            <a:r>
              <a:rPr lang="en-US" smtClean="0"/>
              <a:t>); </a:t>
            </a:r>
          </a:p>
          <a:p>
            <a:pPr lvl="1"/>
            <a:r>
              <a:rPr lang="en-US" smtClean="0"/>
              <a:t>Send(</a:t>
            </a:r>
            <a:r>
              <a:rPr lang="en-US" smtClean="0">
                <a:solidFill>
                  <a:srgbClr val="0070C0"/>
                </a:solidFill>
              </a:rPr>
              <a:t>string</a:t>
            </a:r>
            <a:r>
              <a:rPr lang="en-US" smtClean="0"/>
              <a:t> </a:t>
            </a:r>
            <a:r>
              <a:rPr lang="en-US"/>
              <a:t>from, </a:t>
            </a:r>
            <a:r>
              <a:rPr lang="en-US">
                <a:solidFill>
                  <a:srgbClr val="0070C0"/>
                </a:solidFill>
              </a:rPr>
              <a:t>string</a:t>
            </a:r>
            <a:r>
              <a:rPr lang="en-US"/>
              <a:t> to, s</a:t>
            </a:r>
            <a:r>
              <a:rPr lang="en-US">
                <a:solidFill>
                  <a:srgbClr val="0070C0"/>
                </a:solidFill>
              </a:rPr>
              <a:t>tring</a:t>
            </a:r>
            <a:r>
              <a:rPr lang="en-US"/>
              <a:t> subject, </a:t>
            </a:r>
            <a:r>
              <a:rPr lang="en-US">
                <a:solidFill>
                  <a:srgbClr val="0070C0"/>
                </a:solidFill>
              </a:rPr>
              <a:t>string</a:t>
            </a:r>
            <a:r>
              <a:rPr lang="en-US"/>
              <a:t> body</a:t>
            </a:r>
            <a:r>
              <a:rPr lang="en-US" smtClean="0"/>
              <a:t>);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6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</a:t>
            </a:r>
            <a:r>
              <a:rPr lang="en-US" smtClean="0"/>
              <a:t>MailAttachment Class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Dùng để gắn thêm tập tin vào email gửi đi</a:t>
            </a:r>
          </a:p>
          <a:p>
            <a:r>
              <a:rPr lang="en-US" smtClean="0"/>
              <a:t>Phương thức tạo:</a:t>
            </a:r>
          </a:p>
          <a:p>
            <a:pPr lvl="1"/>
            <a:r>
              <a:rPr lang="en-US"/>
              <a:t>MailAttachment(</a:t>
            </a:r>
            <a:r>
              <a:rPr lang="en-US">
                <a:solidFill>
                  <a:srgbClr val="0070C0"/>
                </a:solidFill>
              </a:rPr>
              <a:t>string</a:t>
            </a:r>
            <a:r>
              <a:rPr lang="en-US"/>
              <a:t> filename);</a:t>
            </a:r>
          </a:p>
          <a:p>
            <a:pPr lvl="1"/>
            <a:r>
              <a:rPr lang="en-US"/>
              <a:t>MailAttachment(</a:t>
            </a:r>
            <a:r>
              <a:rPr lang="en-US">
                <a:solidFill>
                  <a:srgbClr val="0070C0"/>
                </a:solidFill>
              </a:rPr>
              <a:t>string</a:t>
            </a:r>
            <a:r>
              <a:rPr lang="en-US"/>
              <a:t> filename, </a:t>
            </a:r>
            <a:r>
              <a:rPr lang="en-US">
                <a:solidFill>
                  <a:srgbClr val="0070C0"/>
                </a:solidFill>
              </a:rPr>
              <a:t>MailEncoding</a:t>
            </a:r>
            <a:r>
              <a:rPr lang="en-US"/>
              <a:t> encodetype</a:t>
            </a:r>
            <a:r>
              <a:rPr lang="en-US" smtClean="0"/>
              <a:t>);</a:t>
            </a:r>
          </a:p>
          <a:p>
            <a:r>
              <a:rPr lang="en-US" smtClean="0"/>
              <a:t>Thêm MailAttachment vào nội dung email: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371594" y="4439266"/>
            <a:ext cx="9291484" cy="18582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solidFill>
                  <a:srgbClr val="0070C0"/>
                </a:solidFill>
                <a:latin typeface="Consolas" pitchFamily="49" charset="0"/>
              </a:rPr>
              <a:t>MailMessage </a:t>
            </a:r>
            <a:r>
              <a:rPr lang="en-US" sz="2800" smtClean="0">
                <a:solidFill>
                  <a:srgbClr val="0070C0"/>
                </a:solidFill>
                <a:latin typeface="Consolas" pitchFamily="49" charset="0"/>
              </a:rPr>
              <a:t>message </a:t>
            </a:r>
            <a:r>
              <a:rPr lang="en-US" sz="2800">
                <a:solidFill>
                  <a:srgbClr val="0070C0"/>
                </a:solidFill>
                <a:latin typeface="Consolas" pitchFamily="49" charset="0"/>
              </a:rPr>
              <a:t>= new MailMessage();</a:t>
            </a:r>
          </a:p>
          <a:p>
            <a:r>
              <a:rPr lang="en-US" sz="2800">
                <a:solidFill>
                  <a:srgbClr val="0070C0"/>
                </a:solidFill>
                <a:latin typeface="Consolas" pitchFamily="49" charset="0"/>
              </a:rPr>
              <a:t>MailAttachment </a:t>
            </a:r>
            <a:r>
              <a:rPr lang="en-US" sz="2800" smtClean="0">
                <a:solidFill>
                  <a:srgbClr val="0070C0"/>
                </a:solidFill>
                <a:latin typeface="Consolas" pitchFamily="49" charset="0"/>
              </a:rPr>
              <a:t>file </a:t>
            </a:r>
            <a:r>
              <a:rPr lang="en-US" sz="2800">
                <a:solidFill>
                  <a:srgbClr val="0070C0"/>
                </a:solidFill>
                <a:latin typeface="Consolas" pitchFamily="49" charset="0"/>
              </a:rPr>
              <a:t>= new </a:t>
            </a:r>
            <a:r>
              <a:rPr lang="en-US" sz="2800" smtClean="0">
                <a:solidFill>
                  <a:srgbClr val="0070C0"/>
                </a:solidFill>
                <a:latin typeface="Consolas" pitchFamily="49" charset="0"/>
              </a:rPr>
              <a:t>MailAttachment</a:t>
            </a:r>
            <a:r>
              <a:rPr lang="en-US" sz="2800">
                <a:solidFill>
                  <a:srgbClr val="0070C0"/>
                </a:solidFill>
                <a:latin typeface="Consolas" pitchFamily="49" charset="0"/>
              </a:rPr>
              <a:t>("c:\\testfile.bmp");</a:t>
            </a:r>
          </a:p>
          <a:p>
            <a:r>
              <a:rPr lang="en-US" sz="2800" smtClean="0">
                <a:solidFill>
                  <a:srgbClr val="0070C0"/>
                </a:solidFill>
                <a:latin typeface="Consolas" pitchFamily="49" charset="0"/>
              </a:rPr>
              <a:t>message.Attachments.Add(file</a:t>
            </a:r>
            <a:r>
              <a:rPr lang="en-US" sz="2800">
                <a:solidFill>
                  <a:srgbClr val="0070C0"/>
                </a:solidFill>
                <a:latin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65323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Nhận email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Sử dụng các thư viện bên ngoài</a:t>
            </a:r>
          </a:p>
          <a:p>
            <a:pPr lvl="1"/>
            <a:r>
              <a:rPr lang="en-US"/>
              <a:t>Google's GData </a:t>
            </a:r>
            <a:r>
              <a:rPr lang="en-US" smtClean="0"/>
              <a:t>API</a:t>
            </a:r>
          </a:p>
          <a:p>
            <a:pPr lvl="1"/>
            <a:r>
              <a:rPr lang="en-US" smtClean="0"/>
              <a:t>OpenPOP</a:t>
            </a:r>
          </a:p>
          <a:p>
            <a:pPr lvl="1"/>
            <a:r>
              <a:rPr lang="en-US" smtClean="0"/>
              <a:t>MimeKit</a:t>
            </a:r>
          </a:p>
          <a:p>
            <a:pPr lvl="1"/>
            <a:r>
              <a:rPr lang="en-US" smtClean="0"/>
              <a:t>MailKit</a:t>
            </a:r>
          </a:p>
          <a:p>
            <a:pPr lvl="1"/>
            <a:r>
              <a:rPr lang="en-US" smtClean="0"/>
              <a:t>ImapX</a:t>
            </a:r>
          </a:p>
          <a:p>
            <a:pPr lvl="1"/>
            <a:r>
              <a:rPr lang="en-US" smtClean="0"/>
              <a:t>EAGetMail</a:t>
            </a:r>
          </a:p>
          <a:p>
            <a:pPr lvl="1"/>
            <a:r>
              <a:rPr lang="en-US" smtClean="0"/>
              <a:t>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9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hương 1" id="{DFF8AD5C-4E4F-4B91-B31D-8E521AE8D962}" vid="{B9176BA1-3004-4032-AB2D-4CDA95C8E9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249</TotalTime>
  <Words>152</Words>
  <Application>Microsoft Office PowerPoint</Application>
  <PresentationFormat>Custom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template</vt:lpstr>
      <vt:lpstr>SMTP</vt:lpstr>
      <vt:lpstr> Nội dung</vt:lpstr>
      <vt:lpstr> Email basic</vt:lpstr>
      <vt:lpstr> Email basic</vt:lpstr>
      <vt:lpstr> Lưu trữ email </vt:lpstr>
      <vt:lpstr> Lưu trữ email</vt:lpstr>
      <vt:lpstr> SmtpMail class</vt:lpstr>
      <vt:lpstr> MailAttachment Class</vt:lpstr>
      <vt:lpstr> Nhận email</vt:lpstr>
      <vt:lpstr> Đồ án cuối kì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SMTP</dc:title>
  <dc:creator>Tran Phuong Tuan</dc:creator>
  <cp:lastModifiedBy>user</cp:lastModifiedBy>
  <cp:revision>13</cp:revision>
  <dcterms:created xsi:type="dcterms:W3CDTF">2016-05-04T21:39:41Z</dcterms:created>
  <dcterms:modified xsi:type="dcterms:W3CDTF">2017-05-11T05:06:49Z</dcterms:modified>
</cp:coreProperties>
</file>