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3" r:id="rId5"/>
  </p:sldMasterIdLst>
  <p:notesMasterIdLst>
    <p:notesMasterId r:id="rId22"/>
  </p:notesMasterIdLst>
  <p:handoutMasterIdLst>
    <p:handoutMasterId r:id="rId23"/>
  </p:handoutMasterIdLst>
  <p:sldIdLst>
    <p:sldId id="256" r:id="rId6"/>
    <p:sldId id="370" r:id="rId7"/>
    <p:sldId id="371" r:id="rId8"/>
    <p:sldId id="372" r:id="rId9"/>
    <p:sldId id="373" r:id="rId10"/>
    <p:sldId id="382" r:id="rId11"/>
    <p:sldId id="374" r:id="rId12"/>
    <p:sldId id="375" r:id="rId13"/>
    <p:sldId id="377" r:id="rId14"/>
    <p:sldId id="376" r:id="rId15"/>
    <p:sldId id="386" r:id="rId16"/>
    <p:sldId id="385" r:id="rId17"/>
    <p:sldId id="384" r:id="rId18"/>
    <p:sldId id="379" r:id="rId19"/>
    <p:sldId id="378" r:id="rId20"/>
    <p:sldId id="381"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uc Tien" initials="NDT" lastIdx="2" clrIdx="0">
    <p:extLst>
      <p:ext uri="{19B8F6BF-5375-455C-9EA6-DF929625EA0E}">
        <p15:presenceInfo xmlns:p15="http://schemas.microsoft.com/office/powerpoint/2012/main" userId="S-1-12-1-490888966-1225478901-224002207-3919862585" providerId="AD"/>
      </p:ext>
    </p:extLst>
  </p:cmAuthor>
  <p:cmAuthor id="2" name="MAYTINH" initials="M" lastIdx="1" clrIdx="1">
    <p:extLst>
      <p:ext uri="{19B8F6BF-5375-455C-9EA6-DF929625EA0E}">
        <p15:presenceInfo xmlns:p15="http://schemas.microsoft.com/office/powerpoint/2012/main" userId="b450e71fb4032b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960000"/>
    <a:srgbClr val="0000FF"/>
    <a:srgbClr val="EFA5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3" autoAdjust="0"/>
    <p:restoredTop sz="83626" autoAdjust="0"/>
  </p:normalViewPr>
  <p:slideViewPr>
    <p:cSldViewPr>
      <p:cViewPr varScale="1">
        <p:scale>
          <a:sx n="73" d="100"/>
          <a:sy n="73" d="100"/>
        </p:scale>
        <p:origin x="1776" y="67"/>
      </p:cViewPr>
      <p:guideLst>
        <p:guide orient="horz" pos="2160"/>
        <p:guide pos="2880"/>
      </p:guideLst>
    </p:cSldViewPr>
  </p:slideViewPr>
  <p:outlineViewPr>
    <p:cViewPr>
      <p:scale>
        <a:sx n="33" d="100"/>
        <a:sy n="33" d="100"/>
      </p:scale>
      <p:origin x="0" y="3468"/>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66" d="100"/>
          <a:sy n="66" d="100"/>
        </p:scale>
        <p:origin x="-2760"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Tin đại cương – Tin học văn phòng</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a:t>2018</a:t>
            </a: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soict.hust.edu.vn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Tin đại cương – Tin học văn phòng</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a:t>2018</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r>
              <a:rPr lang="en-US"/>
              <a:t>c</a:t>
            </a: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soict.hust.edu.vn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a:t>GVHS: Giáo viên h</a:t>
            </a:r>
            <a:r>
              <a:rPr lang="vi-VN"/>
              <a:t>ư</a:t>
            </a:r>
            <a:r>
              <a:rPr lang="en-US"/>
              <a:t>ớng dẫn</a:t>
            </a:r>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3253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Header Placeholder 3"/>
          <p:cNvSpPr>
            <a:spLocks noGrp="1"/>
          </p:cNvSpPr>
          <p:nvPr>
            <p:ph type="hdr" sz="quarter" idx="10"/>
          </p:nvPr>
        </p:nvSpPr>
        <p:spPr/>
        <p:txBody>
          <a:bodyPr/>
          <a:lstStyle/>
          <a:p>
            <a:r>
              <a:rPr lang="en-US" smtClean="0"/>
              <a:t>Tin đại cương – Tin học văn phòng</a:t>
            </a:r>
            <a:endParaRPr lang="en-US"/>
          </a:p>
        </p:txBody>
      </p:sp>
      <p:sp>
        <p:nvSpPr>
          <p:cNvPr id="5" name="Date Placeholder 4"/>
          <p:cNvSpPr>
            <a:spLocks noGrp="1"/>
          </p:cNvSpPr>
          <p:nvPr>
            <p:ph type="dt" idx="11"/>
          </p:nvPr>
        </p:nvSpPr>
        <p:spPr/>
        <p:txBody>
          <a:bodyPr/>
          <a:lstStyle/>
          <a:p>
            <a:r>
              <a:rPr lang="en-US" smtClean="0"/>
              <a:t>2018</a:t>
            </a:r>
            <a:endParaRPr lang="en-US"/>
          </a:p>
        </p:txBody>
      </p:sp>
      <p:sp>
        <p:nvSpPr>
          <p:cNvPr id="6" name="Footer Placeholder 5"/>
          <p:cNvSpPr>
            <a:spLocks noGrp="1"/>
          </p:cNvSpPr>
          <p:nvPr>
            <p:ph type="ftr" sz="quarter" idx="12"/>
          </p:nvPr>
        </p:nvSpPr>
        <p:spPr/>
        <p:txBody>
          <a:bodyPr/>
          <a:lstStyle/>
          <a:p>
            <a:r>
              <a:rPr lang="en-US" smtClean="0"/>
              <a:t>soict.hust.edu.vn</a:t>
            </a:r>
            <a:endParaRPr lang="en-US"/>
          </a:p>
        </p:txBody>
      </p:sp>
      <p:sp>
        <p:nvSpPr>
          <p:cNvPr id="7" name="Slide Number Placeholder 6"/>
          <p:cNvSpPr>
            <a:spLocks noGrp="1"/>
          </p:cNvSpPr>
          <p:nvPr>
            <p:ph type="sldNum" sz="quarter" idx="13"/>
          </p:nvPr>
        </p:nvSpPr>
        <p:spPr/>
        <p:txBody>
          <a:bodyPr/>
          <a:lstStyle/>
          <a:p>
            <a:fld id="{8FEAD6D3-E3A6-4306-A906-2CB27FEAA95E}" type="slidenum">
              <a:rPr lang="en-US" smtClean="0"/>
              <a:pPr/>
              <a:t>9</a:t>
            </a:fld>
            <a:endParaRPr lang="en-US"/>
          </a:p>
        </p:txBody>
      </p:sp>
    </p:spTree>
    <p:extLst>
      <p:ext uri="{BB962C8B-B14F-4D97-AF65-F5344CB8AC3E}">
        <p14:creationId xmlns:p14="http://schemas.microsoft.com/office/powerpoint/2010/main" val="1392383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492879"/>
            <a:ext cx="2133600" cy="365125"/>
          </a:xfrm>
        </p:spPr>
        <p:txBody>
          <a:bodyPr/>
          <a:lstStyle/>
          <a:p>
            <a:r>
              <a:rPr lang="en-US"/>
              <a:t>© SoICT 2018</a:t>
            </a:r>
          </a:p>
        </p:txBody>
      </p:sp>
      <p:sp>
        <p:nvSpPr>
          <p:cNvPr id="5" name="Footer Placeholder 4"/>
          <p:cNvSpPr>
            <a:spLocks noGrp="1"/>
          </p:cNvSpPr>
          <p:nvPr>
            <p:ph type="ftr" sz="quarter" idx="11"/>
          </p:nvPr>
        </p:nvSpPr>
        <p:spPr>
          <a:xfrm>
            <a:off x="2895600" y="6492879"/>
            <a:ext cx="3581400" cy="365125"/>
          </a:xfrm>
        </p:spPr>
        <p:txBody>
          <a:bodyPr/>
          <a:lstStyle>
            <a:lvl1pPr>
              <a:defRPr/>
            </a:lvl1pPr>
          </a:lstStyle>
          <a:p>
            <a:r>
              <a:rPr lang="en-US"/>
              <a:t>Tin đại c</a:t>
            </a:r>
            <a:r>
              <a:rPr lang="vi-VN"/>
              <a:t>ư</a:t>
            </a:r>
            <a:r>
              <a:rPr lang="en-US"/>
              <a:t>ơng / Tin học văn phòng / Trình chiếu</a:t>
            </a:r>
          </a:p>
        </p:txBody>
      </p:sp>
      <p:sp>
        <p:nvSpPr>
          <p:cNvPr id="6" name="Slide Number Placeholder 5"/>
          <p:cNvSpPr>
            <a:spLocks noGrp="1"/>
          </p:cNvSpPr>
          <p:nvPr>
            <p:ph type="sldNum" sz="quarter" idx="12"/>
          </p:nvPr>
        </p:nvSpPr>
        <p:spPr>
          <a:xfrm>
            <a:off x="6553200" y="6492879"/>
            <a:ext cx="2133600" cy="365125"/>
          </a:xfrm>
        </p:spPr>
        <p:txBody>
          <a:bodyPr/>
          <a:lstStyle/>
          <a:p>
            <a:fld id="{8C13379D-D487-4446-85FC-E9ED5B8B8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11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69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810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0276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81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7081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5486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5035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780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ơ bản">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458200" cy="731837"/>
          </a:xfrm>
        </p:spPr>
        <p:txBody>
          <a:bodyPr>
            <a:norm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533400" y="1143004"/>
            <a:ext cx="8153400" cy="4983163"/>
          </a:xfrm>
        </p:spPr>
        <p:txBody>
          <a:bodyPr>
            <a:normAutofit/>
          </a:bodyPr>
          <a:lstStyle>
            <a:lvl1pPr marL="342891" indent="-342891">
              <a:buClr>
                <a:srgbClr val="3366FF"/>
              </a:buClr>
              <a:buSzPct val="100000"/>
              <a:buFont typeface="Wingdings" charset="2"/>
              <a:buChar char="§"/>
              <a:defRPr sz="2400" b="0">
                <a:latin typeface="Arial" panose="020B0604020202020204" pitchFamily="34" charset="0"/>
                <a:cs typeface="Arial" panose="020B0604020202020204" pitchFamily="34" charset="0"/>
              </a:defRPr>
            </a:lvl1pPr>
            <a:lvl2pPr marL="742932" indent="-285744">
              <a:buClr>
                <a:srgbClr val="FF0000"/>
              </a:buClr>
              <a:buFont typeface="Wingdings" charset="2"/>
              <a:buChar char="§"/>
              <a:defRPr sz="2000" b="0" i="0">
                <a:latin typeface="Arial" panose="020B0604020202020204" pitchFamily="34" charset="0"/>
                <a:cs typeface="Arial" panose="020B0604020202020204" pitchFamily="34" charset="0"/>
              </a:defRPr>
            </a:lvl2pPr>
            <a:lvl3pPr marL="1142971" indent="-228594">
              <a:buClr>
                <a:srgbClr val="0000FF"/>
              </a:buClr>
              <a:buFont typeface="Arial"/>
              <a:buChar char="•"/>
              <a:defRPr sz="1800" i="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28600" y="6492879"/>
            <a:ext cx="2133600" cy="365125"/>
          </a:xfrm>
        </p:spPr>
        <p:txBody>
          <a:bodyPr/>
          <a:lstStyle/>
          <a:p>
            <a:r>
              <a:rPr lang="en-US"/>
              <a:t>© SoICT 2018</a:t>
            </a:r>
          </a:p>
        </p:txBody>
      </p:sp>
      <p:sp>
        <p:nvSpPr>
          <p:cNvPr id="5" name="Footer Placeholder 4"/>
          <p:cNvSpPr>
            <a:spLocks noGrp="1"/>
          </p:cNvSpPr>
          <p:nvPr>
            <p:ph type="ftr" sz="quarter" idx="11"/>
          </p:nvPr>
        </p:nvSpPr>
        <p:spPr>
          <a:xfrm>
            <a:off x="2743200" y="6492879"/>
            <a:ext cx="4114800" cy="365125"/>
          </a:xfrm>
        </p:spPr>
        <p:txBody>
          <a:bodyPr/>
          <a:lstStyle>
            <a:lvl1pPr>
              <a:defRPr/>
            </a:lvl1pPr>
          </a:lstStyle>
          <a:p>
            <a:r>
              <a:rPr lang="en-US"/>
              <a:t>Tin đại c</a:t>
            </a:r>
            <a:r>
              <a:rPr lang="vi-VN"/>
              <a:t>ư</a:t>
            </a:r>
            <a:r>
              <a:rPr lang="en-US"/>
              <a:t>ơng / Tin học văn phòng / Trình chiếu</a:t>
            </a:r>
          </a:p>
        </p:txBody>
      </p:sp>
      <p:sp>
        <p:nvSpPr>
          <p:cNvPr id="6" name="Slide Number Placeholder 5"/>
          <p:cNvSpPr>
            <a:spLocks noGrp="1"/>
          </p:cNvSpPr>
          <p:nvPr>
            <p:ph type="sldNum" sz="quarter" idx="12"/>
          </p:nvPr>
        </p:nvSpPr>
        <p:spPr>
          <a:xfrm>
            <a:off x="7239000" y="6492879"/>
            <a:ext cx="1676400" cy="365125"/>
          </a:xfrm>
        </p:spPr>
        <p:txBody>
          <a:bodyPr/>
          <a:lstStyle/>
          <a:p>
            <a:fld id="{8C13379D-D487-4446-85FC-E9ED5B8B80F6}" type="slidenum">
              <a:rPr lang="en-US" smtClean="0"/>
              <a:pPr/>
              <a:t>‹#›</a:t>
            </a:fld>
            <a:r>
              <a:rPr lang="en-US"/>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ai cột đều">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23105"/>
          </a:xfrm>
        </p:spPr>
        <p:txBody>
          <a:bodyPr>
            <a:normAutofit/>
          </a:bodyPr>
          <a:lstStyle>
            <a:lvl1pPr algn="l" defTabSz="914377" rtl="0" eaLnBrk="1" latinLnBrk="0" hangingPunct="1">
              <a:spcBef>
                <a:spcPct val="0"/>
              </a:spcBef>
              <a:buNone/>
              <a:defRPr lang="en-US" sz="3200" b="1" kern="120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457200" y="1219206"/>
            <a:ext cx="4038600" cy="4906961"/>
          </a:xfrm>
        </p:spPr>
        <p:txBody>
          <a:bodyPr>
            <a:normAutofit/>
          </a:bodyPr>
          <a:lstStyle>
            <a:lvl1pPr>
              <a:defRPr lang="en-US" sz="2400" b="0">
                <a:latin typeface="+mn-lt"/>
              </a:defRPr>
            </a:lvl1pPr>
            <a:lvl2pPr>
              <a:defRPr lang="en-US" sz="2000" b="0">
                <a:latin typeface="+mn-lt"/>
              </a:defRPr>
            </a:lvl2pPr>
            <a:lvl3pPr>
              <a:defRPr lang="en-US" sz="1800" b="0">
                <a:latin typeface="+mn-lt"/>
              </a:defRPr>
            </a:lvl3pPr>
            <a:lvl4pPr>
              <a:defRPr lang="en-US" sz="1600" b="0">
                <a:latin typeface="+mn-lt"/>
              </a:defRPr>
            </a:lvl4pPr>
            <a:lvl5pPr>
              <a:defRPr lang="en-US" sz="1600" b="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6"/>
            <a:ext cx="4038600" cy="4906961"/>
          </a:xfrm>
        </p:spPr>
        <p:txBody>
          <a:bodyPr>
            <a:normAutofit/>
          </a:bodyPr>
          <a:lstStyle>
            <a:lvl1pPr>
              <a:defRPr lang="en-US" sz="2400" b="0">
                <a:latin typeface="+mn-lt"/>
              </a:defRPr>
            </a:lvl1pPr>
            <a:lvl2pPr>
              <a:defRPr lang="en-US" sz="2000" b="0">
                <a:latin typeface="+mn-lt"/>
              </a:defRPr>
            </a:lvl2pPr>
            <a:lvl3pPr>
              <a:defRPr lang="en-US" sz="1800" b="0">
                <a:latin typeface="+mn-lt"/>
              </a:defRPr>
            </a:lvl3pPr>
            <a:lvl4pPr>
              <a:defRPr lang="en-US" sz="1600" b="0">
                <a:latin typeface="+mn-lt"/>
              </a:defRPr>
            </a:lvl4pPr>
            <a:lvl5pPr>
              <a:defRPr lang="en-US" sz="1600" b="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492879"/>
            <a:ext cx="2133600" cy="365125"/>
          </a:xfrm>
        </p:spPr>
        <p:txBody>
          <a:bodyPr/>
          <a:lstStyle/>
          <a:p>
            <a:r>
              <a:rPr lang="en-US"/>
              <a:t>© SoICT 2018</a:t>
            </a:r>
          </a:p>
        </p:txBody>
      </p:sp>
      <p:sp>
        <p:nvSpPr>
          <p:cNvPr id="6" name="Footer Placeholder 5"/>
          <p:cNvSpPr>
            <a:spLocks noGrp="1"/>
          </p:cNvSpPr>
          <p:nvPr>
            <p:ph type="ftr" sz="quarter" idx="11"/>
          </p:nvPr>
        </p:nvSpPr>
        <p:spPr>
          <a:xfrm>
            <a:off x="2895614" y="6492879"/>
            <a:ext cx="3428975" cy="365125"/>
          </a:xfrm>
        </p:spPr>
        <p:txBody>
          <a:bodyPr/>
          <a:lstStyle>
            <a:lvl1pPr>
              <a:defRPr/>
            </a:lvl1pPr>
          </a:lstStyle>
          <a:p>
            <a:r>
              <a:rPr lang="en-US"/>
              <a:t>Tin đại c</a:t>
            </a:r>
            <a:r>
              <a:rPr lang="vi-VN"/>
              <a:t>ư</a:t>
            </a:r>
            <a:r>
              <a:rPr lang="en-US"/>
              <a:t>ơng / Tin học văn phòng / Trình chiếu</a:t>
            </a:r>
          </a:p>
        </p:txBody>
      </p:sp>
      <p:sp>
        <p:nvSpPr>
          <p:cNvPr id="7" name="Slide Number Placeholder 6"/>
          <p:cNvSpPr>
            <a:spLocks noGrp="1"/>
          </p:cNvSpPr>
          <p:nvPr>
            <p:ph type="sldNum" sz="quarter" idx="12"/>
          </p:nvPr>
        </p:nvSpPr>
        <p:spPr>
          <a:xfrm>
            <a:off x="6553200" y="6492879"/>
            <a:ext cx="2133600" cy="365125"/>
          </a:xfrm>
        </p:spPr>
        <p:txBody>
          <a:bodyPr/>
          <a:lstStyle/>
          <a:p>
            <a:fld id="{8C13379D-D487-4446-85FC-E9ED5B8B80F6}" type="slidenum">
              <a:rPr lang="en-US" smtClean="0"/>
              <a:pPr/>
              <a:t>‹#›</a:t>
            </a:fld>
            <a:endParaRPr lang="en-US"/>
          </a:p>
        </p:txBody>
      </p:sp>
      <p:cxnSp>
        <p:nvCxnSpPr>
          <p:cNvPr id="8" name="Straight Connector 7">
            <a:extLst>
              <a:ext uri="{FF2B5EF4-FFF2-40B4-BE49-F238E27FC236}">
                <a16:creationId xmlns:a16="http://schemas.microsoft.com/office/drawing/2014/main" id="{A1A0BA82-4AAE-4757-91C5-53468BEC639E}"/>
              </a:ext>
            </a:extLst>
          </p:cNvPr>
          <p:cNvCxnSpPr>
            <a:cxnSpLocks/>
          </p:cNvCxnSpPr>
          <p:nvPr userDrawn="1"/>
        </p:nvCxnSpPr>
        <p:spPr>
          <a:xfrm>
            <a:off x="4571194" y="1219206"/>
            <a:ext cx="0" cy="4915693"/>
          </a:xfrm>
          <a:prstGeom prst="line">
            <a:avLst/>
          </a:prstGeom>
          <a:ln/>
        </p:spPr>
        <p:style>
          <a:lnRef idx="2">
            <a:schemeClr val="accent6"/>
          </a:lnRef>
          <a:fillRef idx="0">
            <a:schemeClr val="accent6"/>
          </a:fillRef>
          <a:effectRef idx="1">
            <a:schemeClr val="accent6"/>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cột lệch">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23105"/>
          </a:xfrm>
        </p:spPr>
        <p:txBody>
          <a:bodyPr>
            <a:normAutofit/>
          </a:bodyPr>
          <a:lstStyle>
            <a:lvl1pPr algn="l" defTabSz="914377" rtl="0" eaLnBrk="1" latinLnBrk="0" hangingPunct="1">
              <a:spcBef>
                <a:spcPct val="0"/>
              </a:spcBef>
              <a:buNone/>
              <a:defRPr lang="en-US" sz="3200" b="1" kern="1200">
                <a:solidFill>
                  <a:schemeClr val="bg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457200" y="1219206"/>
            <a:ext cx="2819398" cy="4906961"/>
          </a:xfrm>
        </p:spPr>
        <p:txBody>
          <a:bodyPr>
            <a:normAutofit/>
          </a:bodyPr>
          <a:lstStyle>
            <a:lvl1pPr>
              <a:defRPr lang="en-US" sz="2400" b="0">
                <a:latin typeface="+mn-lt"/>
              </a:defRPr>
            </a:lvl1pPr>
            <a:lvl2pPr>
              <a:defRPr lang="en-US" sz="2000" b="0">
                <a:latin typeface="+mn-lt"/>
              </a:defRPr>
            </a:lvl2pPr>
            <a:lvl3pPr>
              <a:defRPr lang="en-US" sz="1800" b="0">
                <a:latin typeface="+mn-lt"/>
              </a:defRPr>
            </a:lvl3pPr>
            <a:lvl4pPr>
              <a:defRPr lang="en-US" sz="1600" b="0">
                <a:latin typeface="+mn-lt"/>
              </a:defRPr>
            </a:lvl4pPr>
            <a:lvl5pPr>
              <a:defRPr lang="en-US" sz="1600" b="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81405" y="1219206"/>
            <a:ext cx="5105397" cy="4906961"/>
          </a:xfrm>
        </p:spPr>
        <p:txBody>
          <a:bodyPr>
            <a:normAutofit/>
          </a:bodyPr>
          <a:lstStyle>
            <a:lvl1pPr>
              <a:defRPr lang="en-US" sz="2400" b="0">
                <a:latin typeface="+mn-lt"/>
              </a:defRPr>
            </a:lvl1pPr>
            <a:lvl2pPr>
              <a:defRPr lang="en-US" sz="2000" b="0">
                <a:latin typeface="+mn-lt"/>
              </a:defRPr>
            </a:lvl2pPr>
            <a:lvl3pPr>
              <a:defRPr lang="en-US" sz="1800" b="0">
                <a:latin typeface="+mn-lt"/>
              </a:defRPr>
            </a:lvl3pPr>
            <a:lvl4pPr>
              <a:defRPr lang="en-US" sz="1600" b="0">
                <a:latin typeface="+mn-lt"/>
              </a:defRPr>
            </a:lvl4pPr>
            <a:lvl5pPr>
              <a:defRPr lang="en-US" sz="1600" b="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492879"/>
            <a:ext cx="2133600" cy="365125"/>
          </a:xfrm>
        </p:spPr>
        <p:txBody>
          <a:bodyPr/>
          <a:lstStyle/>
          <a:p>
            <a:r>
              <a:rPr lang="en-US"/>
              <a:t>© SoICT 2018</a:t>
            </a:r>
          </a:p>
        </p:txBody>
      </p:sp>
      <p:sp>
        <p:nvSpPr>
          <p:cNvPr id="6" name="Footer Placeholder 5"/>
          <p:cNvSpPr>
            <a:spLocks noGrp="1"/>
          </p:cNvSpPr>
          <p:nvPr>
            <p:ph type="ftr" sz="quarter" idx="11"/>
          </p:nvPr>
        </p:nvSpPr>
        <p:spPr>
          <a:xfrm>
            <a:off x="2819408" y="6492879"/>
            <a:ext cx="3428979" cy="365125"/>
          </a:xfrm>
        </p:spPr>
        <p:txBody>
          <a:bodyPr/>
          <a:lstStyle>
            <a:lvl1pPr>
              <a:defRPr/>
            </a:lvl1pPr>
          </a:lstStyle>
          <a:p>
            <a:r>
              <a:rPr lang="en-US"/>
              <a:t>Tin đại c</a:t>
            </a:r>
            <a:r>
              <a:rPr lang="vi-VN"/>
              <a:t>ư</a:t>
            </a:r>
            <a:r>
              <a:rPr lang="en-US"/>
              <a:t>ơng / Tin học văn phòng / Trình chiếu</a:t>
            </a:r>
          </a:p>
        </p:txBody>
      </p:sp>
      <p:sp>
        <p:nvSpPr>
          <p:cNvPr id="7" name="Slide Number Placeholder 6"/>
          <p:cNvSpPr>
            <a:spLocks noGrp="1"/>
          </p:cNvSpPr>
          <p:nvPr>
            <p:ph type="sldNum" sz="quarter" idx="12"/>
          </p:nvPr>
        </p:nvSpPr>
        <p:spPr>
          <a:xfrm>
            <a:off x="6553200" y="6492879"/>
            <a:ext cx="2133600" cy="365125"/>
          </a:xfrm>
        </p:spPr>
        <p:txBody>
          <a:bodyPr/>
          <a:lstStyle/>
          <a:p>
            <a:fld id="{8C13379D-D487-4446-85FC-E9ED5B8B80F6}" type="slidenum">
              <a:rPr lang="en-US" smtClean="0"/>
              <a:pPr/>
              <a:t>‹#›</a:t>
            </a:fld>
            <a:endParaRPr lang="en-US"/>
          </a:p>
        </p:txBody>
      </p:sp>
      <p:cxnSp>
        <p:nvCxnSpPr>
          <p:cNvPr id="8" name="Straight Connector 7">
            <a:extLst>
              <a:ext uri="{FF2B5EF4-FFF2-40B4-BE49-F238E27FC236}">
                <a16:creationId xmlns:a16="http://schemas.microsoft.com/office/drawing/2014/main" id="{A1A0BA82-4AAE-4757-91C5-53468BEC639E}"/>
              </a:ext>
            </a:extLst>
          </p:cNvPr>
          <p:cNvCxnSpPr>
            <a:cxnSpLocks/>
          </p:cNvCxnSpPr>
          <p:nvPr userDrawn="1"/>
        </p:nvCxnSpPr>
        <p:spPr>
          <a:xfrm>
            <a:off x="3429000" y="1210471"/>
            <a:ext cx="0" cy="4915693"/>
          </a:xfrm>
          <a:prstGeom prst="line">
            <a:avLst/>
          </a:prstGeom>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8306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92879"/>
            <a:ext cx="2133600" cy="365125"/>
          </a:xfrm>
        </p:spPr>
        <p:txBody>
          <a:bodyPr/>
          <a:lstStyle/>
          <a:p>
            <a:r>
              <a:rPr lang="en-US"/>
              <a:t>© SoICT 2018</a:t>
            </a:r>
          </a:p>
        </p:txBody>
      </p:sp>
      <p:sp>
        <p:nvSpPr>
          <p:cNvPr id="3" name="Footer Placeholder 2"/>
          <p:cNvSpPr>
            <a:spLocks noGrp="1"/>
          </p:cNvSpPr>
          <p:nvPr>
            <p:ph type="ftr" sz="quarter" idx="11"/>
          </p:nvPr>
        </p:nvSpPr>
        <p:spPr>
          <a:xfrm>
            <a:off x="2895600" y="6492879"/>
            <a:ext cx="3505200" cy="365125"/>
          </a:xfrm>
        </p:spPr>
        <p:txBody>
          <a:bodyPr/>
          <a:lstStyle>
            <a:lvl1pPr>
              <a:defRPr/>
            </a:lvl1pPr>
          </a:lstStyle>
          <a:p>
            <a:r>
              <a:rPr lang="en-US"/>
              <a:t>Tin đại c</a:t>
            </a:r>
            <a:r>
              <a:rPr lang="vi-VN"/>
              <a:t>ư</a:t>
            </a:r>
            <a:r>
              <a:rPr lang="en-US"/>
              <a:t>ơng / Tin học văn phòng / Trình chiếu</a:t>
            </a:r>
          </a:p>
        </p:txBody>
      </p:sp>
      <p:sp>
        <p:nvSpPr>
          <p:cNvPr id="4" name="Slide Number Placeholder 3"/>
          <p:cNvSpPr>
            <a:spLocks noGrp="1"/>
          </p:cNvSpPr>
          <p:nvPr>
            <p:ph type="sldNum" sz="quarter" idx="12"/>
          </p:nvPr>
        </p:nvSpPr>
        <p:spPr>
          <a:xfrm>
            <a:off x="6553200" y="6492879"/>
            <a:ext cx="2133600" cy="365125"/>
          </a:xfrm>
        </p:spPr>
        <p:txBody>
          <a:bodyPr/>
          <a:lstStyle/>
          <a:p>
            <a:fld id="{8C13379D-D487-4446-85FC-E9ED5B8B8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4E161F-08FD-454E-9C08-1EC1C5B446AF}"/>
              </a:ext>
            </a:extLst>
          </p:cNvPr>
          <p:cNvSpPr txBox="1">
            <a:spLocks/>
          </p:cNvSpPr>
          <p:nvPr userDrawn="1"/>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1" b="1">
                <a:solidFill>
                  <a:srgbClr val="C00000"/>
                </a:solidFill>
                <a:latin typeface="Arial" panose="020B0604020202020204" pitchFamily="34" charset="0"/>
                <a:cs typeface="Arial" panose="020B0604020202020204" pitchFamily="34" charset="0"/>
              </a:rPr>
              <a:t>	              </a:t>
            </a:r>
            <a:r>
              <a:rPr lang="en-US" sz="1051">
                <a:solidFill>
                  <a:schemeClr val="bg1">
                    <a:lumMod val="50000"/>
                  </a:schemeClr>
                </a:solidFill>
                <a:latin typeface="Arial" panose="020B0604020202020204" pitchFamily="34" charset="0"/>
                <a:cs typeface="Arial" panose="020B0604020202020204" pitchFamily="34" charset="0"/>
              </a:rPr>
              <a:t>HANOI UNIVERSITY OF SCIENCE AND TECHNOLOGY</a:t>
            </a:r>
          </a:p>
        </p:txBody>
      </p:sp>
      <p:pic>
        <p:nvPicPr>
          <p:cNvPr id="7" name="Picture 6">
            <a:extLst>
              <a:ext uri="{FF2B5EF4-FFF2-40B4-BE49-F238E27FC236}">
                <a16:creationId xmlns:a16="http://schemas.microsoft.com/office/drawing/2014/main" id="{B1A9ABAF-B69B-4985-AA14-292E331AB1CF}"/>
              </a:ext>
            </a:extLst>
          </p:cNvPr>
          <p:cNvPicPr>
            <a:picLocks noChangeAspect="1"/>
          </p:cNvPicPr>
          <p:nvPr userDrawn="1"/>
        </p:nvPicPr>
        <p:blipFill>
          <a:blip r:embed="rId2"/>
          <a:stretch>
            <a:fillRect/>
          </a:stretch>
        </p:blipFill>
        <p:spPr>
          <a:xfrm>
            <a:off x="304800" y="327984"/>
            <a:ext cx="990600" cy="971088"/>
          </a:xfrm>
          <a:prstGeom prst="rect">
            <a:avLst/>
          </a:prstGeom>
        </p:spPr>
      </p:pic>
      <p:pic>
        <p:nvPicPr>
          <p:cNvPr id="8" name="Picture 7" descr="pp1.jpg">
            <a:extLst>
              <a:ext uri="{FF2B5EF4-FFF2-40B4-BE49-F238E27FC236}">
                <a16:creationId xmlns:a16="http://schemas.microsoft.com/office/drawing/2014/main" id="{38B657E4-BB48-400F-ABD4-B0F784DB29F4}"/>
              </a:ext>
            </a:extLst>
          </p:cNvPr>
          <p:cNvPicPr>
            <a:picLocks noChangeAspect="1"/>
          </p:cNvPicPr>
          <p:nvPr userDrawn="1"/>
        </p:nvPicPr>
        <p:blipFill>
          <a:blip r:embed="rId3"/>
          <a:srcRect t="45556"/>
          <a:stretch>
            <a:fillRect/>
          </a:stretch>
        </p:blipFill>
        <p:spPr>
          <a:xfrm>
            <a:off x="898" y="4114800"/>
            <a:ext cx="9142208" cy="2743200"/>
          </a:xfrm>
          <a:prstGeom prst="rect">
            <a:avLst/>
          </a:prstGeom>
        </p:spPr>
      </p:pic>
    </p:spTree>
    <p:extLst>
      <p:ext uri="{BB962C8B-B14F-4D97-AF65-F5344CB8AC3E}">
        <p14:creationId xmlns:p14="http://schemas.microsoft.com/office/powerpoint/2010/main" val="424761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E312-1513-4916-9F80-55A8404942B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1CFCFA5A-DF87-4F74-BEE2-0D659982DF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2ABB1A-01EE-4D8A-B89A-33AF75BEA2EC}" type="slidenum">
              <a:rPr kumimoji="0" lang="en-US" sz="1525" b="0" i="0" u="none" strike="noStrike" kern="1200" cap="none" spc="0" normalizeH="0" baseline="0" noProof="0" smtClean="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525" b="0" i="0" u="none" strike="noStrike" kern="1200" cap="none" spc="0" normalizeH="0" baseline="0" noProof="0">
              <a:ln>
                <a:noFill/>
              </a:ln>
              <a:solidFill>
                <a:srgbClr val="FFC000">
                  <a:lumMod val="40000"/>
                  <a:lumOff val="60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0844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smtClean="0"/>
              <a:t>Click to edit </a:t>
            </a:r>
            <a:br>
              <a:rPr lang="en-US" dirty="0" smtClean="0"/>
            </a:br>
            <a:r>
              <a:rPr lang="en-US" dirty="0" smtClean="0"/>
              <a:t>Master subtitle style</a:t>
            </a:r>
            <a:br>
              <a:rPr lang="en-US" dirty="0" smtClean="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3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15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4.jp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SoICT 2018</a:t>
            </a: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Tin đại cương / Tin học văn phòng / Trình chiếu</a:t>
            </a:r>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379D-D487-4446-85FC-E9ED5B8B80F6}" type="slidenum">
              <a:rPr lang="en-US" smtClean="0"/>
              <a:pPr/>
              <a:t>‹#›</a:t>
            </a:fld>
            <a:endParaRPr lang="en-US"/>
          </a:p>
        </p:txBody>
      </p:sp>
      <p:pic>
        <p:nvPicPr>
          <p:cNvPr id="8" name="Picture 7" descr="pp3.jpg"/>
          <p:cNvPicPr>
            <a:picLocks noChangeAspect="1"/>
          </p:cNvPicPr>
          <p:nvPr userDrawn="1"/>
        </p:nvPicPr>
        <p:blipFill>
          <a:blip r:embed="rId9"/>
          <a:srcRect t="3852" b="13333"/>
          <a:stretch>
            <a:fillRect/>
          </a:stretch>
        </p:blipFill>
        <p:spPr>
          <a:xfrm>
            <a:off x="1792" y="0"/>
            <a:ext cx="9142208"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1" r:id="rId4"/>
    <p:sldLayoutId id="2147483655" r:id="rId5"/>
    <p:sldLayoutId id="2147483660" r:id="rId6"/>
    <p:sldLayoutId id="2147483662" r:id="rId7"/>
  </p:sldLayoutIdLst>
  <p:hf hdr="0" ftr="0" dt="0"/>
  <p:txStyles>
    <p:titleStyle>
      <a:lvl1pPr algn="ctr" defTabSz="914377" rtl="0" eaLnBrk="1" latinLnBrk="0" hangingPunct="1">
        <a:spcBef>
          <a:spcPct val="0"/>
        </a:spcBef>
        <a:buNone/>
        <a:defRPr sz="4400" kern="1200">
          <a:solidFill>
            <a:schemeClr val="tx1"/>
          </a:solidFill>
          <a:latin typeface="Myriad Pro"/>
          <a:ea typeface="+mj-ea"/>
          <a:cs typeface="Myriad Pro"/>
        </a:defRPr>
      </a:lvl1pPr>
    </p:titleStyle>
    <p:bodyStyle>
      <a:lvl1pPr marL="342891" indent="-342891" algn="l" defTabSz="914377" rtl="0" eaLnBrk="1" latinLnBrk="0" hangingPunct="1">
        <a:spcBef>
          <a:spcPct val="20000"/>
        </a:spcBef>
        <a:buFont typeface="Arial" pitchFamily="34" charset="0"/>
        <a:buChar char="•"/>
        <a:defRPr sz="3200" b="1" kern="1200">
          <a:solidFill>
            <a:schemeClr val="tx1"/>
          </a:solidFill>
          <a:latin typeface="Myriad Pro"/>
          <a:ea typeface="+mn-ea"/>
          <a:cs typeface="Myriad Pro"/>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yriad Pro"/>
          <a:ea typeface="+mn-ea"/>
          <a:cs typeface="Myriad Pro"/>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yriad Pro"/>
          <a:ea typeface="+mn-ea"/>
          <a:cs typeface="Myriad Pro"/>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yriad Pro"/>
          <a:ea typeface="+mn-ea"/>
          <a:cs typeface="Myriad Pro"/>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a:ea typeface="+mn-ea"/>
          <a:cs typeface="Myriad Pro"/>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0EC2761-52B0-42C5-B01B-DF8F69615AE5}" type="datetimeFigureOut">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7/18/2021</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02EBBDA-6239-48A4-BF42-145536EAE284}"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4729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2743200"/>
            <a:ext cx="9142208" cy="4114800"/>
          </a:xfrm>
          <a:prstGeom prst="rect">
            <a:avLst/>
          </a:prstGeom>
        </p:spPr>
      </p:pic>
      <p:sp>
        <p:nvSpPr>
          <p:cNvPr id="2" name="Title 1"/>
          <p:cNvSpPr>
            <a:spLocks noGrp="1"/>
          </p:cNvSpPr>
          <p:nvPr>
            <p:ph type="ctrTitle" idx="4294967295"/>
          </p:nvPr>
        </p:nvSpPr>
        <p:spPr>
          <a:xfrm>
            <a:off x="0" y="1371602"/>
            <a:ext cx="9144000" cy="1389529"/>
          </a:xfrm>
          <a:prstGeom prst="rect">
            <a:avLst/>
          </a:prstGeom>
        </p:spPr>
        <p:txBody>
          <a:bodyPr>
            <a:noAutofit/>
          </a:bodyPr>
          <a:lstStyle/>
          <a:p>
            <a:pPr>
              <a:spcBef>
                <a:spcPts val="600"/>
              </a:spcBef>
            </a:pPr>
            <a:r>
              <a:rPr lang="en-US" sz="2800" b="1" dirty="0" smtClean="0">
                <a:solidFill>
                  <a:srgbClr val="C00000"/>
                </a:solidFill>
              </a:rPr>
              <a:t>BÁO CÁO PROJECT II</a:t>
            </a:r>
            <a:br>
              <a:rPr lang="en-US" sz="2800" b="1" dirty="0" smtClean="0">
                <a:solidFill>
                  <a:srgbClr val="C00000"/>
                </a:solidFill>
              </a:rPr>
            </a:br>
            <a:r>
              <a:rPr lang="en-US" sz="2000" b="1" dirty="0" smtClean="0">
                <a:solidFill>
                  <a:srgbClr val="C00000"/>
                </a:solidFill>
              </a:rPr>
              <a:t>Đề tài: Lập lịch máy sản xuất thẻ ngân hàng</a:t>
            </a:r>
            <a:endParaRPr lang="en-US" sz="2400" dirty="0">
              <a:solidFill>
                <a:srgbClr val="000090"/>
              </a:solidFill>
            </a:endParaRPr>
          </a:p>
        </p:txBody>
      </p:sp>
      <p:sp>
        <p:nvSpPr>
          <p:cNvPr id="3" name="TextBox 2">
            <a:extLst>
              <a:ext uri="{FF2B5EF4-FFF2-40B4-BE49-F238E27FC236}">
                <a16:creationId xmlns:a16="http://schemas.microsoft.com/office/drawing/2014/main" id="{97E307C7-7BD2-4554-9342-0CD1FC8FA505}"/>
              </a:ext>
            </a:extLst>
          </p:cNvPr>
          <p:cNvSpPr txBox="1"/>
          <p:nvPr/>
        </p:nvSpPr>
        <p:spPr>
          <a:xfrm>
            <a:off x="5105400" y="2953942"/>
            <a:ext cx="3886200" cy="1477328"/>
          </a:xfrm>
          <a:prstGeom prst="rect">
            <a:avLst/>
          </a:prstGeom>
          <a:noFill/>
        </p:spPr>
        <p:txBody>
          <a:bodyPr wrap="square" rtlCol="0">
            <a:spAutoFit/>
          </a:bodyPr>
          <a:lstStyle/>
          <a:p>
            <a:r>
              <a:rPr lang="en-US" dirty="0" smtClean="0">
                <a:solidFill>
                  <a:schemeClr val="bg1"/>
                </a:solidFill>
              </a:rPr>
              <a:t>Giảng viên hướng dẫn: </a:t>
            </a:r>
          </a:p>
          <a:p>
            <a:r>
              <a:rPr lang="en-US" dirty="0" smtClean="0">
                <a:solidFill>
                  <a:schemeClr val="bg1"/>
                </a:solidFill>
              </a:rPr>
              <a:t>PGS. TS. Đỗ Phan Thuận</a:t>
            </a:r>
            <a:endParaRPr lang="en-US" dirty="0">
              <a:solidFill>
                <a:schemeClr val="bg1"/>
              </a:solidFill>
            </a:endParaRPr>
          </a:p>
          <a:p>
            <a:r>
              <a:rPr lang="en-US" dirty="0" smtClean="0">
                <a:solidFill>
                  <a:schemeClr val="bg1"/>
                </a:solidFill>
              </a:rPr>
              <a:t>Sinh viên thực hiện:</a:t>
            </a:r>
          </a:p>
          <a:p>
            <a:r>
              <a:rPr lang="en-US" dirty="0" smtClean="0">
                <a:solidFill>
                  <a:schemeClr val="bg1"/>
                </a:solidFill>
              </a:rPr>
              <a:t>Bùi Minh Tuấn – 20183654</a:t>
            </a:r>
          </a:p>
          <a:p>
            <a:r>
              <a:rPr lang="en-US" dirty="0" smtClean="0">
                <a:solidFill>
                  <a:schemeClr val="bg1"/>
                </a:solidFill>
              </a:rPr>
              <a:t>Khoa học máy tính 02 – K63</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Đánh giá kết quả</a:t>
            </a:r>
            <a:endParaRPr lang="vi-VN" dirty="0"/>
          </a:p>
        </p:txBody>
      </p:sp>
      <p:sp>
        <p:nvSpPr>
          <p:cNvPr id="3" name="Content Placeholder 2"/>
          <p:cNvSpPr>
            <a:spLocks noGrp="1"/>
          </p:cNvSpPr>
          <p:nvPr>
            <p:ph idx="1"/>
          </p:nvPr>
        </p:nvSpPr>
        <p:spPr/>
        <p:txBody>
          <a:bodyPr/>
          <a:lstStyle/>
          <a:p>
            <a:r>
              <a:rPr lang="vi-VN" dirty="0" smtClean="0"/>
              <a:t>Ví dụ</a:t>
            </a:r>
          </a:p>
          <a:p>
            <a:pPr lvl="1"/>
            <a:r>
              <a:rPr lang="vi-VN" dirty="0" smtClean="0"/>
              <a:t>100 thẻ</a:t>
            </a:r>
          </a:p>
          <a:p>
            <a:pPr lvl="1"/>
            <a:r>
              <a:rPr lang="vi-VN" dirty="0"/>
              <a:t>5</a:t>
            </a:r>
            <a:r>
              <a:rPr lang="vi-VN" dirty="0" smtClean="0"/>
              <a:t> máy</a:t>
            </a:r>
          </a:p>
          <a:p>
            <a:pPr lvl="1"/>
            <a:r>
              <a:rPr lang="vi-VN" dirty="0"/>
              <a:t>2</a:t>
            </a:r>
            <a:r>
              <a:rPr lang="vi-VN" dirty="0" smtClean="0"/>
              <a:t> ngày</a:t>
            </a:r>
          </a:p>
          <a:p>
            <a:pPr marL="457188" lvl="1" indent="0">
              <a:buNone/>
            </a:pPr>
            <a:endParaRPr lang="vi-VN" dirty="0"/>
          </a:p>
          <a:p>
            <a:pPr lvl="2"/>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10</a:t>
            </a:fld>
            <a:r>
              <a:rPr lang="en-US" smtClean="0"/>
              <a:t> </a:t>
            </a:r>
            <a:endParaRPr lang="en-US"/>
          </a:p>
        </p:txBody>
      </p:sp>
      <p:pic>
        <p:nvPicPr>
          <p:cNvPr id="6" name="Picture 5"/>
          <p:cNvPicPr>
            <a:picLocks noChangeAspect="1"/>
          </p:cNvPicPr>
          <p:nvPr/>
        </p:nvPicPr>
        <p:blipFill>
          <a:blip r:embed="rId2"/>
          <a:stretch>
            <a:fillRect/>
          </a:stretch>
        </p:blipFill>
        <p:spPr>
          <a:xfrm>
            <a:off x="36739" y="3200400"/>
            <a:ext cx="9090932" cy="2097223"/>
          </a:xfrm>
          <a:prstGeom prst="rect">
            <a:avLst/>
          </a:prstGeom>
        </p:spPr>
      </p:pic>
    </p:spTree>
    <p:extLst>
      <p:ext uri="{BB962C8B-B14F-4D97-AF65-F5344CB8AC3E}">
        <p14:creationId xmlns:p14="http://schemas.microsoft.com/office/powerpoint/2010/main" val="87512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Đánh giá kết quả</a:t>
            </a:r>
            <a:endParaRPr lang="vi-VN" dirty="0"/>
          </a:p>
        </p:txBody>
      </p:sp>
      <p:sp>
        <p:nvSpPr>
          <p:cNvPr id="3" name="Content Placeholder 2"/>
          <p:cNvSpPr>
            <a:spLocks noGrp="1"/>
          </p:cNvSpPr>
          <p:nvPr>
            <p:ph idx="1"/>
          </p:nvPr>
        </p:nvSpPr>
        <p:spPr/>
        <p:txBody>
          <a:bodyPr/>
          <a:lstStyle/>
          <a:p>
            <a:r>
              <a:rPr lang="vi-VN" dirty="0" smtClean="0"/>
              <a:t>Ví dụ</a:t>
            </a:r>
          </a:p>
          <a:p>
            <a:pPr lvl="1"/>
            <a:r>
              <a:rPr lang="vi-VN" dirty="0"/>
              <a:t>1</a:t>
            </a:r>
            <a:r>
              <a:rPr lang="vi-VN" dirty="0" smtClean="0"/>
              <a:t>000 thẻ</a:t>
            </a:r>
          </a:p>
          <a:p>
            <a:pPr lvl="1"/>
            <a:r>
              <a:rPr lang="vi-VN" dirty="0"/>
              <a:t>5</a:t>
            </a:r>
            <a:r>
              <a:rPr lang="vi-VN" dirty="0" smtClean="0"/>
              <a:t> máy</a:t>
            </a:r>
          </a:p>
          <a:p>
            <a:pPr lvl="1"/>
            <a:r>
              <a:rPr lang="vi-VN" dirty="0"/>
              <a:t>2</a:t>
            </a:r>
            <a:r>
              <a:rPr lang="vi-VN" dirty="0" smtClean="0"/>
              <a:t> ngày</a:t>
            </a:r>
          </a:p>
          <a:p>
            <a:pPr marL="457188" lvl="1" indent="0">
              <a:buNone/>
            </a:pPr>
            <a:endParaRPr lang="vi-VN" dirty="0"/>
          </a:p>
          <a:p>
            <a:pPr lvl="2"/>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11</a:t>
            </a:fld>
            <a:r>
              <a:rPr lang="en-US" smtClean="0"/>
              <a:t> </a:t>
            </a:r>
            <a:endParaRPr lang="en-US"/>
          </a:p>
        </p:txBody>
      </p:sp>
      <p:pic>
        <p:nvPicPr>
          <p:cNvPr id="5" name="Picture 4"/>
          <p:cNvPicPr>
            <a:picLocks noChangeAspect="1"/>
          </p:cNvPicPr>
          <p:nvPr/>
        </p:nvPicPr>
        <p:blipFill>
          <a:blip r:embed="rId2"/>
          <a:stretch>
            <a:fillRect/>
          </a:stretch>
        </p:blipFill>
        <p:spPr>
          <a:xfrm>
            <a:off x="997743" y="3124200"/>
            <a:ext cx="7377113" cy="2481702"/>
          </a:xfrm>
          <a:prstGeom prst="rect">
            <a:avLst/>
          </a:prstGeom>
        </p:spPr>
      </p:pic>
    </p:spTree>
    <p:extLst>
      <p:ext uri="{BB962C8B-B14F-4D97-AF65-F5344CB8AC3E}">
        <p14:creationId xmlns:p14="http://schemas.microsoft.com/office/powerpoint/2010/main" val="65872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Đánh giá kết quả</a:t>
            </a:r>
            <a:endParaRPr lang="vi-VN" dirty="0"/>
          </a:p>
        </p:txBody>
      </p:sp>
      <p:sp>
        <p:nvSpPr>
          <p:cNvPr id="3" name="Content Placeholder 2"/>
          <p:cNvSpPr>
            <a:spLocks noGrp="1"/>
          </p:cNvSpPr>
          <p:nvPr>
            <p:ph idx="1"/>
          </p:nvPr>
        </p:nvSpPr>
        <p:spPr/>
        <p:txBody>
          <a:bodyPr/>
          <a:lstStyle/>
          <a:p>
            <a:r>
              <a:rPr lang="vi-VN" dirty="0" smtClean="0"/>
              <a:t>Ví dụ</a:t>
            </a:r>
          </a:p>
          <a:p>
            <a:pPr lvl="1"/>
            <a:r>
              <a:rPr lang="vi-VN" dirty="0"/>
              <a:t>1</a:t>
            </a:r>
            <a:r>
              <a:rPr lang="vi-VN" dirty="0" smtClean="0"/>
              <a:t>000 thẻ</a:t>
            </a:r>
          </a:p>
          <a:p>
            <a:pPr lvl="1"/>
            <a:r>
              <a:rPr lang="vi-VN" dirty="0"/>
              <a:t>5</a:t>
            </a:r>
            <a:r>
              <a:rPr lang="vi-VN" dirty="0" smtClean="0"/>
              <a:t> máy</a:t>
            </a:r>
          </a:p>
          <a:p>
            <a:pPr lvl="1"/>
            <a:r>
              <a:rPr lang="vi-VN" dirty="0"/>
              <a:t>2</a:t>
            </a:r>
            <a:r>
              <a:rPr lang="vi-VN" dirty="0" smtClean="0"/>
              <a:t> ngày</a:t>
            </a:r>
          </a:p>
          <a:p>
            <a:pPr marL="457188" lvl="1" indent="0">
              <a:buNone/>
            </a:pPr>
            <a:endParaRPr lang="vi-VN" dirty="0"/>
          </a:p>
          <a:p>
            <a:pPr lvl="2"/>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12</a:t>
            </a:fld>
            <a:r>
              <a:rPr lang="en-US" smtClean="0"/>
              <a:t> </a:t>
            </a:r>
            <a:endParaRPr lang="en-US"/>
          </a:p>
        </p:txBody>
      </p:sp>
      <p:pic>
        <p:nvPicPr>
          <p:cNvPr id="6" name="Picture 5"/>
          <p:cNvPicPr>
            <a:picLocks noChangeAspect="1"/>
          </p:cNvPicPr>
          <p:nvPr/>
        </p:nvPicPr>
        <p:blipFill>
          <a:blip r:embed="rId2"/>
          <a:stretch>
            <a:fillRect/>
          </a:stretch>
        </p:blipFill>
        <p:spPr>
          <a:xfrm>
            <a:off x="424543" y="3305179"/>
            <a:ext cx="3829050" cy="2790825"/>
          </a:xfrm>
          <a:prstGeom prst="rect">
            <a:avLst/>
          </a:prstGeom>
        </p:spPr>
      </p:pic>
      <p:pic>
        <p:nvPicPr>
          <p:cNvPr id="7" name="Picture 6"/>
          <p:cNvPicPr>
            <a:picLocks noChangeAspect="1"/>
          </p:cNvPicPr>
          <p:nvPr/>
        </p:nvPicPr>
        <p:blipFill>
          <a:blip r:embed="rId3"/>
          <a:stretch>
            <a:fillRect/>
          </a:stretch>
        </p:blipFill>
        <p:spPr>
          <a:xfrm>
            <a:off x="4253593" y="2027916"/>
            <a:ext cx="4760460" cy="4057202"/>
          </a:xfrm>
          <a:prstGeom prst="rect">
            <a:avLst/>
          </a:prstGeom>
        </p:spPr>
      </p:pic>
    </p:spTree>
    <p:extLst>
      <p:ext uri="{BB962C8B-B14F-4D97-AF65-F5344CB8AC3E}">
        <p14:creationId xmlns:p14="http://schemas.microsoft.com/office/powerpoint/2010/main" val="21109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Đánh giá kết quả</a:t>
            </a:r>
            <a:endParaRPr lang="vi-VN" dirty="0"/>
          </a:p>
        </p:txBody>
      </p:sp>
      <p:sp>
        <p:nvSpPr>
          <p:cNvPr id="3" name="Content Placeholder 2"/>
          <p:cNvSpPr>
            <a:spLocks noGrp="1"/>
          </p:cNvSpPr>
          <p:nvPr>
            <p:ph idx="1"/>
          </p:nvPr>
        </p:nvSpPr>
        <p:spPr/>
        <p:txBody>
          <a:bodyPr/>
          <a:lstStyle/>
          <a:p>
            <a:r>
              <a:rPr lang="vi-VN" dirty="0" smtClean="0"/>
              <a:t>Ví dụ</a:t>
            </a:r>
          </a:p>
          <a:p>
            <a:pPr lvl="1"/>
            <a:r>
              <a:rPr lang="vi-VN" dirty="0" smtClean="0"/>
              <a:t>50000 thẻ</a:t>
            </a:r>
          </a:p>
          <a:p>
            <a:pPr lvl="1"/>
            <a:r>
              <a:rPr lang="vi-VN" dirty="0" smtClean="0"/>
              <a:t>6 máy</a:t>
            </a:r>
          </a:p>
          <a:p>
            <a:pPr lvl="1"/>
            <a:r>
              <a:rPr lang="vi-VN" dirty="0" smtClean="0"/>
              <a:t>14 ngày</a:t>
            </a:r>
          </a:p>
          <a:p>
            <a:pPr marL="457188" lvl="1" indent="0">
              <a:buNone/>
            </a:pPr>
            <a:endParaRPr lang="vi-VN" dirty="0"/>
          </a:p>
          <a:p>
            <a:pPr lvl="2"/>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13</a:t>
            </a:fld>
            <a:r>
              <a:rPr lang="en-US" smtClean="0"/>
              <a:t> </a:t>
            </a:r>
            <a:endParaRPr lang="en-US"/>
          </a:p>
        </p:txBody>
      </p:sp>
      <p:pic>
        <p:nvPicPr>
          <p:cNvPr id="7" name="Picture 6"/>
          <p:cNvPicPr>
            <a:picLocks noChangeAspect="1"/>
          </p:cNvPicPr>
          <p:nvPr/>
        </p:nvPicPr>
        <p:blipFill>
          <a:blip r:embed="rId2"/>
          <a:stretch>
            <a:fillRect/>
          </a:stretch>
        </p:blipFill>
        <p:spPr>
          <a:xfrm>
            <a:off x="1676400" y="3352800"/>
            <a:ext cx="6019800" cy="2247900"/>
          </a:xfrm>
          <a:prstGeom prst="rect">
            <a:avLst/>
          </a:prstGeom>
        </p:spPr>
      </p:pic>
    </p:spTree>
    <p:extLst>
      <p:ext uri="{BB962C8B-B14F-4D97-AF65-F5344CB8AC3E}">
        <p14:creationId xmlns:p14="http://schemas.microsoft.com/office/powerpoint/2010/main" val="280845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Đánh giá kết quả</a:t>
            </a:r>
            <a:endParaRPr lang="vi-VN" dirty="0"/>
          </a:p>
        </p:txBody>
      </p:sp>
      <p:sp>
        <p:nvSpPr>
          <p:cNvPr id="3" name="Content Placeholder 2"/>
          <p:cNvSpPr>
            <a:spLocks noGrp="1"/>
          </p:cNvSpPr>
          <p:nvPr>
            <p:ph idx="1"/>
          </p:nvPr>
        </p:nvSpPr>
        <p:spPr/>
        <p:txBody>
          <a:bodyPr/>
          <a:lstStyle/>
          <a:p>
            <a:r>
              <a:rPr lang="vi-VN" dirty="0" smtClean="0"/>
              <a:t>Ví dụ</a:t>
            </a:r>
          </a:p>
          <a:p>
            <a:pPr lvl="1"/>
            <a:r>
              <a:rPr lang="vi-VN" dirty="0"/>
              <a:t>5</a:t>
            </a:r>
            <a:r>
              <a:rPr lang="vi-VN" dirty="0" smtClean="0"/>
              <a:t>0000 thẻ</a:t>
            </a:r>
          </a:p>
          <a:p>
            <a:pPr lvl="1"/>
            <a:r>
              <a:rPr lang="vi-VN" dirty="0" smtClean="0"/>
              <a:t>6 máy</a:t>
            </a:r>
          </a:p>
          <a:p>
            <a:pPr lvl="1"/>
            <a:r>
              <a:rPr lang="vi-VN" dirty="0" smtClean="0"/>
              <a:t>14 ngày</a:t>
            </a:r>
          </a:p>
          <a:p>
            <a:pPr marL="457188" lvl="1" indent="0">
              <a:buNone/>
            </a:pPr>
            <a:endParaRPr lang="vi-VN" dirty="0"/>
          </a:p>
          <a:p>
            <a:pPr lvl="2"/>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14</a:t>
            </a:fld>
            <a:r>
              <a:rPr lang="en-US" smtClean="0"/>
              <a:t> </a:t>
            </a:r>
            <a:endParaRPr lang="en-US"/>
          </a:p>
        </p:txBody>
      </p:sp>
      <p:pic>
        <p:nvPicPr>
          <p:cNvPr id="6" name="Picture 5"/>
          <p:cNvPicPr>
            <a:picLocks noChangeAspect="1"/>
          </p:cNvPicPr>
          <p:nvPr/>
        </p:nvPicPr>
        <p:blipFill>
          <a:blip r:embed="rId2"/>
          <a:stretch>
            <a:fillRect/>
          </a:stretch>
        </p:blipFill>
        <p:spPr>
          <a:xfrm>
            <a:off x="3650580" y="1143004"/>
            <a:ext cx="4731420" cy="5432685"/>
          </a:xfrm>
          <a:prstGeom prst="rect">
            <a:avLst/>
          </a:prstGeom>
        </p:spPr>
      </p:pic>
    </p:spTree>
    <p:extLst>
      <p:ext uri="{BB962C8B-B14F-4D97-AF65-F5344CB8AC3E}">
        <p14:creationId xmlns:p14="http://schemas.microsoft.com/office/powerpoint/2010/main" val="310890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Đánh giá kết quả</a:t>
            </a:r>
            <a:endParaRPr lang="vi-VN" dirty="0"/>
          </a:p>
        </p:txBody>
      </p:sp>
      <p:sp>
        <p:nvSpPr>
          <p:cNvPr id="3" name="Content Placeholder 2"/>
          <p:cNvSpPr>
            <a:spLocks noGrp="1"/>
          </p:cNvSpPr>
          <p:nvPr>
            <p:ph idx="1"/>
          </p:nvPr>
        </p:nvSpPr>
        <p:spPr/>
        <p:txBody>
          <a:bodyPr/>
          <a:lstStyle/>
          <a:p>
            <a:r>
              <a:rPr lang="vi-VN" dirty="0" smtClean="0"/>
              <a:t>Ví dụ</a:t>
            </a:r>
          </a:p>
          <a:p>
            <a:pPr lvl="1"/>
            <a:r>
              <a:rPr lang="vi-VN" dirty="0" smtClean="0"/>
              <a:t>10000 thẻ</a:t>
            </a:r>
          </a:p>
          <a:p>
            <a:pPr lvl="1"/>
            <a:r>
              <a:rPr lang="vi-VN" dirty="0"/>
              <a:t>5</a:t>
            </a:r>
            <a:r>
              <a:rPr lang="vi-VN" dirty="0" smtClean="0"/>
              <a:t> máy</a:t>
            </a:r>
          </a:p>
          <a:p>
            <a:pPr lvl="1"/>
            <a:r>
              <a:rPr lang="vi-VN" dirty="0" smtClean="0"/>
              <a:t>14 ngày</a:t>
            </a:r>
          </a:p>
          <a:p>
            <a:pPr marL="457188" lvl="1" indent="0">
              <a:buNone/>
            </a:pPr>
            <a:endParaRPr lang="vi-VN" dirty="0"/>
          </a:p>
          <a:p>
            <a:pPr lvl="2"/>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15</a:t>
            </a:fld>
            <a:r>
              <a:rPr lang="en-US" smtClean="0"/>
              <a:t> </a:t>
            </a:r>
            <a:endParaRPr lang="en-US"/>
          </a:p>
        </p:txBody>
      </p:sp>
      <p:pic>
        <p:nvPicPr>
          <p:cNvPr id="5" name="Picture 4"/>
          <p:cNvPicPr>
            <a:picLocks noChangeAspect="1"/>
          </p:cNvPicPr>
          <p:nvPr/>
        </p:nvPicPr>
        <p:blipFill>
          <a:blip r:embed="rId2"/>
          <a:stretch>
            <a:fillRect/>
          </a:stretch>
        </p:blipFill>
        <p:spPr>
          <a:xfrm>
            <a:off x="1600200" y="3352800"/>
            <a:ext cx="6019800" cy="2238375"/>
          </a:xfrm>
          <a:prstGeom prst="rect">
            <a:avLst/>
          </a:prstGeom>
        </p:spPr>
      </p:pic>
    </p:spTree>
    <p:extLst>
      <p:ext uri="{BB962C8B-B14F-4D97-AF65-F5344CB8AC3E}">
        <p14:creationId xmlns:p14="http://schemas.microsoft.com/office/powerpoint/2010/main" val="36724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0"/>
            <a:ext cx="6096000" cy="461665"/>
          </a:xfrm>
          <a:prstGeom prst="rect">
            <a:avLst/>
          </a:prstGeom>
          <a:noFill/>
        </p:spPr>
        <p:txBody>
          <a:bodyPr wrap="square" rtlCol="0">
            <a:spAutoFit/>
          </a:bodyPr>
          <a:lstStyle/>
          <a:p>
            <a:r>
              <a:rPr lang="vi-VN" sz="2400" b="1" dirty="0" smtClean="0">
                <a:solidFill>
                  <a:srgbClr val="CC0000"/>
                </a:solidFill>
                <a:latin typeface="Myriad Pro"/>
              </a:rPr>
              <a:t>Cảm ơn thầy cô đã chú ý lắng nghe!</a:t>
            </a:r>
            <a:endParaRPr lang="vi-VN" sz="2400" b="1" dirty="0">
              <a:solidFill>
                <a:srgbClr val="CC0000"/>
              </a:solidFill>
              <a:latin typeface="Myriad Pro"/>
            </a:endParaRPr>
          </a:p>
        </p:txBody>
      </p:sp>
    </p:spTree>
    <p:extLst>
      <p:ext uri="{BB962C8B-B14F-4D97-AF65-F5344CB8AC3E}">
        <p14:creationId xmlns:p14="http://schemas.microsoft.com/office/powerpoint/2010/main" val="18501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Tổng quan bài toán</a:t>
            </a:r>
            <a:endParaRPr lang="vi-VN" dirty="0"/>
          </a:p>
        </p:txBody>
      </p:sp>
      <p:sp>
        <p:nvSpPr>
          <p:cNvPr id="3" name="Content Placeholder 2"/>
          <p:cNvSpPr>
            <a:spLocks noGrp="1"/>
          </p:cNvSpPr>
          <p:nvPr>
            <p:ph idx="1"/>
          </p:nvPr>
        </p:nvSpPr>
        <p:spPr/>
        <p:txBody>
          <a:bodyPr/>
          <a:lstStyle/>
          <a:p>
            <a:r>
              <a:rPr lang="en-US" dirty="0" smtClean="0"/>
              <a:t>1.1. Mô tả bài toán</a:t>
            </a:r>
          </a:p>
          <a:p>
            <a:pPr marL="457188" lvl="1" indent="0" algn="just">
              <a:buNone/>
            </a:pPr>
            <a:r>
              <a:rPr lang="vi-VN" dirty="0"/>
              <a:t>Để sản xuất thành công một thẻ ngân hàng cần thực hiện qua nhiều công đoạn khác nhau.Các công đoạn này được xử lý bởi các loại máy riêng biệt. Trong đó công đoạn sau chỉ </a:t>
            </a:r>
            <a:r>
              <a:rPr lang="vi-VN" dirty="0" smtClean="0"/>
              <a:t>được thực </a:t>
            </a:r>
            <a:r>
              <a:rPr lang="vi-VN" dirty="0"/>
              <a:t>hiện khi các công đoạn trước đó đã được hoàn thành. Một nhà máy có một số loại máy</a:t>
            </a:r>
            <a:r>
              <a:rPr lang="vi-VN" dirty="0" smtClean="0"/>
              <a:t>. Mỗi </a:t>
            </a:r>
            <a:r>
              <a:rPr lang="vi-VN" dirty="0"/>
              <a:t>loại máy có số lượng máy nhất định, có chi phí vận hành khác nhau. Mỗi máy cũng </a:t>
            </a:r>
            <a:r>
              <a:rPr lang="vi-VN" dirty="0" smtClean="0"/>
              <a:t>có lịch </a:t>
            </a:r>
            <a:r>
              <a:rPr lang="vi-VN" dirty="0"/>
              <a:t>làm việc khác nhau</a:t>
            </a:r>
            <a:r>
              <a:rPr lang="vi-VN" dirty="0" smtClean="0"/>
              <a:t>.</a:t>
            </a:r>
          </a:p>
          <a:p>
            <a:pPr marL="457188" lvl="1" indent="0" algn="just">
              <a:buNone/>
            </a:pPr>
            <a:r>
              <a:rPr lang="vi-VN" dirty="0" smtClean="0"/>
              <a:t>Bài </a:t>
            </a:r>
            <a:r>
              <a:rPr lang="vi-VN" dirty="0"/>
              <a:t>toán đặt ra là với số lượng thẻ cho trước và trạng thái các máy trong hệ thống cần </a:t>
            </a:r>
            <a:r>
              <a:rPr lang="vi-VN" dirty="0" smtClean="0"/>
              <a:t>tính toán </a:t>
            </a:r>
            <a:r>
              <a:rPr lang="vi-VN" dirty="0"/>
              <a:t>xem có thể hoàn thành được đơn hàng trong thời gian cho trước. Nếu hoàn thành </a:t>
            </a:r>
            <a:r>
              <a:rPr lang="vi-VN" dirty="0" smtClean="0"/>
              <a:t>được cần </a:t>
            </a:r>
            <a:r>
              <a:rPr lang="vi-VN" dirty="0"/>
              <a:t>tối ưu chi phí sản </a:t>
            </a:r>
            <a:r>
              <a:rPr lang="vi-VN" dirty="0" smtClean="0"/>
              <a:t>xuất.</a:t>
            </a:r>
            <a:endParaRPr lang="vi-VN"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2</a:t>
            </a:fld>
            <a:r>
              <a:rPr lang="en-US" smtClean="0"/>
              <a:t> </a:t>
            </a:r>
            <a:endParaRPr lang="en-US"/>
          </a:p>
        </p:txBody>
      </p:sp>
    </p:spTree>
    <p:extLst>
      <p:ext uri="{BB962C8B-B14F-4D97-AF65-F5344CB8AC3E}">
        <p14:creationId xmlns:p14="http://schemas.microsoft.com/office/powerpoint/2010/main" val="176382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Tổng quan bài toán</a:t>
            </a:r>
            <a:endParaRPr lang="vi-VN" dirty="0"/>
          </a:p>
        </p:txBody>
      </p:sp>
      <p:sp>
        <p:nvSpPr>
          <p:cNvPr id="3" name="Content Placeholder 2"/>
          <p:cNvSpPr>
            <a:spLocks noGrp="1"/>
          </p:cNvSpPr>
          <p:nvPr>
            <p:ph idx="1"/>
          </p:nvPr>
        </p:nvSpPr>
        <p:spPr/>
        <p:txBody>
          <a:bodyPr/>
          <a:lstStyle/>
          <a:p>
            <a:r>
              <a:rPr lang="en-US" dirty="0" smtClean="0"/>
              <a:t>1.2. Đầu vào bài toán</a:t>
            </a:r>
            <a:endParaRPr lang="en-US" dirty="0"/>
          </a:p>
          <a:p>
            <a:pPr lvl="1"/>
            <a:r>
              <a:rPr lang="en-US" dirty="0" smtClean="0"/>
              <a:t>Thông tin đơn hàng</a:t>
            </a:r>
          </a:p>
          <a:p>
            <a:pPr lvl="2"/>
            <a:r>
              <a:rPr lang="en-US" dirty="0" smtClean="0"/>
              <a:t>Số lượng thẻ</a:t>
            </a:r>
          </a:p>
          <a:p>
            <a:pPr lvl="2"/>
            <a:r>
              <a:rPr lang="en-US" dirty="0" smtClean="0"/>
              <a:t>Thứ tự máy</a:t>
            </a:r>
          </a:p>
          <a:p>
            <a:pPr lvl="2"/>
            <a:r>
              <a:rPr lang="en-US" dirty="0" smtClean="0"/>
              <a:t>Thời hạn</a:t>
            </a:r>
          </a:p>
          <a:p>
            <a:pPr lvl="1"/>
            <a:r>
              <a:rPr lang="en-US" dirty="0" smtClean="0"/>
              <a:t>Trạng thái các máy</a:t>
            </a:r>
          </a:p>
          <a:p>
            <a:pPr lvl="2"/>
            <a:r>
              <a:rPr lang="en-US" dirty="0" smtClean="0"/>
              <a:t>Đặc điểm mỗi loại máy</a:t>
            </a:r>
          </a:p>
          <a:p>
            <a:pPr lvl="3"/>
            <a:r>
              <a:rPr lang="en-US" dirty="0" smtClean="0"/>
              <a:t>Năng suất</a:t>
            </a:r>
          </a:p>
          <a:p>
            <a:pPr lvl="3"/>
            <a:r>
              <a:rPr lang="en-US" dirty="0" smtClean="0"/>
              <a:t>Số điện</a:t>
            </a:r>
          </a:p>
          <a:p>
            <a:pPr lvl="3"/>
            <a:r>
              <a:rPr lang="en-US" dirty="0" smtClean="0"/>
              <a:t>Số công nhân</a:t>
            </a:r>
          </a:p>
          <a:p>
            <a:pPr lvl="3"/>
            <a:r>
              <a:rPr lang="en-US" dirty="0" smtClean="0"/>
              <a:t>Thời gian bận</a:t>
            </a:r>
          </a:p>
          <a:p>
            <a:pPr lvl="1"/>
            <a:r>
              <a:rPr lang="en-US" dirty="0" smtClean="0"/>
              <a:t>Chi phí hoạt động</a:t>
            </a:r>
          </a:p>
          <a:p>
            <a:pPr lvl="2"/>
            <a:r>
              <a:rPr lang="en-US" dirty="0" smtClean="0"/>
              <a:t>Giá công nhân</a:t>
            </a:r>
          </a:p>
          <a:p>
            <a:pPr lvl="2"/>
            <a:r>
              <a:rPr lang="en-US" dirty="0" smtClean="0"/>
              <a:t>Giá điện</a:t>
            </a:r>
          </a:p>
        </p:txBody>
      </p:sp>
      <p:sp>
        <p:nvSpPr>
          <p:cNvPr id="4" name="Slide Number Placeholder 3"/>
          <p:cNvSpPr>
            <a:spLocks noGrp="1"/>
          </p:cNvSpPr>
          <p:nvPr>
            <p:ph type="sldNum" sz="quarter" idx="12"/>
          </p:nvPr>
        </p:nvSpPr>
        <p:spPr/>
        <p:txBody>
          <a:bodyPr/>
          <a:lstStyle/>
          <a:p>
            <a:fld id="{8C13379D-D487-4446-85FC-E9ED5B8B80F6}" type="slidenum">
              <a:rPr lang="en-US" smtClean="0"/>
              <a:pPr/>
              <a:t>3</a:t>
            </a:fld>
            <a:r>
              <a:rPr lang="en-US" smtClean="0"/>
              <a:t> </a:t>
            </a:r>
            <a:endParaRPr lang="en-US"/>
          </a:p>
        </p:txBody>
      </p:sp>
    </p:spTree>
    <p:extLst>
      <p:ext uri="{BB962C8B-B14F-4D97-AF65-F5344CB8AC3E}">
        <p14:creationId xmlns:p14="http://schemas.microsoft.com/office/powerpoint/2010/main" val="146529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Tổng quan bài toán</a:t>
            </a:r>
            <a:endParaRPr lang="vi-VN" dirty="0"/>
          </a:p>
        </p:txBody>
      </p:sp>
      <p:sp>
        <p:nvSpPr>
          <p:cNvPr id="3" name="Content Placeholder 2"/>
          <p:cNvSpPr>
            <a:spLocks noGrp="1"/>
          </p:cNvSpPr>
          <p:nvPr>
            <p:ph idx="1"/>
          </p:nvPr>
        </p:nvSpPr>
        <p:spPr/>
        <p:txBody>
          <a:bodyPr/>
          <a:lstStyle/>
          <a:p>
            <a:r>
              <a:rPr lang="en-US" dirty="0" smtClean="0"/>
              <a:t>1.3. Yêu cầu đầu ra</a:t>
            </a:r>
          </a:p>
          <a:p>
            <a:pPr lvl="1"/>
            <a:r>
              <a:rPr lang="en-US" dirty="0" smtClean="0"/>
              <a:t>Có thể hoàn thành đơn hàng?</a:t>
            </a:r>
          </a:p>
          <a:p>
            <a:pPr lvl="1"/>
            <a:r>
              <a:rPr lang="en-US" dirty="0" smtClean="0"/>
              <a:t>Nếu hoàn thành:</a:t>
            </a:r>
          </a:p>
          <a:p>
            <a:pPr lvl="2"/>
            <a:r>
              <a:rPr lang="en-US" dirty="0" smtClean="0"/>
              <a:t>Chi phí đơn hàng</a:t>
            </a:r>
          </a:p>
          <a:p>
            <a:pPr lvl="2"/>
            <a:r>
              <a:rPr lang="en-US" dirty="0" smtClean="0"/>
              <a:t>Trạng thái mới của các máy</a:t>
            </a:r>
            <a:endParaRPr lang="vi-VN"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4</a:t>
            </a:fld>
            <a:r>
              <a:rPr lang="en-US" smtClean="0"/>
              <a:t> </a:t>
            </a:r>
            <a:endParaRPr lang="en-US"/>
          </a:p>
        </p:txBody>
      </p:sp>
    </p:spTree>
    <p:extLst>
      <p:ext uri="{BB962C8B-B14F-4D97-AF65-F5344CB8AC3E}">
        <p14:creationId xmlns:p14="http://schemas.microsoft.com/office/powerpoint/2010/main" val="394481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Phương pháp quy hoạch động</a:t>
            </a:r>
            <a:endParaRPr lang="vi-VN" dirty="0"/>
          </a:p>
        </p:txBody>
      </p:sp>
      <p:sp>
        <p:nvSpPr>
          <p:cNvPr id="3" name="Content Placeholder 2"/>
          <p:cNvSpPr>
            <a:spLocks noGrp="1"/>
          </p:cNvSpPr>
          <p:nvPr>
            <p:ph idx="1"/>
          </p:nvPr>
        </p:nvSpPr>
        <p:spPr/>
        <p:txBody>
          <a:bodyPr/>
          <a:lstStyle/>
          <a:p>
            <a:r>
              <a:rPr lang="en-US" dirty="0" smtClean="0"/>
              <a:t>2.1. Ý tưởng thuật toán</a:t>
            </a:r>
          </a:p>
          <a:p>
            <a:pPr lvl="1"/>
            <a:r>
              <a:rPr lang="en-US" dirty="0" smtClean="0"/>
              <a:t>Chia thời gian thành các block, mỗi block 1 giờ</a:t>
            </a:r>
          </a:p>
          <a:p>
            <a:pPr lvl="1"/>
            <a:r>
              <a:rPr lang="en-US" dirty="0" smtClean="0"/>
              <a:t>Tính toán chi phí tại mỗi block</a:t>
            </a:r>
          </a:p>
          <a:p>
            <a:pPr lvl="1"/>
            <a:r>
              <a:rPr lang="en-US" dirty="0" smtClean="0"/>
              <a:t>Ma trận chi phí d[i][j] là chi phí ít nhất hoàn thành được i công đoạn tại block j.</a:t>
            </a:r>
          </a:p>
          <a:p>
            <a:pPr lvl="1"/>
            <a:r>
              <a:rPr lang="en-US" dirty="0" smtClean="0"/>
              <a:t>t là số block mà máy cần để hoàn thiện công đoạn i</a:t>
            </a:r>
          </a:p>
          <a:p>
            <a:pPr lvl="1"/>
            <a:r>
              <a:rPr lang="en-US" dirty="0" smtClean="0"/>
              <a:t>d[i][j] = min(d[i+1][</a:t>
            </a:r>
            <a:r>
              <a:rPr lang="en-US" dirty="0" err="1" smtClean="0"/>
              <a:t>j+t</a:t>
            </a:r>
            <a:r>
              <a:rPr lang="en-US" dirty="0" smtClean="0"/>
              <a:t>] + cost, d[i][j+1]);</a:t>
            </a:r>
          </a:p>
          <a:p>
            <a:endParaRPr lang="vi-VN"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5</a:t>
            </a:fld>
            <a:r>
              <a:rPr lang="en-US" smtClean="0"/>
              <a:t> </a:t>
            </a:r>
            <a:endParaRPr lang="en-US"/>
          </a:p>
        </p:txBody>
      </p:sp>
    </p:spTree>
    <p:extLst>
      <p:ext uri="{BB962C8B-B14F-4D97-AF65-F5344CB8AC3E}">
        <p14:creationId xmlns:p14="http://schemas.microsoft.com/office/powerpoint/2010/main" val="322552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Phương pháp MIP</a:t>
            </a:r>
            <a:endParaRPr lang="vi-VN" dirty="0"/>
          </a:p>
        </p:txBody>
      </p:sp>
      <p:sp>
        <p:nvSpPr>
          <p:cNvPr id="3" name="Content Placeholder 2"/>
          <p:cNvSpPr>
            <a:spLocks noGrp="1"/>
          </p:cNvSpPr>
          <p:nvPr>
            <p:ph idx="1"/>
          </p:nvPr>
        </p:nvSpPr>
        <p:spPr/>
        <p:txBody>
          <a:bodyPr/>
          <a:lstStyle/>
          <a:p>
            <a:r>
              <a:rPr lang="en-US" dirty="0"/>
              <a:t>3</a:t>
            </a:r>
            <a:r>
              <a:rPr lang="en-US" dirty="0" smtClean="0"/>
              <a:t>.1. Công cụ</a:t>
            </a:r>
          </a:p>
          <a:p>
            <a:pPr lvl="1"/>
            <a:r>
              <a:rPr lang="en-US" dirty="0"/>
              <a:t>Sử dụng OR-Tools được phát triển bới Google.</a:t>
            </a:r>
            <a:endParaRPr lang="vi-VN" dirty="0"/>
          </a:p>
          <a:p>
            <a:pPr lvl="1"/>
            <a:r>
              <a:rPr lang="en-US" dirty="0" smtClean="0"/>
              <a:t>OR-Tools </a:t>
            </a:r>
            <a:r>
              <a:rPr lang="en-US" dirty="0"/>
              <a:t>là bộ phần mềm mã nguồn mở để tối ưu hóa giúp giải quyết các bài toán về định tuyến, luồng, quy hoạch nguyên tuyến tính, quy hoạch ràng buộc.</a:t>
            </a:r>
            <a:endParaRPr lang="vi-VN" dirty="0"/>
          </a:p>
          <a:p>
            <a:pPr lvl="1"/>
            <a:r>
              <a:rPr lang="en-US" dirty="0" smtClean="0"/>
              <a:t>Sau </a:t>
            </a:r>
            <a:r>
              <a:rPr lang="en-US" dirty="0"/>
              <a:t>khi mô hình hóa bài toán, có thể sửa dụng các bộ giải khác nhau để giải bài toán bao gồm các bộ giải thương mại như </a:t>
            </a:r>
            <a:r>
              <a:rPr lang="en-US" dirty="0" err="1"/>
              <a:t>Gurobi</a:t>
            </a:r>
            <a:r>
              <a:rPr lang="en-US" dirty="0"/>
              <a:t> hoặc CPLEX, hoặc các bộ giải như SCIP, GLPK, hoặc GLOP của google.</a:t>
            </a:r>
            <a:endParaRPr lang="vi-VN" dirty="0"/>
          </a:p>
          <a:p>
            <a:pPr lvl="1"/>
            <a:r>
              <a:rPr lang="en-US" dirty="0" smtClean="0"/>
              <a:t>Bài </a:t>
            </a:r>
            <a:r>
              <a:rPr lang="en-US" dirty="0"/>
              <a:t>toán này giải sử dụng bộ giải CBC.</a:t>
            </a:r>
            <a:endParaRPr lang="vi-VN" dirty="0"/>
          </a:p>
          <a:p>
            <a:endParaRPr lang="vi-VN"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6</a:t>
            </a:fld>
            <a:r>
              <a:rPr lang="en-US" smtClean="0"/>
              <a:t> </a:t>
            </a:r>
            <a:endParaRPr lang="en-US"/>
          </a:p>
        </p:txBody>
      </p:sp>
    </p:spTree>
    <p:extLst>
      <p:ext uri="{BB962C8B-B14F-4D97-AF65-F5344CB8AC3E}">
        <p14:creationId xmlns:p14="http://schemas.microsoft.com/office/powerpoint/2010/main" val="301806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Phương pháp MIP</a:t>
            </a:r>
            <a:endParaRPr lang="vi-VN" dirty="0"/>
          </a:p>
        </p:txBody>
      </p:sp>
      <p:sp>
        <p:nvSpPr>
          <p:cNvPr id="3" name="Content Placeholder 2"/>
          <p:cNvSpPr>
            <a:spLocks noGrp="1"/>
          </p:cNvSpPr>
          <p:nvPr>
            <p:ph idx="1"/>
          </p:nvPr>
        </p:nvSpPr>
        <p:spPr/>
        <p:txBody>
          <a:bodyPr/>
          <a:lstStyle/>
          <a:p>
            <a:r>
              <a:rPr lang="en-US" dirty="0"/>
              <a:t>3</a:t>
            </a:r>
            <a:r>
              <a:rPr lang="en-US" dirty="0" smtClean="0"/>
              <a:t>.2. Xử lý dữ liệu đầu vào</a:t>
            </a:r>
          </a:p>
          <a:p>
            <a:pPr lvl="1"/>
            <a:r>
              <a:rPr lang="en-US" dirty="0" smtClean="0"/>
              <a:t>Xây dựng ma trận chi phí của từng loại máy trong từng khoảng thời gian.</a:t>
            </a:r>
          </a:p>
          <a:p>
            <a:pPr lvl="1"/>
            <a:r>
              <a:rPr lang="en-US" dirty="0" smtClean="0"/>
              <a:t>Xây dựng ma trận thời gian rảnh bận của các máy trong mỗi loại máy.</a:t>
            </a:r>
          </a:p>
          <a:p>
            <a:pPr lvl="1"/>
            <a:r>
              <a:rPr lang="en-US" dirty="0" smtClean="0"/>
              <a:t>Dựa vào các máy cần thiết, xây dựng ma trận số lượng máy rảnh của từng loại máy.</a:t>
            </a:r>
          </a:p>
        </p:txBody>
      </p:sp>
      <p:sp>
        <p:nvSpPr>
          <p:cNvPr id="4" name="Slide Number Placeholder 3"/>
          <p:cNvSpPr>
            <a:spLocks noGrp="1"/>
          </p:cNvSpPr>
          <p:nvPr>
            <p:ph type="sldNum" sz="quarter" idx="12"/>
          </p:nvPr>
        </p:nvSpPr>
        <p:spPr/>
        <p:txBody>
          <a:bodyPr/>
          <a:lstStyle/>
          <a:p>
            <a:fld id="{8C13379D-D487-4446-85FC-E9ED5B8B80F6}" type="slidenum">
              <a:rPr lang="en-US" smtClean="0"/>
              <a:pPr/>
              <a:t>7</a:t>
            </a:fld>
            <a:r>
              <a:rPr lang="en-US" smtClean="0"/>
              <a:t> </a:t>
            </a:r>
            <a:endParaRPr lang="en-US"/>
          </a:p>
        </p:txBody>
      </p:sp>
    </p:spTree>
    <p:extLst>
      <p:ext uri="{BB962C8B-B14F-4D97-AF65-F5344CB8AC3E}">
        <p14:creationId xmlns:p14="http://schemas.microsoft.com/office/powerpoint/2010/main" val="1248779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Phương pháp MIP</a:t>
            </a:r>
            <a:endParaRPr lang="vi-VN" dirty="0"/>
          </a:p>
        </p:txBody>
      </p:sp>
      <p:sp>
        <p:nvSpPr>
          <p:cNvPr id="3" name="Content Placeholder 2"/>
          <p:cNvSpPr>
            <a:spLocks noGrp="1"/>
          </p:cNvSpPr>
          <p:nvPr>
            <p:ph idx="1"/>
          </p:nvPr>
        </p:nvSpPr>
        <p:spPr/>
        <p:txBody>
          <a:bodyPr>
            <a:normAutofit/>
          </a:bodyPr>
          <a:lstStyle/>
          <a:p>
            <a:r>
              <a:rPr lang="en-US" dirty="0"/>
              <a:t>3</a:t>
            </a:r>
            <a:r>
              <a:rPr lang="en-US" dirty="0" smtClean="0"/>
              <a:t>.3. Phương pháp mô hình hóa</a:t>
            </a:r>
          </a:p>
          <a:p>
            <a:pPr lvl="1"/>
            <a:r>
              <a:rPr lang="en-US" dirty="0" smtClean="0"/>
              <a:t>Biến</a:t>
            </a:r>
          </a:p>
          <a:p>
            <a:pPr lvl="2"/>
            <a:r>
              <a:rPr lang="en-US" dirty="0"/>
              <a:t>N: số lượng thẻ cần hoàn thành</a:t>
            </a:r>
            <a:endParaRPr lang="vi-VN" dirty="0"/>
          </a:p>
          <a:p>
            <a:pPr lvl="2"/>
            <a:r>
              <a:rPr lang="en-US" dirty="0"/>
              <a:t>T : số giờ kể từ khi bắt đầu đến hạn cuối của hợp đồng</a:t>
            </a:r>
            <a:endParaRPr lang="vi-VN" dirty="0"/>
          </a:p>
          <a:p>
            <a:pPr lvl="2"/>
            <a:r>
              <a:rPr lang="en-US" dirty="0"/>
              <a:t>n: số loại máy</a:t>
            </a:r>
            <a:endParaRPr lang="vi-VN" dirty="0"/>
          </a:p>
          <a:p>
            <a:pPr lvl="2"/>
            <a:r>
              <a:rPr lang="en-US" dirty="0"/>
              <a:t>pro[i] : năng suất của loại máy i, </a:t>
            </a:r>
            <a:r>
              <a:rPr lang="vi-VN" dirty="0"/>
              <a:t>0 ≤  i  &lt; n</a:t>
            </a:r>
          </a:p>
          <a:p>
            <a:pPr lvl="2"/>
            <a:r>
              <a:rPr lang="en-US" dirty="0" err="1"/>
              <a:t>num</a:t>
            </a:r>
            <a:r>
              <a:rPr lang="en-US" dirty="0"/>
              <a:t>[i][j] : số lượng máy của loại máy i rảnh trong thời gian j tính từ khi bắt đầu thực hiện đơn hàng, </a:t>
            </a:r>
            <a:r>
              <a:rPr lang="vi-VN" dirty="0"/>
              <a:t>0 ≤  i  &lt; n</a:t>
            </a:r>
            <a:r>
              <a:rPr lang="en-US" dirty="0"/>
              <a:t>, </a:t>
            </a:r>
            <a:r>
              <a:rPr lang="vi-VN" dirty="0"/>
              <a:t>0 ≤  j  &lt; T</a:t>
            </a:r>
          </a:p>
          <a:p>
            <a:pPr lvl="2"/>
            <a:r>
              <a:rPr lang="en-US" dirty="0"/>
              <a:t>cost[i] : chi phí hoạt động của loại máy i tại thời điểm j tính từ khi bắt đầu thực hiện đơn hàng, </a:t>
            </a:r>
            <a:r>
              <a:rPr lang="vi-VN" dirty="0"/>
              <a:t>0 ≤  i  &lt; n</a:t>
            </a:r>
            <a:r>
              <a:rPr lang="en-US" dirty="0"/>
              <a:t>, </a:t>
            </a:r>
            <a:r>
              <a:rPr lang="vi-VN" dirty="0"/>
              <a:t>0 ≤  j  &lt; </a:t>
            </a:r>
            <a:r>
              <a:rPr lang="vi-VN" dirty="0" smtClean="0"/>
              <a:t>T</a:t>
            </a:r>
          </a:p>
          <a:p>
            <a:pPr lvl="1"/>
            <a:r>
              <a:rPr lang="vi-VN" dirty="0" smtClean="0"/>
              <a:t>Biến quyết định</a:t>
            </a:r>
          </a:p>
          <a:p>
            <a:pPr lvl="2"/>
            <a:r>
              <a:rPr lang="vi-VN" dirty="0"/>
              <a:t>X[i][j] là số lượng thẻ mà loại máy i sản xuất trong thời điểm j             (0 ≤  i  &lt; n, 0 ≤  j  &lt; T)</a:t>
            </a:r>
          </a:p>
          <a:p>
            <a:pPr lvl="2"/>
            <a:r>
              <a:rPr lang="vi-VN" dirty="0" smtClean="0"/>
              <a:t>C[i</a:t>
            </a:r>
            <a:r>
              <a:rPr lang="vi-VN" dirty="0"/>
              <a:t>][j] là tổng lượng thẻ mà loại máy i sản xuất được tính đến thời điểm j (0 ≤  i  &lt; n, 0 ≤  j  &lt; T</a:t>
            </a:r>
            <a:r>
              <a:rPr lang="vi-VN" dirty="0" smtClean="0"/>
              <a:t>)</a:t>
            </a:r>
            <a:endParaRPr lang="vi-VN" dirty="0"/>
          </a:p>
          <a:p>
            <a:pPr marL="914377" lvl="2" indent="0">
              <a:buNone/>
            </a:pPr>
            <a:endParaRPr lang="en-US" dirty="0"/>
          </a:p>
          <a:p>
            <a:pPr marL="457188" lvl="1" indent="0">
              <a:buNone/>
            </a:pPr>
            <a:endParaRPr lang="en-US" dirty="0"/>
          </a:p>
        </p:txBody>
      </p:sp>
      <p:sp>
        <p:nvSpPr>
          <p:cNvPr id="4" name="Slide Number Placeholder 3"/>
          <p:cNvSpPr>
            <a:spLocks noGrp="1"/>
          </p:cNvSpPr>
          <p:nvPr>
            <p:ph type="sldNum" sz="quarter" idx="12"/>
          </p:nvPr>
        </p:nvSpPr>
        <p:spPr/>
        <p:txBody>
          <a:bodyPr/>
          <a:lstStyle/>
          <a:p>
            <a:fld id="{8C13379D-D487-4446-85FC-E9ED5B8B80F6}" type="slidenum">
              <a:rPr lang="en-US" smtClean="0"/>
              <a:pPr/>
              <a:t>8</a:t>
            </a:fld>
            <a:r>
              <a:rPr lang="en-US" smtClean="0"/>
              <a:t> </a:t>
            </a:r>
            <a:endParaRPr lang="en-US"/>
          </a:p>
        </p:txBody>
      </p:sp>
    </p:spTree>
    <p:extLst>
      <p:ext uri="{BB962C8B-B14F-4D97-AF65-F5344CB8AC3E}">
        <p14:creationId xmlns:p14="http://schemas.microsoft.com/office/powerpoint/2010/main" val="66508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Phương pháp MIP</a:t>
            </a:r>
            <a:endParaRPr lang="vi-V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3</a:t>
                </a:r>
                <a:r>
                  <a:rPr lang="en-US" dirty="0" smtClean="0"/>
                  <a:t>.3. Phương pháp mô hình hóa</a:t>
                </a:r>
              </a:p>
              <a:p>
                <a:pPr lvl="1"/>
                <a:r>
                  <a:rPr lang="vi-VN" dirty="0" smtClean="0"/>
                  <a:t>Ràng buộc</a:t>
                </a:r>
              </a:p>
              <a:p>
                <a:pPr lvl="2"/>
                <a14:m>
                  <m:oMath xmlns:m="http://schemas.openxmlformats.org/officeDocument/2006/math">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𝑗</m:t>
                        </m:r>
                        <m:r>
                          <a:rPr lang="vi-VN" i="1">
                            <a:latin typeface="Cambria Math" panose="02040503050406030204" pitchFamily="18" charset="0"/>
                          </a:rPr>
                          <m:t>=0</m:t>
                        </m:r>
                      </m:sub>
                      <m:sup>
                        <m:r>
                          <a:rPr lang="vi-VN" i="1">
                            <a:latin typeface="Cambria Math" panose="02040503050406030204" pitchFamily="18" charset="0"/>
                          </a:rPr>
                          <m:t>𝑇</m:t>
                        </m:r>
                        <m:r>
                          <a:rPr lang="vi-VN" i="1">
                            <a:latin typeface="Cambria Math" panose="02040503050406030204" pitchFamily="18" charset="0"/>
                          </a:rPr>
                          <m:t>−1</m:t>
                        </m:r>
                      </m:sup>
                      <m:e>
                        <m:r>
                          <a:rPr lang="vi-VN" i="1">
                            <a:latin typeface="Cambria Math" panose="02040503050406030204" pitchFamily="18" charset="0"/>
                          </a:rPr>
                          <m:t>𝑋</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r>
                          <a:rPr lang="vi-VN" i="1">
                            <a:latin typeface="Cambria Math" panose="02040503050406030204" pitchFamily="18" charset="0"/>
                          </a:rPr>
                          <m:t>[</m:t>
                        </m:r>
                        <m:r>
                          <a:rPr lang="vi-VN" i="1">
                            <a:latin typeface="Cambria Math" panose="02040503050406030204" pitchFamily="18" charset="0"/>
                          </a:rPr>
                          <m:t>𝑗</m:t>
                        </m:r>
                        <m:r>
                          <a:rPr lang="vi-VN" i="1">
                            <a:latin typeface="Cambria Math" panose="02040503050406030204" pitchFamily="18" charset="0"/>
                          </a:rPr>
                          <m:t>]</m:t>
                        </m:r>
                      </m:e>
                    </m:nary>
                    <m:r>
                      <a:rPr lang="vi-VN" i="1">
                        <a:latin typeface="Cambria Math" panose="02040503050406030204" pitchFamily="18" charset="0"/>
                      </a:rPr>
                      <m:t>=</m:t>
                    </m:r>
                    <m:r>
                      <a:rPr lang="vi-VN" i="1">
                        <a:latin typeface="Cambria Math" panose="02040503050406030204" pitchFamily="18" charset="0"/>
                      </a:rPr>
                      <m:t>𝑁</m:t>
                    </m:r>
                    <m:r>
                      <a:rPr lang="vi-VN" i="1">
                        <a:latin typeface="Cambria Math" panose="02040503050406030204" pitchFamily="18" charset="0"/>
                      </a:rPr>
                      <m:t> , 0 ≤</m:t>
                    </m:r>
                    <m:r>
                      <a:rPr lang="vi-VN" i="1">
                        <a:latin typeface="Cambria Math" panose="02040503050406030204" pitchFamily="18" charset="0"/>
                      </a:rPr>
                      <m:t>𝑖</m:t>
                    </m:r>
                    <m:r>
                      <a:rPr lang="vi-VN" i="1">
                        <a:latin typeface="Cambria Math" panose="02040503050406030204" pitchFamily="18" charset="0"/>
                      </a:rPr>
                      <m:t>&lt;</m:t>
                    </m:r>
                    <m:r>
                      <a:rPr lang="vi-VN" i="1">
                        <a:latin typeface="Cambria Math" panose="02040503050406030204" pitchFamily="18" charset="0"/>
                      </a:rPr>
                      <m:t>𝑛</m:t>
                    </m:r>
                  </m:oMath>
                </a14:m>
                <a:endParaRPr lang="vi-VN" dirty="0"/>
              </a:p>
              <a:p>
                <a:pPr lvl="2"/>
                <a14:m>
                  <m:oMath xmlns:m="http://schemas.openxmlformats.org/officeDocument/2006/math">
                    <m:r>
                      <a:rPr lang="vi-VN" i="1">
                        <a:latin typeface="Cambria Math" panose="02040503050406030204" pitchFamily="18" charset="0"/>
                      </a:rPr>
                      <m:t>𝑋</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d>
                      <m:dPr>
                        <m:begChr m:val="["/>
                        <m:endChr m:val="]"/>
                        <m:ctrlPr>
                          <a:rPr lang="vi-VN" i="1">
                            <a:latin typeface="Cambria Math" panose="02040503050406030204" pitchFamily="18" charset="0"/>
                          </a:rPr>
                        </m:ctrlPr>
                      </m:dPr>
                      <m:e>
                        <m:r>
                          <a:rPr lang="vi-VN" i="1">
                            <a:latin typeface="Cambria Math" panose="02040503050406030204" pitchFamily="18" charset="0"/>
                          </a:rPr>
                          <m:t>𝑗</m:t>
                        </m:r>
                      </m:e>
                    </m:d>
                    <m:r>
                      <a:rPr lang="vi-VN" i="1">
                        <a:latin typeface="Cambria Math" panose="02040503050406030204" pitchFamily="18" charset="0"/>
                      </a:rPr>
                      <m:t>≤</m:t>
                    </m:r>
                    <m:r>
                      <a:rPr lang="vi-VN" i="1">
                        <a:latin typeface="Cambria Math" panose="02040503050406030204" pitchFamily="18" charset="0"/>
                      </a:rPr>
                      <m:t>𝑛𝑢𝑚</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d>
                      <m:dPr>
                        <m:begChr m:val="["/>
                        <m:endChr m:val="]"/>
                        <m:ctrlPr>
                          <a:rPr lang="vi-VN" i="1">
                            <a:latin typeface="Cambria Math" panose="02040503050406030204" pitchFamily="18" charset="0"/>
                          </a:rPr>
                        </m:ctrlPr>
                      </m:dPr>
                      <m:e>
                        <m:r>
                          <a:rPr lang="vi-VN" i="1">
                            <a:latin typeface="Cambria Math" panose="02040503050406030204" pitchFamily="18" charset="0"/>
                          </a:rPr>
                          <m:t>𝑗</m:t>
                        </m:r>
                      </m:e>
                    </m:d>
                    <m:r>
                      <a:rPr lang="vi-VN" i="1">
                        <a:latin typeface="Cambria Math" panose="02040503050406030204" pitchFamily="18" charset="0"/>
                      </a:rPr>
                      <m:t>∗</m:t>
                    </m:r>
                    <m:r>
                      <a:rPr lang="vi-VN" i="1">
                        <a:latin typeface="Cambria Math" panose="02040503050406030204" pitchFamily="18" charset="0"/>
                      </a:rPr>
                      <m:t>𝑝𝑟𝑜</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r>
                      <a:rPr lang="vi-VN">
                        <a:latin typeface="Cambria Math" panose="02040503050406030204" pitchFamily="18" charset="0"/>
                      </a:rPr>
                      <m:t>,  1≤</m:t>
                    </m:r>
                    <m:r>
                      <m:rPr>
                        <m:sty m:val="p"/>
                      </m:rPr>
                      <a:rPr lang="vi-VN">
                        <a:latin typeface="Cambria Math" panose="02040503050406030204" pitchFamily="18" charset="0"/>
                      </a:rPr>
                      <m:t>i</m:t>
                    </m:r>
                    <m:r>
                      <a:rPr lang="vi-VN">
                        <a:latin typeface="Cambria Math" panose="02040503050406030204" pitchFamily="18" charset="0"/>
                      </a:rPr>
                      <m:t>&lt;</m:t>
                    </m:r>
                    <m:r>
                      <m:rPr>
                        <m:sty m:val="p"/>
                      </m:rPr>
                      <a:rPr lang="vi-VN">
                        <a:latin typeface="Cambria Math" panose="02040503050406030204" pitchFamily="18" charset="0"/>
                      </a:rPr>
                      <m:t>n</m:t>
                    </m:r>
                    <m:r>
                      <a:rPr lang="vi-VN">
                        <a:latin typeface="Cambria Math" panose="02040503050406030204" pitchFamily="18" charset="0"/>
                      </a:rPr>
                      <m:t>, 1≤</m:t>
                    </m:r>
                    <m:r>
                      <m:rPr>
                        <m:sty m:val="p"/>
                      </m:rPr>
                      <a:rPr lang="vi-VN">
                        <a:latin typeface="Cambria Math" panose="02040503050406030204" pitchFamily="18" charset="0"/>
                      </a:rPr>
                      <m:t>j</m:t>
                    </m:r>
                    <m:r>
                      <a:rPr lang="vi-VN">
                        <a:latin typeface="Cambria Math" panose="02040503050406030204" pitchFamily="18" charset="0"/>
                      </a:rPr>
                      <m:t>&lt;</m:t>
                    </m:r>
                    <m:r>
                      <m:rPr>
                        <m:sty m:val="p"/>
                      </m:rPr>
                      <a:rPr lang="vi-VN">
                        <a:latin typeface="Cambria Math" panose="02040503050406030204" pitchFamily="18" charset="0"/>
                      </a:rPr>
                      <m:t>T</m:t>
                    </m:r>
                  </m:oMath>
                </a14:m>
                <a:endParaRPr lang="vi-VN" dirty="0"/>
              </a:p>
              <a:p>
                <a:pPr lvl="2"/>
                <a14:m>
                  <m:oMath xmlns:m="http://schemas.openxmlformats.org/officeDocument/2006/math">
                    <m:r>
                      <a:rPr lang="vi-VN" i="1">
                        <a:latin typeface="Cambria Math" panose="02040503050406030204" pitchFamily="18" charset="0"/>
                      </a:rPr>
                      <m:t>𝑐</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d>
                      <m:dPr>
                        <m:begChr m:val="["/>
                        <m:endChr m:val="]"/>
                        <m:ctrlPr>
                          <a:rPr lang="vi-VN" i="1">
                            <a:latin typeface="Cambria Math" panose="02040503050406030204" pitchFamily="18" charset="0"/>
                          </a:rPr>
                        </m:ctrlPr>
                      </m:dPr>
                      <m:e>
                        <m:r>
                          <a:rPr lang="vi-VN" i="1">
                            <a:latin typeface="Cambria Math" panose="02040503050406030204" pitchFamily="18" charset="0"/>
                          </a:rPr>
                          <m:t>𝑗</m:t>
                        </m:r>
                      </m:e>
                    </m:d>
                    <m:r>
                      <a:rPr lang="vi-VN" i="1">
                        <a:latin typeface="Cambria Math" panose="02040503050406030204" pitchFamily="18" charset="0"/>
                      </a:rPr>
                      <m:t>=</m:t>
                    </m:r>
                    <m:nary>
                      <m:naryPr>
                        <m:chr m:val="∑"/>
                        <m:limLoc m:val="undOvr"/>
                        <m:ctrlPr>
                          <a:rPr lang="vi-VN" i="1">
                            <a:latin typeface="Cambria Math" panose="02040503050406030204" pitchFamily="18" charset="0"/>
                          </a:rPr>
                        </m:ctrlPr>
                      </m:naryPr>
                      <m:sub>
                        <m:r>
                          <a:rPr lang="vi-VN" i="1">
                            <a:latin typeface="Cambria Math" panose="02040503050406030204" pitchFamily="18" charset="0"/>
                          </a:rPr>
                          <m:t>𝑡</m:t>
                        </m:r>
                        <m:r>
                          <a:rPr lang="vi-VN" i="1">
                            <a:latin typeface="Cambria Math" panose="02040503050406030204" pitchFamily="18" charset="0"/>
                          </a:rPr>
                          <m:t>=0</m:t>
                        </m:r>
                      </m:sub>
                      <m:sup>
                        <m:r>
                          <a:rPr lang="vi-VN" i="1">
                            <a:latin typeface="Cambria Math" panose="02040503050406030204" pitchFamily="18" charset="0"/>
                          </a:rPr>
                          <m:t>𝑗</m:t>
                        </m:r>
                      </m:sup>
                      <m:e>
                        <m:r>
                          <a:rPr lang="vi-VN" i="1">
                            <a:latin typeface="Cambria Math" panose="02040503050406030204" pitchFamily="18" charset="0"/>
                          </a:rPr>
                          <m:t>𝑋</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d>
                          <m:dPr>
                            <m:begChr m:val="["/>
                            <m:endChr m:val="]"/>
                            <m:ctrlPr>
                              <a:rPr lang="vi-VN" i="1">
                                <a:latin typeface="Cambria Math" panose="02040503050406030204" pitchFamily="18" charset="0"/>
                              </a:rPr>
                            </m:ctrlPr>
                          </m:dPr>
                          <m:e>
                            <m:r>
                              <a:rPr lang="vi-VN" i="1">
                                <a:latin typeface="Cambria Math" panose="02040503050406030204" pitchFamily="18" charset="0"/>
                              </a:rPr>
                              <m:t>𝑡</m:t>
                            </m:r>
                          </m:e>
                        </m:d>
                      </m:e>
                    </m:nary>
                    <m:r>
                      <a:rPr lang="vi-VN" i="1">
                        <a:latin typeface="Cambria Math" panose="02040503050406030204" pitchFamily="18" charset="0"/>
                      </a:rPr>
                      <m:t>, </m:t>
                    </m:r>
                    <m:r>
                      <a:rPr lang="vi-VN">
                        <a:latin typeface="Cambria Math" panose="02040503050406030204" pitchFamily="18" charset="0"/>
                      </a:rPr>
                      <m:t>1≤</m:t>
                    </m:r>
                    <m:r>
                      <m:rPr>
                        <m:sty m:val="p"/>
                      </m:rPr>
                      <a:rPr lang="vi-VN">
                        <a:latin typeface="Cambria Math" panose="02040503050406030204" pitchFamily="18" charset="0"/>
                      </a:rPr>
                      <m:t>i</m:t>
                    </m:r>
                    <m:r>
                      <a:rPr lang="vi-VN">
                        <a:latin typeface="Cambria Math" panose="02040503050406030204" pitchFamily="18" charset="0"/>
                      </a:rPr>
                      <m:t>&lt;</m:t>
                    </m:r>
                    <m:r>
                      <m:rPr>
                        <m:sty m:val="p"/>
                      </m:rPr>
                      <a:rPr lang="vi-VN">
                        <a:latin typeface="Cambria Math" panose="02040503050406030204" pitchFamily="18" charset="0"/>
                      </a:rPr>
                      <m:t>n</m:t>
                    </m:r>
                    <m:r>
                      <a:rPr lang="vi-VN">
                        <a:latin typeface="Cambria Math" panose="02040503050406030204" pitchFamily="18" charset="0"/>
                      </a:rPr>
                      <m:t>, 1≤</m:t>
                    </m:r>
                    <m:r>
                      <m:rPr>
                        <m:sty m:val="p"/>
                      </m:rPr>
                      <a:rPr lang="vi-VN">
                        <a:latin typeface="Cambria Math" panose="02040503050406030204" pitchFamily="18" charset="0"/>
                      </a:rPr>
                      <m:t>j</m:t>
                    </m:r>
                    <m:r>
                      <a:rPr lang="vi-VN">
                        <a:latin typeface="Cambria Math" panose="02040503050406030204" pitchFamily="18" charset="0"/>
                      </a:rPr>
                      <m:t>&lt;</m:t>
                    </m:r>
                    <m:r>
                      <m:rPr>
                        <m:sty m:val="p"/>
                      </m:rPr>
                      <a:rPr lang="vi-VN">
                        <a:latin typeface="Cambria Math" panose="02040503050406030204" pitchFamily="18" charset="0"/>
                      </a:rPr>
                      <m:t>T</m:t>
                    </m:r>
                  </m:oMath>
                </a14:m>
                <a:endParaRPr lang="vi-VN" dirty="0"/>
              </a:p>
              <a:p>
                <a:pPr lvl="2"/>
                <a14:m>
                  <m:oMath xmlns:m="http://schemas.openxmlformats.org/officeDocument/2006/math">
                    <m:r>
                      <a:rPr lang="vi-VN" i="1">
                        <a:latin typeface="Cambria Math" panose="02040503050406030204" pitchFamily="18" charset="0"/>
                      </a:rPr>
                      <m:t> </m:t>
                    </m:r>
                    <m:r>
                      <a:rPr lang="vi-VN" i="1">
                        <a:latin typeface="Cambria Math" panose="02040503050406030204" pitchFamily="18" charset="0"/>
                      </a:rPr>
                      <m:t>𝑐</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d>
                      <m:dPr>
                        <m:begChr m:val="["/>
                        <m:endChr m:val="]"/>
                        <m:ctrlPr>
                          <a:rPr lang="vi-VN" i="1">
                            <a:latin typeface="Cambria Math" panose="02040503050406030204" pitchFamily="18" charset="0"/>
                          </a:rPr>
                        </m:ctrlPr>
                      </m:dPr>
                      <m:e>
                        <m:r>
                          <a:rPr lang="vi-VN" i="1">
                            <a:latin typeface="Cambria Math" panose="02040503050406030204" pitchFamily="18" charset="0"/>
                          </a:rPr>
                          <m:t>0</m:t>
                        </m:r>
                      </m:e>
                    </m:d>
                    <m:r>
                      <a:rPr lang="vi-VN" i="1">
                        <a:latin typeface="Cambria Math" panose="02040503050406030204" pitchFamily="18" charset="0"/>
                      </a:rPr>
                      <m:t>,  1≤</m:t>
                    </m:r>
                    <m:r>
                      <a:rPr lang="vi-VN" i="1">
                        <a:latin typeface="Cambria Math" panose="02040503050406030204" pitchFamily="18" charset="0"/>
                      </a:rPr>
                      <m:t>𝑖</m:t>
                    </m:r>
                    <m:r>
                      <a:rPr lang="vi-VN" i="1">
                        <a:latin typeface="Cambria Math" panose="02040503050406030204" pitchFamily="18" charset="0"/>
                      </a:rPr>
                      <m:t>&lt;</m:t>
                    </m:r>
                    <m:r>
                      <a:rPr lang="vi-VN" i="1">
                        <a:latin typeface="Cambria Math" panose="02040503050406030204" pitchFamily="18" charset="0"/>
                      </a:rPr>
                      <m:t>𝑛</m:t>
                    </m:r>
                  </m:oMath>
                </a14:m>
                <a:endParaRPr lang="vi-VN" dirty="0"/>
              </a:p>
              <a:p>
                <a:pPr lvl="2"/>
                <a14:m>
                  <m:oMath xmlns:m="http://schemas.openxmlformats.org/officeDocument/2006/math">
                    <m:r>
                      <a:rPr lang="vi-VN" i="1">
                        <a:latin typeface="Cambria Math" panose="02040503050406030204" pitchFamily="18" charset="0"/>
                      </a:rPr>
                      <m:t>𝑐</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e>
                    </m:d>
                    <m:d>
                      <m:dPr>
                        <m:begChr m:val="["/>
                        <m:endChr m:val="]"/>
                        <m:ctrlPr>
                          <a:rPr lang="vi-VN" i="1">
                            <a:latin typeface="Cambria Math" panose="02040503050406030204" pitchFamily="18" charset="0"/>
                          </a:rPr>
                        </m:ctrlPr>
                      </m:dPr>
                      <m:e>
                        <m:r>
                          <a:rPr lang="vi-VN" i="1">
                            <a:latin typeface="Cambria Math" panose="02040503050406030204" pitchFamily="18" charset="0"/>
                          </a:rPr>
                          <m:t>𝑗</m:t>
                        </m:r>
                      </m:e>
                    </m:d>
                  </m:oMath>
                </a14:m>
                <a:r>
                  <a:rPr lang="vi-VN" dirty="0"/>
                  <a:t> </a:t>
                </a:r>
                <a14:m>
                  <m:oMath xmlns:m="http://schemas.openxmlformats.org/officeDocument/2006/math">
                    <m:r>
                      <a:rPr lang="en-US" i="1">
                        <a:latin typeface="Cambria Math" panose="02040503050406030204" pitchFamily="18" charset="0"/>
                      </a:rPr>
                      <m:t>≤</m:t>
                    </m:r>
                    <m:r>
                      <a:rPr lang="vi-VN" i="1">
                        <a:latin typeface="Cambria Math" panose="02040503050406030204" pitchFamily="18" charset="0"/>
                      </a:rPr>
                      <m:t>𝑐</m:t>
                    </m:r>
                    <m:d>
                      <m:dPr>
                        <m:begChr m:val="["/>
                        <m:endChr m:val="]"/>
                        <m:ctrlPr>
                          <a:rPr lang="vi-VN" i="1">
                            <a:latin typeface="Cambria Math" panose="02040503050406030204" pitchFamily="18" charset="0"/>
                          </a:rPr>
                        </m:ctrlPr>
                      </m:dPr>
                      <m:e>
                        <m:r>
                          <a:rPr lang="vi-VN" i="1">
                            <a:latin typeface="Cambria Math" panose="02040503050406030204" pitchFamily="18" charset="0"/>
                          </a:rPr>
                          <m:t>𝑖</m:t>
                        </m:r>
                        <m:r>
                          <a:rPr lang="vi-VN" i="1">
                            <a:latin typeface="Cambria Math" panose="02040503050406030204" pitchFamily="18" charset="0"/>
                          </a:rPr>
                          <m:t>−1</m:t>
                        </m:r>
                      </m:e>
                    </m:d>
                    <m:d>
                      <m:dPr>
                        <m:begChr m:val="["/>
                        <m:endChr m:val="]"/>
                        <m:ctrlPr>
                          <a:rPr lang="vi-VN" i="1">
                            <a:latin typeface="Cambria Math" panose="02040503050406030204" pitchFamily="18" charset="0"/>
                          </a:rPr>
                        </m:ctrlPr>
                      </m:dPr>
                      <m:e>
                        <m:r>
                          <a:rPr lang="vi-VN" i="1">
                            <a:latin typeface="Cambria Math" panose="02040503050406030204" pitchFamily="18" charset="0"/>
                          </a:rPr>
                          <m:t>𝑗</m:t>
                        </m:r>
                        <m:r>
                          <a:rPr lang="vi-VN" i="1">
                            <a:latin typeface="Cambria Math" panose="02040503050406030204" pitchFamily="18" charset="0"/>
                          </a:rPr>
                          <m:t>−1</m:t>
                        </m:r>
                      </m:e>
                    </m:d>
                    <m:r>
                      <a:rPr lang="en-US" i="1">
                        <a:latin typeface="Cambria Math" panose="02040503050406030204" pitchFamily="18" charset="0"/>
                      </a:rPr>
                      <m:t>,  </m:t>
                    </m:r>
                    <m:r>
                      <a:rPr lang="vi-VN">
                        <a:latin typeface="Cambria Math" panose="02040503050406030204" pitchFamily="18" charset="0"/>
                      </a:rPr>
                      <m:t>1≤</m:t>
                    </m:r>
                    <m:r>
                      <m:rPr>
                        <m:sty m:val="p"/>
                      </m:rPr>
                      <a:rPr lang="vi-VN">
                        <a:latin typeface="Cambria Math" panose="02040503050406030204" pitchFamily="18" charset="0"/>
                      </a:rPr>
                      <m:t>i</m:t>
                    </m:r>
                    <m:r>
                      <a:rPr lang="vi-VN">
                        <a:latin typeface="Cambria Math" panose="02040503050406030204" pitchFamily="18" charset="0"/>
                      </a:rPr>
                      <m:t>&lt;</m:t>
                    </m:r>
                    <m:r>
                      <m:rPr>
                        <m:sty m:val="p"/>
                      </m:rPr>
                      <a:rPr lang="vi-VN">
                        <a:latin typeface="Cambria Math" panose="02040503050406030204" pitchFamily="18" charset="0"/>
                      </a:rPr>
                      <m:t>n</m:t>
                    </m:r>
                    <m:r>
                      <a:rPr lang="vi-VN">
                        <a:latin typeface="Cambria Math" panose="02040503050406030204" pitchFamily="18" charset="0"/>
                      </a:rPr>
                      <m:t>, 1≤</m:t>
                    </m:r>
                    <m:r>
                      <m:rPr>
                        <m:sty m:val="p"/>
                      </m:rPr>
                      <a:rPr lang="vi-VN">
                        <a:latin typeface="Cambria Math" panose="02040503050406030204" pitchFamily="18" charset="0"/>
                      </a:rPr>
                      <m:t>j</m:t>
                    </m:r>
                    <m:r>
                      <a:rPr lang="vi-VN">
                        <a:latin typeface="Cambria Math" panose="02040503050406030204" pitchFamily="18" charset="0"/>
                      </a:rPr>
                      <m:t>&lt;</m:t>
                    </m:r>
                    <m:r>
                      <m:rPr>
                        <m:sty m:val="p"/>
                      </m:rPr>
                      <a:rPr lang="vi-VN">
                        <a:latin typeface="Cambria Math" panose="02040503050406030204" pitchFamily="18" charset="0"/>
                      </a:rPr>
                      <m:t>T</m:t>
                    </m:r>
                  </m:oMath>
                </a14:m>
                <a:endParaRPr lang="vi-VN" dirty="0"/>
              </a:p>
              <a:p>
                <a:pPr lvl="1"/>
                <a:r>
                  <a:rPr lang="en-US" dirty="0"/>
                  <a:t>Hàm mục tiêu</a:t>
                </a:r>
                <a:endParaRPr lang="vi-VN" dirty="0"/>
              </a:p>
              <a:p>
                <a:pPr lvl="2"/>
                <a14:m>
                  <m:oMath xmlns:m="http://schemas.openxmlformats.org/officeDocument/2006/math">
                    <m:nary>
                      <m:naryPr>
                        <m:chr m:val="∑"/>
                        <m:limLoc m:val="undOvr"/>
                        <m:ctrlPr>
                          <a:rPr lang="vi-VN" i="1">
                            <a:latin typeface="Cambria Math" panose="02040503050406030204" pitchFamily="18" charset="0"/>
                          </a:rPr>
                        </m:ctrlPr>
                      </m:naryPr>
                      <m:sub>
                        <m:r>
                          <a:rPr lang="en-US" i="1">
                            <a:latin typeface="Cambria Math" panose="02040503050406030204" pitchFamily="18" charset="0"/>
                          </a:rPr>
                          <m:t>𝑖</m:t>
                        </m:r>
                        <m:r>
                          <a:rPr lang="fr-FR" i="1">
                            <a:latin typeface="Cambria Math" panose="02040503050406030204" pitchFamily="18" charset="0"/>
                          </a:rPr>
                          <m:t>=0</m:t>
                        </m:r>
                      </m:sub>
                      <m:sup>
                        <m:r>
                          <a:rPr lang="en-US" i="1">
                            <a:latin typeface="Cambria Math" panose="02040503050406030204" pitchFamily="18" charset="0"/>
                          </a:rPr>
                          <m:t>𝑛</m:t>
                        </m:r>
                        <m:r>
                          <a:rPr lang="fr-FR" i="1">
                            <a:latin typeface="Cambria Math" panose="02040503050406030204" pitchFamily="18" charset="0"/>
                          </a:rPr>
                          <m:t>−1</m:t>
                        </m:r>
                      </m:sup>
                      <m:e>
                        <m:nary>
                          <m:naryPr>
                            <m:chr m:val="∑"/>
                            <m:limLoc m:val="subSup"/>
                            <m:ctrlPr>
                              <a:rPr lang="vi-VN" i="1">
                                <a:latin typeface="Cambria Math" panose="02040503050406030204" pitchFamily="18" charset="0"/>
                              </a:rPr>
                            </m:ctrlPr>
                          </m:naryPr>
                          <m:sub>
                            <m:r>
                              <a:rPr lang="en-US" i="1">
                                <a:latin typeface="Cambria Math" panose="02040503050406030204" pitchFamily="18" charset="0"/>
                              </a:rPr>
                              <m:t>𝑗</m:t>
                            </m:r>
                            <m:r>
                              <a:rPr lang="fr-FR" i="1">
                                <a:latin typeface="Cambria Math" panose="02040503050406030204" pitchFamily="18" charset="0"/>
                              </a:rPr>
                              <m:t>=0</m:t>
                            </m:r>
                          </m:sub>
                          <m:sup>
                            <m:r>
                              <a:rPr lang="en-US" i="1">
                                <a:latin typeface="Cambria Math" panose="02040503050406030204" pitchFamily="18" charset="0"/>
                              </a:rPr>
                              <m:t>𝑇</m:t>
                            </m:r>
                            <m:r>
                              <a:rPr lang="fr-FR" i="1">
                                <a:latin typeface="Cambria Math" panose="02040503050406030204" pitchFamily="18" charset="0"/>
                              </a:rPr>
                              <m:t>−1</m:t>
                            </m:r>
                          </m:sup>
                          <m:e>
                            <m:r>
                              <a:rPr lang="en-US" i="1">
                                <a:latin typeface="Cambria Math" panose="02040503050406030204" pitchFamily="18" charset="0"/>
                              </a:rPr>
                              <m:t>𝑋</m:t>
                            </m:r>
                            <m:d>
                              <m:dPr>
                                <m:begChr m:val="["/>
                                <m:endChr m:val="]"/>
                                <m:ctrlPr>
                                  <a:rPr lang="vi-VN" i="1">
                                    <a:latin typeface="Cambria Math" panose="02040503050406030204" pitchFamily="18" charset="0"/>
                                  </a:rPr>
                                </m:ctrlPr>
                              </m:dPr>
                              <m:e>
                                <m:r>
                                  <a:rPr lang="en-US" i="1">
                                    <a:latin typeface="Cambria Math" panose="02040503050406030204" pitchFamily="18" charset="0"/>
                                  </a:rPr>
                                  <m:t>𝑖</m:t>
                                </m:r>
                              </m:e>
                            </m:d>
                            <m:d>
                              <m:dPr>
                                <m:begChr m:val="["/>
                                <m:endChr m:val="]"/>
                                <m:ctrlPr>
                                  <a:rPr lang="vi-VN" i="1">
                                    <a:latin typeface="Cambria Math" panose="02040503050406030204" pitchFamily="18" charset="0"/>
                                  </a:rPr>
                                </m:ctrlPr>
                              </m:dPr>
                              <m:e>
                                <m:r>
                                  <a:rPr lang="en-US" i="1">
                                    <a:latin typeface="Cambria Math" panose="02040503050406030204" pitchFamily="18" charset="0"/>
                                  </a:rPr>
                                  <m:t>𝑗</m:t>
                                </m:r>
                              </m:e>
                            </m:d>
                            <m:r>
                              <a:rPr lang="fr-FR" i="1">
                                <a:latin typeface="Cambria Math" panose="02040503050406030204" pitchFamily="18" charset="0"/>
                              </a:rPr>
                              <m:t>∗</m:t>
                            </m:r>
                            <m:f>
                              <m:fPr>
                                <m:ctrlPr>
                                  <a:rPr lang="vi-VN" i="1">
                                    <a:latin typeface="Cambria Math" panose="02040503050406030204" pitchFamily="18" charset="0"/>
                                  </a:rPr>
                                </m:ctrlPr>
                              </m:fPr>
                              <m:num>
                                <m:r>
                                  <a:rPr lang="en-US" i="1">
                                    <a:latin typeface="Cambria Math" panose="02040503050406030204" pitchFamily="18" charset="0"/>
                                  </a:rPr>
                                  <m:t>𝑐𝑜𝑠𝑡</m:t>
                                </m:r>
                                <m:d>
                                  <m:dPr>
                                    <m:begChr m:val="["/>
                                    <m:endChr m:val="]"/>
                                    <m:ctrlPr>
                                      <a:rPr lang="vi-VN" i="1">
                                        <a:latin typeface="Cambria Math" panose="02040503050406030204" pitchFamily="18" charset="0"/>
                                      </a:rPr>
                                    </m:ctrlPr>
                                  </m:dPr>
                                  <m:e>
                                    <m:r>
                                      <a:rPr lang="en-US" i="1">
                                        <a:latin typeface="Cambria Math" panose="02040503050406030204" pitchFamily="18" charset="0"/>
                                      </a:rPr>
                                      <m:t>𝑖</m:t>
                                    </m:r>
                                  </m:e>
                                </m:d>
                                <m:r>
                                  <a:rPr lang="fr-FR" i="1">
                                    <a:latin typeface="Cambria Math" panose="02040503050406030204" pitchFamily="18" charset="0"/>
                                  </a:rPr>
                                  <m:t>[</m:t>
                                </m:r>
                                <m:r>
                                  <a:rPr lang="fr-FR" i="1">
                                    <a:latin typeface="Cambria Math" panose="02040503050406030204" pitchFamily="18" charset="0"/>
                                  </a:rPr>
                                  <m:t>𝑗</m:t>
                                </m:r>
                                <m:r>
                                  <a:rPr lang="fr-FR" i="1">
                                    <a:latin typeface="Cambria Math" panose="02040503050406030204" pitchFamily="18" charset="0"/>
                                  </a:rPr>
                                  <m:t>]</m:t>
                                </m:r>
                              </m:num>
                              <m:den>
                                <m:r>
                                  <a:rPr lang="en-US" i="1">
                                    <a:latin typeface="Cambria Math" panose="02040503050406030204" pitchFamily="18" charset="0"/>
                                  </a:rPr>
                                  <m:t>𝑝𝑟𝑜</m:t>
                                </m:r>
                                <m:r>
                                  <a:rPr lang="fr-FR" i="1">
                                    <a:latin typeface="Cambria Math" panose="02040503050406030204" pitchFamily="18" charset="0"/>
                                  </a:rPr>
                                  <m:t>[</m:t>
                                </m:r>
                                <m:r>
                                  <a:rPr lang="fr-FR" i="1">
                                    <a:latin typeface="Cambria Math" panose="02040503050406030204" pitchFamily="18" charset="0"/>
                                  </a:rPr>
                                  <m:t>𝑖</m:t>
                                </m:r>
                                <m:r>
                                  <a:rPr lang="fr-FR" i="1">
                                    <a:latin typeface="Cambria Math" panose="02040503050406030204" pitchFamily="18" charset="0"/>
                                  </a:rPr>
                                  <m:t>][</m:t>
                                </m:r>
                                <m:r>
                                  <a:rPr lang="fr-FR" i="1">
                                    <a:latin typeface="Cambria Math" panose="02040503050406030204" pitchFamily="18" charset="0"/>
                                  </a:rPr>
                                  <m:t>𝑗</m:t>
                                </m:r>
                                <m:r>
                                  <a:rPr lang="fr-FR" i="1">
                                    <a:latin typeface="Cambria Math" panose="02040503050406030204" pitchFamily="18" charset="0"/>
                                  </a:rPr>
                                  <m:t>]</m:t>
                                </m:r>
                              </m:den>
                            </m:f>
                          </m:e>
                        </m:nary>
                      </m:e>
                    </m:nary>
                    <m:r>
                      <a:rPr lang="fr-FR" i="1">
                        <a:latin typeface="Cambria Math" panose="02040503050406030204" pitchFamily="18" charset="0"/>
                      </a:rPr>
                      <m:t>→</m:t>
                    </m:r>
                  </m:oMath>
                </a14:m>
                <a:r>
                  <a:rPr lang="fr-FR" dirty="0"/>
                  <a:t> min</a:t>
                </a:r>
                <a:endParaRPr lang="vi-VN" dirty="0"/>
              </a:p>
              <a:p>
                <a:pPr lvl="2"/>
                <a:endParaRPr lang="vi-VN" dirty="0"/>
              </a:p>
              <a:p>
                <a:pPr marL="914377" lvl="2" indent="0">
                  <a:buNone/>
                </a:pPr>
                <a:endParaRPr lang="en-US" dirty="0"/>
              </a:p>
              <a:p>
                <a:pPr marL="457188"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7" t="-857"/>
                </a:stretch>
              </a:blipFill>
            </p:spPr>
            <p:txBody>
              <a:bodyPr/>
              <a:lstStyle/>
              <a:p>
                <a:r>
                  <a:rPr lang="vi-VN">
                    <a:noFill/>
                  </a:rPr>
                  <a:t> </a:t>
                </a:r>
              </a:p>
            </p:txBody>
          </p:sp>
        </mc:Fallback>
      </mc:AlternateContent>
      <p:sp>
        <p:nvSpPr>
          <p:cNvPr id="4" name="Slide Number Placeholder 3"/>
          <p:cNvSpPr>
            <a:spLocks noGrp="1"/>
          </p:cNvSpPr>
          <p:nvPr>
            <p:ph type="sldNum" sz="quarter" idx="12"/>
          </p:nvPr>
        </p:nvSpPr>
        <p:spPr/>
        <p:txBody>
          <a:bodyPr/>
          <a:lstStyle/>
          <a:p>
            <a:fld id="{8C13379D-D487-4446-85FC-E9ED5B8B80F6}" type="slidenum">
              <a:rPr lang="en-US" smtClean="0"/>
              <a:pPr/>
              <a:t>9</a:t>
            </a:fld>
            <a:r>
              <a:rPr lang="en-US" smtClean="0"/>
              <a:t> </a:t>
            </a:r>
            <a:endParaRPr lang="en-US"/>
          </a:p>
        </p:txBody>
      </p:sp>
    </p:spTree>
    <p:extLst>
      <p:ext uri="{BB962C8B-B14F-4D97-AF65-F5344CB8AC3E}">
        <p14:creationId xmlns:p14="http://schemas.microsoft.com/office/powerpoint/2010/main" val="1602301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0D3E43CFCD8443B1FA7A8808A723A4" ma:contentTypeVersion="9" ma:contentTypeDescription="Create a new document." ma:contentTypeScope="" ma:versionID="fd03c29680d996910139c897f5acef58">
  <xsd:schema xmlns:xsd="http://www.w3.org/2001/XMLSchema" xmlns:xs="http://www.w3.org/2001/XMLSchema" xmlns:p="http://schemas.microsoft.com/office/2006/metadata/properties" xmlns:ns3="048321e5-c008-4958-8f7a-daf0b6490e1c" xmlns:ns4="9729219c-0276-4ea2-85d4-22454d4ab818" targetNamespace="http://schemas.microsoft.com/office/2006/metadata/properties" ma:root="true" ma:fieldsID="47ebef523a2b24fabb492829fa62e84f" ns3:_="" ns4:_="">
    <xsd:import namespace="048321e5-c008-4958-8f7a-daf0b6490e1c"/>
    <xsd:import namespace="9729219c-0276-4ea2-85d4-22454d4ab8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321e5-c008-4958-8f7a-daf0b6490e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29219c-0276-4ea2-85d4-22454d4ab8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25B751-343D-493C-8E57-8108AE9B69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8321e5-c008-4958-8f7a-daf0b6490e1c"/>
    <ds:schemaRef ds:uri="9729219c-0276-4ea2-85d4-22454d4ab8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72FF84-3EE3-4BDA-9429-A3A1C9F7C8DF}">
  <ds:schemaRefs>
    <ds:schemaRef ds:uri="http://schemas.microsoft.com/sharepoint/v3/contenttype/forms"/>
  </ds:schemaRefs>
</ds:datastoreItem>
</file>

<file path=customXml/itemProps3.xml><?xml version="1.0" encoding="utf-8"?>
<ds:datastoreItem xmlns:ds="http://schemas.openxmlformats.org/officeDocument/2006/customXml" ds:itemID="{8FA71A0E-06DC-4068-B42E-402391FE7B6E}">
  <ds:schemaRefs>
    <ds:schemaRef ds:uri="048321e5-c008-4958-8f7a-daf0b6490e1c"/>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 ds:uri="9729219c-0276-4ea2-85d4-22454d4ab818"/>
  </ds:schemaRefs>
</ds:datastoreItem>
</file>

<file path=docProps/app.xml><?xml version="1.0" encoding="utf-8"?>
<Properties xmlns="http://schemas.openxmlformats.org/officeDocument/2006/extended-properties" xmlns:vt="http://schemas.openxmlformats.org/officeDocument/2006/docPropsVTypes">
  <Template/>
  <TotalTime>5220</TotalTime>
  <Words>867</Words>
  <Application>Microsoft Office PowerPoint</Application>
  <PresentationFormat>On-screen Show (4:3)</PresentationFormat>
  <Paragraphs>137</Paragraphs>
  <Slides>16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Cambria Math</vt:lpstr>
      <vt:lpstr>Myriad Pro</vt:lpstr>
      <vt:lpstr>Wingdings</vt:lpstr>
      <vt:lpstr>Office Theme</vt:lpstr>
      <vt:lpstr>1_Office Theme</vt:lpstr>
      <vt:lpstr>BÁO CÁO PROJECT II Đề tài: Lập lịch máy sản xuất thẻ ngân hàng</vt:lpstr>
      <vt:lpstr>1. Tổng quan bài toán</vt:lpstr>
      <vt:lpstr>1. Tổng quan bài toán</vt:lpstr>
      <vt:lpstr>1. Tổng quan bài toán</vt:lpstr>
      <vt:lpstr>2. Phương pháp quy hoạch động</vt:lpstr>
      <vt:lpstr>3. Phương pháp MIP</vt:lpstr>
      <vt:lpstr>3. Phương pháp MIP</vt:lpstr>
      <vt:lpstr>3. Phương pháp MIP</vt:lpstr>
      <vt:lpstr>3. Phương pháp MIP</vt:lpstr>
      <vt:lpstr>4. Đánh giá kết quả</vt:lpstr>
      <vt:lpstr>4. Đánh giá kết quả</vt:lpstr>
      <vt:lpstr>4. Đánh giá kết quả</vt:lpstr>
      <vt:lpstr>4. Đánh giá kết quả</vt:lpstr>
      <vt:lpstr>4. Đánh giá kết quả</vt:lpstr>
      <vt:lpstr>4. Đánh giá kết quả</vt:lpstr>
      <vt:lpstr>PowerPoint Presentation</vt:lpstr>
    </vt:vector>
  </TitlesOfParts>
  <Company>Bộ môn Kỹ thuật Máy tính - Viện CNTT&amp;TT - Đại học Bách Khoa Hà Nội</Company>
  <LinksUpToDate>false</LinksUpToDate>
  <SharedDoc>false</SharedDoc>
  <HyperlinkBase>dce.hust.edu.vn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MĨ THUẬT CÔNG NGHIỆP TEX3123 – INDUSTRIAL DESIGN Mã lớp: 125250</dc:title>
  <dc:creator>NGUYEN TIEN DUNG 20183507</dc:creator>
  <cp:keywords/>
  <cp:lastModifiedBy>MAYTINH</cp:lastModifiedBy>
  <cp:revision>295</cp:revision>
  <cp:lastPrinted>2016-09-06T10:19:58Z</cp:lastPrinted>
  <dcterms:created xsi:type="dcterms:W3CDTF">2013-02-19T03:52:16Z</dcterms:created>
  <dcterms:modified xsi:type="dcterms:W3CDTF">2021-07-18T15:20:37Z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0x0101000A0D3E43CFCD8443B1FA7A8808A723A4</vt:lpwstr>
  </property>
</Properties>
</file>