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905" r:id="rId5"/>
  </p:sldMasterIdLst>
  <p:notesMasterIdLst>
    <p:notesMasterId r:id="rId64"/>
  </p:notesMasterIdLst>
  <p:sldIdLst>
    <p:sldId id="365" r:id="rId6"/>
    <p:sldId id="430" r:id="rId7"/>
    <p:sldId id="431" r:id="rId8"/>
    <p:sldId id="540" r:id="rId9"/>
    <p:sldId id="581" r:id="rId10"/>
    <p:sldId id="580" r:id="rId11"/>
    <p:sldId id="578" r:id="rId12"/>
    <p:sldId id="567" r:id="rId13"/>
    <p:sldId id="587" r:id="rId14"/>
    <p:sldId id="568" r:id="rId15"/>
    <p:sldId id="642" r:id="rId16"/>
    <p:sldId id="652" r:id="rId17"/>
    <p:sldId id="655" r:id="rId18"/>
    <p:sldId id="654" r:id="rId19"/>
    <p:sldId id="657" r:id="rId20"/>
    <p:sldId id="653" r:id="rId21"/>
    <p:sldId id="658" r:id="rId22"/>
    <p:sldId id="659" r:id="rId23"/>
    <p:sldId id="660" r:id="rId24"/>
    <p:sldId id="677" r:id="rId25"/>
    <p:sldId id="661" r:id="rId26"/>
    <p:sldId id="678" r:id="rId27"/>
    <p:sldId id="679" r:id="rId28"/>
    <p:sldId id="663" r:id="rId29"/>
    <p:sldId id="670" r:id="rId30"/>
    <p:sldId id="665" r:id="rId31"/>
    <p:sldId id="646" r:id="rId32"/>
    <p:sldId id="647" r:id="rId33"/>
    <p:sldId id="651" r:id="rId34"/>
    <p:sldId id="673" r:id="rId35"/>
    <p:sldId id="676" r:id="rId36"/>
    <p:sldId id="674" r:id="rId37"/>
    <p:sldId id="675" r:id="rId38"/>
    <p:sldId id="683" r:id="rId39"/>
    <p:sldId id="685" r:id="rId40"/>
    <p:sldId id="686" r:id="rId41"/>
    <p:sldId id="687" r:id="rId42"/>
    <p:sldId id="688" r:id="rId43"/>
    <p:sldId id="689" r:id="rId44"/>
    <p:sldId id="690" r:id="rId45"/>
    <p:sldId id="692" r:id="rId46"/>
    <p:sldId id="694" r:id="rId47"/>
    <p:sldId id="695" r:id="rId48"/>
    <p:sldId id="696" r:id="rId49"/>
    <p:sldId id="697" r:id="rId50"/>
    <p:sldId id="698" r:id="rId51"/>
    <p:sldId id="699" r:id="rId52"/>
    <p:sldId id="700" r:id="rId53"/>
    <p:sldId id="701" r:id="rId54"/>
    <p:sldId id="702" r:id="rId55"/>
    <p:sldId id="703" r:id="rId56"/>
    <p:sldId id="705" r:id="rId57"/>
    <p:sldId id="706" r:id="rId58"/>
    <p:sldId id="707" r:id="rId59"/>
    <p:sldId id="548" r:id="rId60"/>
    <p:sldId id="445" r:id="rId61"/>
    <p:sldId id="550" r:id="rId62"/>
    <p:sldId id="447" r:id="rId6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8AEF7-52D0-4838-9D6A-08CC40BCCE84}" v="1" dt="2020-10-29T16:37:21.548"/>
    <p1510:client id="{CF37298B-08B6-4EAA-82AD-C64155E389BA}" v="6" dt="2020-12-06T14:55:03.359"/>
    <p1510:client id="{E63E29C9-D7F6-4591-9E13-19F30662754A}" v="7" dt="2020-10-29T14:54:07.180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3" autoAdjust="0"/>
    <p:restoredTop sz="94671" autoAdjust="0"/>
  </p:normalViewPr>
  <p:slideViewPr>
    <p:cSldViewPr snapToGrid="0">
      <p:cViewPr>
        <p:scale>
          <a:sx n="50" d="100"/>
          <a:sy n="50" d="100"/>
        </p:scale>
        <p:origin x="-1356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i Le Tho" userId="S::tho.nguyenthile@phuxuan.edu.vn::542c51bb-e0bb-4965-938f-28a213345053" providerId="AD" clId="Web-{CF37298B-08B6-4EAA-82AD-C64155E389BA}"/>
    <pc:docChg chg="modSld">
      <pc:chgData name="Nguyen Thi Le Tho" userId="S::tho.nguyenthile@phuxuan.edu.vn::542c51bb-e0bb-4965-938f-28a213345053" providerId="AD" clId="Web-{CF37298B-08B6-4EAA-82AD-C64155E389BA}" dt="2020-12-06T14:55:03.359" v="4" actId="1076"/>
      <pc:docMkLst>
        <pc:docMk/>
      </pc:docMkLst>
      <pc:sldChg chg="addSp delSp modSp">
        <pc:chgData name="Nguyen Thi Le Tho" userId="S::tho.nguyenthile@phuxuan.edu.vn::542c51bb-e0bb-4965-938f-28a213345053" providerId="AD" clId="Web-{CF37298B-08B6-4EAA-82AD-C64155E389BA}" dt="2020-12-06T14:55:03.359" v="4" actId="1076"/>
        <pc:sldMkLst>
          <pc:docMk/>
          <pc:sldMk cId="4250308750" sldId="654"/>
        </pc:sldMkLst>
        <pc:spChg chg="del">
          <ac:chgData name="Nguyen Thi Le Tho" userId="S::tho.nguyenthile@phuxuan.edu.vn::542c51bb-e0bb-4965-938f-28a213345053" providerId="AD" clId="Web-{CF37298B-08B6-4EAA-82AD-C64155E389BA}" dt="2020-12-06T14:54:45.811" v="2"/>
          <ac:spMkLst>
            <pc:docMk/>
            <pc:sldMk cId="4250308750" sldId="654"/>
            <ac:spMk id="3" creationId="{00000000-0000-0000-0000-000000000000}"/>
          </ac:spMkLst>
        </pc:spChg>
        <pc:picChg chg="add mod ord">
          <ac:chgData name="Nguyen Thi Le Tho" userId="S::tho.nguyenthile@phuxuan.edu.vn::542c51bb-e0bb-4965-938f-28a213345053" providerId="AD" clId="Web-{CF37298B-08B6-4EAA-82AD-C64155E389BA}" dt="2020-12-06T14:55:03.359" v="4" actId="1076"/>
          <ac:picMkLst>
            <pc:docMk/>
            <pc:sldMk cId="4250308750" sldId="654"/>
            <ac:picMk id="6" creationId="{D2BC8476-BF69-4BD8-A2F8-CE8DB64A79E1}"/>
          </ac:picMkLst>
        </pc:picChg>
        <pc:picChg chg="del mod">
          <ac:chgData name="Nguyen Thi Le Tho" userId="S::tho.nguyenthile@phuxuan.edu.vn::542c51bb-e0bb-4965-938f-28a213345053" providerId="AD" clId="Web-{CF37298B-08B6-4EAA-82AD-C64155E389BA}" dt="2020-12-06T14:54:25.952" v="1"/>
          <ac:picMkLst>
            <pc:docMk/>
            <pc:sldMk cId="4250308750" sldId="654"/>
            <ac:picMk id="7" creationId="{00000000-0000-0000-0000-000000000000}"/>
          </ac:picMkLst>
        </pc:picChg>
      </pc:sldChg>
    </pc:docChg>
  </pc:docChgLst>
  <pc:docChgLst>
    <pc:chgData name="Pham Minh Vu" userId="S::vu.phamminh@phuxuan.edu.vn::71916d25-f996-40a7-8ccc-77916d47a831" providerId="AD" clId="Web-{E63E29C9-D7F6-4591-9E13-19F30662754A}"/>
    <pc:docChg chg="modSld">
      <pc:chgData name="Pham Minh Vu" userId="S::vu.phamminh@phuxuan.edu.vn::71916d25-f996-40a7-8ccc-77916d47a831" providerId="AD" clId="Web-{E63E29C9-D7F6-4591-9E13-19F30662754A}" dt="2020-10-29T14:54:07.180" v="6" actId="20577"/>
      <pc:docMkLst>
        <pc:docMk/>
      </pc:docMkLst>
      <pc:sldChg chg="modSp">
        <pc:chgData name="Pham Minh Vu" userId="S::vu.phamminh@phuxuan.edu.vn::71916d25-f996-40a7-8ccc-77916d47a831" providerId="AD" clId="Web-{E63E29C9-D7F6-4591-9E13-19F30662754A}" dt="2020-10-29T14:23:32.152" v="2" actId="20577"/>
        <pc:sldMkLst>
          <pc:docMk/>
          <pc:sldMk cId="1729445219" sldId="568"/>
        </pc:sldMkLst>
        <pc:spChg chg="mod">
          <ac:chgData name="Pham Minh Vu" userId="S::vu.phamminh@phuxuan.edu.vn::71916d25-f996-40a7-8ccc-77916d47a831" providerId="AD" clId="Web-{E63E29C9-D7F6-4591-9E13-19F30662754A}" dt="2020-10-29T14:23:32.152" v="2" actId="20577"/>
          <ac:spMkLst>
            <pc:docMk/>
            <pc:sldMk cId="1729445219" sldId="568"/>
            <ac:spMk id="3" creationId="{00000000-0000-0000-0000-000000000000}"/>
          </ac:spMkLst>
        </pc:spChg>
      </pc:sldChg>
      <pc:sldChg chg="modSp">
        <pc:chgData name="Pham Minh Vu" userId="S::vu.phamminh@phuxuan.edu.vn::71916d25-f996-40a7-8ccc-77916d47a831" providerId="AD" clId="Web-{E63E29C9-D7F6-4591-9E13-19F30662754A}" dt="2020-10-29T14:54:07.180" v="6" actId="20577"/>
        <pc:sldMkLst>
          <pc:docMk/>
          <pc:sldMk cId="1998296569" sldId="653"/>
        </pc:sldMkLst>
        <pc:spChg chg="mod">
          <ac:chgData name="Pham Minh Vu" userId="S::vu.phamminh@phuxuan.edu.vn::71916d25-f996-40a7-8ccc-77916d47a831" providerId="AD" clId="Web-{E63E29C9-D7F6-4591-9E13-19F30662754A}" dt="2020-10-29T14:54:07.180" v="6" actId="20577"/>
          <ac:spMkLst>
            <pc:docMk/>
            <pc:sldMk cId="1998296569" sldId="653"/>
            <ac:spMk id="3" creationId="{00000000-0000-0000-0000-000000000000}"/>
          </ac:spMkLst>
        </pc:spChg>
      </pc:sldChg>
      <pc:sldChg chg="modSp">
        <pc:chgData name="Pham Minh Vu" userId="S::vu.phamminh@phuxuan.edu.vn::71916d25-f996-40a7-8ccc-77916d47a831" providerId="AD" clId="Web-{E63E29C9-D7F6-4591-9E13-19F30662754A}" dt="2020-10-29T14:46:03.387" v="4" actId="20577"/>
        <pc:sldMkLst>
          <pc:docMk/>
          <pc:sldMk cId="183424411" sldId="658"/>
        </pc:sldMkLst>
        <pc:spChg chg="mod">
          <ac:chgData name="Pham Minh Vu" userId="S::vu.phamminh@phuxuan.edu.vn::71916d25-f996-40a7-8ccc-77916d47a831" providerId="AD" clId="Web-{E63E29C9-D7F6-4591-9E13-19F30662754A}" dt="2020-10-29T14:46:03.387" v="4" actId="20577"/>
          <ac:spMkLst>
            <pc:docMk/>
            <pc:sldMk cId="183424411" sldId="658"/>
            <ac:spMk id="3" creationId="{00000000-0000-0000-0000-000000000000}"/>
          </ac:spMkLst>
        </pc:spChg>
      </pc:sldChg>
    </pc:docChg>
  </pc:docChgLst>
  <pc:docChgLst>
    <pc:chgData name="Nguyen Thi Le Tho" userId="S::tho.nguyenthile@phuxuan.edu.vn::542c51bb-e0bb-4965-938f-28a213345053" providerId="AD" clId="Web-{0258AEF7-52D0-4838-9D6A-08CC40BCCE84}"/>
    <pc:docChg chg="modSld">
      <pc:chgData name="Nguyen Thi Le Tho" userId="S::tho.nguyenthile@phuxuan.edu.vn::542c51bb-e0bb-4965-938f-28a213345053" providerId="AD" clId="Web-{0258AEF7-52D0-4838-9D6A-08CC40BCCE84}" dt="2020-10-29T16:37:21.548" v="0" actId="1076"/>
      <pc:docMkLst>
        <pc:docMk/>
      </pc:docMkLst>
      <pc:sldChg chg="modSp">
        <pc:chgData name="Nguyen Thi Le Tho" userId="S::tho.nguyenthile@phuxuan.edu.vn::542c51bb-e0bb-4965-938f-28a213345053" providerId="AD" clId="Web-{0258AEF7-52D0-4838-9D6A-08CC40BCCE84}" dt="2020-10-29T16:37:21.548" v="0" actId="1076"/>
        <pc:sldMkLst>
          <pc:docMk/>
          <pc:sldMk cId="869772144" sldId="657"/>
        </pc:sldMkLst>
        <pc:picChg chg="mod">
          <ac:chgData name="Nguyen Thi Le Tho" userId="S::tho.nguyenthile@phuxuan.edu.vn::542c51bb-e0bb-4965-938f-28a213345053" providerId="AD" clId="Web-{0258AEF7-52D0-4838-9D6A-08CC40BCCE84}" dt="2020-10-29T16:37:21.548" v="0" actId="1076"/>
          <ac:picMkLst>
            <pc:docMk/>
            <pc:sldMk cId="869772144" sldId="657"/>
            <ac:picMk id="1026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8C0DCE5-717D-499A-A13D-8E657BBC839D}">
      <dgm:prSet phldrT="[Text]" custT="1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n-US" sz="3600" dirty="0" err="1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khái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niệm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cơ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GUI</a:t>
          </a:r>
        </a:p>
      </dgm:t>
    </dgm:pt>
    <dgm:pt modelId="{96A2A012-59C2-4D4C-84AE-474AFC27D9BA}" type="parTrans" cxnId="{DB5F4132-8623-436B-AA91-31CA668058FE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A9C4D01E-77C3-454D-8E32-004D1C7D4EEC}" type="sibTrans" cxnId="{DB5F4132-8623-436B-AA91-31CA668058FE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02329B26-3993-480D-ACBC-570B525BEA8D}">
      <dgm:prSet custT="1"/>
      <dgm:spPr/>
      <dgm:t>
        <a:bodyPr/>
        <a:lstStyle/>
        <a:p>
          <a:r>
            <a:rPr lang="en-US" sz="3600" dirty="0" err="1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cụ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NetBean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/Eclipse</a:t>
          </a:r>
        </a:p>
      </dgm:t>
    </dgm:pt>
    <dgm:pt modelId="{11FA4535-43F3-412F-B2F4-E4E58DD278E7}" type="parTrans" cxnId="{81D5AC91-C3B1-4720-B198-9447E79B2885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4E035C98-3699-41B9-99FB-4862325E6F50}" type="sibTrans" cxnId="{81D5AC91-C3B1-4720-B198-9447E79B2885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0E23AD6E-92A4-42FB-80D3-F3DDE7B8546B}">
      <dgm:prSet custT="1"/>
      <dgm:spPr/>
      <dgm:t>
        <a:bodyPr/>
        <a:lstStyle/>
        <a:p>
          <a:r>
            <a:rPr lang="en-US" sz="3600">
              <a:latin typeface="Times New Roman" pitchFamily="18" charset="0"/>
              <a:cs typeface="Times New Roman" pitchFamily="18" charset="0"/>
            </a:rPr>
            <a:t>Java Swing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916ECB8D-6A91-4462-A3A5-7B4E5F975FCC}" type="parTrans" cxnId="{967B4B66-CABF-4356-B05B-43E74C31A2E2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6871F8D2-2311-432E-8A67-DC4D42A7B085}" type="sibTrans" cxnId="{967B4B66-CABF-4356-B05B-43E74C31A2E2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71B04466-D9A0-4B9E-9BC0-EBC0492FE74B}">
      <dgm:prSet custT="1"/>
      <dgm:spPr/>
      <dgm:t>
        <a:bodyPr/>
        <a:lstStyle/>
        <a:p>
          <a:r>
            <a:rPr lang="en-US" sz="3600" dirty="0">
              <a:latin typeface="Times New Roman" pitchFamily="18" charset="0"/>
              <a:cs typeface="Times New Roman" pitchFamily="18" charset="0"/>
            </a:rPr>
            <a:t>Java Foundation Classes -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JFC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C3FDF952-79F1-4032-A9D1-6AA2F8D0DA00}" type="parTrans" cxnId="{4A04FB3B-B0AA-4167-B4CC-7816B5CA6345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2D0F105C-A8BD-47D6-A097-FB64D6308DBC}" type="sibTrans" cxnId="{4A04FB3B-B0AA-4167-B4CC-7816B5CA6345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BEE5AF7C-1741-4FF8-AC49-645328E026D9}">
      <dgm:prSet custT="1"/>
      <dgm:spPr/>
      <dgm:t>
        <a:bodyPr/>
        <a:lstStyle/>
        <a:p>
          <a:r>
            <a:rPr lang="en-US" sz="3600" dirty="0">
              <a:latin typeface="Times New Roman" pitchFamily="18" charset="0"/>
              <a:cs typeface="Times New Roman" pitchFamily="18" charset="0"/>
            </a:rPr>
            <a:t>Container Component (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JFrame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JPanel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)</a:t>
          </a:r>
        </a:p>
      </dgm:t>
    </dgm:pt>
    <dgm:pt modelId="{68C2496C-3873-4A4A-81B8-882DBFF809CB}" type="parTrans" cxnId="{356E6172-4834-427A-B6D7-FD23CEFAA5C3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485BA8FC-EC8C-4891-A934-3D62C81E78F2}" type="sibTrans" cxnId="{356E6172-4834-427A-B6D7-FD23CEFAA5C3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5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</dgm:pt>
    <dgm:pt modelId="{5EDE7D33-F6BC-4D84-8A2C-78525067C1B5}" type="pres">
      <dgm:prSet presAssocID="{C98C41DB-A256-4DD6-9087-BEEDD9D36424}" presName="extraNode" presStyleLbl="node1" presStyleIdx="0" presStyleCnt="5"/>
      <dgm:spPr/>
    </dgm:pt>
    <dgm:pt modelId="{8F9BCFB6-4E51-43CA-BE15-9AFB8F2DBBB1}" type="pres">
      <dgm:prSet presAssocID="{C98C41DB-A256-4DD6-9087-BEEDD9D36424}" presName="dstNode" presStyleLbl="node1" presStyleIdx="0" presStyleCnt="5"/>
      <dgm:spPr/>
    </dgm:pt>
    <dgm:pt modelId="{7D835E4F-D12D-4C01-A8F5-F67D8537CF93}" type="pres">
      <dgm:prSet presAssocID="{71B04466-D9A0-4B9E-9BC0-EBC0492FE74B}" presName="text_1" presStyleLbl="node1" presStyleIdx="0" presStyleCnt="5">
        <dgm:presLayoutVars>
          <dgm:bulletEnabled val="1"/>
        </dgm:presLayoutVars>
      </dgm:prSet>
      <dgm:spPr/>
    </dgm:pt>
    <dgm:pt modelId="{4DEF6751-A8E4-4E60-BD4B-18BA2EE98802}" type="pres">
      <dgm:prSet presAssocID="{71B04466-D9A0-4B9E-9BC0-EBC0492FE74B}" presName="accent_1" presStyleCnt="0"/>
      <dgm:spPr/>
    </dgm:pt>
    <dgm:pt modelId="{7FD3B86B-6DFA-473D-9F0A-7B8745B4DD3D}" type="pres">
      <dgm:prSet presAssocID="{71B04466-D9A0-4B9E-9BC0-EBC0492FE74B}" presName="accentRepeatNode" presStyleLbl="solidFgAcc1" presStyleIdx="0" presStyleCnt="5"/>
      <dgm:spPr/>
    </dgm:pt>
    <dgm:pt modelId="{480F4DDC-C5FA-4FBA-85C3-73E5215C05D7}" type="pres">
      <dgm:prSet presAssocID="{0E23AD6E-92A4-42FB-80D3-F3DDE7B8546B}" presName="text_2" presStyleLbl="node1" presStyleIdx="1" presStyleCnt="5">
        <dgm:presLayoutVars>
          <dgm:bulletEnabled val="1"/>
        </dgm:presLayoutVars>
      </dgm:prSet>
      <dgm:spPr/>
    </dgm:pt>
    <dgm:pt modelId="{73662DBC-C7BD-43EB-9EED-249985FB3FFE}" type="pres">
      <dgm:prSet presAssocID="{0E23AD6E-92A4-42FB-80D3-F3DDE7B8546B}" presName="accent_2" presStyleCnt="0"/>
      <dgm:spPr/>
    </dgm:pt>
    <dgm:pt modelId="{45CBDD9B-CF2D-47D1-BFCD-A15D99C8E2B7}" type="pres">
      <dgm:prSet presAssocID="{0E23AD6E-92A4-42FB-80D3-F3DDE7B8546B}" presName="accentRepeatNode" presStyleLbl="solidFgAcc1" presStyleIdx="1" presStyleCnt="5"/>
      <dgm:spPr/>
    </dgm:pt>
    <dgm:pt modelId="{5E0C10AE-AA79-4C6F-9940-ED3BA62E0F39}" type="pres">
      <dgm:prSet presAssocID="{78C0DCE5-717D-499A-A13D-8E657BBC839D}" presName="text_3" presStyleLbl="node1" presStyleIdx="2" presStyleCnt="5">
        <dgm:presLayoutVars>
          <dgm:bulletEnabled val="1"/>
        </dgm:presLayoutVars>
      </dgm:prSet>
      <dgm:spPr/>
    </dgm:pt>
    <dgm:pt modelId="{59768D95-7A2B-46F6-933D-7D2C35673288}" type="pres">
      <dgm:prSet presAssocID="{78C0DCE5-717D-499A-A13D-8E657BBC839D}" presName="accent_3" presStyleCnt="0"/>
      <dgm:spPr/>
    </dgm:pt>
    <dgm:pt modelId="{DC2FD81A-6741-4990-AAD5-568A6C2E1FB9}" type="pres">
      <dgm:prSet presAssocID="{78C0DCE5-717D-499A-A13D-8E657BBC839D}" presName="accentRepeatNode" presStyleLbl="solidFgAcc1" presStyleIdx="2" presStyleCnt="5"/>
      <dgm:spPr/>
    </dgm:pt>
    <dgm:pt modelId="{7EE5510F-BB80-4098-9E6E-91891168E5BD}" type="pres">
      <dgm:prSet presAssocID="{02329B26-3993-480D-ACBC-570B525BEA8D}" presName="text_4" presStyleLbl="node1" presStyleIdx="3" presStyleCnt="5">
        <dgm:presLayoutVars>
          <dgm:bulletEnabled val="1"/>
        </dgm:presLayoutVars>
      </dgm:prSet>
      <dgm:spPr/>
    </dgm:pt>
    <dgm:pt modelId="{53F0C16B-DCF7-4EB4-B519-9F6C6E4729E6}" type="pres">
      <dgm:prSet presAssocID="{02329B26-3993-480D-ACBC-570B525BEA8D}" presName="accent_4" presStyleCnt="0"/>
      <dgm:spPr/>
    </dgm:pt>
    <dgm:pt modelId="{8421FFF0-9B68-47C1-9670-0A65D1152867}" type="pres">
      <dgm:prSet presAssocID="{02329B26-3993-480D-ACBC-570B525BEA8D}" presName="accentRepeatNode" presStyleLbl="solidFgAcc1" presStyleIdx="3" presStyleCnt="5"/>
      <dgm:spPr/>
    </dgm:pt>
    <dgm:pt modelId="{CD5662F5-3E0F-44F3-A1BE-F9FC121E20E2}" type="pres">
      <dgm:prSet presAssocID="{BEE5AF7C-1741-4FF8-AC49-645328E026D9}" presName="text_5" presStyleLbl="node1" presStyleIdx="4" presStyleCnt="5">
        <dgm:presLayoutVars>
          <dgm:bulletEnabled val="1"/>
        </dgm:presLayoutVars>
      </dgm:prSet>
      <dgm:spPr/>
    </dgm:pt>
    <dgm:pt modelId="{C88756BA-C15A-4ECA-8F8D-6EE25B53B476}" type="pres">
      <dgm:prSet presAssocID="{BEE5AF7C-1741-4FF8-AC49-645328E026D9}" presName="accent_5" presStyleCnt="0"/>
      <dgm:spPr/>
    </dgm:pt>
    <dgm:pt modelId="{3A21550E-9CF6-425E-8CC9-10E7A317313D}" type="pres">
      <dgm:prSet presAssocID="{BEE5AF7C-1741-4FF8-AC49-645328E026D9}" presName="accentRepeatNode" presStyleLbl="solidFgAcc1" presStyleIdx="4" presStyleCnt="5"/>
      <dgm:spPr/>
    </dgm:pt>
  </dgm:ptLst>
  <dgm:cxnLst>
    <dgm:cxn modelId="{16F6F31A-6F2B-48B0-8F94-06B16D52642D}" type="presOf" srcId="{2D0F105C-A8BD-47D6-A097-FB64D6308DBC}" destId="{E3AF4CFE-EFD8-4FF0-8409-D027A37D0B12}" srcOrd="0" destOrd="0" presId="urn:microsoft.com/office/officeart/2008/layout/VerticalCurvedList"/>
    <dgm:cxn modelId="{7C1F251C-08AB-4751-A06E-62FA0828B880}" type="presOf" srcId="{C98C41DB-A256-4DD6-9087-BEEDD9D36424}" destId="{79318394-5224-4893-AF5C-6FFBE511F8C3}" srcOrd="0" destOrd="0" presId="urn:microsoft.com/office/officeart/2008/layout/VerticalCurvedList"/>
    <dgm:cxn modelId="{DB5F4132-8623-436B-AA91-31CA668058FE}" srcId="{C98C41DB-A256-4DD6-9087-BEEDD9D36424}" destId="{78C0DCE5-717D-499A-A13D-8E657BBC839D}" srcOrd="2" destOrd="0" parTransId="{96A2A012-59C2-4D4C-84AE-474AFC27D9BA}" sibTransId="{A9C4D01E-77C3-454D-8E32-004D1C7D4EEC}"/>
    <dgm:cxn modelId="{DD90F835-0DF2-44F4-91AC-5FF34F317CCA}" type="presOf" srcId="{02329B26-3993-480D-ACBC-570B525BEA8D}" destId="{7EE5510F-BB80-4098-9E6E-91891168E5BD}" srcOrd="0" destOrd="0" presId="urn:microsoft.com/office/officeart/2008/layout/VerticalCurvedList"/>
    <dgm:cxn modelId="{4A04FB3B-B0AA-4167-B4CC-7816B5CA6345}" srcId="{C98C41DB-A256-4DD6-9087-BEEDD9D36424}" destId="{71B04466-D9A0-4B9E-9BC0-EBC0492FE74B}" srcOrd="0" destOrd="0" parTransId="{C3FDF952-79F1-4032-A9D1-6AA2F8D0DA00}" sibTransId="{2D0F105C-A8BD-47D6-A097-FB64D6308DBC}"/>
    <dgm:cxn modelId="{967B4B66-CABF-4356-B05B-43E74C31A2E2}" srcId="{C98C41DB-A256-4DD6-9087-BEEDD9D36424}" destId="{0E23AD6E-92A4-42FB-80D3-F3DDE7B8546B}" srcOrd="1" destOrd="0" parTransId="{916ECB8D-6A91-4462-A3A5-7B4E5F975FCC}" sibTransId="{6871F8D2-2311-432E-8A67-DC4D42A7B085}"/>
    <dgm:cxn modelId="{93B3AE6D-CF6D-4EEC-9D1A-0DC10F0249A9}" type="presOf" srcId="{0E23AD6E-92A4-42FB-80D3-F3DDE7B8546B}" destId="{480F4DDC-C5FA-4FBA-85C3-73E5215C05D7}" srcOrd="0" destOrd="0" presId="urn:microsoft.com/office/officeart/2008/layout/VerticalCurvedList"/>
    <dgm:cxn modelId="{356E6172-4834-427A-B6D7-FD23CEFAA5C3}" srcId="{C98C41DB-A256-4DD6-9087-BEEDD9D36424}" destId="{BEE5AF7C-1741-4FF8-AC49-645328E026D9}" srcOrd="4" destOrd="0" parTransId="{68C2496C-3873-4A4A-81B8-882DBFF809CB}" sibTransId="{485BA8FC-EC8C-4891-A934-3D62C81E78F2}"/>
    <dgm:cxn modelId="{25091C84-141B-495C-9E24-180CE5CF8E28}" type="presOf" srcId="{71B04466-D9A0-4B9E-9BC0-EBC0492FE74B}" destId="{7D835E4F-D12D-4C01-A8F5-F67D8537CF93}" srcOrd="0" destOrd="0" presId="urn:microsoft.com/office/officeart/2008/layout/VerticalCurvedList"/>
    <dgm:cxn modelId="{81D5AC91-C3B1-4720-B198-9447E79B2885}" srcId="{C98C41DB-A256-4DD6-9087-BEEDD9D36424}" destId="{02329B26-3993-480D-ACBC-570B525BEA8D}" srcOrd="3" destOrd="0" parTransId="{11FA4535-43F3-412F-B2F4-E4E58DD278E7}" sibTransId="{4E035C98-3699-41B9-99FB-4862325E6F50}"/>
    <dgm:cxn modelId="{A6258CE7-D61C-4D19-8D14-0B4F09C3B9E6}" type="presOf" srcId="{BEE5AF7C-1741-4FF8-AC49-645328E026D9}" destId="{CD5662F5-3E0F-44F3-A1BE-F9FC121E20E2}" srcOrd="0" destOrd="0" presId="urn:microsoft.com/office/officeart/2008/layout/VerticalCurvedList"/>
    <dgm:cxn modelId="{58718BEB-F548-449B-85D0-0B209FB3E5F4}" type="presOf" srcId="{78C0DCE5-717D-499A-A13D-8E657BBC839D}" destId="{5E0C10AE-AA79-4C6F-9940-ED3BA62E0F39}" srcOrd="0" destOrd="0" presId="urn:microsoft.com/office/officeart/2008/layout/VerticalCurvedList"/>
    <dgm:cxn modelId="{87693E24-85A5-46C3-914A-82FF1219A33A}" type="presParOf" srcId="{79318394-5224-4893-AF5C-6FFBE511F8C3}" destId="{4F76F852-A85A-4F9F-8C5D-1DA65793965C}" srcOrd="0" destOrd="0" presId="urn:microsoft.com/office/officeart/2008/layout/VerticalCurvedList"/>
    <dgm:cxn modelId="{10EA204C-6E6B-4EAB-AF98-EFF6667FCA5B}" type="presParOf" srcId="{4F76F852-A85A-4F9F-8C5D-1DA65793965C}" destId="{F6026DCC-AF97-482C-A922-1EBA1A6F26C7}" srcOrd="0" destOrd="0" presId="urn:microsoft.com/office/officeart/2008/layout/VerticalCurvedList"/>
    <dgm:cxn modelId="{3654E4D8-8889-47F7-8650-6EDDB4FCD674}" type="presParOf" srcId="{F6026DCC-AF97-482C-A922-1EBA1A6F26C7}" destId="{528CF905-E8B3-4A8C-B401-7965387F7C73}" srcOrd="0" destOrd="0" presId="urn:microsoft.com/office/officeart/2008/layout/VerticalCurvedList"/>
    <dgm:cxn modelId="{54BF56E1-5537-4EEC-9344-E1034C15D890}" type="presParOf" srcId="{F6026DCC-AF97-482C-A922-1EBA1A6F26C7}" destId="{E3AF4CFE-EFD8-4FF0-8409-D027A37D0B12}" srcOrd="1" destOrd="0" presId="urn:microsoft.com/office/officeart/2008/layout/VerticalCurvedList"/>
    <dgm:cxn modelId="{68BD1500-299B-40D8-997D-B7240706E410}" type="presParOf" srcId="{F6026DCC-AF97-482C-A922-1EBA1A6F26C7}" destId="{5EDE7D33-F6BC-4D84-8A2C-78525067C1B5}" srcOrd="2" destOrd="0" presId="urn:microsoft.com/office/officeart/2008/layout/VerticalCurvedList"/>
    <dgm:cxn modelId="{97459E79-64FD-4020-AF68-D246F2259727}" type="presParOf" srcId="{F6026DCC-AF97-482C-A922-1EBA1A6F26C7}" destId="{8F9BCFB6-4E51-43CA-BE15-9AFB8F2DBBB1}" srcOrd="3" destOrd="0" presId="urn:microsoft.com/office/officeart/2008/layout/VerticalCurvedList"/>
    <dgm:cxn modelId="{7B22FD34-5345-4596-B6B8-D15AE4087466}" type="presParOf" srcId="{4F76F852-A85A-4F9F-8C5D-1DA65793965C}" destId="{7D835E4F-D12D-4C01-A8F5-F67D8537CF93}" srcOrd="1" destOrd="0" presId="urn:microsoft.com/office/officeart/2008/layout/VerticalCurvedList"/>
    <dgm:cxn modelId="{39DD28D1-CD0D-4BB5-BD80-65D09258A3D1}" type="presParOf" srcId="{4F76F852-A85A-4F9F-8C5D-1DA65793965C}" destId="{4DEF6751-A8E4-4E60-BD4B-18BA2EE98802}" srcOrd="2" destOrd="0" presId="urn:microsoft.com/office/officeart/2008/layout/VerticalCurvedList"/>
    <dgm:cxn modelId="{F69C6799-3F0D-4B7C-9499-384FE5CCCF0D}" type="presParOf" srcId="{4DEF6751-A8E4-4E60-BD4B-18BA2EE98802}" destId="{7FD3B86B-6DFA-473D-9F0A-7B8745B4DD3D}" srcOrd="0" destOrd="0" presId="urn:microsoft.com/office/officeart/2008/layout/VerticalCurvedList"/>
    <dgm:cxn modelId="{217BA507-0B4B-4432-B1DB-F3F3D6D7CE59}" type="presParOf" srcId="{4F76F852-A85A-4F9F-8C5D-1DA65793965C}" destId="{480F4DDC-C5FA-4FBA-85C3-73E5215C05D7}" srcOrd="3" destOrd="0" presId="urn:microsoft.com/office/officeart/2008/layout/VerticalCurvedList"/>
    <dgm:cxn modelId="{4E8276B6-0749-4DE6-A09E-FA9A5CDBF816}" type="presParOf" srcId="{4F76F852-A85A-4F9F-8C5D-1DA65793965C}" destId="{73662DBC-C7BD-43EB-9EED-249985FB3FFE}" srcOrd="4" destOrd="0" presId="urn:microsoft.com/office/officeart/2008/layout/VerticalCurvedList"/>
    <dgm:cxn modelId="{08648CAB-AEDF-4EB8-A636-48AC5FACB0E3}" type="presParOf" srcId="{73662DBC-C7BD-43EB-9EED-249985FB3FFE}" destId="{45CBDD9B-CF2D-47D1-BFCD-A15D99C8E2B7}" srcOrd="0" destOrd="0" presId="urn:microsoft.com/office/officeart/2008/layout/VerticalCurvedList"/>
    <dgm:cxn modelId="{7476C993-DFA8-4E68-BD19-901E676F1A89}" type="presParOf" srcId="{4F76F852-A85A-4F9F-8C5D-1DA65793965C}" destId="{5E0C10AE-AA79-4C6F-9940-ED3BA62E0F39}" srcOrd="5" destOrd="0" presId="urn:microsoft.com/office/officeart/2008/layout/VerticalCurvedList"/>
    <dgm:cxn modelId="{0C566CBA-9FFE-422E-BACF-B9017F589E74}" type="presParOf" srcId="{4F76F852-A85A-4F9F-8C5D-1DA65793965C}" destId="{59768D95-7A2B-46F6-933D-7D2C35673288}" srcOrd="6" destOrd="0" presId="urn:microsoft.com/office/officeart/2008/layout/VerticalCurvedList"/>
    <dgm:cxn modelId="{C211C90B-7B20-4A70-B254-9CD7145C2C2F}" type="presParOf" srcId="{59768D95-7A2B-46F6-933D-7D2C35673288}" destId="{DC2FD81A-6741-4990-AAD5-568A6C2E1FB9}" srcOrd="0" destOrd="0" presId="urn:microsoft.com/office/officeart/2008/layout/VerticalCurvedList"/>
    <dgm:cxn modelId="{8C677C25-F9BF-4D9F-94E8-D2BA64D4D0D8}" type="presParOf" srcId="{4F76F852-A85A-4F9F-8C5D-1DA65793965C}" destId="{7EE5510F-BB80-4098-9E6E-91891168E5BD}" srcOrd="7" destOrd="0" presId="urn:microsoft.com/office/officeart/2008/layout/VerticalCurvedList"/>
    <dgm:cxn modelId="{08E8DFBA-9BFF-4E10-8DA9-DAE950F61B6D}" type="presParOf" srcId="{4F76F852-A85A-4F9F-8C5D-1DA65793965C}" destId="{53F0C16B-DCF7-4EB4-B519-9F6C6E4729E6}" srcOrd="8" destOrd="0" presId="urn:microsoft.com/office/officeart/2008/layout/VerticalCurvedList"/>
    <dgm:cxn modelId="{520341D3-A18E-4C55-85CF-7D9BB8A7035A}" type="presParOf" srcId="{53F0C16B-DCF7-4EB4-B519-9F6C6E4729E6}" destId="{8421FFF0-9B68-47C1-9670-0A65D1152867}" srcOrd="0" destOrd="0" presId="urn:microsoft.com/office/officeart/2008/layout/VerticalCurvedList"/>
    <dgm:cxn modelId="{C7C385A8-FFB5-4A7D-BB4D-5E789CF7D7DF}" type="presParOf" srcId="{4F76F852-A85A-4F9F-8C5D-1DA65793965C}" destId="{CD5662F5-3E0F-44F3-A1BE-F9FC121E20E2}" srcOrd="9" destOrd="0" presId="urn:microsoft.com/office/officeart/2008/layout/VerticalCurvedList"/>
    <dgm:cxn modelId="{41237A17-F50D-497A-A4DB-533DD642F37E}" type="presParOf" srcId="{4F76F852-A85A-4F9F-8C5D-1DA65793965C}" destId="{C88756BA-C15A-4ECA-8F8D-6EE25B53B476}" srcOrd="10" destOrd="0" presId="urn:microsoft.com/office/officeart/2008/layout/VerticalCurvedList"/>
    <dgm:cxn modelId="{9BF04817-E904-45B9-B3A1-40CD694874D0}" type="presParOf" srcId="{C88756BA-C15A-4ECA-8F8D-6EE25B53B476}" destId="{3A21550E-9CF6-425E-8CC9-10E7A31731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5190630" y="-795060"/>
          <a:ext cx="6181171" cy="6181171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35E4F-D12D-4C01-A8F5-F67D8537CF93}">
      <dsp:nvSpPr>
        <dsp:cNvPr id="0" name=""/>
        <dsp:cNvSpPr/>
      </dsp:nvSpPr>
      <dsp:spPr>
        <a:xfrm>
          <a:off x="433240" y="286848"/>
          <a:ext cx="9978165" cy="574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66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Java Foundation Classes -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JFC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3240" y="286848"/>
        <a:ext cx="9978165" cy="574064"/>
      </dsp:txXfrm>
    </dsp:sp>
    <dsp:sp modelId="{7FD3B86B-6DFA-473D-9F0A-7B8745B4DD3D}">
      <dsp:nvSpPr>
        <dsp:cNvPr id="0" name=""/>
        <dsp:cNvSpPr/>
      </dsp:nvSpPr>
      <dsp:spPr>
        <a:xfrm>
          <a:off x="74450" y="215090"/>
          <a:ext cx="717581" cy="717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4DDC-C5FA-4FBA-85C3-73E5215C05D7}">
      <dsp:nvSpPr>
        <dsp:cNvPr id="0" name=""/>
        <dsp:cNvSpPr/>
      </dsp:nvSpPr>
      <dsp:spPr>
        <a:xfrm>
          <a:off x="844598" y="1147670"/>
          <a:ext cx="9566807" cy="574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66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itchFamily="18" charset="0"/>
              <a:cs typeface="Times New Roman" pitchFamily="18" charset="0"/>
            </a:rPr>
            <a:t>Java Swing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44598" y="1147670"/>
        <a:ext cx="9566807" cy="574064"/>
      </dsp:txXfrm>
    </dsp:sp>
    <dsp:sp modelId="{45CBDD9B-CF2D-47D1-BFCD-A15D99C8E2B7}">
      <dsp:nvSpPr>
        <dsp:cNvPr id="0" name=""/>
        <dsp:cNvSpPr/>
      </dsp:nvSpPr>
      <dsp:spPr>
        <a:xfrm>
          <a:off x="485808" y="1075912"/>
          <a:ext cx="717581" cy="717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C10AE-AA79-4C6F-9940-ED3BA62E0F39}">
      <dsp:nvSpPr>
        <dsp:cNvPr id="0" name=""/>
        <dsp:cNvSpPr/>
      </dsp:nvSpPr>
      <dsp:spPr>
        <a:xfrm>
          <a:off x="970852" y="2008492"/>
          <a:ext cx="9440553" cy="574064"/>
        </a:xfrm>
        <a:prstGeom prst="rect">
          <a:avLst/>
        </a:pr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66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khái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niệm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cơ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GUI</a:t>
          </a:r>
        </a:p>
      </dsp:txBody>
      <dsp:txXfrm>
        <a:off x="970852" y="2008492"/>
        <a:ext cx="9440553" cy="574064"/>
      </dsp:txXfrm>
    </dsp:sp>
    <dsp:sp modelId="{DC2FD81A-6741-4990-AAD5-568A6C2E1FB9}">
      <dsp:nvSpPr>
        <dsp:cNvPr id="0" name=""/>
        <dsp:cNvSpPr/>
      </dsp:nvSpPr>
      <dsp:spPr>
        <a:xfrm>
          <a:off x="612062" y="1936734"/>
          <a:ext cx="717581" cy="717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5510F-BB80-4098-9E6E-91891168E5BD}">
      <dsp:nvSpPr>
        <dsp:cNvPr id="0" name=""/>
        <dsp:cNvSpPr/>
      </dsp:nvSpPr>
      <dsp:spPr>
        <a:xfrm>
          <a:off x="844598" y="2869314"/>
          <a:ext cx="9566807" cy="574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66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cụ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NetBean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/Eclipse</a:t>
          </a:r>
        </a:p>
      </dsp:txBody>
      <dsp:txXfrm>
        <a:off x="844598" y="2869314"/>
        <a:ext cx="9566807" cy="574064"/>
      </dsp:txXfrm>
    </dsp:sp>
    <dsp:sp modelId="{8421FFF0-9B68-47C1-9670-0A65D1152867}">
      <dsp:nvSpPr>
        <dsp:cNvPr id="0" name=""/>
        <dsp:cNvSpPr/>
      </dsp:nvSpPr>
      <dsp:spPr>
        <a:xfrm>
          <a:off x="485808" y="2797556"/>
          <a:ext cx="717581" cy="717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662F5-3E0F-44F3-A1BE-F9FC121E20E2}">
      <dsp:nvSpPr>
        <dsp:cNvPr id="0" name=""/>
        <dsp:cNvSpPr/>
      </dsp:nvSpPr>
      <dsp:spPr>
        <a:xfrm>
          <a:off x="433240" y="3730136"/>
          <a:ext cx="9978165" cy="574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66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Container Component (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JFrame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JPanel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)</a:t>
          </a:r>
        </a:p>
      </dsp:txBody>
      <dsp:txXfrm>
        <a:off x="433240" y="3730136"/>
        <a:ext cx="9978165" cy="574064"/>
      </dsp:txXfrm>
    </dsp:sp>
    <dsp:sp modelId="{3A21550E-9CF6-425E-8CC9-10E7A317313D}">
      <dsp:nvSpPr>
        <dsp:cNvPr id="0" name=""/>
        <dsp:cNvSpPr/>
      </dsp:nvSpPr>
      <dsp:spPr>
        <a:xfrm>
          <a:off x="74450" y="3658378"/>
          <a:ext cx="717581" cy="717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B52D9B-B8BF-4BE9-8674-916B43F40A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4F2B-A6C6-42A9-A80C-2D9AB18E5E70}" type="datetime1">
              <a:rPr lang="en-US" smtClean="0"/>
              <a:t>12/6/2020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 Java: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Lập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trình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Desktop                        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C2C2-70B1-451B-B1FC-CE9BE6D234A6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A3F5-1854-4DC6-8718-ECE87052341B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B1E0-E786-4ABE-AFB9-FAB73ACB9B9E}" type="datetime1">
              <a:rPr lang="en-US" smtClean="0"/>
              <a:t>12/6/2020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576E1-DE0A-4802-B911-868B3029648C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3D4A-71B5-4F11-91FE-B0AD6D1F8BA3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474B-1979-4C75-9E39-56C96D218036}" type="datetime1">
              <a:rPr lang="en-US" smtClean="0"/>
              <a:t>12/6/2020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2CF-4025-4142-97FF-C53866737212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B4E5-C4EE-4EA3-8148-7D9573D46D46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D1A1-9EA5-4210-A760-B11A889B819F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D84A-87FF-43B4-B07A-6E303858F004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>
            <a:lvl1pPr marL="273050" indent="-273050">
              <a:buClr>
                <a:srgbClr val="002060"/>
              </a:buClr>
              <a:buFont typeface="Symbol" pitchFamily="18" charset="2"/>
              <a:buChar char="·"/>
              <a:defRPr sz="3600">
                <a:latin typeface="Times New Roman" pitchFamily="18" charset="0"/>
                <a:cs typeface="Times New Roman" pitchFamily="18" charset="0"/>
              </a:defRPr>
            </a:lvl1pPr>
            <a:lvl2pPr marL="639763" indent="-246063">
              <a:buClr>
                <a:srgbClr val="002060"/>
              </a:buClr>
              <a:buFont typeface="Wingdings" pitchFamily="2" charset="2"/>
              <a:buChar char="Ø"/>
              <a:defRPr sz="3200">
                <a:latin typeface="Times New Roman" pitchFamily="18" charset="0"/>
                <a:cs typeface="Times New Roman" pitchFamily="18" charset="0"/>
              </a:defRPr>
            </a:lvl2pPr>
            <a:lvl3pPr marL="914400" indent="-246063">
              <a:buClr>
                <a:srgbClr val="002060"/>
              </a:buClr>
              <a:buFont typeface="Wingdings" pitchFamily="2" charset="2"/>
              <a:buChar char="v"/>
              <a:defRPr>
                <a:latin typeface="Times New Roman" pitchFamily="18" charset="0"/>
                <a:cs typeface="Times New Roman" pitchFamily="18" charset="0"/>
              </a:defRPr>
            </a:lvl3pPr>
            <a:lvl4pPr marL="1187450" indent="-209550">
              <a:buClr>
                <a:srgbClr val="002060"/>
              </a:buClr>
              <a:buFont typeface="Wingdings" pitchFamily="2" charset="2"/>
              <a:buChar char="§"/>
              <a:defRPr>
                <a:latin typeface="Times New Roman" pitchFamily="18" charset="0"/>
                <a:cs typeface="Times New Roman" pitchFamily="18" charset="0"/>
              </a:defRPr>
            </a:lvl4pPr>
            <a:lvl5pPr marL="1462088" indent="-209550">
              <a:buClr>
                <a:srgbClr val="002060"/>
              </a:buCl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A6DB-D9C9-4AD3-9024-7B58E4ABD092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AA6-952A-41D1-BAA2-CD969B377223}" type="datetime1">
              <a:rPr lang="en-US" smtClean="0"/>
              <a:t>12/6/2020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D01C-7146-4C9B-AFCD-A45D8F516823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F065-3EB1-4FBF-B87A-9DED40213C26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3079-50A9-4499-8D32-796AD565535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3BD4-9CD4-4109-9512-4446866CDFA7}" type="datetime1">
              <a:rPr lang="en-US" smtClean="0"/>
              <a:t>12/6/2020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21B0-EA12-4872-B3F2-F84C7D778E71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3EE3-3443-45D0-9F37-69F0EB975598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EE19-9636-4264-AE5E-2BFB937FBDC8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6648-D273-48BE-AD5A-035724278150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9A7-BCD9-4396-896F-410FAC4FD555}" type="datetime1">
              <a:rPr lang="en-US" smtClean="0"/>
              <a:t>12/6/2020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114E49-02D2-40EE-AAD0-34B64280055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AE38E9-9148-45A7-9BC6-05AE858612A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tuts.vn/java/cai-dat-moi-truong-java" TargetMode="External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SWE1031_TH01.1.doc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BAITH/CNTT.SWE1031_TH01.3.docx" TargetMode="External"/><Relationship Id="rId4" Type="http://schemas.openxmlformats.org/officeDocument/2006/relationships/hyperlink" Target="../BAITH/CNTT.SWE1031_TH01.2.docx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JAVA: </a:t>
            </a:r>
            <a:r>
              <a:rPr lang="en-US" sz="40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LẬP</a:t>
            </a: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DESKTOP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6927" y="4128283"/>
            <a:ext cx="443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400" dirty="0" err="1">
                <a:solidFill>
                  <a:srgbClr val="002060"/>
                </a:solidFill>
                <a:ea typeface="Tahoma" pitchFamily="34" charset="0"/>
              </a:rPr>
              <a:t>ThS</a:t>
            </a:r>
            <a:r>
              <a:rPr lang="en-US" sz="2400" dirty="0">
                <a:solidFill>
                  <a:srgbClr val="002060"/>
                </a:solidFill>
                <a:ea typeface="Tahoma" pitchFamily="34" charset="0"/>
              </a:rPr>
              <a:t>. </a:t>
            </a:r>
            <a:r>
              <a:rPr lang="en-US" sz="2400" dirty="0" err="1">
                <a:solidFill>
                  <a:srgbClr val="002060"/>
                </a:solidFill>
                <a:ea typeface="Tahoma" pitchFamily="34" charset="0"/>
              </a:rPr>
              <a:t>Trần</a:t>
            </a:r>
            <a:r>
              <a:rPr lang="en-US" sz="2400" dirty="0">
                <a:solidFill>
                  <a:srgbClr val="002060"/>
                </a:solidFill>
                <a:ea typeface="Tahoma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a typeface="Tahoma" pitchFamily="34" charset="0"/>
              </a:rPr>
              <a:t>Thị</a:t>
            </a:r>
            <a:r>
              <a:rPr lang="en-US" sz="2400" dirty="0">
                <a:solidFill>
                  <a:srgbClr val="002060"/>
                </a:solidFill>
                <a:ea typeface="Tahoma" pitchFamily="34" charset="0"/>
              </a:rPr>
              <a:t> Minh </a:t>
            </a:r>
            <a:r>
              <a:rPr lang="en-US" sz="2400" dirty="0" err="1">
                <a:solidFill>
                  <a:srgbClr val="002060"/>
                </a:solidFill>
                <a:ea typeface="Tahoma" pitchFamily="34" charset="0"/>
              </a:rPr>
              <a:t>Thảo</a:t>
            </a:r>
            <a:endParaRPr lang="en-US" sz="2400" dirty="0">
              <a:solidFill>
                <a:srgbClr val="002060"/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/>
                <a:cs typeface="Times New Roman"/>
              </a:rPr>
              <a:t>Gói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Javax.swing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cung cấp các lớp cho Java Swing như JButton, JTextField, JTextArea, JRadioButton, JCheckbox, JMenu, JColorChooser, …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4521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11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KHÁI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NIỆM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BẢN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GUI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6910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6667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Java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0981"/>
            <a:ext cx="10972800" cy="4389120"/>
          </a:xfrm>
        </p:spPr>
        <p:txBody>
          <a:bodyPr/>
          <a:lstStyle/>
          <a:p>
            <a:pPr algn="just"/>
            <a:r>
              <a:rPr lang="en-US" dirty="0" err="1"/>
              <a:t>AWT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Swing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Java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(GUI),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Layout Manager</a:t>
            </a:r>
          </a:p>
          <a:p>
            <a:pPr lvl="1"/>
            <a:r>
              <a:rPr lang="en-US" dirty="0"/>
              <a:t>Graphic </a:t>
            </a:r>
            <a:r>
              <a:rPr lang="en-US" dirty="0" err="1"/>
              <a:t>và</a:t>
            </a:r>
            <a:r>
              <a:rPr lang="en-US" dirty="0"/>
              <a:t> drawing capabilities</a:t>
            </a:r>
          </a:p>
          <a:p>
            <a:pPr lvl="1"/>
            <a:r>
              <a:rPr lang="en-US" dirty="0"/>
              <a:t>Font</a:t>
            </a:r>
          </a:p>
          <a:p>
            <a:pPr lvl="1"/>
            <a:r>
              <a:rPr lang="en-US" dirty="0"/>
              <a:t>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06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671513"/>
            <a:ext cx="6800850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38450" y="5457826"/>
            <a:ext cx="7124700" cy="576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AWT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3391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D2BC8476-BF69-4BD8-A2F8-CE8DB64A7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246" y="824231"/>
            <a:ext cx="6440839" cy="43891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8450" y="5457826"/>
            <a:ext cx="7124700" cy="576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JAVA Swing</a:t>
            </a:r>
          </a:p>
        </p:txBody>
      </p:sp>
    </p:spTree>
    <p:extLst>
      <p:ext uri="{BB962C8B-B14F-4D97-AF65-F5344CB8AC3E}">
        <p14:creationId xmlns:p14="http://schemas.microsoft.com/office/powerpoint/2010/main" val="425030875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919377"/>
            <a:ext cx="810312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214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GUI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(component)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(container)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 algn="just"/>
            <a:r>
              <a:rPr lang="en-US" dirty="0" err="1">
                <a:latin typeface="Times New Roman"/>
                <a:cs typeface="Times New Roman"/>
              </a:rPr>
              <a:t>Những</a:t>
            </a:r>
            <a:r>
              <a:rPr lang="en-US" dirty="0">
                <a:latin typeface="Times New Roman"/>
                <a:cs typeface="Times New Roman"/>
              </a:rPr>
              <a:t> component </a:t>
            </a:r>
            <a:r>
              <a:rPr lang="en-US" dirty="0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tượng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JButton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JMenu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JLabel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JTextBox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JCheckbox</a:t>
            </a:r>
            <a:r>
              <a:rPr lang="en-US" dirty="0">
                <a:latin typeface="Times New Roman"/>
                <a:cs typeface="Times New Roman"/>
              </a:rPr>
              <a:t>,…</a:t>
            </a:r>
          </a:p>
          <a:p>
            <a:pPr lvl="1" algn="just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container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(Layout Manager)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656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 err="1">
                <a:latin typeface="Times New Roman"/>
                <a:cs typeface="Times New Roman"/>
              </a:rPr>
              <a:t>Ví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dụ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JButton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JCheckbox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JScrollbar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411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hay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container </a:t>
            </a:r>
            <a:r>
              <a:rPr lang="en-US" dirty="0" err="1"/>
              <a:t>trong</a:t>
            </a:r>
            <a:r>
              <a:rPr lang="en-US" dirty="0"/>
              <a:t> java:</a:t>
            </a:r>
          </a:p>
          <a:p>
            <a:pPr lvl="1"/>
            <a:r>
              <a:rPr lang="en-US" dirty="0"/>
              <a:t>Panel</a:t>
            </a:r>
          </a:p>
          <a:p>
            <a:pPr lvl="1"/>
            <a:r>
              <a:rPr lang="en-US" dirty="0" err="1"/>
              <a:t>ScrollPanes</a:t>
            </a:r>
            <a:endParaRPr lang="en-US" dirty="0"/>
          </a:p>
          <a:p>
            <a:pPr lvl="1"/>
            <a:r>
              <a:rPr lang="en-US" dirty="0"/>
              <a:t>Dialogs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191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7639050" cy="4389120"/>
          </a:xfrm>
        </p:spPr>
        <p:txBody>
          <a:bodyPr/>
          <a:lstStyle/>
          <a:p>
            <a:pPr lvl="1"/>
            <a:r>
              <a:rPr lang="en-US" dirty="0"/>
              <a:t>Frame, </a:t>
            </a:r>
            <a:r>
              <a:rPr lang="en-US" dirty="0" err="1"/>
              <a:t>JFrame</a:t>
            </a:r>
            <a:r>
              <a:rPr lang="en-US" dirty="0"/>
              <a:t>:</a:t>
            </a:r>
          </a:p>
          <a:p>
            <a:pPr lvl="2" algn="just"/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cửa</a:t>
            </a:r>
            <a:r>
              <a:rPr lang="en-US" sz="2800" dirty="0"/>
              <a:t> </a:t>
            </a:r>
            <a:r>
              <a:rPr lang="en-US" sz="2800" dirty="0" err="1"/>
              <a:t>sổ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endParaRPr lang="en-US" sz="2800" dirty="0"/>
          </a:p>
          <a:p>
            <a:pPr lvl="1"/>
            <a:r>
              <a:rPr lang="en-US" dirty="0"/>
              <a:t>Applet</a:t>
            </a:r>
          </a:p>
          <a:p>
            <a:pPr lvl="1"/>
            <a:r>
              <a:rPr lang="en-US" dirty="0" err="1"/>
              <a:t>JWindow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885949"/>
            <a:ext cx="2000250" cy="411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60847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3900"/>
            <a:ext cx="10972800" cy="800100"/>
          </a:xfrm>
        </p:spPr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5438"/>
              </p:ext>
            </p:extLst>
          </p:nvPr>
        </p:nvGraphicFramePr>
        <p:xfrm>
          <a:off x="1257300" y="1619250"/>
          <a:ext cx="10474917" cy="45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39088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457450"/>
            <a:ext cx="77247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94641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GUI</a:t>
            </a:r>
          </a:p>
          <a:p>
            <a:pPr algn="just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Layout manager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algn="just"/>
            <a:r>
              <a:rPr lang="en-US" dirty="0" err="1"/>
              <a:t>Các</a:t>
            </a:r>
            <a:r>
              <a:rPr lang="en-US" dirty="0"/>
              <a:t> layout manager Java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 </a:t>
            </a:r>
            <a:r>
              <a:rPr lang="en-US" dirty="0" err="1"/>
              <a:t>BorderLayout</a:t>
            </a:r>
            <a:r>
              <a:rPr lang="en-US" dirty="0"/>
              <a:t>, </a:t>
            </a:r>
            <a:r>
              <a:rPr lang="en-US" dirty="0" err="1"/>
              <a:t>BoxLayout</a:t>
            </a:r>
            <a:r>
              <a:rPr lang="en-US" dirty="0"/>
              <a:t>, </a:t>
            </a:r>
            <a:r>
              <a:rPr lang="en-US" dirty="0" err="1"/>
              <a:t>CardLayout</a:t>
            </a:r>
            <a:r>
              <a:rPr lang="en-US" dirty="0"/>
              <a:t>, </a:t>
            </a:r>
            <a:r>
              <a:rPr lang="en-US" dirty="0" err="1"/>
              <a:t>FlowLayout</a:t>
            </a:r>
            <a:r>
              <a:rPr lang="en-US" dirty="0"/>
              <a:t>, </a:t>
            </a:r>
            <a:r>
              <a:rPr lang="en-US" dirty="0" err="1"/>
              <a:t>GridLayout</a:t>
            </a:r>
            <a:r>
              <a:rPr lang="en-US" dirty="0"/>
              <a:t>, </a:t>
            </a:r>
            <a:r>
              <a:rPr lang="en-US" dirty="0" err="1"/>
              <a:t>GridBagLayout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296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9" y="795339"/>
            <a:ext cx="6519862" cy="229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795338"/>
            <a:ext cx="434340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5" y="3086101"/>
            <a:ext cx="6546056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08287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876550"/>
            <a:ext cx="80581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300164"/>
            <a:ext cx="80772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042294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57276"/>
            <a:ext cx="10972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10" dirty="0"/>
              <a:t>Event</a:t>
            </a:r>
            <a:endParaRPr spc="-15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234315" algn="just">
              <a:lnSpc>
                <a:spcPct val="120000"/>
              </a:lnSpc>
              <a:spcBef>
                <a:spcPts val="100"/>
              </a:spcBef>
              <a:buSzPct val="85416"/>
              <a:tabLst>
                <a:tab pos="355600" algn="l"/>
              </a:tabLst>
            </a:pPr>
            <a:r>
              <a:rPr lang="vi-VN" spc="120" dirty="0"/>
              <a:t>Một </a:t>
            </a:r>
            <a:r>
              <a:rPr lang="vi-VN" spc="-190" dirty="0"/>
              <a:t>sự </a:t>
            </a:r>
            <a:r>
              <a:rPr lang="vi-VN" spc="-10" dirty="0"/>
              <a:t>kiện </a:t>
            </a:r>
            <a:r>
              <a:rPr lang="vi-VN" spc="-15" dirty="0"/>
              <a:t>thường </a:t>
            </a:r>
            <a:r>
              <a:rPr lang="vi-VN" spc="-85" dirty="0"/>
              <a:t>xảy </a:t>
            </a:r>
            <a:r>
              <a:rPr lang="vi-VN" spc="-40" dirty="0"/>
              <a:t>ra </a:t>
            </a:r>
            <a:r>
              <a:rPr lang="vi-VN" spc="15" dirty="0"/>
              <a:t>khi </a:t>
            </a:r>
            <a:r>
              <a:rPr lang="vi-VN" spc="-15" dirty="0"/>
              <a:t>có </a:t>
            </a:r>
            <a:r>
              <a:rPr lang="vi-VN" spc="-190" dirty="0"/>
              <a:t>sự </a:t>
            </a:r>
            <a:r>
              <a:rPr lang="vi-VN" dirty="0"/>
              <a:t>thay </a:t>
            </a:r>
            <a:r>
              <a:rPr lang="vi-VN" spc="60" dirty="0"/>
              <a:t>đổi trong </a:t>
            </a:r>
            <a:r>
              <a:rPr lang="vi-VN" spc="15" dirty="0"/>
              <a:t>giao  diện </a:t>
            </a:r>
            <a:r>
              <a:rPr lang="vi-VN" spc="-40" dirty="0"/>
              <a:t>người </a:t>
            </a:r>
            <a:r>
              <a:rPr lang="vi-VN" spc="45" dirty="0"/>
              <a:t>dùng </a:t>
            </a:r>
            <a:r>
              <a:rPr lang="vi-VN" spc="75" dirty="0"/>
              <a:t>đồ </a:t>
            </a:r>
            <a:r>
              <a:rPr lang="vi-VN" spc="-45" dirty="0"/>
              <a:t>họa</a:t>
            </a:r>
            <a:endParaRPr lang="en-US" spc="-45" dirty="0"/>
          </a:p>
          <a:p>
            <a:pPr marL="285750" marR="234315" algn="just">
              <a:lnSpc>
                <a:spcPct val="120000"/>
              </a:lnSpc>
              <a:spcBef>
                <a:spcPts val="100"/>
              </a:spcBef>
              <a:buSzPct val="85416"/>
              <a:tabLst>
                <a:tab pos="355600" algn="l"/>
              </a:tabLst>
            </a:pPr>
            <a:r>
              <a:rPr lang="vi-VN" spc="-105" dirty="0"/>
              <a:t>Ví </a:t>
            </a:r>
            <a:r>
              <a:rPr lang="vi-VN" spc="50" dirty="0"/>
              <a:t>dụ</a:t>
            </a:r>
            <a:r>
              <a:rPr lang="en-US" spc="50" dirty="0"/>
              <a:t>: </a:t>
            </a:r>
            <a:r>
              <a:rPr lang="vi-VN" spc="-25" dirty="0"/>
              <a:t>click  </a:t>
            </a:r>
            <a:r>
              <a:rPr lang="vi-VN" spc="30" dirty="0"/>
              <a:t>chuột </a:t>
            </a:r>
            <a:r>
              <a:rPr lang="vi-VN" spc="-50" dirty="0"/>
              <a:t>vào </a:t>
            </a:r>
            <a:r>
              <a:rPr lang="vi-VN" spc="90" dirty="0"/>
              <a:t>một </a:t>
            </a:r>
            <a:r>
              <a:rPr lang="vi-VN" spc="40" dirty="0"/>
              <a:t>button, </a:t>
            </a:r>
            <a:r>
              <a:rPr lang="vi-VN" spc="-25" dirty="0"/>
              <a:t>click </a:t>
            </a:r>
            <a:r>
              <a:rPr lang="vi-VN" spc="-50" dirty="0"/>
              <a:t>vào </a:t>
            </a:r>
            <a:r>
              <a:rPr lang="vi-VN" spc="90" dirty="0"/>
              <a:t>một </a:t>
            </a:r>
            <a:r>
              <a:rPr lang="vi-VN" spc="-5" dirty="0"/>
              <a:t>mục </a:t>
            </a:r>
            <a:r>
              <a:rPr lang="vi-VN" spc="60" dirty="0"/>
              <a:t>trong </a:t>
            </a:r>
            <a:r>
              <a:rPr lang="vi-VN" spc="35" dirty="0"/>
              <a:t>combo  </a:t>
            </a:r>
            <a:r>
              <a:rPr lang="vi-VN" spc="-155" dirty="0"/>
              <a:t>box… </a:t>
            </a:r>
            <a:r>
              <a:rPr lang="vi-VN" spc="-110" dirty="0"/>
              <a:t>và </a:t>
            </a:r>
            <a:r>
              <a:rPr lang="vi-VN" spc="-55" dirty="0"/>
              <a:t>như </a:t>
            </a:r>
            <a:r>
              <a:rPr lang="vi-VN" spc="-70" dirty="0"/>
              <a:t>vậy </a:t>
            </a:r>
            <a:r>
              <a:rPr lang="vi-VN" spc="90" dirty="0"/>
              <a:t>một </a:t>
            </a:r>
            <a:r>
              <a:rPr lang="vi-VN" spc="-190" dirty="0"/>
              <a:t>sự </a:t>
            </a:r>
            <a:r>
              <a:rPr lang="vi-VN" spc="-10" dirty="0"/>
              <a:t>kiện </a:t>
            </a:r>
            <a:r>
              <a:rPr lang="vi-VN" spc="-135" dirty="0"/>
              <a:t>sẽ </a:t>
            </a:r>
            <a:r>
              <a:rPr lang="vi-VN" spc="-90" dirty="0"/>
              <a:t>được </a:t>
            </a:r>
            <a:r>
              <a:rPr lang="vi-VN" spc="-45" dirty="0"/>
              <a:t>kích</a:t>
            </a:r>
            <a:r>
              <a:rPr lang="vi-VN" spc="225" dirty="0"/>
              <a:t> </a:t>
            </a:r>
            <a:r>
              <a:rPr lang="vi-VN" spc="-10" dirty="0"/>
              <a:t>hoạt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21134536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5080" algn="just">
              <a:lnSpc>
                <a:spcPct val="120000"/>
              </a:lnSpc>
              <a:spcBef>
                <a:spcPts val="1800"/>
              </a:spcBef>
              <a:buSzPct val="85416"/>
              <a:tabLst>
                <a:tab pos="355600" algn="l"/>
              </a:tabLst>
            </a:pPr>
            <a:r>
              <a:rPr lang="vi-VN" spc="-155" dirty="0"/>
              <a:t>Các </a:t>
            </a:r>
            <a:r>
              <a:rPr lang="vi-VN" spc="15" dirty="0"/>
              <a:t>thành </a:t>
            </a:r>
            <a:r>
              <a:rPr lang="vi-VN" dirty="0"/>
              <a:t>phần </a:t>
            </a:r>
            <a:r>
              <a:rPr lang="vi-VN" spc="75" dirty="0"/>
              <a:t>đồ </a:t>
            </a:r>
            <a:r>
              <a:rPr lang="vi-VN" spc="-10" dirty="0"/>
              <a:t>họa </a:t>
            </a:r>
            <a:r>
              <a:rPr lang="vi-VN" spc="-5" dirty="0"/>
              <a:t>(components) </a:t>
            </a:r>
            <a:r>
              <a:rPr lang="vi-VN" spc="30" dirty="0"/>
              <a:t>tạo </a:t>
            </a:r>
            <a:r>
              <a:rPr lang="vi-VN" spc="-40" dirty="0"/>
              <a:t>ra </a:t>
            </a:r>
            <a:r>
              <a:rPr lang="vi-VN" spc="-105" dirty="0"/>
              <a:t>các </a:t>
            </a:r>
            <a:r>
              <a:rPr lang="vi-VN" spc="-190" dirty="0"/>
              <a:t>sự </a:t>
            </a:r>
            <a:r>
              <a:rPr lang="vi-VN" spc="-10" dirty="0"/>
              <a:t>kiện  </a:t>
            </a:r>
            <a:r>
              <a:rPr lang="vi-VN" spc="-45" dirty="0"/>
              <a:t>này </a:t>
            </a:r>
            <a:r>
              <a:rPr lang="vi-VN" spc="-90" dirty="0"/>
              <a:t>được </a:t>
            </a:r>
            <a:r>
              <a:rPr lang="vi-VN" spc="60" dirty="0"/>
              <a:t>gọi </a:t>
            </a:r>
            <a:r>
              <a:rPr lang="vi-VN" spc="-40" dirty="0"/>
              <a:t>là </a:t>
            </a:r>
            <a:r>
              <a:rPr lang="vi-VN" spc="35" dirty="0"/>
              <a:t>nguồn </a:t>
            </a:r>
            <a:r>
              <a:rPr lang="vi-VN" spc="-190" dirty="0"/>
              <a:t>sự </a:t>
            </a:r>
            <a:r>
              <a:rPr lang="vi-VN" spc="-5" dirty="0"/>
              <a:t>kiện </a:t>
            </a:r>
            <a:r>
              <a:rPr lang="vi-VN" spc="-25" dirty="0"/>
              <a:t>(event </a:t>
            </a:r>
            <a:r>
              <a:rPr lang="vi-VN" spc="-65" dirty="0"/>
              <a:t>source). </a:t>
            </a:r>
            <a:r>
              <a:rPr lang="vi-VN" spc="-155" dirty="0"/>
              <a:t>Các </a:t>
            </a:r>
            <a:r>
              <a:rPr lang="vi-VN" spc="40" dirty="0"/>
              <a:t>nguồn  </a:t>
            </a:r>
            <a:r>
              <a:rPr lang="vi-VN" spc="-190" dirty="0"/>
              <a:t>sự </a:t>
            </a:r>
            <a:r>
              <a:rPr lang="vi-VN" spc="-10" dirty="0"/>
              <a:t>kiện </a:t>
            </a:r>
            <a:r>
              <a:rPr lang="vi-VN" spc="-135" dirty="0"/>
              <a:t>sẽ </a:t>
            </a:r>
            <a:r>
              <a:rPr lang="vi-VN" spc="-25" dirty="0"/>
              <a:t>gửi </a:t>
            </a:r>
            <a:r>
              <a:rPr lang="vi-VN" spc="60" dirty="0"/>
              <a:t>đi </a:t>
            </a:r>
            <a:r>
              <a:rPr lang="vi-VN" spc="90" dirty="0"/>
              <a:t>một </a:t>
            </a:r>
            <a:r>
              <a:rPr lang="vi-VN" spc="60" dirty="0"/>
              <a:t>đối </a:t>
            </a:r>
            <a:r>
              <a:rPr lang="vi-VN" spc="-20" dirty="0"/>
              <a:t>tượng </a:t>
            </a:r>
            <a:r>
              <a:rPr lang="vi-VN" spc="-190" dirty="0"/>
              <a:t>sự </a:t>
            </a:r>
            <a:r>
              <a:rPr lang="vi-VN" spc="-10" dirty="0"/>
              <a:t>kiện </a:t>
            </a:r>
            <a:r>
              <a:rPr lang="vi-VN" spc="-25" dirty="0"/>
              <a:t>(event</a:t>
            </a:r>
            <a:r>
              <a:rPr lang="vi-VN" spc="300" dirty="0"/>
              <a:t> </a:t>
            </a:r>
            <a:r>
              <a:rPr lang="vi-VN" spc="-10" dirty="0"/>
              <a:t>object)</a:t>
            </a:r>
            <a:endParaRPr lang="vi-VN" dirty="0"/>
          </a:p>
          <a:p>
            <a:pPr marL="285750" marR="255270" algn="just">
              <a:lnSpc>
                <a:spcPct val="120000"/>
              </a:lnSpc>
              <a:spcBef>
                <a:spcPts val="1800"/>
              </a:spcBef>
              <a:buSzPct val="85416"/>
              <a:tabLst>
                <a:tab pos="355600" algn="l"/>
              </a:tabLst>
            </a:pPr>
            <a:r>
              <a:rPr lang="vi-VN" spc="-155" dirty="0"/>
              <a:t>Các </a:t>
            </a:r>
            <a:r>
              <a:rPr lang="vi-VN" spc="-190" dirty="0"/>
              <a:t>sự </a:t>
            </a:r>
            <a:r>
              <a:rPr lang="vi-VN" spc="-10" dirty="0"/>
              <a:t>kiện </a:t>
            </a:r>
            <a:r>
              <a:rPr lang="vi-VN" spc="-90" dirty="0"/>
              <a:t>được </a:t>
            </a:r>
            <a:r>
              <a:rPr lang="vi-VN" spc="-150" dirty="0"/>
              <a:t>xử </a:t>
            </a:r>
            <a:r>
              <a:rPr lang="vi-VN" spc="-5" dirty="0"/>
              <a:t>lý </a:t>
            </a:r>
            <a:r>
              <a:rPr lang="vi-VN" spc="-10" dirty="0"/>
              <a:t>bởi </a:t>
            </a:r>
            <a:r>
              <a:rPr lang="vi-VN" spc="90" dirty="0"/>
              <a:t>một </a:t>
            </a:r>
            <a:r>
              <a:rPr lang="vi-VN" spc="-190" dirty="0"/>
              <a:t>sự </a:t>
            </a:r>
            <a:r>
              <a:rPr lang="vi-VN" spc="-10" dirty="0"/>
              <a:t>kiện </a:t>
            </a:r>
            <a:r>
              <a:rPr lang="vi-VN" spc="5" dirty="0"/>
              <a:t>lắng nghe </a:t>
            </a:r>
            <a:r>
              <a:rPr lang="vi-VN" spc="-25" dirty="0"/>
              <a:t>(event  </a:t>
            </a:r>
            <a:r>
              <a:rPr lang="vi-VN" spc="-20" dirty="0"/>
              <a:t>listener) </a:t>
            </a:r>
            <a:r>
              <a:rPr lang="vi-VN" spc="-90" dirty="0"/>
              <a:t>được </a:t>
            </a:r>
            <a:r>
              <a:rPr lang="vi-VN" spc="-5" dirty="0"/>
              <a:t>gán cho </a:t>
            </a:r>
            <a:r>
              <a:rPr lang="vi-VN" spc="40" dirty="0"/>
              <a:t>nguồn </a:t>
            </a:r>
            <a:r>
              <a:rPr lang="vi-VN" spc="-190" dirty="0"/>
              <a:t>sự </a:t>
            </a:r>
            <a:r>
              <a:rPr lang="vi-VN" spc="-40" dirty="0"/>
              <a:t>kiện. </a:t>
            </a:r>
            <a:r>
              <a:rPr lang="vi-VN" spc="-155" dirty="0"/>
              <a:t>Các </a:t>
            </a:r>
            <a:r>
              <a:rPr lang="vi-VN" spc="15" dirty="0"/>
              <a:t>thành </a:t>
            </a:r>
            <a:r>
              <a:rPr lang="vi-VN" dirty="0"/>
              <a:t>phần  </a:t>
            </a:r>
            <a:r>
              <a:rPr lang="vi-VN" spc="-50" dirty="0"/>
              <a:t>khác </a:t>
            </a:r>
            <a:r>
              <a:rPr lang="vi-VN" spc="-15" dirty="0"/>
              <a:t>nhau </a:t>
            </a:r>
            <a:r>
              <a:rPr lang="vi-VN" spc="-65" dirty="0"/>
              <a:t>của </a:t>
            </a:r>
            <a:r>
              <a:rPr lang="vi-VN" spc="-114" dirty="0"/>
              <a:t>GUI </a:t>
            </a:r>
            <a:r>
              <a:rPr lang="vi-VN" spc="-135" dirty="0"/>
              <a:t>sẽ </a:t>
            </a:r>
            <a:r>
              <a:rPr lang="vi-VN" spc="-15" dirty="0"/>
              <a:t>có </a:t>
            </a:r>
            <a:r>
              <a:rPr lang="vi-VN" spc="-105" dirty="0"/>
              <a:t>các </a:t>
            </a:r>
            <a:r>
              <a:rPr lang="vi-VN" spc="-15" dirty="0"/>
              <a:t>event listener </a:t>
            </a:r>
            <a:r>
              <a:rPr lang="vi-VN" spc="-50" dirty="0"/>
              <a:t>khác</a:t>
            </a:r>
            <a:r>
              <a:rPr lang="vi-VN" spc="560" dirty="0"/>
              <a:t> </a:t>
            </a:r>
            <a:r>
              <a:rPr lang="vi-VN" spc="-45" dirty="0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763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4283" y="1065226"/>
          <a:ext cx="11380045" cy="525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Event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Object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Interface 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và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5" dirty="0"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spc="-90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400" b="1" spc="15" dirty="0">
                          <a:latin typeface="Arial"/>
                          <a:cs typeface="Arial"/>
                        </a:rPr>
                        <a:t>method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liên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5" dirty="0">
                          <a:latin typeface="Arial"/>
                          <a:cs typeface="Arial"/>
                        </a:rPr>
                        <a:t>kết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Event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Source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1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 rowSpan="5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ActionEvent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ActionListener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addActionListener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JButton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actionPerformed(ActionEvent)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removeActionListener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JCheckBox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JComboBox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75" dirty="0">
                          <a:latin typeface="Arial"/>
                          <a:cs typeface="Arial"/>
                        </a:rPr>
                        <a:t>JTextField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75"/>
                        </a:lnSpc>
                        <a:spcBef>
                          <a:spcPts val="414"/>
                        </a:spcBef>
                      </a:pPr>
                      <a:r>
                        <a:rPr sz="1600" spc="-30" dirty="0">
                          <a:latin typeface="Arial"/>
                          <a:cs typeface="Arial"/>
                        </a:rPr>
                        <a:t>JRadioButton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540">
                <a:tc row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ItemEvent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ItemListener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addItemListener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JCheckBox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7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itemStateChanged(ItemEvent)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removeItemListener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30" dirty="0">
                          <a:latin typeface="Arial"/>
                          <a:cs typeface="Arial"/>
                        </a:rPr>
                        <a:t>JRadioButton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7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0"/>
                        </a:lnSpc>
                        <a:spcBef>
                          <a:spcPts val="414"/>
                        </a:spcBef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JComboBox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75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30" dirty="0">
                          <a:latin typeface="Arial"/>
                          <a:cs typeface="Arial"/>
                        </a:rPr>
                        <a:t>MouseEvent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MouseListener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addMouseListener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i="1" spc="-7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tạo </a:t>
                      </a:r>
                      <a:r>
                        <a:rPr sz="1600" i="1" spc="-20" dirty="0">
                          <a:latin typeface="Arial"/>
                          <a:cs typeface="Arial"/>
                        </a:rPr>
                        <a:t>bởi </a:t>
                      </a:r>
                      <a:r>
                        <a:rPr sz="1600" i="1" spc="-130" dirty="0">
                          <a:latin typeface="Arial"/>
                          <a:cs typeface="Arial"/>
                        </a:rPr>
                        <a:t>sự</a:t>
                      </a:r>
                      <a:r>
                        <a:rPr sz="1600" i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20" dirty="0">
                          <a:latin typeface="Arial"/>
                          <a:cs typeface="Arial"/>
                        </a:rPr>
                        <a:t>kiện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1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7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mousePressed(MouseEvent)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removeMouseListener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i="1" spc="-75" dirty="0">
                          <a:latin typeface="Arial"/>
                          <a:cs typeface="Arial"/>
                        </a:rPr>
                        <a:t>Mouse </a:t>
                      </a:r>
                      <a:r>
                        <a:rPr sz="1600" i="1" spc="-50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bất </a:t>
                      </a:r>
                      <a:r>
                        <a:rPr sz="1600" i="1" spc="-30" dirty="0">
                          <a:latin typeface="Arial"/>
                          <a:cs typeface="Arial"/>
                        </a:rPr>
                        <a:t>kỳ</a:t>
                      </a:r>
                      <a:r>
                        <a:rPr sz="1600" i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5" dirty="0">
                          <a:latin typeface="Arial"/>
                          <a:cs typeface="Arial"/>
                        </a:rPr>
                        <a:t>thành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7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mouseReleased(MouseEvent)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i="1" spc="-15" dirty="0">
                          <a:latin typeface="Arial"/>
                          <a:cs typeface="Arial"/>
                        </a:rPr>
                        <a:t>phần </a:t>
                      </a:r>
                      <a:r>
                        <a:rPr sz="1600" i="1" spc="-75" dirty="0">
                          <a:latin typeface="Arial"/>
                          <a:cs typeface="Arial"/>
                        </a:rPr>
                        <a:t>GUI</a:t>
                      </a:r>
                      <a:r>
                        <a:rPr sz="16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45" dirty="0">
                          <a:latin typeface="Arial"/>
                          <a:cs typeface="Arial"/>
                        </a:rPr>
                        <a:t>nào.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7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mouseEntered(MouseEvent)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7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mouseExited(MouseEvent)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7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80"/>
                        </a:lnSpc>
                        <a:spcBef>
                          <a:spcPts val="414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mouseClicked(MouseEvent)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86317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27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CỤ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NETBEAN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/ECLIPSE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06122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1049000" cy="4389120"/>
          </a:xfrm>
        </p:spPr>
        <p:txBody>
          <a:bodyPr/>
          <a:lstStyle/>
          <a:p>
            <a:pPr algn="just"/>
            <a:r>
              <a:rPr lang="en-US" b="1" dirty="0" err="1"/>
              <a:t>Bước</a:t>
            </a:r>
            <a:r>
              <a:rPr lang="en-US" b="1" dirty="0"/>
              <a:t> 1</a:t>
            </a:r>
            <a:r>
              <a:rPr lang="en-US" dirty="0"/>
              <a:t>: Download </a:t>
            </a:r>
            <a:r>
              <a:rPr lang="en-US" dirty="0" err="1"/>
              <a:t>và</a:t>
            </a:r>
            <a:r>
              <a:rPr lang="en-US" dirty="0"/>
              <a:t> c</a:t>
            </a:r>
            <a:r>
              <a:rPr lang="vi-VN" dirty="0"/>
              <a:t>ài đặt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vi-VN" dirty="0"/>
              <a:t>JDK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vi-VN" dirty="0"/>
              <a:t> (Java Development Kit)</a:t>
            </a:r>
            <a:endParaRPr lang="en-US" dirty="0"/>
          </a:p>
          <a:p>
            <a:pPr marL="0" indent="0" algn="just">
              <a:buNone/>
            </a:pPr>
            <a:r>
              <a:rPr lang="vi-VN" dirty="0">
                <a:hlinkClick r:id="rId2"/>
              </a:rPr>
              <a:t>https://www.oracle.com/technetwork/java/javase/downloads/index.html</a:t>
            </a:r>
            <a:endParaRPr lang="en-US" dirty="0"/>
          </a:p>
          <a:p>
            <a:r>
              <a:rPr lang="en-US" b="1" dirty="0" err="1"/>
              <a:t>Bước</a:t>
            </a:r>
            <a:r>
              <a:rPr lang="en-US" b="1" dirty="0"/>
              <a:t> 2:</a:t>
            </a:r>
            <a:r>
              <a:rPr lang="en-US" dirty="0"/>
              <a:t> Download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NetBean</a:t>
            </a:r>
            <a:r>
              <a:rPr lang="en-US" dirty="0"/>
              <a:t>/Eclipse IDE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</a:t>
            </a:r>
          </a:p>
          <a:p>
            <a:pPr marL="0" indent="342900">
              <a:buNone/>
            </a:pPr>
            <a:r>
              <a:rPr lang="en-US" dirty="0">
                <a:hlinkClick r:id="rId3"/>
              </a:rPr>
              <a:t>https://viettuts.vn/java/cai-dat-moi-truong-java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7778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5610225" cy="4389120"/>
          </a:xfrm>
        </p:spPr>
        <p:txBody>
          <a:bodyPr/>
          <a:lstStyle/>
          <a:p>
            <a:r>
              <a:rPr lang="en-US" b="1" dirty="0" err="1"/>
              <a:t>Tạo</a:t>
            </a:r>
            <a:r>
              <a:rPr lang="en-US" b="1" dirty="0"/>
              <a:t> Project</a:t>
            </a:r>
          </a:p>
          <a:p>
            <a:pPr lvl="1"/>
            <a:r>
              <a:rPr lang="en-US" b="1" dirty="0" err="1"/>
              <a:t>Bước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fr-FR" dirty="0" err="1"/>
              <a:t>Vào</a:t>
            </a:r>
            <a:r>
              <a:rPr lang="fr-FR" dirty="0"/>
              <a:t> menu </a:t>
            </a:r>
            <a:r>
              <a:rPr lang="fr-FR" b="1" dirty="0"/>
              <a:t>File</a:t>
            </a:r>
            <a:r>
              <a:rPr lang="fr-FR" b="1" dirty="0">
                <a:sym typeface="Symbol"/>
              </a:rPr>
              <a:t>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b="1" dirty="0">
                <a:sym typeface="Symbol"/>
              </a:rPr>
              <a:t></a:t>
            </a:r>
            <a:r>
              <a:rPr lang="fr-FR" dirty="0"/>
              <a:t> </a:t>
            </a:r>
            <a:r>
              <a:rPr lang="fr-FR" b="1" dirty="0"/>
              <a:t>Java Project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2258317"/>
            <a:ext cx="4933950" cy="342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81612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14550" y="1830388"/>
            <a:ext cx="9648664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Java Foundation Classes 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Swing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GUI: Containers, Components, Layout Manager, Events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NetBean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/Eclipse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Swing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tiên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98085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6667500" cy="4389120"/>
          </a:xfrm>
        </p:spPr>
        <p:txBody>
          <a:bodyPr/>
          <a:lstStyle/>
          <a:p>
            <a:pPr lvl="1"/>
            <a:r>
              <a:rPr lang="en-US" b="1" dirty="0" err="1"/>
              <a:t>Bước</a:t>
            </a:r>
            <a:r>
              <a:rPr lang="en-US" b="1" dirty="0"/>
              <a:t> 2</a:t>
            </a:r>
            <a:r>
              <a:rPr lang="en-US" dirty="0"/>
              <a:t>: </a:t>
            </a:r>
            <a:r>
              <a:rPr lang="vi-VN" dirty="0"/>
              <a:t>Trong cửa sổ </a:t>
            </a:r>
            <a:r>
              <a:rPr lang="vi-VN" b="1" dirty="0"/>
              <a:t>New Java Project </a:t>
            </a:r>
            <a:endParaRPr lang="en-US" b="1" dirty="0"/>
          </a:p>
          <a:p>
            <a:pPr lvl="2"/>
            <a:r>
              <a:rPr lang="vi-VN" sz="2800" b="1" dirty="0"/>
              <a:t>Project name</a:t>
            </a:r>
            <a:r>
              <a:rPr lang="en-US" sz="2800" b="1" dirty="0"/>
              <a:t>: </a:t>
            </a:r>
            <a:r>
              <a:rPr lang="vi-VN" sz="2800" dirty="0"/>
              <a:t>nhập tên </a:t>
            </a:r>
            <a:r>
              <a:rPr lang="vi-VN" sz="2800" b="1" dirty="0"/>
              <a:t>project</a:t>
            </a:r>
            <a:r>
              <a:rPr lang="vi-VN" sz="2800" dirty="0"/>
              <a:t> </a:t>
            </a:r>
            <a:endParaRPr lang="en-US" sz="2800" dirty="0"/>
          </a:p>
          <a:p>
            <a:pPr lvl="2"/>
            <a:r>
              <a:rPr lang="en-US" sz="2800" dirty="0"/>
              <a:t>N</a:t>
            </a:r>
            <a:r>
              <a:rPr lang="vi-VN" sz="2800" dirty="0"/>
              <a:t>hấn </a:t>
            </a:r>
            <a:r>
              <a:rPr lang="vi-VN" sz="2800" b="1" dirty="0"/>
              <a:t>Finish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87" y="1676401"/>
            <a:ext cx="3410226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221501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6172200" cy="4389120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b="1" dirty="0"/>
              <a:t>Package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project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 →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 err="1"/>
              <a:t>src</a:t>
            </a:r>
            <a:r>
              <a:rPr lang="en-US" b="1" dirty="0"/>
              <a:t> → New → Package</a:t>
            </a:r>
          </a:p>
          <a:p>
            <a:pPr lvl="1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b="1" dirty="0"/>
              <a:t> Package</a:t>
            </a:r>
          </a:p>
          <a:p>
            <a:pPr lvl="1"/>
            <a:r>
              <a:rPr lang="en-US" dirty="0" err="1"/>
              <a:t>Nhấn</a:t>
            </a:r>
            <a:r>
              <a:rPr lang="en-US" b="1" dirty="0"/>
              <a:t>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1271588"/>
            <a:ext cx="49244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733039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6350"/>
            <a:ext cx="10972800" cy="5080001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b="1" dirty="0" err="1"/>
              <a:t>Helloworld</a:t>
            </a:r>
            <a:endParaRPr lang="en-US" b="1" dirty="0"/>
          </a:p>
          <a:p>
            <a:pPr lvl="1"/>
            <a:r>
              <a:rPr lang="en-US" dirty="0" err="1"/>
              <a:t>Nhấn</a:t>
            </a:r>
            <a:r>
              <a:rPr lang="vi-VN" dirty="0"/>
              <a:t> chuột phải vào </a:t>
            </a:r>
            <a:r>
              <a:rPr lang="vi-VN" b="1" dirty="0"/>
              <a:t>Project</a:t>
            </a:r>
            <a:r>
              <a:rPr lang="vi-VN" dirty="0"/>
              <a:t> </a:t>
            </a:r>
            <a:r>
              <a:rPr lang="vi-VN" dirty="0">
                <a:sym typeface="Symbol"/>
              </a:rPr>
              <a:t></a:t>
            </a:r>
            <a:r>
              <a:rPr lang="vi-VN" dirty="0"/>
              <a:t> </a:t>
            </a:r>
            <a:r>
              <a:rPr lang="vi-VN" b="1" dirty="0"/>
              <a:t>New</a:t>
            </a:r>
            <a:r>
              <a:rPr lang="vi-VN" dirty="0">
                <a:sym typeface="Symbol"/>
              </a:rPr>
              <a:t>  </a:t>
            </a:r>
            <a:r>
              <a:rPr lang="vi-VN" b="1" dirty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26" name="Picture 2" descr="https://duythanhcse.files.wordpress.com/2011/12/e7.png?w=6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2647950"/>
            <a:ext cx="5905500" cy="32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961189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728357"/>
            <a:ext cx="4500562" cy="526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416673"/>
            <a:ext cx="3524250" cy="455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550696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CONTAINER COMPONENT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12102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0" dirty="0" err="1"/>
              <a:t>Giới</a:t>
            </a:r>
            <a:r>
              <a:rPr lang="en-US" spc="-30" dirty="0"/>
              <a:t> </a:t>
            </a:r>
            <a:r>
              <a:rPr lang="en-US" spc="-30" dirty="0" err="1"/>
              <a:t>thiệu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58750" algn="just">
              <a:lnSpc>
                <a:spcPct val="100000"/>
              </a:lnSpc>
              <a:spcBef>
                <a:spcPts val="675"/>
              </a:spcBef>
              <a:tabLst>
                <a:tab pos="244475" algn="l"/>
              </a:tabLst>
            </a:pPr>
            <a:r>
              <a:rPr lang="vi-VN" spc="-5" dirty="0">
                <a:latin typeface="Times New Roman"/>
                <a:cs typeface="Times New Roman"/>
              </a:rPr>
              <a:t>Thành </a:t>
            </a:r>
            <a:r>
              <a:rPr lang="vi-VN" dirty="0">
                <a:latin typeface="Times New Roman"/>
                <a:cs typeface="Times New Roman"/>
              </a:rPr>
              <a:t>phần </a:t>
            </a:r>
            <a:r>
              <a:rPr lang="vi-VN" spc="-5" dirty="0">
                <a:latin typeface="Times New Roman"/>
                <a:cs typeface="Times New Roman"/>
              </a:rPr>
              <a:t>chứa </a:t>
            </a:r>
            <a:r>
              <a:rPr lang="vi-VN" dirty="0">
                <a:latin typeface="Times New Roman"/>
                <a:cs typeface="Times New Roman"/>
              </a:rPr>
              <a:t>trong </a:t>
            </a:r>
            <a:r>
              <a:rPr lang="vi-VN" spc="-5" dirty="0">
                <a:latin typeface="Times New Roman"/>
                <a:cs typeface="Times New Roman"/>
              </a:rPr>
              <a:t>Swing, </a:t>
            </a:r>
            <a:r>
              <a:rPr lang="vi-VN" dirty="0">
                <a:latin typeface="Times New Roman"/>
                <a:cs typeface="Times New Roman"/>
              </a:rPr>
              <a:t>hay còn gọi là</a:t>
            </a:r>
            <a:r>
              <a:rPr lang="vi-VN" spc="-70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Container</a:t>
            </a:r>
          </a:p>
          <a:p>
            <a:pPr marL="171450" marR="50800" indent="-158750" algn="just">
              <a:lnSpc>
                <a:spcPct val="100000"/>
              </a:lnSpc>
              <a:spcBef>
                <a:spcPts val="575"/>
              </a:spcBef>
              <a:tabLst>
                <a:tab pos="244475" algn="l"/>
              </a:tabLst>
            </a:pPr>
            <a:r>
              <a:rPr lang="vi-VN" spc="-5" dirty="0">
                <a:latin typeface="Times New Roman"/>
                <a:cs typeface="Times New Roman"/>
              </a:rPr>
              <a:t>Có </a:t>
            </a:r>
            <a:r>
              <a:rPr lang="vi-VN" dirty="0">
                <a:latin typeface="Times New Roman"/>
                <a:cs typeface="Times New Roman"/>
              </a:rPr>
              <a:t>2 kiểu Container trong </a:t>
            </a:r>
            <a:r>
              <a:rPr lang="vi-VN" spc="-5" dirty="0">
                <a:latin typeface="Times New Roman"/>
                <a:cs typeface="Times New Roman"/>
              </a:rPr>
              <a:t>Swing</a:t>
            </a:r>
            <a:r>
              <a:rPr lang="en-US" spc="-5" dirty="0">
                <a:latin typeface="Times New Roman"/>
                <a:cs typeface="Times New Roman"/>
              </a:rPr>
              <a:t>:</a:t>
            </a:r>
          </a:p>
          <a:p>
            <a:pPr marL="538163" marR="50800" lvl="1" indent="-158750" algn="just">
              <a:spcBef>
                <a:spcPts val="575"/>
              </a:spcBef>
              <a:tabLst>
                <a:tab pos="244475" algn="l"/>
              </a:tabLst>
            </a:pPr>
            <a:r>
              <a:rPr lang="vi-VN" spc="-20" dirty="0">
                <a:latin typeface="Times New Roman"/>
                <a:cs typeface="Times New Roman"/>
              </a:rPr>
              <a:t>Top-level </a:t>
            </a:r>
            <a:r>
              <a:rPr lang="vi-VN" dirty="0">
                <a:latin typeface="Times New Roman"/>
                <a:cs typeface="Times New Roman"/>
              </a:rPr>
              <a:t>Container</a:t>
            </a:r>
            <a:endParaRPr lang="en-US" dirty="0">
              <a:latin typeface="Times New Roman"/>
              <a:cs typeface="Times New Roman"/>
            </a:endParaRPr>
          </a:p>
          <a:p>
            <a:pPr marL="538163" marR="50800" lvl="1" indent="-158750" algn="just">
              <a:spcBef>
                <a:spcPts val="575"/>
              </a:spcBef>
              <a:tabLst>
                <a:tab pos="244475" algn="l"/>
              </a:tabLst>
            </a:pPr>
            <a:r>
              <a:rPr lang="vi-VN" dirty="0">
                <a:latin typeface="Times New Roman"/>
                <a:cs typeface="Times New Roman"/>
              </a:rPr>
              <a:t>Multi-purpose</a:t>
            </a:r>
            <a:r>
              <a:rPr lang="vi-VN" spc="-40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98788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58559"/>
            <a:ext cx="10972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0" dirty="0" err="1"/>
              <a:t>Giới</a:t>
            </a:r>
            <a:r>
              <a:rPr lang="en-US" spc="-30" dirty="0"/>
              <a:t> </a:t>
            </a:r>
            <a:r>
              <a:rPr lang="en-US" spc="-30" dirty="0" err="1"/>
              <a:t>thiệu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58750" algn="just">
              <a:lnSpc>
                <a:spcPct val="100000"/>
              </a:lnSpc>
              <a:spcBef>
                <a:spcPts val="575"/>
              </a:spcBef>
              <a:tabLst>
                <a:tab pos="244475" algn="l"/>
              </a:tabLst>
            </a:pPr>
            <a:r>
              <a:rPr lang="vi-VN" spc="-5" dirty="0">
                <a:latin typeface="Times New Roman"/>
                <a:cs typeface="Times New Roman"/>
              </a:rPr>
              <a:t>Swing </a:t>
            </a:r>
            <a:r>
              <a:rPr lang="vi-VN" dirty="0">
                <a:latin typeface="Times New Roman"/>
                <a:cs typeface="Times New Roman"/>
              </a:rPr>
              <a:t>cung cấp cho chúng ta 3 loại </a:t>
            </a:r>
            <a:r>
              <a:rPr lang="vi-VN" spc="-20" dirty="0">
                <a:latin typeface="Times New Roman"/>
                <a:cs typeface="Times New Roman"/>
              </a:rPr>
              <a:t>Top-level </a:t>
            </a:r>
            <a:r>
              <a:rPr lang="vi-VN" dirty="0">
                <a:latin typeface="Times New Roman"/>
                <a:cs typeface="Times New Roman"/>
              </a:rPr>
              <a:t>Container đó</a:t>
            </a:r>
            <a:r>
              <a:rPr lang="vi-VN" spc="-185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là:</a:t>
            </a:r>
            <a:endParaRPr lang="en-US" dirty="0">
              <a:latin typeface="Times New Roman"/>
              <a:cs typeface="Times New Roman"/>
            </a:endParaRPr>
          </a:p>
          <a:p>
            <a:pPr marL="538163" lvl="1" indent="-158750" algn="just">
              <a:spcBef>
                <a:spcPts val="575"/>
              </a:spcBef>
              <a:tabLst>
                <a:tab pos="244475" algn="l"/>
              </a:tabLst>
            </a:pPr>
            <a:r>
              <a:rPr lang="vi-VN" sz="3200" spc="-5" dirty="0">
                <a:latin typeface="Times New Roman"/>
                <a:cs typeface="Times New Roman"/>
              </a:rPr>
              <a:t>JFrame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538163" lvl="1" indent="-158750" algn="just">
              <a:spcBef>
                <a:spcPts val="575"/>
              </a:spcBef>
              <a:tabLst>
                <a:tab pos="244475" algn="l"/>
              </a:tabLst>
            </a:pPr>
            <a:r>
              <a:rPr lang="vi-VN" sz="3200" dirty="0">
                <a:latin typeface="Times New Roman"/>
                <a:cs typeface="Times New Roman"/>
              </a:rPr>
              <a:t>J</a:t>
            </a:r>
            <a:r>
              <a:rPr lang="en-US" sz="3200" dirty="0">
                <a:latin typeface="Times New Roman"/>
                <a:cs typeface="Times New Roman"/>
              </a:rPr>
              <a:t>D</a:t>
            </a:r>
            <a:r>
              <a:rPr lang="vi-VN" sz="3200" dirty="0">
                <a:latin typeface="Times New Roman"/>
                <a:cs typeface="Times New Roman"/>
              </a:rPr>
              <a:t>ialog</a:t>
            </a:r>
            <a:endParaRPr lang="en-US" sz="3200" dirty="0">
              <a:latin typeface="Times New Roman"/>
              <a:cs typeface="Times New Roman"/>
            </a:endParaRPr>
          </a:p>
          <a:p>
            <a:pPr marL="538163" lvl="1" indent="-158750" algn="just">
              <a:spcBef>
                <a:spcPts val="575"/>
              </a:spcBef>
              <a:tabLst>
                <a:tab pos="244475" algn="l"/>
              </a:tabLst>
            </a:pPr>
            <a:r>
              <a:rPr lang="vi-VN" sz="3200" spc="-15" dirty="0">
                <a:latin typeface="Times New Roman"/>
                <a:cs typeface="Times New Roman"/>
              </a:rPr>
              <a:t>JWindow</a:t>
            </a:r>
            <a:endParaRPr lang="vi-VN" sz="32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16788"/>
            <a:ext cx="6434138" cy="238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669710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General-purpose thì gồm có: 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vi-VN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vi-VN" dirty="0">
                <a:latin typeface="Times New Roman"/>
                <a:cs typeface="Times New Roman"/>
              </a:rPr>
              <a:t>anel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vi-VN" spc="-5" dirty="0">
                <a:latin typeface="Times New Roman"/>
                <a:cs typeface="Times New Roman"/>
              </a:rPr>
              <a:t>J</a:t>
            </a:r>
            <a:r>
              <a:rPr lang="en-US" spc="-5" dirty="0">
                <a:latin typeface="Times New Roman"/>
                <a:cs typeface="Times New Roman"/>
              </a:rPr>
              <a:t>L</a:t>
            </a:r>
            <a:r>
              <a:rPr lang="vi-VN" spc="-5" dirty="0">
                <a:latin typeface="Times New Roman"/>
                <a:cs typeface="Times New Roman"/>
              </a:rPr>
              <a:t>ayered</a:t>
            </a:r>
            <a:endParaRPr lang="en-US" spc="-5" dirty="0">
              <a:latin typeface="Times New Roman"/>
              <a:cs typeface="Times New Roman"/>
            </a:endParaRPr>
          </a:p>
          <a:p>
            <a:pPr lvl="1"/>
            <a:r>
              <a:rPr lang="vi-VN" spc="-5" dirty="0">
                <a:latin typeface="Times New Roman"/>
                <a:cs typeface="Times New Roman"/>
              </a:rPr>
              <a:t>JInternalFrame</a:t>
            </a:r>
            <a:endParaRPr lang="en-US" spc="-5" dirty="0">
              <a:latin typeface="Times New Roman"/>
              <a:cs typeface="Times New Roman"/>
            </a:endParaRPr>
          </a:p>
          <a:p>
            <a:pPr lvl="1"/>
            <a:r>
              <a:rPr lang="en-US" spc="-5" dirty="0">
                <a:latin typeface="Times New Roman"/>
                <a:cs typeface="Times New Roman"/>
              </a:rPr>
              <a:t>J</a:t>
            </a:r>
            <a:r>
              <a:rPr lang="vi-VN" spc="-5" dirty="0">
                <a:latin typeface="Times New Roman"/>
                <a:cs typeface="Times New Roman"/>
              </a:rPr>
              <a:t>DesktopPane</a:t>
            </a:r>
            <a:endParaRPr lang="vi-VN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34" y="2788444"/>
            <a:ext cx="6787029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923532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4563"/>
            <a:ext cx="73533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095168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39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JFRAME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2306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JAVA FOUNDATION CLASSES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49" y="3516459"/>
            <a:ext cx="1624013" cy="21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911220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419100"/>
            <a:ext cx="10972800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20" dirty="0" err="1"/>
              <a:t>JFrame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2100"/>
            <a:ext cx="10972800" cy="4794251"/>
          </a:xfrm>
        </p:spPr>
        <p:txBody>
          <a:bodyPr/>
          <a:lstStyle/>
          <a:p>
            <a:r>
              <a:rPr lang="vi-VN" b="1" spc="-85" dirty="0"/>
              <a:t>JFrame </a:t>
            </a:r>
            <a:r>
              <a:rPr lang="vi-VN" spc="-40" dirty="0"/>
              <a:t>là </a:t>
            </a:r>
            <a:r>
              <a:rPr lang="vi-VN" spc="90" dirty="0"/>
              <a:t>một </a:t>
            </a:r>
            <a:r>
              <a:rPr lang="vi-VN" spc="-35" dirty="0"/>
              <a:t>Top-level </a:t>
            </a:r>
            <a:r>
              <a:rPr lang="vi-VN" spc="-15" dirty="0"/>
              <a:t>Container thường </a:t>
            </a:r>
            <a:r>
              <a:rPr lang="vi-VN" spc="-90" dirty="0"/>
              <a:t>được </a:t>
            </a:r>
            <a:r>
              <a:rPr lang="vi-VN" spc="-190" dirty="0"/>
              <a:t>sử </a:t>
            </a:r>
            <a:r>
              <a:rPr lang="vi-VN" spc="45" dirty="0"/>
              <a:t>dụng  </a:t>
            </a:r>
            <a:r>
              <a:rPr lang="vi-VN" spc="-5" dirty="0"/>
              <a:t>để </a:t>
            </a:r>
            <a:r>
              <a:rPr lang="vi-VN" spc="30" dirty="0"/>
              <a:t>tạo </a:t>
            </a:r>
            <a:r>
              <a:rPr lang="vi-VN" spc="-105" dirty="0"/>
              <a:t>các </a:t>
            </a:r>
            <a:r>
              <a:rPr lang="vi-VN" spc="15" dirty="0"/>
              <a:t>giao diện </a:t>
            </a:r>
            <a:r>
              <a:rPr lang="vi-VN" spc="-35" dirty="0"/>
              <a:t>ứng </a:t>
            </a:r>
            <a:r>
              <a:rPr lang="vi-VN" spc="45" dirty="0"/>
              <a:t>dụng </a:t>
            </a:r>
            <a:r>
              <a:rPr lang="vi-VN" spc="-40" dirty="0"/>
              <a:t>người </a:t>
            </a:r>
            <a:r>
              <a:rPr lang="vi-VN" spc="5" dirty="0"/>
              <a:t>dùng</a:t>
            </a:r>
            <a:endParaRPr lang="en-US" spc="5" dirty="0"/>
          </a:p>
          <a:p>
            <a:pPr algn="just"/>
            <a:r>
              <a:rPr lang="vi-VN" spc="-60" dirty="0"/>
              <a:t>Tất </a:t>
            </a:r>
            <a:r>
              <a:rPr lang="vi-VN" spc="-105" dirty="0"/>
              <a:t>cả các </a:t>
            </a:r>
            <a:r>
              <a:rPr lang="vi-VN" spc="60" dirty="0"/>
              <a:t>đối </a:t>
            </a:r>
            <a:r>
              <a:rPr lang="vi-VN" spc="-20" dirty="0"/>
              <a:t>tượng </a:t>
            </a:r>
            <a:r>
              <a:rPr lang="vi-VN" spc="5" dirty="0"/>
              <a:t>liên </a:t>
            </a:r>
            <a:r>
              <a:rPr lang="vi-VN" dirty="0"/>
              <a:t>quan </a:t>
            </a:r>
            <a:r>
              <a:rPr lang="vi-VN" spc="15" dirty="0"/>
              <a:t>tới</a:t>
            </a:r>
            <a:r>
              <a:rPr lang="vi-VN" spc="55" dirty="0"/>
              <a:t> </a:t>
            </a:r>
            <a:r>
              <a:rPr lang="vi-VN" b="1" spc="-85" dirty="0"/>
              <a:t>JFrame</a:t>
            </a:r>
            <a:r>
              <a:rPr lang="vi-VN" b="1" spc="-5" dirty="0"/>
              <a:t> </a:t>
            </a:r>
            <a:r>
              <a:rPr lang="vi-VN" spc="-90" dirty="0"/>
              <a:t>được</a:t>
            </a:r>
            <a:r>
              <a:rPr lang="en-US" spc="-90" dirty="0"/>
              <a:t> </a:t>
            </a:r>
            <a:r>
              <a:rPr lang="vi-VN" dirty="0"/>
              <a:t>quản </a:t>
            </a:r>
            <a:r>
              <a:rPr lang="vi-VN" spc="-5" dirty="0"/>
              <a:t>lý </a:t>
            </a:r>
            <a:r>
              <a:rPr lang="vi-VN" spc="-110" dirty="0"/>
              <a:t>JRootPane</a:t>
            </a:r>
            <a:r>
              <a:rPr lang="en-US" spc="-110" dirty="0"/>
              <a:t>:</a:t>
            </a:r>
          </a:p>
          <a:p>
            <a:pPr lvl="1"/>
            <a:r>
              <a:rPr lang="vi-VN" spc="-135" dirty="0"/>
              <a:t>GlassPane</a:t>
            </a:r>
            <a:endParaRPr lang="en-US" spc="-135" dirty="0"/>
          </a:p>
          <a:p>
            <a:pPr lvl="1"/>
            <a:r>
              <a:rPr lang="vi-VN" spc="-95" dirty="0"/>
              <a:t>LayeredPane</a:t>
            </a:r>
            <a:endParaRPr lang="en-US" spc="-95" dirty="0"/>
          </a:p>
          <a:p>
            <a:pPr lvl="1"/>
            <a:r>
              <a:rPr lang="vi-VN" spc="-45" dirty="0"/>
              <a:t>ContentPane </a:t>
            </a:r>
            <a:endParaRPr lang="en-US" spc="-45" dirty="0"/>
          </a:p>
          <a:p>
            <a:pPr lvl="1"/>
            <a:r>
              <a:rPr lang="vi-VN" spc="-70" dirty="0"/>
              <a:t>MenuBar</a:t>
            </a:r>
            <a:endParaRPr lang="vi-VN" dirty="0"/>
          </a:p>
          <a:p>
            <a:pPr lvl="1" algn="just"/>
            <a:endParaRPr lang="en-US" spc="-110" dirty="0"/>
          </a:p>
        </p:txBody>
      </p:sp>
      <p:sp>
        <p:nvSpPr>
          <p:cNvPr id="4" name="object 4"/>
          <p:cNvSpPr/>
          <p:nvPr/>
        </p:nvSpPr>
        <p:spPr>
          <a:xfrm>
            <a:off x="6324600" y="3581400"/>
            <a:ext cx="4635136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985461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19250"/>
            <a:ext cx="10972800" cy="4737101"/>
          </a:xfrm>
        </p:spPr>
        <p:txBody>
          <a:bodyPr/>
          <a:lstStyle/>
          <a:p>
            <a:pPr marL="57150" marR="5080" indent="-44450">
              <a:spcBef>
                <a:spcPts val="100"/>
              </a:spcBef>
              <a:tabLst>
                <a:tab pos="244475" algn="l"/>
                <a:tab pos="315150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vi-VN" spc="-5" dirty="0">
                <a:latin typeface="Times New Roman"/>
                <a:cs typeface="Times New Roman"/>
              </a:rPr>
              <a:t>Khi </a:t>
            </a:r>
            <a:r>
              <a:rPr lang="vi-VN" dirty="0">
                <a:latin typeface="Times New Roman"/>
                <a:cs typeface="Times New Roman"/>
              </a:rPr>
              <a:t>thêm các thành phần </a:t>
            </a:r>
            <a:r>
              <a:rPr lang="vi-VN" spc="-5" dirty="0">
                <a:latin typeface="Times New Roman"/>
                <a:cs typeface="Times New Roman"/>
              </a:rPr>
              <a:t>(component</a:t>
            </a:r>
            <a:r>
              <a:rPr lang="vi-VN" dirty="0">
                <a:latin typeface="Times New Roman"/>
                <a:cs typeface="Times New Roman"/>
              </a:rPr>
              <a:t>) vào </a:t>
            </a:r>
            <a:r>
              <a:rPr lang="vi-VN" spc="-5" dirty="0">
                <a:latin typeface="Times New Roman"/>
                <a:cs typeface="Times New Roman"/>
              </a:rPr>
              <a:t>JFrame</a:t>
            </a:r>
            <a:r>
              <a:rPr lang="en-US" spc="-5" dirty="0">
                <a:latin typeface="Times New Roman"/>
                <a:cs typeface="Times New Roman"/>
              </a:rPr>
              <a:t>: </a:t>
            </a:r>
            <a:endParaRPr lang="vi-VN" dirty="0">
              <a:latin typeface="Times New Roman"/>
              <a:cs typeface="Times New Roman"/>
            </a:endParaRPr>
          </a:p>
          <a:p>
            <a:pPr marL="243840" lvl="1" indent="0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None/>
              <a:tabLst>
                <a:tab pos="47625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               </a:t>
            </a:r>
            <a:r>
              <a:rPr lang="vi-VN" sz="3600" i="1" spc="-5" dirty="0">
                <a:latin typeface="Times New Roman"/>
                <a:cs typeface="Times New Roman"/>
              </a:rPr>
              <a:t>getContentPane().add(component);</a:t>
            </a:r>
            <a:endParaRPr lang="en-US" sz="3600" i="1" spc="-5" dirty="0">
              <a:latin typeface="Times New Roman"/>
              <a:cs typeface="Times New Roman"/>
            </a:endParaRPr>
          </a:p>
          <a:p>
            <a:r>
              <a:rPr lang="vi-VN" dirty="0"/>
              <a:t>Có hai cách để tạo khung (Frame): </a:t>
            </a:r>
          </a:p>
          <a:p>
            <a:pPr lvl="1"/>
            <a:r>
              <a:rPr lang="vi-VN" dirty="0"/>
              <a:t>Bằng cách tạo đối tượng của lớp JFrame. </a:t>
            </a:r>
          </a:p>
          <a:p>
            <a:pPr lvl="1"/>
            <a:r>
              <a:rPr lang="vi-VN" dirty="0"/>
              <a:t>Bằng cách kế thừa lớp JFrame. </a:t>
            </a:r>
          </a:p>
          <a:p>
            <a:pPr algn="just"/>
            <a:r>
              <a:rPr lang="en-US" dirty="0"/>
              <a:t>T</a:t>
            </a:r>
            <a:r>
              <a:rPr lang="vi-VN" dirty="0"/>
              <a:t>a có thể viết code của Swing bên trong hàm main(), constructor hoặc bất kỳ phương thức nào khác. </a:t>
            </a:r>
          </a:p>
          <a:p>
            <a:pPr marL="243840" lvl="1" indent="0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None/>
              <a:tabLst>
                <a:tab pos="476250" algn="l"/>
              </a:tabLst>
            </a:pPr>
            <a:endParaRPr lang="vi-VN" sz="36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77151813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30200">
              <a:spcBef>
                <a:spcPts val="600"/>
              </a:spcBef>
              <a:tabLst>
                <a:tab pos="244475" algn="l"/>
              </a:tabLst>
            </a:pPr>
            <a:r>
              <a:rPr lang="vi-VN" sz="3600" b="1" spc="-80" dirty="0"/>
              <a:t>Thứ </a:t>
            </a:r>
            <a:r>
              <a:rPr lang="vi-VN" sz="3600" b="1" spc="-20" dirty="0"/>
              <a:t>nhất: </a:t>
            </a:r>
            <a:r>
              <a:rPr lang="vi-VN" sz="3600" b="1" spc="-70" dirty="0"/>
              <a:t>Thừa </a:t>
            </a:r>
            <a:r>
              <a:rPr lang="vi-VN" sz="3600" b="1" spc="-15" dirty="0"/>
              <a:t>kế</a:t>
            </a:r>
            <a:r>
              <a:rPr lang="vi-VN" sz="3600" b="1" spc="160" dirty="0"/>
              <a:t> </a:t>
            </a:r>
            <a:r>
              <a:rPr lang="vi-VN" sz="3600" b="1" spc="-35" dirty="0"/>
              <a:t>javax.swing.J</a:t>
            </a:r>
            <a:r>
              <a:rPr lang="en-US" sz="3600" b="1" spc="-35" dirty="0"/>
              <a:t>F</a:t>
            </a:r>
            <a:r>
              <a:rPr lang="vi-VN" sz="3600" b="1" spc="-35" dirty="0"/>
              <a:t>rame</a:t>
            </a:r>
            <a:endParaRPr lang="vi-VN" sz="3600" dirty="0"/>
          </a:p>
          <a:p>
            <a:pPr marL="0" indent="0">
              <a:buNone/>
            </a:pPr>
            <a:endParaRPr lang="en-US" sz="4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2819399"/>
            <a:ext cx="5453062" cy="327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996870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404780"/>
            <a:ext cx="10972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-80" dirty="0" err="1"/>
              <a:t>Thứ</a:t>
            </a:r>
            <a:r>
              <a:rPr lang="en-US" b="1" spc="-80" dirty="0"/>
              <a:t> </a:t>
            </a:r>
            <a:r>
              <a:rPr lang="en-US" b="1" spc="-55" dirty="0" err="1"/>
              <a:t>hai</a:t>
            </a:r>
            <a:r>
              <a:rPr lang="en-US" b="1" spc="-55" dirty="0"/>
              <a:t>: </a:t>
            </a:r>
            <a:r>
              <a:rPr lang="en-US" b="1" spc="-60" dirty="0" err="1"/>
              <a:t>Khai</a:t>
            </a:r>
            <a:r>
              <a:rPr lang="en-US" b="1" spc="-60" dirty="0"/>
              <a:t> </a:t>
            </a:r>
            <a:r>
              <a:rPr lang="en-US" b="1" spc="-15" dirty="0" err="1"/>
              <a:t>báo</a:t>
            </a:r>
            <a:r>
              <a:rPr lang="en-US" b="1" spc="180" dirty="0"/>
              <a:t> </a:t>
            </a:r>
            <a:r>
              <a:rPr lang="en-US" b="1" spc="-35" dirty="0" err="1"/>
              <a:t>javax.swing.JFrame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49" y="2971800"/>
            <a:ext cx="569741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361273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01409"/>
            <a:ext cx="10972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 err="1"/>
              <a:t>Các</a:t>
            </a:r>
            <a:r>
              <a:rPr lang="en-US" spc="-100" dirty="0"/>
              <a:t> </a:t>
            </a:r>
            <a:r>
              <a:rPr lang="en-US" spc="-100" dirty="0" err="1"/>
              <a:t>phương</a:t>
            </a:r>
            <a:r>
              <a:rPr lang="en-US" spc="-100" dirty="0"/>
              <a:t> </a:t>
            </a:r>
            <a:r>
              <a:rPr lang="en-US" spc="-100" dirty="0" err="1"/>
              <a:t>thức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852931"/>
            <a:ext cx="10972800" cy="4389120"/>
          </a:xfrm>
        </p:spPr>
        <p:txBody>
          <a:bodyPr/>
          <a:lstStyle/>
          <a:p>
            <a:pPr marL="400050" marR="5080" indent="-285750">
              <a:spcBef>
                <a:spcPts val="240"/>
              </a:spcBef>
              <a:tabLst>
                <a:tab pos="244475" algn="l"/>
              </a:tabLst>
            </a:pPr>
            <a:r>
              <a:rPr lang="vi-VN" spc="-5" dirty="0"/>
              <a:t>JFrame </a:t>
            </a:r>
            <a:r>
              <a:rPr lang="vi-VN" dirty="0"/>
              <a:t>sau khi </a:t>
            </a:r>
            <a:r>
              <a:rPr lang="vi-VN" spc="-5" dirty="0"/>
              <a:t>được </a:t>
            </a:r>
            <a:r>
              <a:rPr lang="vi-VN" dirty="0"/>
              <a:t>tạo thì chúng ta sẽ không nhìn thấy </a:t>
            </a:r>
            <a:r>
              <a:rPr lang="vi-VN" spc="-5" dirty="0"/>
              <a:t>được</a:t>
            </a:r>
            <a:r>
              <a:rPr lang="en-US" spc="-5" dirty="0"/>
              <a:t>, đ</a:t>
            </a:r>
            <a:r>
              <a:rPr lang="vi-VN" spc="-5" dirty="0"/>
              <a:t>ể </a:t>
            </a:r>
            <a:r>
              <a:rPr lang="vi-VN" dirty="0"/>
              <a:t>nhìn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</a:t>
            </a:r>
            <a:r>
              <a:rPr lang="vi-VN" spc="-5" dirty="0"/>
              <a:t>hương</a:t>
            </a:r>
            <a:r>
              <a:rPr lang="vi-VN" spc="-50" dirty="0"/>
              <a:t> </a:t>
            </a:r>
            <a:r>
              <a:rPr lang="vi-VN" dirty="0"/>
              <a:t>thức</a:t>
            </a:r>
            <a:endParaRPr lang="en-US" dirty="0"/>
          </a:p>
          <a:p>
            <a:pPr marL="114300" marR="5080" indent="0">
              <a:spcBef>
                <a:spcPts val="240"/>
              </a:spcBef>
              <a:buNone/>
              <a:tabLst>
                <a:tab pos="244475" algn="l"/>
              </a:tabLst>
            </a:pPr>
            <a:r>
              <a:rPr lang="en-US" b="1" spc="-10" dirty="0"/>
              <a:t>		</a:t>
            </a:r>
            <a:r>
              <a:rPr lang="vi-VN" sz="3200" b="1" spc="-10" dirty="0"/>
              <a:t>setVisible(boolean</a:t>
            </a:r>
            <a:r>
              <a:rPr lang="vi-VN" sz="3200" b="1" spc="-30" dirty="0"/>
              <a:t> </a:t>
            </a:r>
            <a:r>
              <a:rPr lang="vi-VN" sz="3200" b="1" spc="-5" dirty="0"/>
              <a:t>value)</a:t>
            </a:r>
            <a:r>
              <a:rPr lang="vi-VN" sz="3200" spc="-5" dirty="0"/>
              <a:t>.</a:t>
            </a:r>
            <a:endParaRPr lang="vi-VN" sz="3200" dirty="0"/>
          </a:p>
          <a:p>
            <a:pPr marL="400050" indent="-285750">
              <a:spcBef>
                <a:spcPts val="635"/>
              </a:spcBef>
              <a:tabLst>
                <a:tab pos="244475" algn="l"/>
              </a:tabLst>
            </a:pPr>
            <a:r>
              <a:rPr lang="vi-VN" dirty="0"/>
              <a:t>Thiết lập độ rộng và cao của</a:t>
            </a:r>
            <a:r>
              <a:rPr lang="vi-VN" spc="-85" dirty="0"/>
              <a:t> </a:t>
            </a:r>
            <a:r>
              <a:rPr lang="vi-VN" spc="-5" dirty="0"/>
              <a:t>J</a:t>
            </a:r>
            <a:r>
              <a:rPr lang="en-US" spc="-5" dirty="0"/>
              <a:t>F</a:t>
            </a:r>
            <a:r>
              <a:rPr lang="vi-VN" spc="-5" dirty="0"/>
              <a:t>rame</a:t>
            </a:r>
            <a:endParaRPr lang="en-US" spc="-5" dirty="0"/>
          </a:p>
          <a:p>
            <a:pPr marL="114300" indent="0">
              <a:spcBef>
                <a:spcPts val="635"/>
              </a:spcBef>
              <a:buNone/>
              <a:tabLst>
                <a:tab pos="244475" algn="l"/>
              </a:tabLst>
            </a:pPr>
            <a:r>
              <a:rPr lang="en-US" b="1" spc="-5" dirty="0"/>
              <a:t>		</a:t>
            </a:r>
            <a:r>
              <a:rPr lang="vi-VN" sz="3200" b="1" spc="-5" dirty="0"/>
              <a:t>setSize(width,</a:t>
            </a:r>
            <a:r>
              <a:rPr lang="vi-VN" sz="3200" b="1" spc="5" dirty="0"/>
              <a:t> </a:t>
            </a:r>
            <a:r>
              <a:rPr lang="vi-VN" sz="3200" b="1" spc="-5" dirty="0"/>
              <a:t>heigh)</a:t>
            </a:r>
            <a:endParaRPr lang="en-US" sz="3200" b="1" spc="-5" dirty="0"/>
          </a:p>
          <a:p>
            <a:pPr marL="514350" indent="-400050">
              <a:spcBef>
                <a:spcPts val="635"/>
              </a:spcBef>
              <a:tabLst>
                <a:tab pos="244475" algn="l"/>
              </a:tabLst>
            </a:pPr>
            <a:r>
              <a:rPr lang="en-US" spc="-5" dirty="0" err="1">
                <a:latin typeface="Times New Roman"/>
                <a:cs typeface="Times New Roman"/>
              </a:rPr>
              <a:t>Đặt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xuất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hiện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JFrame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imes New Roman"/>
                <a:cs typeface="Times New Roman"/>
              </a:rPr>
              <a:t>màn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hình</a:t>
            </a:r>
            <a:r>
              <a:rPr lang="en-US" dirty="0">
                <a:latin typeface="Times New Roman"/>
                <a:cs typeface="Times New Roman"/>
              </a:rPr>
              <a:t>	</a:t>
            </a:r>
          </a:p>
          <a:p>
            <a:pPr marL="114300" indent="0">
              <a:spcBef>
                <a:spcPts val="635"/>
              </a:spcBef>
              <a:buNone/>
              <a:tabLst>
                <a:tab pos="244475" algn="l"/>
              </a:tabLst>
            </a:pPr>
            <a:r>
              <a:rPr lang="en-US" sz="3600" b="1" spc="-5" dirty="0">
                <a:latin typeface="Times New Roman"/>
                <a:cs typeface="Times New Roman"/>
              </a:rPr>
              <a:t>		</a:t>
            </a:r>
            <a:r>
              <a:rPr lang="en-US" sz="3200" b="1" spc="-5" dirty="0" err="1">
                <a:latin typeface="Times New Roman"/>
                <a:cs typeface="Times New Roman"/>
              </a:rPr>
              <a:t>setLocation</a:t>
            </a:r>
            <a:r>
              <a:rPr lang="en-US" sz="3200" b="1" spc="-5" dirty="0">
                <a:latin typeface="Times New Roman"/>
                <a:cs typeface="Times New Roman"/>
              </a:rPr>
              <a:t>(</a:t>
            </a:r>
            <a:r>
              <a:rPr lang="en-US" sz="3200" b="1" spc="-5" dirty="0" err="1">
                <a:latin typeface="Times New Roman"/>
                <a:cs typeface="Times New Roman"/>
              </a:rPr>
              <a:t>x,y</a:t>
            </a:r>
            <a:r>
              <a:rPr lang="en-US" sz="3200" b="1" spc="-5" dirty="0">
                <a:latin typeface="Times New Roman"/>
                <a:cs typeface="Times New Roman"/>
              </a:rPr>
              <a:t>)</a:t>
            </a:r>
            <a:endParaRPr lang="en-US" sz="3200" dirty="0">
              <a:latin typeface="Times New Roman"/>
              <a:cs typeface="Times New Roman"/>
            </a:endParaRPr>
          </a:p>
          <a:p>
            <a:pPr marL="114300" indent="0">
              <a:spcBef>
                <a:spcPts val="635"/>
              </a:spcBef>
              <a:buNone/>
              <a:tabLst>
                <a:tab pos="244475" algn="l"/>
              </a:tabLst>
            </a:pP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3068945961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794251"/>
          </a:xfrm>
        </p:spPr>
        <p:txBody>
          <a:bodyPr/>
          <a:lstStyle/>
          <a:p>
            <a:pPr marL="285750" indent="-228600">
              <a:spcBef>
                <a:spcPts val="575"/>
              </a:spcBef>
              <a:tabLst>
                <a:tab pos="244475" algn="l"/>
              </a:tabLst>
            </a:pPr>
            <a:r>
              <a:rPr lang="vi-VN" spc="-5" dirty="0"/>
              <a:t>Đặt JFrame </a:t>
            </a:r>
            <a:r>
              <a:rPr lang="vi-VN" dirty="0"/>
              <a:t>xuất hiện chính </a:t>
            </a:r>
            <a:r>
              <a:rPr lang="vi-VN" spc="-5" dirty="0"/>
              <a:t>giữa </a:t>
            </a:r>
            <a:r>
              <a:rPr lang="vi-VN" spc="-10" dirty="0"/>
              <a:t>màn</a:t>
            </a:r>
            <a:r>
              <a:rPr lang="vi-VN" spc="-45" dirty="0"/>
              <a:t> </a:t>
            </a:r>
            <a:r>
              <a:rPr lang="vi-VN" dirty="0"/>
              <a:t>hình</a:t>
            </a:r>
            <a:endParaRPr lang="en-US" dirty="0"/>
          </a:p>
          <a:p>
            <a:pPr marL="423863" lvl="1" indent="0">
              <a:spcBef>
                <a:spcPts val="575"/>
              </a:spcBef>
              <a:buNone/>
              <a:tabLst>
                <a:tab pos="244475" algn="l"/>
              </a:tabLst>
            </a:pPr>
            <a:r>
              <a:rPr lang="vi-VN" b="1" spc="-10" dirty="0"/>
              <a:t>setLocationRelativeTo(null)</a:t>
            </a:r>
            <a:endParaRPr lang="vi-VN" dirty="0"/>
          </a:p>
          <a:p>
            <a:pPr marL="285750" indent="-228600">
              <a:spcBef>
                <a:spcPts val="580"/>
              </a:spcBef>
              <a:tabLst>
                <a:tab pos="244475" algn="l"/>
              </a:tabLst>
            </a:pPr>
            <a:r>
              <a:rPr lang="vi-VN" spc="-5" dirty="0"/>
              <a:t>Đặt </a:t>
            </a:r>
            <a:r>
              <a:rPr lang="vi-VN" dirty="0"/>
              <a:t>kích thước </a:t>
            </a:r>
            <a:r>
              <a:rPr lang="vi-VN" spc="-10" dirty="0"/>
              <a:t>J</a:t>
            </a:r>
            <a:r>
              <a:rPr lang="en-US" spc="-10" dirty="0"/>
              <a:t>F</a:t>
            </a:r>
            <a:r>
              <a:rPr lang="vi-VN" spc="-10" dirty="0"/>
              <a:t>rame </a:t>
            </a:r>
            <a:r>
              <a:rPr lang="vi-VN" spc="-5" dirty="0"/>
              <a:t>vừa </a:t>
            </a:r>
            <a:r>
              <a:rPr lang="vi-VN" dirty="0"/>
              <a:t>đủ với nội</a:t>
            </a:r>
            <a:r>
              <a:rPr lang="vi-VN" spc="-20" dirty="0"/>
              <a:t> </a:t>
            </a:r>
            <a:r>
              <a:rPr lang="vi-VN" dirty="0"/>
              <a:t>dung</a:t>
            </a:r>
          </a:p>
          <a:p>
            <a:pPr marL="57150" lvl="1" indent="0">
              <a:spcBef>
                <a:spcPts val="575"/>
              </a:spcBef>
              <a:buSzPct val="95000"/>
              <a:buNone/>
              <a:tabLst>
                <a:tab pos="476250" algn="l"/>
              </a:tabLst>
            </a:pPr>
            <a:r>
              <a:rPr lang="en-US" sz="3600" b="1" spc="-5" dirty="0"/>
              <a:t>	</a:t>
            </a:r>
            <a:r>
              <a:rPr lang="vi-VN" b="1" spc="-5" dirty="0"/>
              <a:t>pack()</a:t>
            </a:r>
            <a:endParaRPr lang="vi-VN" dirty="0"/>
          </a:p>
          <a:p>
            <a:pPr marL="285750" marR="5080" indent="-228600">
              <a:spcBef>
                <a:spcPts val="575"/>
              </a:spcBef>
              <a:tabLst>
                <a:tab pos="244475" algn="l"/>
              </a:tabLst>
            </a:pPr>
            <a:r>
              <a:rPr lang="en-US" spc="-5" dirty="0"/>
              <a:t>Cho </a:t>
            </a:r>
            <a:r>
              <a:rPr lang="en-US" spc="-5" dirty="0" err="1"/>
              <a:t>phép</a:t>
            </a:r>
            <a:r>
              <a:rPr lang="en-US" spc="-5" dirty="0"/>
              <a:t> </a:t>
            </a:r>
            <a:r>
              <a:rPr lang="en-US" spc="-5" dirty="0" err="1"/>
              <a:t>thay</a:t>
            </a:r>
            <a:r>
              <a:rPr lang="en-US" spc="-5" dirty="0"/>
              <a:t> </a:t>
            </a:r>
            <a:r>
              <a:rPr lang="en-US" spc="-5" dirty="0" err="1"/>
              <a:t>đổi</a:t>
            </a:r>
            <a:r>
              <a:rPr lang="en-US" spc="-5" dirty="0"/>
              <a:t> </a:t>
            </a:r>
            <a:r>
              <a:rPr lang="en-US" spc="-5" dirty="0" err="1"/>
              <a:t>kích</a:t>
            </a:r>
            <a:r>
              <a:rPr lang="en-US" spc="-5" dirty="0"/>
              <a:t> </a:t>
            </a:r>
            <a:r>
              <a:rPr lang="en-US" spc="-5" dirty="0" err="1"/>
              <a:t>thước</a:t>
            </a:r>
            <a:r>
              <a:rPr lang="en-US" spc="-5" dirty="0"/>
              <a:t> </a:t>
            </a:r>
            <a:r>
              <a:rPr lang="vi-VN" spc="-5" dirty="0"/>
              <a:t>JFrame </a:t>
            </a:r>
            <a:endParaRPr lang="vi-VN" dirty="0"/>
          </a:p>
          <a:p>
            <a:pPr marL="57150" lvl="1" indent="0">
              <a:spcBef>
                <a:spcPts val="575"/>
              </a:spcBef>
              <a:buSzPct val="95000"/>
              <a:buNone/>
              <a:tabLst>
                <a:tab pos="476250" algn="l"/>
              </a:tabLst>
            </a:pPr>
            <a:r>
              <a:rPr lang="en-US" sz="3600" b="1" spc="-5" dirty="0"/>
              <a:t>	</a:t>
            </a:r>
            <a:r>
              <a:rPr lang="vi-VN" b="1" spc="-5" dirty="0"/>
              <a:t>setResizable(boolean)</a:t>
            </a:r>
            <a:endParaRPr lang="vi-VN" dirty="0"/>
          </a:p>
          <a:p>
            <a:pPr marL="285750" indent="-228600">
              <a:spcBef>
                <a:spcPts val="600"/>
              </a:spcBef>
              <a:tabLst>
                <a:tab pos="244475" algn="l"/>
              </a:tabLst>
            </a:pPr>
            <a:r>
              <a:rPr lang="vi-VN" spc="-10" dirty="0"/>
              <a:t>Đặt màu </a:t>
            </a:r>
            <a:r>
              <a:rPr lang="vi-VN" spc="-15" dirty="0"/>
              <a:t>nền </a:t>
            </a:r>
            <a:r>
              <a:rPr lang="vi-VN" spc="-5" dirty="0"/>
              <a:t>cho</a:t>
            </a:r>
            <a:r>
              <a:rPr lang="vi-VN" spc="40" dirty="0"/>
              <a:t> </a:t>
            </a:r>
            <a:r>
              <a:rPr lang="vi-VN" spc="-125" dirty="0"/>
              <a:t>JFrame</a:t>
            </a:r>
            <a:endParaRPr lang="vi-VN" dirty="0"/>
          </a:p>
          <a:p>
            <a:pPr marL="57150" lvl="1" indent="0">
              <a:spcBef>
                <a:spcPts val="575"/>
              </a:spcBef>
              <a:buSzPct val="95000"/>
              <a:buNone/>
              <a:tabLst>
                <a:tab pos="476250" algn="l"/>
              </a:tabLst>
            </a:pPr>
            <a:r>
              <a:rPr lang="en-US" sz="3600" b="1" spc="-30" dirty="0"/>
              <a:t>	</a:t>
            </a:r>
            <a:r>
              <a:rPr lang="vi-VN" sz="2800" b="1" spc="-30" dirty="0"/>
              <a:t>getContentPane().setBackground(Color.”Color”)</a:t>
            </a:r>
            <a:endParaRPr lang="vi-V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42314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1031"/>
            <a:ext cx="10972800" cy="4389120"/>
          </a:xfrm>
        </p:spPr>
        <p:txBody>
          <a:bodyPr/>
          <a:lstStyle/>
          <a:p>
            <a:pPr marL="400050" indent="-285750" algn="just">
              <a:spcBef>
                <a:spcPts val="520"/>
              </a:spcBef>
              <a:tabLst>
                <a:tab pos="244475" algn="l"/>
              </a:tabLst>
            </a:pPr>
            <a:r>
              <a:rPr lang="en-US" spc="-5" dirty="0" err="1"/>
              <a:t>Sử</a:t>
            </a:r>
            <a:r>
              <a:rPr lang="en-US" spc="-5" dirty="0"/>
              <a:t> </a:t>
            </a:r>
            <a:r>
              <a:rPr lang="en-US" spc="-5" dirty="0" err="1"/>
              <a:t>dụng</a:t>
            </a:r>
            <a:r>
              <a:rPr lang="en-US" spc="-5" dirty="0"/>
              <a:t> </a:t>
            </a:r>
            <a:r>
              <a:rPr lang="vi-VN" spc="-5" dirty="0"/>
              <a:t>phương</a:t>
            </a:r>
            <a:r>
              <a:rPr lang="vi-VN" spc="-190" dirty="0"/>
              <a:t> </a:t>
            </a:r>
            <a:r>
              <a:rPr lang="vi-VN" spc="-5" dirty="0"/>
              <a:t>thức</a:t>
            </a:r>
            <a:endParaRPr lang="en-US" dirty="0"/>
          </a:p>
          <a:p>
            <a:pPr marL="114300" indent="0" algn="ctr">
              <a:spcBef>
                <a:spcPts val="520"/>
              </a:spcBef>
              <a:buNone/>
              <a:tabLst>
                <a:tab pos="244475" algn="l"/>
              </a:tabLst>
            </a:pPr>
            <a:r>
              <a:rPr lang="vi-VN" sz="3200" b="1" spc="-5" dirty="0"/>
              <a:t>setDefaultCloseOperation(JFrame.EXIT_ON_CLOSE);</a:t>
            </a:r>
            <a:endParaRPr lang="en-US" sz="3200" dirty="0"/>
          </a:p>
          <a:p>
            <a:pPr marL="766763" lvl="1" indent="-285750">
              <a:spcBef>
                <a:spcPts val="520"/>
              </a:spcBef>
              <a:tabLst>
                <a:tab pos="244475" algn="l"/>
              </a:tabLst>
            </a:pPr>
            <a:r>
              <a:rPr lang="vi-VN" sz="3200" spc="-5" dirty="0"/>
              <a:t>Các </a:t>
            </a:r>
            <a:r>
              <a:rPr lang="vi-VN" sz="3200" dirty="0"/>
              <a:t>lựa chọn khác</a:t>
            </a:r>
            <a:r>
              <a:rPr lang="vi-VN" sz="3200" spc="-30" dirty="0"/>
              <a:t> </a:t>
            </a:r>
            <a:r>
              <a:rPr lang="vi-VN" sz="3200" spc="-5" dirty="0"/>
              <a:t>gồm:</a:t>
            </a:r>
            <a:endParaRPr lang="vi-VN" sz="3200" dirty="0"/>
          </a:p>
          <a:p>
            <a:pPr marL="1152525" lvl="2" indent="-457200">
              <a:spcBef>
                <a:spcPts val="509"/>
              </a:spcBef>
              <a:tabLst>
                <a:tab pos="926465" algn="l"/>
                <a:tab pos="927100" algn="l"/>
              </a:tabLst>
            </a:pPr>
            <a:r>
              <a:rPr lang="vi-VN" sz="2800" dirty="0"/>
              <a:t>DO_NOTHING_ON_CLOSE (0)</a:t>
            </a:r>
            <a:endParaRPr lang="en-US" sz="2800" spc="-5" dirty="0"/>
          </a:p>
          <a:p>
            <a:pPr marL="1152525" lvl="2" indent="-457200">
              <a:spcBef>
                <a:spcPts val="509"/>
              </a:spcBef>
              <a:tabLst>
                <a:tab pos="926465" algn="l"/>
                <a:tab pos="927100" algn="l"/>
              </a:tabLst>
            </a:pPr>
            <a:r>
              <a:rPr lang="vi-VN" sz="2800" spc="-10" dirty="0"/>
              <a:t>HIDE_ON_CLOSE</a:t>
            </a:r>
            <a:r>
              <a:rPr lang="en-US" sz="2800" spc="-10" dirty="0"/>
              <a:t> (1)</a:t>
            </a:r>
            <a:endParaRPr lang="vi-VN" sz="2800" dirty="0"/>
          </a:p>
          <a:p>
            <a:pPr marL="1152525" marR="137160" lvl="2" indent="-457200">
              <a:spcBef>
                <a:spcPts val="645"/>
              </a:spcBef>
              <a:tabLst>
                <a:tab pos="926465" algn="l"/>
                <a:tab pos="927100" algn="l"/>
              </a:tabLst>
            </a:pPr>
            <a:r>
              <a:rPr lang="vi-VN" sz="2800" dirty="0"/>
              <a:t>DISPOSE_ON_CLOSE (2)</a:t>
            </a:r>
          </a:p>
          <a:p>
            <a:pPr marL="1151890" lvl="2" indent="-457200">
              <a:lnSpc>
                <a:spcPct val="100000"/>
              </a:lnSpc>
              <a:spcBef>
                <a:spcPts val="415"/>
              </a:spcBef>
              <a:tabLst>
                <a:tab pos="926465" algn="l"/>
                <a:tab pos="927100" algn="l"/>
              </a:tabLst>
            </a:pPr>
            <a:r>
              <a:rPr lang="vi-VN" sz="2800" dirty="0"/>
              <a:t>EXIT_ON_CLOSE (3)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6397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71686"/>
            <a:ext cx="4710030" cy="394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13983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48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JPANEL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602004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276473"/>
            <a:ext cx="9434246" cy="345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65127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Java Foundation Classes (JFC), đây là một tập các gói thư viện hỗ trợ đầy đủ cho v</a:t>
            </a:r>
            <a:r>
              <a:rPr lang="en-US" dirty="0" err="1"/>
              <a:t>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ứng dụng des</a:t>
            </a:r>
            <a:r>
              <a:rPr lang="en-US" dirty="0" err="1"/>
              <a:t>ktop</a:t>
            </a:r>
            <a:r>
              <a:rPr lang="en-US" dirty="0"/>
              <a:t> (GUI)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1404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 err="1"/>
              <a:t>JPanel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86690" algn="just">
              <a:lnSpc>
                <a:spcPct val="100000"/>
              </a:lnSpc>
              <a:spcBef>
                <a:spcPts val="100"/>
              </a:spcBef>
              <a:tabLst>
                <a:tab pos="244475" algn="l"/>
              </a:tabLst>
            </a:pPr>
            <a:r>
              <a:rPr lang="en-US" spc="-5" dirty="0" err="1"/>
              <a:t>JPanel</a:t>
            </a:r>
            <a:r>
              <a:rPr lang="en-US" spc="-5" dirty="0"/>
              <a:t> </a:t>
            </a:r>
            <a:r>
              <a:rPr lang="en-US" spc="-5" dirty="0" err="1"/>
              <a:t>là</a:t>
            </a:r>
            <a:r>
              <a:rPr lang="en-US" spc="-5" dirty="0"/>
              <a:t> </a:t>
            </a:r>
            <a:r>
              <a:rPr lang="vi-VN" spc="-5" dirty="0"/>
              <a:t>container trung gian dùng để chứa c</a:t>
            </a:r>
            <a:r>
              <a:rPr lang="en-US" spc="-5" dirty="0" err="1"/>
              <a:t>ác</a:t>
            </a:r>
            <a:r>
              <a:rPr lang="vi-VN" spc="-5" dirty="0"/>
              <a:t> component khác</a:t>
            </a:r>
          </a:p>
          <a:p>
            <a:pPr marL="12700" marR="186690" algn="just">
              <a:lnSpc>
                <a:spcPct val="100000"/>
              </a:lnSpc>
              <a:spcBef>
                <a:spcPts val="100"/>
              </a:spcBef>
              <a:tabLst>
                <a:tab pos="244475" algn="l"/>
              </a:tabLst>
            </a:pPr>
            <a:r>
              <a:rPr lang="vi-VN" spc="-5" dirty="0"/>
              <a:t>Thường dùng để ph</a:t>
            </a:r>
            <a:r>
              <a:rPr lang="en-US" spc="-5" dirty="0"/>
              <a:t>â</a:t>
            </a:r>
            <a:r>
              <a:rPr lang="vi-VN" spc="-5" dirty="0"/>
              <a:t>n chia c</a:t>
            </a:r>
            <a:r>
              <a:rPr lang="en-US" spc="-5" dirty="0"/>
              <a:t>á</a:t>
            </a:r>
            <a:r>
              <a:rPr lang="vi-VN" spc="-5" dirty="0"/>
              <a:t>c component trong ứng dụng</a:t>
            </a:r>
          </a:p>
          <a:p>
            <a:pPr marL="12700" marR="186690" algn="just">
              <a:lnSpc>
                <a:spcPct val="100000"/>
              </a:lnSpc>
              <a:spcBef>
                <a:spcPts val="100"/>
              </a:spcBef>
              <a:tabLst>
                <a:tab pos="244475" algn="l"/>
              </a:tabLst>
            </a:pPr>
            <a:r>
              <a:rPr lang="vi-VN" spc="-5" dirty="0"/>
              <a:t>Layout mặc định l</a:t>
            </a:r>
            <a:r>
              <a:rPr lang="en-US" spc="-5" dirty="0"/>
              <a:t>à</a:t>
            </a:r>
            <a:r>
              <a:rPr lang="vi-VN" spc="-5" dirty="0"/>
              <a:t> FlowLayout</a:t>
            </a:r>
            <a:endParaRPr lang="en-US" spc="-5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77322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58559"/>
            <a:ext cx="10972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10" dirty="0"/>
              <a:t>Constructor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2450" y="1871981"/>
            <a:ext cx="11430000" cy="4389120"/>
          </a:xfrm>
        </p:spPr>
        <p:txBody>
          <a:bodyPr/>
          <a:lstStyle/>
          <a:p>
            <a:pPr marL="342900" marR="709295" lvl="1" indent="-228600" algn="just">
              <a:spcBef>
                <a:spcPts val="780"/>
              </a:spcBef>
              <a:buSzPct val="95000"/>
              <a:buFont typeface="Symbol" pitchFamily="18" charset="2"/>
              <a:buChar char="·"/>
              <a:tabLst>
                <a:tab pos="419734" algn="l"/>
              </a:tabLst>
            </a:pPr>
            <a:r>
              <a:rPr lang="vi-VN" sz="3600" spc="-5" dirty="0">
                <a:latin typeface="Times New Roman"/>
                <a:cs typeface="Times New Roman"/>
              </a:rPr>
              <a:t>JPanel(): Tạo </a:t>
            </a:r>
            <a:r>
              <a:rPr lang="vi-VN" sz="3600" dirty="0">
                <a:latin typeface="Times New Roman"/>
                <a:cs typeface="Times New Roman"/>
              </a:rPr>
              <a:t>1 </a:t>
            </a:r>
            <a:r>
              <a:rPr lang="vi-VN" sz="3600" spc="-5" dirty="0">
                <a:latin typeface="Times New Roman"/>
                <a:cs typeface="Times New Roman"/>
              </a:rPr>
              <a:t>JPanel </a:t>
            </a:r>
            <a:r>
              <a:rPr lang="vi-VN" sz="3600" dirty="0">
                <a:latin typeface="Times New Roman"/>
                <a:cs typeface="Times New Roman"/>
              </a:rPr>
              <a:t>với </a:t>
            </a:r>
            <a:r>
              <a:rPr lang="vi-VN" sz="3600" spc="-5" dirty="0">
                <a:latin typeface="Times New Roman"/>
                <a:cs typeface="Times New Roman"/>
              </a:rPr>
              <a:t>Layout </a:t>
            </a:r>
            <a:r>
              <a:rPr lang="vi-VN" sz="3600" b="1" dirty="0">
                <a:latin typeface="Times New Roman"/>
                <a:cs typeface="Times New Roman"/>
              </a:rPr>
              <a:t>mặc </a:t>
            </a:r>
            <a:r>
              <a:rPr lang="vi-VN" sz="3600" b="1" spc="-5" dirty="0">
                <a:latin typeface="Times New Roman"/>
                <a:cs typeface="Times New Roman"/>
              </a:rPr>
              <a:t>định </a:t>
            </a:r>
            <a:r>
              <a:rPr lang="vi-VN" sz="3600" dirty="0">
                <a:latin typeface="Times New Roman"/>
                <a:cs typeface="Times New Roman"/>
              </a:rPr>
              <a:t>là  </a:t>
            </a:r>
            <a:r>
              <a:rPr lang="vi-VN" sz="3600" spc="-5" dirty="0">
                <a:latin typeface="Times New Roman"/>
                <a:cs typeface="Times New Roman"/>
              </a:rPr>
              <a:t>FlowLayout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</a:p>
          <a:p>
            <a:pPr marL="617537" marR="709295" lvl="2" indent="-228600" algn="just">
              <a:spcBef>
                <a:spcPts val="780"/>
              </a:spcBef>
              <a:buSzPct val="95000"/>
              <a:buFont typeface="Symbol" pitchFamily="18" charset="2"/>
              <a:buChar char="·"/>
              <a:tabLst>
                <a:tab pos="419734" algn="l"/>
              </a:tabLst>
            </a:pPr>
            <a:r>
              <a:rPr lang="en-US" sz="3200" dirty="0" err="1">
                <a:latin typeface="Times New Roman"/>
                <a:cs typeface="Times New Roman"/>
              </a:rPr>
              <a:t>Ví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>
                <a:latin typeface="Times New Roman"/>
                <a:cs typeface="Times New Roman"/>
              </a:rPr>
              <a:t>dụ</a:t>
            </a:r>
            <a:r>
              <a:rPr lang="en-US" sz="3200" dirty="0">
                <a:latin typeface="Times New Roman"/>
                <a:cs typeface="Times New Roman"/>
              </a:rPr>
              <a:t>: 		</a:t>
            </a:r>
            <a:r>
              <a:rPr lang="en-US" sz="3200" b="1" dirty="0" err="1">
                <a:latin typeface="Times New Roman"/>
                <a:cs typeface="Times New Roman"/>
              </a:rPr>
              <a:t>JPanel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dirty="0" err="1">
                <a:latin typeface="Times New Roman"/>
                <a:cs typeface="Times New Roman"/>
              </a:rPr>
              <a:t>panel1</a:t>
            </a:r>
            <a:r>
              <a:rPr lang="en-US" sz="3200" b="1" dirty="0">
                <a:latin typeface="Times New Roman"/>
                <a:cs typeface="Times New Roman"/>
              </a:rPr>
              <a:t> = new </a:t>
            </a:r>
            <a:r>
              <a:rPr lang="en-US" sz="3200" b="1" dirty="0" err="1">
                <a:latin typeface="Times New Roman"/>
                <a:cs typeface="Times New Roman"/>
              </a:rPr>
              <a:t>JPanel</a:t>
            </a:r>
            <a:r>
              <a:rPr lang="en-US" sz="3200" b="1" dirty="0">
                <a:latin typeface="Times New Roman"/>
                <a:cs typeface="Times New Roman"/>
              </a:rPr>
              <a:t>();</a:t>
            </a:r>
          </a:p>
          <a:p>
            <a:pPr marL="342900" lvl="1" indent="-228600" algn="just">
              <a:spcBef>
                <a:spcPts val="550"/>
              </a:spcBef>
              <a:buSzPct val="95000"/>
              <a:buFont typeface="Symbol" pitchFamily="18" charset="2"/>
              <a:buChar char="·"/>
              <a:tabLst>
                <a:tab pos="419734" algn="l"/>
              </a:tabLst>
            </a:pPr>
            <a:r>
              <a:rPr lang="vi-VN" sz="3600" spc="-5" dirty="0">
                <a:latin typeface="Times New Roman"/>
                <a:cs typeface="Times New Roman"/>
              </a:rPr>
              <a:t>JPanel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vi-VN" sz="3600" spc="-5" dirty="0">
                <a:latin typeface="Times New Roman"/>
                <a:cs typeface="Times New Roman"/>
              </a:rPr>
              <a:t>(LayoutManager </a:t>
            </a:r>
            <a:r>
              <a:rPr lang="vi-VN" sz="3600" dirty="0">
                <a:latin typeface="Times New Roman"/>
                <a:cs typeface="Times New Roman"/>
              </a:rPr>
              <a:t>layout): </a:t>
            </a:r>
            <a:r>
              <a:rPr lang="vi-VN" sz="3600" spc="-5" dirty="0">
                <a:latin typeface="Times New Roman"/>
                <a:cs typeface="Times New Roman"/>
              </a:rPr>
              <a:t>Tạo </a:t>
            </a:r>
            <a:r>
              <a:rPr lang="vi-VN" sz="3600" dirty="0">
                <a:latin typeface="Times New Roman"/>
                <a:cs typeface="Times New Roman"/>
              </a:rPr>
              <a:t>1 </a:t>
            </a:r>
            <a:r>
              <a:rPr lang="vi-VN" sz="3600" spc="-5" dirty="0">
                <a:latin typeface="Times New Roman"/>
                <a:cs typeface="Times New Roman"/>
              </a:rPr>
              <a:t>JPanel </a:t>
            </a:r>
            <a:r>
              <a:rPr lang="vi-VN" sz="3600" dirty="0">
                <a:latin typeface="Times New Roman"/>
                <a:cs typeface="Times New Roman"/>
              </a:rPr>
              <a:t>với </a:t>
            </a:r>
            <a:r>
              <a:rPr lang="vi-VN" sz="3600" spc="-5" dirty="0">
                <a:latin typeface="Times New Roman"/>
                <a:cs typeface="Times New Roman"/>
              </a:rPr>
              <a:t>Layout</a:t>
            </a:r>
            <a:r>
              <a:rPr lang="vi-VN" sz="3600" spc="-70" dirty="0">
                <a:latin typeface="Times New Roman"/>
                <a:cs typeface="Times New Roman"/>
              </a:rPr>
              <a:t> </a:t>
            </a:r>
            <a:r>
              <a:rPr lang="vi-VN" sz="3600" spc="-5" dirty="0">
                <a:latin typeface="Times New Roman"/>
                <a:cs typeface="Times New Roman"/>
              </a:rPr>
              <a:t>được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vi-VN" sz="3600" b="1" spc="-5" dirty="0">
                <a:latin typeface="Times New Roman"/>
                <a:cs typeface="Times New Roman"/>
              </a:rPr>
              <a:t>chỉ</a:t>
            </a:r>
            <a:r>
              <a:rPr lang="vi-VN" sz="3600" b="1" spc="-15" dirty="0">
                <a:latin typeface="Times New Roman"/>
                <a:cs typeface="Times New Roman"/>
              </a:rPr>
              <a:t> </a:t>
            </a:r>
            <a:r>
              <a:rPr lang="vi-VN" sz="3600" b="1" spc="-5" dirty="0">
                <a:latin typeface="Times New Roman"/>
                <a:cs typeface="Times New Roman"/>
              </a:rPr>
              <a:t>định</a:t>
            </a:r>
            <a:r>
              <a:rPr lang="vi-VN" sz="3600" spc="-5" dirty="0">
                <a:latin typeface="Times New Roman"/>
                <a:cs typeface="Times New Roman"/>
              </a:rPr>
              <a:t>.</a:t>
            </a:r>
            <a:endParaRPr lang="en-US" sz="3600" dirty="0">
              <a:latin typeface="Times New Roman"/>
              <a:cs typeface="Times New Roman"/>
            </a:endParaRPr>
          </a:p>
          <a:p>
            <a:pPr marL="617537" lvl="2" indent="-228600">
              <a:spcBef>
                <a:spcPts val="550"/>
              </a:spcBef>
              <a:buSzPct val="95000"/>
              <a:buFont typeface="Symbol" pitchFamily="18" charset="2"/>
              <a:buChar char="·"/>
              <a:tabLst>
                <a:tab pos="419734" algn="l"/>
              </a:tabLst>
            </a:pPr>
            <a:r>
              <a:rPr lang="vi-VN" sz="3200" spc="-185" dirty="0"/>
              <a:t>Ví</a:t>
            </a:r>
            <a:r>
              <a:rPr lang="vi-VN" sz="3200" spc="-135" dirty="0"/>
              <a:t> </a:t>
            </a:r>
            <a:r>
              <a:rPr lang="vi-VN" sz="3200" spc="-65" dirty="0"/>
              <a:t>dụ:</a:t>
            </a:r>
            <a:r>
              <a:rPr lang="en-US" sz="3200" spc="-65" dirty="0"/>
              <a:t>	</a:t>
            </a:r>
            <a:r>
              <a:rPr lang="en-US" sz="3200" b="1" dirty="0" err="1">
                <a:latin typeface="Times New Roman"/>
                <a:cs typeface="Times New Roman"/>
              </a:rPr>
              <a:t>JPanel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dirty="0" err="1">
                <a:latin typeface="Times New Roman"/>
                <a:cs typeface="Times New Roman"/>
              </a:rPr>
              <a:t>panel2</a:t>
            </a:r>
            <a:r>
              <a:rPr lang="en-US" sz="3200" b="1" dirty="0">
                <a:latin typeface="Times New Roman"/>
                <a:cs typeface="Times New Roman"/>
              </a:rPr>
              <a:t> = new </a:t>
            </a:r>
            <a:r>
              <a:rPr lang="en-US" sz="3200" b="1" dirty="0" err="1">
                <a:latin typeface="Times New Roman"/>
                <a:cs typeface="Times New Roman"/>
              </a:rPr>
              <a:t>JPanel</a:t>
            </a:r>
            <a:r>
              <a:rPr lang="en-US" sz="3200" b="1" dirty="0">
                <a:latin typeface="Times New Roman"/>
                <a:cs typeface="Times New Roman"/>
              </a:rPr>
              <a:t>(new </a:t>
            </a:r>
            <a:r>
              <a:rPr lang="en-US" sz="3200" b="1" dirty="0" err="1">
                <a:latin typeface="Times New Roman"/>
                <a:cs typeface="Times New Roman"/>
              </a:rPr>
              <a:t>GridLayout</a:t>
            </a:r>
            <a:r>
              <a:rPr lang="en-US" sz="3200" b="1" dirty="0">
                <a:latin typeface="Times New Roman"/>
                <a:cs typeface="Times New Roman"/>
              </a:rPr>
              <a:t>());</a:t>
            </a:r>
          </a:p>
          <a:p>
            <a:pPr marL="114300" lvl="1" indent="0">
              <a:spcBef>
                <a:spcPts val="550"/>
              </a:spcBef>
              <a:buSzPct val="95000"/>
              <a:buNone/>
              <a:tabLst>
                <a:tab pos="419734" algn="l"/>
              </a:tabLst>
            </a:pPr>
            <a:endParaRPr lang="vi-VN" sz="3600" dirty="0"/>
          </a:p>
          <a:p>
            <a:pPr marL="342900" marR="709295" lvl="1" indent="-228600" algn="just">
              <a:spcBef>
                <a:spcPts val="780"/>
              </a:spcBef>
              <a:buSzPct val="95000"/>
              <a:buFont typeface="Symbol" pitchFamily="18" charset="2"/>
              <a:buChar char="·"/>
              <a:tabLst>
                <a:tab pos="419734" algn="l"/>
              </a:tabLst>
            </a:pPr>
            <a:endParaRPr lang="en-US" sz="3600" b="1" dirty="0">
              <a:latin typeface="Times New Roman"/>
              <a:cs typeface="Times New Roman"/>
            </a:endParaRPr>
          </a:p>
          <a:p>
            <a:pPr marL="342900" marR="709295" lvl="1" indent="-228600" algn="just">
              <a:spcBef>
                <a:spcPts val="780"/>
              </a:spcBef>
              <a:buSzPct val="95000"/>
              <a:buFont typeface="Symbol" pitchFamily="18" charset="2"/>
              <a:buChar char="·"/>
              <a:tabLst>
                <a:tab pos="419734" algn="l"/>
              </a:tabLst>
            </a:pPr>
            <a:endParaRPr lang="en-US" sz="3600" b="1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0957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10" dirty="0" err="1"/>
              <a:t>Các</a:t>
            </a:r>
            <a:r>
              <a:rPr lang="en-US" spc="-110" dirty="0"/>
              <a:t> </a:t>
            </a:r>
            <a:r>
              <a:rPr lang="en-US" spc="-110" dirty="0" err="1"/>
              <a:t>phương</a:t>
            </a:r>
            <a:r>
              <a:rPr lang="en-US" spc="-110" dirty="0"/>
              <a:t> </a:t>
            </a:r>
            <a:r>
              <a:rPr lang="en-US" spc="-110" dirty="0" err="1"/>
              <a:t>thức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228600">
              <a:spcBef>
                <a:spcPts val="675"/>
              </a:spcBef>
              <a:tabLst>
                <a:tab pos="244475" algn="l"/>
              </a:tabLst>
            </a:pPr>
            <a:r>
              <a:rPr lang="vi-VN" spc="-5" dirty="0">
                <a:latin typeface="Times New Roman"/>
                <a:cs typeface="Times New Roman"/>
              </a:rPr>
              <a:t>Đặt Layout </a:t>
            </a:r>
            <a:r>
              <a:rPr lang="vi-VN" dirty="0">
                <a:latin typeface="Times New Roman"/>
                <a:cs typeface="Times New Roman"/>
              </a:rPr>
              <a:t>cho</a:t>
            </a:r>
            <a:r>
              <a:rPr lang="vi-VN" spc="-10" dirty="0">
                <a:latin typeface="Times New Roman"/>
                <a:cs typeface="Times New Roman"/>
              </a:rPr>
              <a:t> </a:t>
            </a:r>
            <a:r>
              <a:rPr lang="vi-VN" spc="-5" dirty="0">
                <a:latin typeface="Times New Roman"/>
                <a:cs typeface="Times New Roman"/>
              </a:rPr>
              <a:t>JPanel</a:t>
            </a:r>
            <a:endParaRPr lang="vi-VN" dirty="0">
              <a:latin typeface="Times New Roman"/>
              <a:cs typeface="Times New Roman"/>
            </a:endParaRPr>
          </a:p>
          <a:p>
            <a:pPr marL="114300" lvl="1" indent="0">
              <a:spcBef>
                <a:spcPts val="575"/>
              </a:spcBef>
              <a:buSzPct val="95000"/>
              <a:buNone/>
              <a:tabLst>
                <a:tab pos="476250" algn="l"/>
              </a:tabLst>
            </a:pPr>
            <a:r>
              <a:rPr lang="en-US" sz="3600" b="1" spc="-5" dirty="0">
                <a:latin typeface="Times New Roman"/>
                <a:cs typeface="Times New Roman"/>
              </a:rPr>
              <a:t>	</a:t>
            </a:r>
            <a:r>
              <a:rPr lang="vi-VN" b="1" spc="-5" dirty="0">
                <a:latin typeface="Times New Roman"/>
                <a:cs typeface="Times New Roman"/>
              </a:rPr>
              <a:t>setLayout(“layout”)</a:t>
            </a:r>
            <a:endParaRPr lang="vi-VN" dirty="0">
              <a:latin typeface="Times New Roman"/>
              <a:cs typeface="Times New Roman"/>
            </a:endParaRPr>
          </a:p>
          <a:p>
            <a:pPr marL="342900" indent="-228600">
              <a:spcBef>
                <a:spcPts val="575"/>
              </a:spcBef>
              <a:tabLst>
                <a:tab pos="244475" algn="l"/>
              </a:tabLst>
            </a:pPr>
            <a:r>
              <a:rPr lang="vi-VN" spc="-5" dirty="0">
                <a:latin typeface="Times New Roman"/>
                <a:cs typeface="Times New Roman"/>
              </a:rPr>
              <a:t>Thiết </a:t>
            </a:r>
            <a:r>
              <a:rPr lang="vi-VN" dirty="0">
                <a:latin typeface="Times New Roman"/>
                <a:cs typeface="Times New Roman"/>
              </a:rPr>
              <a:t>lập vị trí và kích thước cho</a:t>
            </a:r>
            <a:r>
              <a:rPr lang="vi-VN" spc="-114" dirty="0">
                <a:latin typeface="Times New Roman"/>
                <a:cs typeface="Times New Roman"/>
              </a:rPr>
              <a:t> </a:t>
            </a:r>
            <a:r>
              <a:rPr lang="vi-VN" spc="-5" dirty="0">
                <a:latin typeface="Times New Roman"/>
                <a:cs typeface="Times New Roman"/>
              </a:rPr>
              <a:t>JPanel</a:t>
            </a:r>
            <a:endParaRPr lang="vi-VN" dirty="0">
              <a:latin typeface="Times New Roman"/>
              <a:cs typeface="Times New Roman"/>
            </a:endParaRPr>
          </a:p>
          <a:p>
            <a:pPr marL="114300" lvl="1" indent="0">
              <a:spcBef>
                <a:spcPts val="575"/>
              </a:spcBef>
              <a:buSzPct val="95000"/>
              <a:buNone/>
              <a:tabLst>
                <a:tab pos="476250" algn="l"/>
              </a:tabLst>
            </a:pPr>
            <a:r>
              <a:rPr lang="en-US" sz="3600" b="1" spc="-10" dirty="0">
                <a:latin typeface="Times New Roman"/>
                <a:cs typeface="Times New Roman"/>
              </a:rPr>
              <a:t>	</a:t>
            </a:r>
            <a:r>
              <a:rPr lang="vi-VN" b="1" spc="-10" dirty="0">
                <a:latin typeface="Times New Roman"/>
                <a:cs typeface="Times New Roman"/>
              </a:rPr>
              <a:t>setBound(x,y,width,heigh)</a:t>
            </a:r>
            <a:endParaRPr lang="vi-VN" dirty="0">
              <a:latin typeface="Times New Roman"/>
              <a:cs typeface="Times New Roman"/>
            </a:endParaRPr>
          </a:p>
          <a:p>
            <a:pPr marL="342900" indent="-228600">
              <a:spcBef>
                <a:spcPts val="580"/>
              </a:spcBef>
              <a:tabLst>
                <a:tab pos="244475" algn="l"/>
              </a:tabLst>
            </a:pPr>
            <a:r>
              <a:rPr lang="vi-VN" spc="-5" dirty="0">
                <a:latin typeface="Times New Roman"/>
                <a:cs typeface="Times New Roman"/>
              </a:rPr>
              <a:t>Đặt </a:t>
            </a:r>
            <a:r>
              <a:rPr lang="vi-VN" spc="-10" dirty="0">
                <a:latin typeface="Times New Roman"/>
                <a:cs typeface="Times New Roman"/>
              </a:rPr>
              <a:t>màu </a:t>
            </a:r>
            <a:r>
              <a:rPr lang="vi-VN" dirty="0">
                <a:latin typeface="Times New Roman"/>
                <a:cs typeface="Times New Roman"/>
              </a:rPr>
              <a:t>nền cho </a:t>
            </a:r>
            <a:r>
              <a:rPr lang="vi-VN" spc="-5" dirty="0">
                <a:latin typeface="Times New Roman"/>
                <a:cs typeface="Times New Roman"/>
              </a:rPr>
              <a:t>JPanel</a:t>
            </a:r>
            <a:endParaRPr lang="vi-VN" dirty="0">
              <a:latin typeface="Times New Roman"/>
              <a:cs typeface="Times New Roman"/>
            </a:endParaRPr>
          </a:p>
          <a:p>
            <a:pPr marL="114300" lvl="1" indent="0">
              <a:spcBef>
                <a:spcPts val="575"/>
              </a:spcBef>
              <a:buSzPct val="95000"/>
              <a:buNone/>
              <a:tabLst>
                <a:tab pos="476250" algn="l"/>
              </a:tabLst>
            </a:pPr>
            <a:r>
              <a:rPr lang="en-US" b="1" spc="-15" dirty="0">
                <a:latin typeface="Times New Roman"/>
                <a:cs typeface="Times New Roman"/>
              </a:rPr>
              <a:t>   </a:t>
            </a:r>
            <a:r>
              <a:rPr lang="vi-VN" b="1" spc="-15" dirty="0">
                <a:latin typeface="Times New Roman"/>
                <a:cs typeface="Times New Roman"/>
              </a:rPr>
              <a:t>setBackground(Color.”color”)</a:t>
            </a:r>
            <a:endParaRPr lang="vi-VN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4852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58559"/>
            <a:ext cx="10972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10" dirty="0" err="1"/>
              <a:t>Các</a:t>
            </a:r>
            <a:r>
              <a:rPr lang="en-US" spc="-110" dirty="0"/>
              <a:t> </a:t>
            </a:r>
            <a:r>
              <a:rPr lang="en-US" spc="-110" dirty="0" err="1"/>
              <a:t>phương</a:t>
            </a:r>
            <a:r>
              <a:rPr lang="en-US" spc="-110" dirty="0"/>
              <a:t> </a:t>
            </a:r>
            <a:r>
              <a:rPr lang="en-US" spc="-110" dirty="0" err="1"/>
              <a:t>thức</a:t>
            </a:r>
            <a:endParaRPr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191250" y="1948181"/>
            <a:ext cx="607695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95000"/>
              <a:buFont typeface="Symbol" pitchFamily="18" charset="2"/>
              <a:buChar char="·"/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85000"/>
              <a:buFont typeface="Wingdings" pitchFamily="2" charset="2"/>
              <a:buChar char="Ø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itchFamily="2" charset="2"/>
              <a:buChar char="v"/>
              <a:defRPr sz="21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285750">
              <a:spcBef>
                <a:spcPts val="575"/>
              </a:spcBef>
              <a:tabLst>
                <a:tab pos="244475" algn="l"/>
              </a:tabLst>
            </a:pPr>
            <a:r>
              <a:rPr lang="vi-VN" spc="-5" dirty="0">
                <a:latin typeface="Times New Roman"/>
                <a:cs typeface="Times New Roman"/>
              </a:rPr>
              <a:t>Đặt đường </a:t>
            </a:r>
            <a:r>
              <a:rPr lang="vi-VN" dirty="0">
                <a:latin typeface="Times New Roman"/>
                <a:cs typeface="Times New Roman"/>
              </a:rPr>
              <a:t>viền cho</a:t>
            </a:r>
            <a:r>
              <a:rPr lang="vi-VN" spc="-20" dirty="0">
                <a:latin typeface="Times New Roman"/>
                <a:cs typeface="Times New Roman"/>
              </a:rPr>
              <a:t> </a:t>
            </a:r>
            <a:r>
              <a:rPr lang="vi-VN" spc="-5" dirty="0">
                <a:latin typeface="Times New Roman"/>
                <a:cs typeface="Times New Roman"/>
              </a:rPr>
              <a:t>JPanel</a:t>
            </a:r>
            <a:endParaRPr lang="vi-VN" dirty="0">
              <a:latin typeface="Times New Roman"/>
              <a:cs typeface="Times New Roman"/>
            </a:endParaRPr>
          </a:p>
          <a:p>
            <a:pPr marL="846137" lvl="2" indent="-457200">
              <a:spcBef>
                <a:spcPts val="575"/>
              </a:spcBef>
              <a:buFont typeface="Wingdings" pitchFamily="2" charset="2"/>
              <a:buChar char="Ø"/>
              <a:tabLst>
                <a:tab pos="476250" algn="l"/>
              </a:tabLst>
            </a:pPr>
            <a:r>
              <a:rPr lang="vi-VN" sz="3200" spc="-5" dirty="0">
                <a:latin typeface="Times New Roman"/>
                <a:cs typeface="Times New Roman"/>
              </a:rPr>
              <a:t>Có </a:t>
            </a:r>
            <a:r>
              <a:rPr lang="vi-VN" sz="3200" dirty="0">
                <a:latin typeface="Times New Roman"/>
                <a:cs typeface="Times New Roman"/>
              </a:rPr>
              <a:t>nhiều kiểu </a:t>
            </a:r>
            <a:r>
              <a:rPr lang="vi-VN" sz="3200" spc="-5" dirty="0">
                <a:latin typeface="Times New Roman"/>
                <a:cs typeface="Times New Roman"/>
              </a:rPr>
              <a:t>đường</a:t>
            </a:r>
            <a:r>
              <a:rPr lang="vi-VN" sz="3200" spc="-35" dirty="0">
                <a:latin typeface="Times New Roman"/>
                <a:cs typeface="Times New Roman"/>
              </a:rPr>
              <a:t> </a:t>
            </a:r>
            <a:r>
              <a:rPr lang="vi-VN" sz="3200" dirty="0">
                <a:latin typeface="Times New Roman"/>
                <a:cs typeface="Times New Roman"/>
              </a:rPr>
              <a:t>viền</a:t>
            </a:r>
          </a:p>
          <a:p>
            <a:pPr marL="846137" lvl="2" indent="-457200">
              <a:spcBef>
                <a:spcPts val="575"/>
              </a:spcBef>
              <a:buFont typeface="Wingdings" pitchFamily="2" charset="2"/>
              <a:buChar char="Ø"/>
              <a:tabLst>
                <a:tab pos="476250" algn="l"/>
              </a:tabLst>
            </a:pPr>
            <a:r>
              <a:rPr lang="vi-VN" sz="3200" spc="-5" dirty="0">
                <a:latin typeface="Times New Roman"/>
                <a:cs typeface="Times New Roman"/>
              </a:rPr>
              <a:t>Sử </a:t>
            </a:r>
            <a:r>
              <a:rPr lang="vi-VN" sz="3200" dirty="0">
                <a:latin typeface="Times New Roman"/>
                <a:cs typeface="Times New Roman"/>
              </a:rPr>
              <a:t>dụng </a:t>
            </a:r>
            <a:r>
              <a:rPr lang="vi-VN" sz="3200" spc="-5" dirty="0">
                <a:latin typeface="Times New Roman"/>
                <a:cs typeface="Times New Roman"/>
              </a:rPr>
              <a:t>phương </a:t>
            </a:r>
            <a:r>
              <a:rPr lang="vi-VN" sz="3200" dirty="0">
                <a:latin typeface="Times New Roman"/>
                <a:cs typeface="Times New Roman"/>
              </a:rPr>
              <a:t>thức </a:t>
            </a:r>
            <a:r>
              <a:rPr lang="vi-VN" sz="2800" b="1" spc="-5" dirty="0">
                <a:latin typeface="Times New Roman"/>
                <a:cs typeface="Times New Roman"/>
              </a:rPr>
              <a:t>setBorder(new</a:t>
            </a:r>
            <a:r>
              <a:rPr lang="vi-VN" sz="2800" b="1" spc="45" dirty="0">
                <a:latin typeface="Times New Roman"/>
                <a:cs typeface="Times New Roman"/>
              </a:rPr>
              <a:t> </a:t>
            </a:r>
            <a:r>
              <a:rPr lang="vi-VN" sz="2800" b="1" spc="-5" dirty="0">
                <a:latin typeface="Times New Roman"/>
                <a:cs typeface="Times New Roman"/>
              </a:rPr>
              <a:t>“kiểu-border”)</a:t>
            </a:r>
            <a:endParaRPr lang="vi-VN" sz="2800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01802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1981200"/>
            <a:ext cx="7991476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717933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Foundation Classes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JFC</a:t>
            </a:r>
            <a:endParaRPr lang="en-US" dirty="0"/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AWT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Swing</a:t>
            </a:r>
          </a:p>
          <a:p>
            <a:pPr algn="just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GUI: container, component, layout manager, event </a:t>
            </a:r>
          </a:p>
          <a:p>
            <a:pPr algn="just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download,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JDK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NetBean</a:t>
            </a:r>
            <a:r>
              <a:rPr lang="en-US" dirty="0"/>
              <a:t>/Eclipse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7325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712920" y="1890794"/>
            <a:ext cx="10945679" cy="4216158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JFC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/>
              <a:t>AWT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Swing</a:t>
            </a:r>
          </a:p>
          <a:p>
            <a:pPr algn="just">
              <a:spcBef>
                <a:spcPts val="600"/>
              </a:spcBef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/>
              <a:t>AWT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Swing</a:t>
            </a:r>
          </a:p>
          <a:p>
            <a:pPr algn="just">
              <a:spcBef>
                <a:spcPts val="600"/>
              </a:spcBef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container,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componet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Java</a:t>
            </a:r>
          </a:p>
          <a:p>
            <a:pPr algn="just">
              <a:spcBef>
                <a:spcPts val="600"/>
              </a:spcBef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download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Eclipse/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NetBean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56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28250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hành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69" y="1935917"/>
            <a:ext cx="4554537" cy="232251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1.1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3600" dirty="0" err="1">
                <a:hlinkClick r:id="rId4" action="ppaction://hlinkfile"/>
              </a:rPr>
              <a:t>Bài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thực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hành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dirty="0">
                <a:hlinkClick r:id="rId4" action="ppaction://hlinkfile"/>
              </a:rPr>
              <a:t>1</a:t>
            </a:r>
            <a:r>
              <a:rPr lang="en-US" sz="3600" dirty="0">
                <a:hlinkClick r:id="rId4" action="ppaction://hlinkfile"/>
              </a:rPr>
              <a:t>.2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3600" dirty="0" err="1">
                <a:hlinkClick r:id="rId5" action="ppaction://hlinkfile"/>
              </a:rPr>
              <a:t>Bài</a:t>
            </a:r>
            <a:r>
              <a:rPr lang="en-US" sz="3600" dirty="0">
                <a:hlinkClick r:id="rId5" action="ppaction://hlinkfile"/>
              </a:rPr>
              <a:t> </a:t>
            </a:r>
            <a:r>
              <a:rPr lang="en-US" sz="3600" dirty="0" err="1">
                <a:hlinkClick r:id="rId5" action="ppaction://hlinkfile"/>
              </a:rPr>
              <a:t>thực</a:t>
            </a:r>
            <a:r>
              <a:rPr lang="en-US" sz="3600" dirty="0">
                <a:hlinkClick r:id="rId5" action="ppaction://hlinkfile"/>
              </a:rPr>
              <a:t> </a:t>
            </a:r>
            <a:r>
              <a:rPr lang="en-US" sz="3600" dirty="0" err="1">
                <a:hlinkClick r:id="rId5" action="ppaction://hlinkfile"/>
              </a:rPr>
              <a:t>hành</a:t>
            </a:r>
            <a:r>
              <a:rPr lang="en-US" sz="3600" dirty="0">
                <a:hlinkClick r:id="rId5" action="ppaction://hlinkfile"/>
              </a:rPr>
              <a:t> </a:t>
            </a:r>
            <a:r>
              <a:rPr lang="en-US" dirty="0">
                <a:hlinkClick r:id="rId5" action="ppaction://hlinkfile"/>
              </a:rPr>
              <a:t>1</a:t>
            </a:r>
            <a:r>
              <a:rPr lang="en-US" sz="3600" dirty="0">
                <a:hlinkClick r:id="rId5" action="ppaction://hlinkfile"/>
              </a:rPr>
              <a:t>.3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1861748-79C9-4D6A-8ED2-54C9BDD97E6A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57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15442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luận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58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367966089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JFC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c</a:t>
            </a:r>
            <a:r>
              <a:rPr lang="vi-VN" dirty="0"/>
              <a:t>ác thư viện</a:t>
            </a:r>
            <a:r>
              <a:rPr lang="en-US" dirty="0"/>
              <a:t>:</a:t>
            </a:r>
          </a:p>
          <a:p>
            <a:pPr lvl="1"/>
            <a:r>
              <a:rPr lang="vi-VN" i="1" dirty="0"/>
              <a:t>Swing</a:t>
            </a:r>
            <a:endParaRPr lang="en-US" i="1" dirty="0"/>
          </a:p>
          <a:p>
            <a:pPr lvl="1"/>
            <a:r>
              <a:rPr lang="vi-VN" i="1" dirty="0"/>
              <a:t>AWT</a:t>
            </a:r>
            <a:endParaRPr lang="en-US" i="1" dirty="0"/>
          </a:p>
          <a:p>
            <a:pPr lvl="1"/>
            <a:r>
              <a:rPr lang="vi-VN" i="1" dirty="0"/>
              <a:t>Accessibility</a:t>
            </a:r>
            <a:endParaRPr lang="en-US" i="1" dirty="0"/>
          </a:p>
          <a:p>
            <a:pPr lvl="1"/>
            <a:r>
              <a:rPr lang="vi-VN" i="1" dirty="0"/>
              <a:t>Java</a:t>
            </a:r>
            <a:r>
              <a:rPr lang="vi-VN" dirty="0"/>
              <a:t> </a:t>
            </a:r>
            <a:r>
              <a:rPr lang="vi-VN" i="1" dirty="0"/>
              <a:t>2D</a:t>
            </a:r>
            <a:endParaRPr lang="en-US" i="1" dirty="0"/>
          </a:p>
          <a:p>
            <a:pPr lvl="1"/>
            <a:r>
              <a:rPr lang="vi-VN" i="1" dirty="0"/>
              <a:t>Drag and Drop</a:t>
            </a:r>
            <a:r>
              <a:rPr lang="vi-VN" dirty="0"/>
              <a:t>. 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2647949"/>
            <a:ext cx="4164193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5353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7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JAVA SWING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5779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876300"/>
          </a:xfrm>
        </p:spPr>
        <p:txBody>
          <a:bodyPr/>
          <a:lstStyle/>
          <a:p>
            <a:r>
              <a:rPr lang="en-US" dirty="0"/>
              <a:t>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668780"/>
            <a:ext cx="10972800" cy="4389120"/>
          </a:xfrm>
        </p:spPr>
        <p:txBody>
          <a:bodyPr/>
          <a:lstStyle/>
          <a:p>
            <a:pPr algn="just"/>
            <a:r>
              <a:rPr lang="vi-VN" dirty="0"/>
              <a:t>Java Swing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java.swing</a:t>
            </a:r>
            <a:r>
              <a:rPr lang="en-US" b="1" dirty="0">
                <a:solidFill>
                  <a:srgbClr val="00B0F0"/>
                </a:solidFill>
              </a:rPr>
              <a:t>.*)</a:t>
            </a:r>
            <a:r>
              <a:rPr lang="vi-VN" dirty="0"/>
              <a:t> là một phần của Java Foundation Classes (JFC) được sử dụng để tạo các ứng dụng Window-Based</a:t>
            </a:r>
            <a:endParaRPr lang="en-US" dirty="0"/>
          </a:p>
          <a:p>
            <a:pPr algn="just"/>
            <a:r>
              <a:rPr lang="vi-VN" dirty="0"/>
              <a:t>Java Swing được dùng để tạo ra các ứng dụng với giao diện gọn nhẹ và độc lập với n</a:t>
            </a:r>
            <a:r>
              <a:rPr lang="en-US" dirty="0"/>
              <a:t>ề</a:t>
            </a:r>
            <a:r>
              <a:rPr lang="vi-VN" dirty="0"/>
              <a:t>n tảng. Java Swing được xây dựng và kế thừa từ AWT được viết hoàn toàn bằng Java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7176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5619750" cy="4389120"/>
          </a:xfrm>
        </p:spPr>
        <p:txBody>
          <a:bodyPr/>
          <a:lstStyle/>
          <a:p>
            <a:pPr algn="just"/>
            <a:r>
              <a:rPr lang="en-US" dirty="0"/>
              <a:t>Java Swing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Java 1.2</a:t>
            </a:r>
          </a:p>
          <a:p>
            <a:pPr algn="just"/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AWT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076450"/>
            <a:ext cx="528161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197297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F86C52748C3064B96C6183C5E4F5D6A" ma:contentTypeVersion="2" ma:contentTypeDescription="Tạo tài liệu mới." ma:contentTypeScope="" ma:versionID="c919545fa6b353864d4393a98e51b12f">
  <xsd:schema xmlns:xsd="http://www.w3.org/2001/XMLSchema" xmlns:xs="http://www.w3.org/2001/XMLSchema" xmlns:p="http://schemas.microsoft.com/office/2006/metadata/properties" xmlns:ns2="86d19c87-917d-4f29-8697-bca4dc01489d" targetNamespace="http://schemas.microsoft.com/office/2006/metadata/properties" ma:root="true" ma:fieldsID="874f7da5ea08bc3bbc1e39eaadacd786" ns2:_="">
    <xsd:import namespace="86d19c87-917d-4f29-8697-bca4dc0148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19c87-917d-4f29-8697-bca4dc0148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A182A7-35D8-4E6A-B87C-6E18F29AA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d19c87-917d-4f29-8697-bca4dc0148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56F0E5-80B4-4579-A8A7-FE5A72055A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312D33-53BC-4FAD-BB99-EDA38B8A41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4644</TotalTime>
  <Words>1332</Words>
  <Application>Microsoft Office PowerPoint</Application>
  <PresentationFormat>Widescreen</PresentationFormat>
  <Paragraphs>271</Paragraphs>
  <Slides>58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Presentation on brainstorming</vt:lpstr>
      <vt:lpstr>1_Presentation on brainstorming</vt:lpstr>
      <vt:lpstr>TỔNG QUAN VỀ JAVA: LẬP TRÌNH DESKTOP</vt:lpstr>
      <vt:lpstr>Nội dung</vt:lpstr>
      <vt:lpstr>Mục tiêu</vt:lpstr>
      <vt:lpstr>PowerPoint Presentation</vt:lpstr>
      <vt:lpstr>JFC</vt:lpstr>
      <vt:lpstr>JFC</vt:lpstr>
      <vt:lpstr>PowerPoint Presentation</vt:lpstr>
      <vt:lpstr>Swing</vt:lpstr>
      <vt:lpstr>PowerPoint Presentation</vt:lpstr>
      <vt:lpstr>PowerPoint Presentation</vt:lpstr>
      <vt:lpstr>PowerPoint Presentation</vt:lpstr>
      <vt:lpstr>Giới thiệu Java GUI</vt:lpstr>
      <vt:lpstr>PowerPoint Presentation</vt:lpstr>
      <vt:lpstr>PowerPoint Presentation</vt:lpstr>
      <vt:lpstr>Ví dụ</vt:lpstr>
      <vt:lpstr>Cơ bản về thiết kế GUI</vt:lpstr>
      <vt:lpstr>Component</vt:lpstr>
      <vt:lpstr>Container</vt:lpstr>
      <vt:lpstr>PowerPoint Presentation</vt:lpstr>
      <vt:lpstr>PowerPoint Presentation</vt:lpstr>
      <vt:lpstr>Layout Manager</vt:lpstr>
      <vt:lpstr>PowerPoint Presentation</vt:lpstr>
      <vt:lpstr>PowerPoint Presentation</vt:lpstr>
      <vt:lpstr>Event</vt:lpstr>
      <vt:lpstr>PowerPoint Presentation</vt:lpstr>
      <vt:lpstr>PowerPoint Presentation</vt:lpstr>
      <vt:lpstr>PowerPoint Presentation</vt:lpstr>
      <vt:lpstr>Thực hiện các bước sau</vt:lpstr>
      <vt:lpstr>Sử dụng công cụ Eclipse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Giới thiệu</vt:lpstr>
      <vt:lpstr>Giới thiệu</vt:lpstr>
      <vt:lpstr>PowerPoint Presentation</vt:lpstr>
      <vt:lpstr>PowerPoint Presentation</vt:lpstr>
      <vt:lpstr>PowerPoint Presentation</vt:lpstr>
      <vt:lpstr>JFrame</vt:lpstr>
      <vt:lpstr>PowerPoint Presentation</vt:lpstr>
      <vt:lpstr>Constructor</vt:lpstr>
      <vt:lpstr>PowerPoint Presentation</vt:lpstr>
      <vt:lpstr>Các phương thức</vt:lpstr>
      <vt:lpstr>PowerPoint Presentation</vt:lpstr>
      <vt:lpstr>Thoát khỏi ứng dụng swing</vt:lpstr>
      <vt:lpstr>Ví dụ</vt:lpstr>
      <vt:lpstr>PowerPoint Presentation</vt:lpstr>
      <vt:lpstr>Ví dụ</vt:lpstr>
      <vt:lpstr>JPanel</vt:lpstr>
      <vt:lpstr>Constructor</vt:lpstr>
      <vt:lpstr>Các phương thức</vt:lpstr>
      <vt:lpstr>Các phương thức</vt:lpstr>
      <vt:lpstr>Ví dụ</vt:lpstr>
      <vt:lpstr>Tóm tắt</vt:lpstr>
      <vt:lpstr>Câu hỏi ôn tập</vt:lpstr>
      <vt:lpstr>Bài tập thực hành</vt:lpstr>
      <vt:lpstr>Câu hỏi và 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lastModifiedBy>AutoBVT</cp:lastModifiedBy>
  <cp:revision>795</cp:revision>
  <dcterms:created xsi:type="dcterms:W3CDTF">2018-10-17T08:05:59Z</dcterms:created>
  <dcterms:modified xsi:type="dcterms:W3CDTF">2020-12-06T14:55:06Z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0x0101003F86C52748C3064B96C6183C5E4F5D6A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