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905" r:id="rId5"/>
  </p:sldMasterIdLst>
  <p:notesMasterIdLst>
    <p:notesMasterId r:id="rId39"/>
  </p:notesMasterIdLst>
  <p:sldIdLst>
    <p:sldId id="365" r:id="rId6"/>
    <p:sldId id="430" r:id="rId7"/>
    <p:sldId id="431" r:id="rId8"/>
    <p:sldId id="652" r:id="rId9"/>
    <p:sldId id="631" r:id="rId10"/>
    <p:sldId id="667" r:id="rId11"/>
    <p:sldId id="679" r:id="rId12"/>
    <p:sldId id="680" r:id="rId13"/>
    <p:sldId id="694" r:id="rId14"/>
    <p:sldId id="695" r:id="rId15"/>
    <p:sldId id="685" r:id="rId16"/>
    <p:sldId id="686" r:id="rId17"/>
    <p:sldId id="687" r:id="rId18"/>
    <p:sldId id="688" r:id="rId19"/>
    <p:sldId id="689" r:id="rId20"/>
    <p:sldId id="690" r:id="rId21"/>
    <p:sldId id="691" r:id="rId22"/>
    <p:sldId id="692" r:id="rId23"/>
    <p:sldId id="693" r:id="rId24"/>
    <p:sldId id="696" r:id="rId25"/>
    <p:sldId id="677" r:id="rId26"/>
    <p:sldId id="697" r:id="rId27"/>
    <p:sldId id="698" r:id="rId28"/>
    <p:sldId id="699" r:id="rId29"/>
    <p:sldId id="700" r:id="rId30"/>
    <p:sldId id="701" r:id="rId31"/>
    <p:sldId id="702" r:id="rId32"/>
    <p:sldId id="683" r:id="rId33"/>
    <p:sldId id="684" r:id="rId34"/>
    <p:sldId id="548" r:id="rId35"/>
    <p:sldId id="445" r:id="rId36"/>
    <p:sldId id="550" r:id="rId37"/>
    <p:sldId id="447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970C0-73A1-4D3C-BCE0-39DEF4C78665}" v="2" dt="2020-11-02T16:00:08.404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3" autoAdjust="0"/>
    <p:restoredTop sz="94671" autoAdjust="0"/>
  </p:normalViewPr>
  <p:slideViewPr>
    <p:cSldViewPr snapToGrid="0">
      <p:cViewPr>
        <p:scale>
          <a:sx n="50" d="100"/>
          <a:sy n="50" d="100"/>
        </p:scale>
        <p:origin x="-1356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 Duc Hoang  Duy" userId="S::duy.voduchoang@phuxuan.edu.vn::2320a2e7-e3e8-4e1e-9a59-2b0feac4dc79" providerId="AD" clId="Web-{D26970C0-73A1-4D3C-BCE0-39DEF4C78665}"/>
    <pc:docChg chg="modSld">
      <pc:chgData name="Vo Duc Hoang  Duy" userId="S::duy.voduchoang@phuxuan.edu.vn::2320a2e7-e3e8-4e1e-9a59-2b0feac4dc79" providerId="AD" clId="Web-{D26970C0-73A1-4D3C-BCE0-39DEF4C78665}" dt="2020-11-02T16:00:08.404" v="1" actId="1076"/>
      <pc:docMkLst>
        <pc:docMk/>
      </pc:docMkLst>
      <pc:sldChg chg="modSp">
        <pc:chgData name="Vo Duc Hoang  Duy" userId="S::duy.voduchoang@phuxuan.edu.vn::2320a2e7-e3e8-4e1e-9a59-2b0feac4dc79" providerId="AD" clId="Web-{D26970C0-73A1-4D3C-BCE0-39DEF4C78665}" dt="2020-11-02T16:00:08.404" v="1" actId="1076"/>
        <pc:sldMkLst>
          <pc:docMk/>
          <pc:sldMk cId="4113944276" sldId="694"/>
        </pc:sldMkLst>
        <pc:picChg chg="mod">
          <ac:chgData name="Vo Duc Hoang  Duy" userId="S::duy.voduchoang@phuxuan.edu.vn::2320a2e7-e3e8-4e1e-9a59-2b0feac4dc79" providerId="AD" clId="Web-{D26970C0-73A1-4D3C-BCE0-39DEF4C78665}" dt="2020-11-02T16:00:08.404" v="1" actId="1076"/>
          <ac:picMkLst>
            <pc:docMk/>
            <pc:sldMk cId="4113944276" sldId="694"/>
            <ac:picMk id="1027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41DB-A256-4DD6-9087-BEEDD9D36424}" type="doc">
      <dgm:prSet loTypeId="urn:microsoft.com/office/officeart/2008/layout/VerticalCurvedList" loCatId="list" qsTypeId="urn:microsoft.com/office/officeart/2005/8/quickstyle/simple1#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E23AD6E-92A4-42FB-80D3-F3DDE7B8546B}">
      <dgm:prSet custT="1"/>
      <dgm:spPr/>
      <dgm:t>
        <a:bodyPr/>
        <a:lstStyle/>
        <a:p>
          <a:r>
            <a:rPr lang="en-US" sz="3600" dirty="0" err="1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36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>
              <a:latin typeface="Times New Roman" pitchFamily="18" charset="0"/>
              <a:cs typeface="Times New Roman" pitchFamily="18" charset="0"/>
            </a:rPr>
            <a:t>số</a:t>
          </a:r>
          <a:r>
            <a:rPr lang="en-US" sz="3600" dirty="0">
              <a:latin typeface="Times New Roman" pitchFamily="18" charset="0"/>
              <a:cs typeface="Times New Roman" pitchFamily="18" charset="0"/>
            </a:rPr>
            <a:t> Swing Components</a:t>
          </a:r>
        </a:p>
      </dgm:t>
    </dgm:pt>
    <dgm:pt modelId="{916ECB8D-6A91-4462-A3A5-7B4E5F975FCC}" type="parTrans" cxnId="{967B4B66-CABF-4356-B05B-43E74C31A2E2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6871F8D2-2311-432E-8A67-DC4D42A7B085}" type="sibTrans" cxnId="{967B4B66-CABF-4356-B05B-43E74C31A2E2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71B04466-D9A0-4B9E-9BC0-EBC0492FE74B}">
      <dgm:prSet custT="1"/>
      <dgm:spPr/>
      <dgm:t>
        <a:bodyPr/>
        <a:lstStyle/>
        <a:p>
          <a:r>
            <a:rPr lang="en-US" sz="3600" dirty="0" err="1">
              <a:latin typeface="Times New Roman" pitchFamily="18" charset="0"/>
              <a:cs typeface="Times New Roman" pitchFamily="18" charset="0"/>
            </a:rPr>
            <a:t>JComponents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C3FDF952-79F1-4032-A9D1-6AA2F8D0DA00}" type="parTrans" cxnId="{4A04FB3B-B0AA-4167-B4CC-7816B5CA6345}">
      <dgm:prSet/>
      <dgm:spPr/>
      <dgm:t>
        <a:bodyPr/>
        <a:lstStyle/>
        <a:p>
          <a:endParaRPr lang="en-US"/>
        </a:p>
      </dgm:t>
    </dgm:pt>
    <dgm:pt modelId="{2D0F105C-A8BD-47D6-A097-FB64D6308DBC}" type="sibTrans" cxnId="{4A04FB3B-B0AA-4167-B4CC-7816B5CA6345}">
      <dgm:prSet/>
      <dgm:spPr/>
      <dgm:t>
        <a:bodyPr/>
        <a:lstStyle/>
        <a:p>
          <a:endParaRPr lang="en-US"/>
        </a:p>
      </dgm:t>
    </dgm:pt>
    <dgm:pt modelId="{79318394-5224-4893-AF5C-6FFBE511F8C3}" type="pres">
      <dgm:prSet presAssocID="{C98C41DB-A256-4DD6-9087-BEEDD9D36424}" presName="Name0" presStyleCnt="0">
        <dgm:presLayoutVars>
          <dgm:chMax val="7"/>
          <dgm:chPref val="7"/>
          <dgm:dir/>
        </dgm:presLayoutVars>
      </dgm:prSet>
      <dgm:spPr/>
    </dgm:pt>
    <dgm:pt modelId="{4F76F852-A85A-4F9F-8C5D-1DA65793965C}" type="pres">
      <dgm:prSet presAssocID="{C98C41DB-A256-4DD6-9087-BEEDD9D36424}" presName="Name1" presStyleCnt="0"/>
      <dgm:spPr/>
    </dgm:pt>
    <dgm:pt modelId="{F6026DCC-AF97-482C-A922-1EBA1A6F26C7}" type="pres">
      <dgm:prSet presAssocID="{C98C41DB-A256-4DD6-9087-BEEDD9D36424}" presName="cycle" presStyleCnt="0"/>
      <dgm:spPr/>
    </dgm:pt>
    <dgm:pt modelId="{528CF905-E8B3-4A8C-B401-7965387F7C73}" type="pres">
      <dgm:prSet presAssocID="{C98C41DB-A256-4DD6-9087-BEEDD9D36424}" presName="srcNode" presStyleLbl="node1" presStyleIdx="0" presStyleCnt="2"/>
      <dgm:spPr/>
    </dgm:pt>
    <dgm:pt modelId="{E3AF4CFE-EFD8-4FF0-8409-D027A37D0B12}" type="pres">
      <dgm:prSet presAssocID="{C98C41DB-A256-4DD6-9087-BEEDD9D36424}" presName="conn" presStyleLbl="parChTrans1D2" presStyleIdx="0" presStyleCnt="1"/>
      <dgm:spPr/>
    </dgm:pt>
    <dgm:pt modelId="{5EDE7D33-F6BC-4D84-8A2C-78525067C1B5}" type="pres">
      <dgm:prSet presAssocID="{C98C41DB-A256-4DD6-9087-BEEDD9D36424}" presName="extraNode" presStyleLbl="node1" presStyleIdx="0" presStyleCnt="2"/>
      <dgm:spPr/>
    </dgm:pt>
    <dgm:pt modelId="{8F9BCFB6-4E51-43CA-BE15-9AFB8F2DBBB1}" type="pres">
      <dgm:prSet presAssocID="{C98C41DB-A256-4DD6-9087-BEEDD9D36424}" presName="dstNode" presStyleLbl="node1" presStyleIdx="0" presStyleCnt="2"/>
      <dgm:spPr/>
    </dgm:pt>
    <dgm:pt modelId="{7D835E4F-D12D-4C01-A8F5-F67D8537CF93}" type="pres">
      <dgm:prSet presAssocID="{71B04466-D9A0-4B9E-9BC0-EBC0492FE74B}" presName="text_1" presStyleLbl="node1" presStyleIdx="0" presStyleCnt="2">
        <dgm:presLayoutVars>
          <dgm:bulletEnabled val="1"/>
        </dgm:presLayoutVars>
      </dgm:prSet>
      <dgm:spPr/>
    </dgm:pt>
    <dgm:pt modelId="{4DEF6751-A8E4-4E60-BD4B-18BA2EE98802}" type="pres">
      <dgm:prSet presAssocID="{71B04466-D9A0-4B9E-9BC0-EBC0492FE74B}" presName="accent_1" presStyleCnt="0"/>
      <dgm:spPr/>
    </dgm:pt>
    <dgm:pt modelId="{7FD3B86B-6DFA-473D-9F0A-7B8745B4DD3D}" type="pres">
      <dgm:prSet presAssocID="{71B04466-D9A0-4B9E-9BC0-EBC0492FE74B}" presName="accentRepeatNode" presStyleLbl="solidFgAcc1" presStyleIdx="0" presStyleCnt="2"/>
      <dgm:spPr/>
    </dgm:pt>
    <dgm:pt modelId="{480F4DDC-C5FA-4FBA-85C3-73E5215C05D7}" type="pres">
      <dgm:prSet presAssocID="{0E23AD6E-92A4-42FB-80D3-F3DDE7B8546B}" presName="text_2" presStyleLbl="node1" presStyleIdx="1" presStyleCnt="2">
        <dgm:presLayoutVars>
          <dgm:bulletEnabled val="1"/>
        </dgm:presLayoutVars>
      </dgm:prSet>
      <dgm:spPr/>
    </dgm:pt>
    <dgm:pt modelId="{73662DBC-C7BD-43EB-9EED-249985FB3FFE}" type="pres">
      <dgm:prSet presAssocID="{0E23AD6E-92A4-42FB-80D3-F3DDE7B8546B}" presName="accent_2" presStyleCnt="0"/>
      <dgm:spPr/>
    </dgm:pt>
    <dgm:pt modelId="{45CBDD9B-CF2D-47D1-BFCD-A15D99C8E2B7}" type="pres">
      <dgm:prSet presAssocID="{0E23AD6E-92A4-42FB-80D3-F3DDE7B8546B}" presName="accentRepeatNode" presStyleLbl="solidFgAcc1" presStyleIdx="1" presStyleCnt="2"/>
      <dgm:spPr/>
    </dgm:pt>
  </dgm:ptLst>
  <dgm:cxnLst>
    <dgm:cxn modelId="{7C1F251C-08AB-4751-A06E-62FA0828B880}" type="presOf" srcId="{C98C41DB-A256-4DD6-9087-BEEDD9D36424}" destId="{79318394-5224-4893-AF5C-6FFBE511F8C3}" srcOrd="0" destOrd="0" presId="urn:microsoft.com/office/officeart/2008/layout/VerticalCurvedList"/>
    <dgm:cxn modelId="{4A04FB3B-B0AA-4167-B4CC-7816B5CA6345}" srcId="{C98C41DB-A256-4DD6-9087-BEEDD9D36424}" destId="{71B04466-D9A0-4B9E-9BC0-EBC0492FE74B}" srcOrd="0" destOrd="0" parTransId="{C3FDF952-79F1-4032-A9D1-6AA2F8D0DA00}" sibTransId="{2D0F105C-A8BD-47D6-A097-FB64D6308DBC}"/>
    <dgm:cxn modelId="{967B4B66-CABF-4356-B05B-43E74C31A2E2}" srcId="{C98C41DB-A256-4DD6-9087-BEEDD9D36424}" destId="{0E23AD6E-92A4-42FB-80D3-F3DDE7B8546B}" srcOrd="1" destOrd="0" parTransId="{916ECB8D-6A91-4462-A3A5-7B4E5F975FCC}" sibTransId="{6871F8D2-2311-432E-8A67-DC4D42A7B085}"/>
    <dgm:cxn modelId="{DA954B57-7E62-457D-AFF5-295E26B60267}" type="presOf" srcId="{2D0F105C-A8BD-47D6-A097-FB64D6308DBC}" destId="{E3AF4CFE-EFD8-4FF0-8409-D027A37D0B12}" srcOrd="0" destOrd="0" presId="urn:microsoft.com/office/officeart/2008/layout/VerticalCurvedList"/>
    <dgm:cxn modelId="{0ACAF8B2-8812-4153-BC23-1954FFD6AC7D}" type="presOf" srcId="{71B04466-D9A0-4B9E-9BC0-EBC0492FE74B}" destId="{7D835E4F-D12D-4C01-A8F5-F67D8537CF93}" srcOrd="0" destOrd="0" presId="urn:microsoft.com/office/officeart/2008/layout/VerticalCurvedList"/>
    <dgm:cxn modelId="{4BC249CC-3A3E-4BD3-BBD4-09D3A86BF8F3}" type="presOf" srcId="{0E23AD6E-92A4-42FB-80D3-F3DDE7B8546B}" destId="{480F4DDC-C5FA-4FBA-85C3-73E5215C05D7}" srcOrd="0" destOrd="0" presId="urn:microsoft.com/office/officeart/2008/layout/VerticalCurvedList"/>
    <dgm:cxn modelId="{F50200AC-F4CD-4F56-B98D-7573A9E9BBFA}" type="presParOf" srcId="{79318394-5224-4893-AF5C-6FFBE511F8C3}" destId="{4F76F852-A85A-4F9F-8C5D-1DA65793965C}" srcOrd="0" destOrd="0" presId="urn:microsoft.com/office/officeart/2008/layout/VerticalCurvedList"/>
    <dgm:cxn modelId="{A49CD6B3-7452-420D-83D9-063DBA1EAB1A}" type="presParOf" srcId="{4F76F852-A85A-4F9F-8C5D-1DA65793965C}" destId="{F6026DCC-AF97-482C-A922-1EBA1A6F26C7}" srcOrd="0" destOrd="0" presId="urn:microsoft.com/office/officeart/2008/layout/VerticalCurvedList"/>
    <dgm:cxn modelId="{9D93D1BA-5528-4970-9D33-EBD49CE9F3ED}" type="presParOf" srcId="{F6026DCC-AF97-482C-A922-1EBA1A6F26C7}" destId="{528CF905-E8B3-4A8C-B401-7965387F7C73}" srcOrd="0" destOrd="0" presId="urn:microsoft.com/office/officeart/2008/layout/VerticalCurvedList"/>
    <dgm:cxn modelId="{59060193-8685-45C2-A58C-A123F497B64A}" type="presParOf" srcId="{F6026DCC-AF97-482C-A922-1EBA1A6F26C7}" destId="{E3AF4CFE-EFD8-4FF0-8409-D027A37D0B12}" srcOrd="1" destOrd="0" presId="urn:microsoft.com/office/officeart/2008/layout/VerticalCurvedList"/>
    <dgm:cxn modelId="{FC3CC4EA-0ABA-4498-82F9-7B7881995A0B}" type="presParOf" srcId="{F6026DCC-AF97-482C-A922-1EBA1A6F26C7}" destId="{5EDE7D33-F6BC-4D84-8A2C-78525067C1B5}" srcOrd="2" destOrd="0" presId="urn:microsoft.com/office/officeart/2008/layout/VerticalCurvedList"/>
    <dgm:cxn modelId="{748A8B72-76E8-4B12-83A8-3A30E0C12B40}" type="presParOf" srcId="{F6026DCC-AF97-482C-A922-1EBA1A6F26C7}" destId="{8F9BCFB6-4E51-43CA-BE15-9AFB8F2DBBB1}" srcOrd="3" destOrd="0" presId="urn:microsoft.com/office/officeart/2008/layout/VerticalCurvedList"/>
    <dgm:cxn modelId="{1DBC5002-7CD8-4BDB-8D94-DEA1A9F3466C}" type="presParOf" srcId="{4F76F852-A85A-4F9F-8C5D-1DA65793965C}" destId="{7D835E4F-D12D-4C01-A8F5-F67D8537CF93}" srcOrd="1" destOrd="0" presId="urn:microsoft.com/office/officeart/2008/layout/VerticalCurvedList"/>
    <dgm:cxn modelId="{0F215016-BF51-458B-8ACA-F38CF716A94A}" type="presParOf" srcId="{4F76F852-A85A-4F9F-8C5D-1DA65793965C}" destId="{4DEF6751-A8E4-4E60-BD4B-18BA2EE98802}" srcOrd="2" destOrd="0" presId="urn:microsoft.com/office/officeart/2008/layout/VerticalCurvedList"/>
    <dgm:cxn modelId="{1EE92A1F-DE81-4B07-B7A1-B7613EC45A7D}" type="presParOf" srcId="{4DEF6751-A8E4-4E60-BD4B-18BA2EE98802}" destId="{7FD3B86B-6DFA-473D-9F0A-7B8745B4DD3D}" srcOrd="0" destOrd="0" presId="urn:microsoft.com/office/officeart/2008/layout/VerticalCurvedList"/>
    <dgm:cxn modelId="{860A57A1-6EB9-4AA4-800A-5293161AC3A6}" type="presParOf" srcId="{4F76F852-A85A-4F9F-8C5D-1DA65793965C}" destId="{480F4DDC-C5FA-4FBA-85C3-73E5215C05D7}" srcOrd="3" destOrd="0" presId="urn:microsoft.com/office/officeart/2008/layout/VerticalCurvedList"/>
    <dgm:cxn modelId="{98987FBA-4033-4259-A43F-9FCAFF5D3EE1}" type="presParOf" srcId="{4F76F852-A85A-4F9F-8C5D-1DA65793965C}" destId="{73662DBC-C7BD-43EB-9EED-249985FB3FFE}" srcOrd="4" destOrd="0" presId="urn:microsoft.com/office/officeart/2008/layout/VerticalCurvedList"/>
    <dgm:cxn modelId="{8B2623F3-CFFF-45EC-813B-4FE0B5F94965}" type="presParOf" srcId="{73662DBC-C7BD-43EB-9EED-249985FB3FFE}" destId="{45CBDD9B-CF2D-47D1-BFCD-A15D99C8E2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4CFE-EFD8-4FF0-8409-D027A37D0B12}">
      <dsp:nvSpPr>
        <dsp:cNvPr id="0" name=""/>
        <dsp:cNvSpPr/>
      </dsp:nvSpPr>
      <dsp:spPr>
        <a:xfrm>
          <a:off x="-4404725" y="-680490"/>
          <a:ext cx="5285926" cy="5285926"/>
        </a:xfrm>
        <a:prstGeom prst="blockArc">
          <a:avLst>
            <a:gd name="adj1" fmla="val 18900000"/>
            <a:gd name="adj2" fmla="val 2700000"/>
            <a:gd name="adj3" fmla="val 40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35E4F-D12D-4C01-A8F5-F67D8537CF93}">
      <dsp:nvSpPr>
        <dsp:cNvPr id="0" name=""/>
        <dsp:cNvSpPr/>
      </dsp:nvSpPr>
      <dsp:spPr>
        <a:xfrm>
          <a:off x="721503" y="560717"/>
          <a:ext cx="7370509" cy="1121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001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JComponents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21503" y="560717"/>
        <a:ext cx="7370509" cy="1121278"/>
      </dsp:txXfrm>
    </dsp:sp>
    <dsp:sp modelId="{7FD3B86B-6DFA-473D-9F0A-7B8745B4DD3D}">
      <dsp:nvSpPr>
        <dsp:cNvPr id="0" name=""/>
        <dsp:cNvSpPr/>
      </dsp:nvSpPr>
      <dsp:spPr>
        <a:xfrm>
          <a:off x="20704" y="420557"/>
          <a:ext cx="1401597" cy="14015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F4DDC-C5FA-4FBA-85C3-73E5215C05D7}">
      <dsp:nvSpPr>
        <dsp:cNvPr id="0" name=""/>
        <dsp:cNvSpPr/>
      </dsp:nvSpPr>
      <dsp:spPr>
        <a:xfrm>
          <a:off x="721503" y="2242949"/>
          <a:ext cx="7370509" cy="1121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001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>
              <a:latin typeface="Times New Roman" pitchFamily="18" charset="0"/>
              <a:cs typeface="Times New Roman" pitchFamily="18" charset="0"/>
            </a:rPr>
            <a:t>số</a:t>
          </a:r>
          <a:r>
            <a:rPr lang="en-US" sz="3600" kern="1200" dirty="0">
              <a:latin typeface="Times New Roman" pitchFamily="18" charset="0"/>
              <a:cs typeface="Times New Roman" pitchFamily="18" charset="0"/>
            </a:rPr>
            <a:t> Swing Components</a:t>
          </a:r>
        </a:p>
      </dsp:txBody>
      <dsp:txXfrm>
        <a:off x="721503" y="2242949"/>
        <a:ext cx="7370509" cy="1121278"/>
      </dsp:txXfrm>
    </dsp:sp>
    <dsp:sp modelId="{45CBDD9B-CF2D-47D1-BFCD-A15D99C8E2B7}">
      <dsp:nvSpPr>
        <dsp:cNvPr id="0" name=""/>
        <dsp:cNvSpPr/>
      </dsp:nvSpPr>
      <dsp:spPr>
        <a:xfrm>
          <a:off x="20704" y="2102789"/>
          <a:ext cx="1401597" cy="14015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815A83-21D4-4526-9CE6-2D86A6D2862D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4B52D9B-B8BF-4BE9-8674-916B43F4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B52D9B-B8BF-4BE9-8674-916B43F40A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4F2B-A6C6-42A9-A80C-2D9AB18E5E70}" type="datetime1">
              <a:rPr lang="en-US" smtClean="0"/>
              <a:t>11/2/2020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40503-E42D-4267-812F-3E78873EA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563897" y="6368142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 Java: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Lập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trình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Desktop                        </a:t>
            </a: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344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C2C2-70B1-451B-B1FC-CE9BE6D234A6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EE0798-DDDA-46B4-8D13-9AA881D9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23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A3F5-1854-4DC6-8718-ECE87052341B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B703B-2EA5-417E-A0C3-536B6028F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639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8B1E0-E786-4ABE-AFB9-FAB73ACB9B9E}" type="datetime1">
              <a:rPr lang="en-US" smtClean="0"/>
              <a:t>11/2/2020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6D38-1BE7-40D6-95EC-01D92E54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62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576E1-DE0A-4802-B911-868B3029648C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8DFAC62-5A9B-4256-A05E-9850F679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5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3D4A-71B5-4F11-91FE-B0AD6D1F8BA3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2A26-6D5A-4BBD-A1FF-4AF9573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57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9474B-1979-4C75-9E39-56C96D218036}" type="datetime1">
              <a:rPr lang="en-US" smtClean="0"/>
              <a:t>11/2/2020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73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32CF-4025-4142-97FF-C53866737212}" type="datetime1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F291-6C46-4715-96D9-E87DE87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5B4E5-C4EE-4EA3-8148-7D9573D46D46}" type="datetime1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DBAE-F7E1-480D-AF35-29189A18B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6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D1A1-9EA5-4210-A760-B11A889B819F}" type="datetime1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E293-DD88-4BF3-B1CC-D512B607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90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1D84A-87FF-43B4-B07A-6E303858F004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198-BE29-46E6-B0D7-311405F2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89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>
            <a:lvl1pPr marL="273050" indent="-273050">
              <a:buClr>
                <a:srgbClr val="002060"/>
              </a:buClr>
              <a:buFont typeface="Symbol" pitchFamily="18" charset="2"/>
              <a:buChar char="·"/>
              <a:defRPr sz="3600">
                <a:latin typeface="Times New Roman" pitchFamily="18" charset="0"/>
                <a:cs typeface="Times New Roman" pitchFamily="18" charset="0"/>
              </a:defRPr>
            </a:lvl1pPr>
            <a:lvl2pPr marL="639763" indent="-246063">
              <a:buClr>
                <a:srgbClr val="002060"/>
              </a:buClr>
              <a:buFont typeface="Wingdings" pitchFamily="2" charset="2"/>
              <a:buChar char="Ø"/>
              <a:defRPr sz="3200">
                <a:latin typeface="Times New Roman" pitchFamily="18" charset="0"/>
                <a:cs typeface="Times New Roman" pitchFamily="18" charset="0"/>
              </a:defRPr>
            </a:lvl2pPr>
            <a:lvl3pPr marL="914400" indent="-246063">
              <a:buClr>
                <a:srgbClr val="002060"/>
              </a:buClr>
              <a:buFont typeface="Wingdings" pitchFamily="2" charset="2"/>
              <a:buChar char="v"/>
              <a:defRPr>
                <a:latin typeface="Times New Roman" pitchFamily="18" charset="0"/>
                <a:cs typeface="Times New Roman" pitchFamily="18" charset="0"/>
              </a:defRPr>
            </a:lvl3pPr>
            <a:lvl4pPr marL="1187450" indent="-209550">
              <a:buClr>
                <a:srgbClr val="002060"/>
              </a:buClr>
              <a:buFont typeface="Wingdings" pitchFamily="2" charset="2"/>
              <a:buChar char="§"/>
              <a:defRPr>
                <a:latin typeface="Times New Roman" pitchFamily="18" charset="0"/>
                <a:cs typeface="Times New Roman" pitchFamily="18" charset="0"/>
              </a:defRPr>
            </a:lvl4pPr>
            <a:lvl5pPr marL="1462088" indent="-209550">
              <a:buClr>
                <a:srgbClr val="002060"/>
              </a:buClr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A6DB-D9C9-4AD3-9024-7B58E4ABD092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A303D800-2B31-4B5C-8617-870AB2E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621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EAA6-952A-41D1-BAA2-CD969B377223}" type="datetime1">
              <a:rPr lang="en-US" smtClean="0"/>
              <a:t>11/2/2020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4A5C-5E45-4DAC-ACAA-04AC41088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6D01C-7146-4C9B-AFCD-A45D8F516823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F68-0D77-416C-8015-2853C80F6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6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8F065-3EB1-4FBF-B87A-9DED40213C26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F8D4-8918-4ADE-A4F7-9367B749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01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E3079-50A9-4499-8D32-796AD5655359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8D12F-C683-46E6-B8B3-78CA5223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1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A3BD4-9CD4-4109-9512-4446866CDFA7}" type="datetime1">
              <a:rPr lang="en-US" smtClean="0"/>
              <a:t>11/2/2020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20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521B0-EA12-4872-B3F2-F84C7D778E71}" type="datetime1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D280C-2919-4084-BCD0-D68FF2C4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27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3EE3-3443-45D0-9F37-69F0EB975598}" type="datetime1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223B15-86E7-44E5-B27E-9623E70EE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5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5EE19-9636-4264-AE5E-2BFB937FBDC8}" type="datetime1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FD257-A79B-4EDE-9DE9-C9555A2E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86648-D273-48BE-AD5A-035724278150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9A04A-1A0D-45BF-BFDC-CD98F973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1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709A7-BCD9-4396-896F-410FAC4FD555}" type="datetime1">
              <a:rPr lang="en-US" smtClean="0"/>
              <a:t>11/2/2020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A9C9D-001E-48C9-B14F-37C4E8161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99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114E49-02D2-40EE-AAD0-34B642800552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latin typeface="Palatino Linotype" pitchFamily="18" charset="0"/>
              </a:defRPr>
            </a:lvl1pPr>
          </a:lstStyle>
          <a:p>
            <a:pPr>
              <a:defRPr/>
            </a:pPr>
            <a:fld id="{6BEDDAA5-8D89-49EB-9F89-33594B26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AE38E9-9148-45A7-9BC6-05AE858612A1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085288E-0695-4CB7-997F-4D79050D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SWE1031_TH02.1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BAITH/CNTT.SWE1031_TH02.3.docx" TargetMode="External"/><Relationship Id="rId4" Type="http://schemas.openxmlformats.org/officeDocument/2006/relationships/hyperlink" Target="../BAITH/CNTT.SWE1031_TH02.2.docx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3932" y="1828800"/>
            <a:ext cx="10468864" cy="18288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40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THÀNH</a:t>
            </a:r>
            <a:r>
              <a:rPr lang="en-US" sz="40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40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GUI </a:t>
            </a:r>
            <a:r>
              <a:rPr lang="en-US" sz="40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CƠ</a:t>
            </a:r>
            <a:r>
              <a:rPr lang="en-US" sz="40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BẢN</a:t>
            </a:r>
            <a:endParaRPr lang="en-US" sz="40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98526"/>
            <a:ext cx="369146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46927" y="4128283"/>
            <a:ext cx="44325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r>
              <a:rPr lang="en-US" sz="2400" dirty="0" err="1">
                <a:solidFill>
                  <a:srgbClr val="002060"/>
                </a:solidFill>
                <a:ea typeface="Tahoma" pitchFamily="34" charset="0"/>
              </a:rPr>
              <a:t>ThS</a:t>
            </a:r>
            <a:r>
              <a:rPr lang="en-US" sz="2400" dirty="0">
                <a:solidFill>
                  <a:srgbClr val="002060"/>
                </a:solidFill>
                <a:ea typeface="Tahoma" pitchFamily="34" charset="0"/>
              </a:rPr>
              <a:t>. </a:t>
            </a:r>
            <a:r>
              <a:rPr lang="en-US" sz="2400" dirty="0" err="1">
                <a:solidFill>
                  <a:srgbClr val="002060"/>
                </a:solidFill>
                <a:ea typeface="Tahoma" pitchFamily="34" charset="0"/>
              </a:rPr>
              <a:t>Trần</a:t>
            </a:r>
            <a:r>
              <a:rPr lang="en-US" sz="2400" dirty="0">
                <a:solidFill>
                  <a:srgbClr val="002060"/>
                </a:solidFill>
                <a:ea typeface="Tahoma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a typeface="Tahoma" pitchFamily="34" charset="0"/>
              </a:rPr>
              <a:t>Thị</a:t>
            </a:r>
            <a:r>
              <a:rPr lang="en-US" sz="2400" dirty="0">
                <a:solidFill>
                  <a:srgbClr val="002060"/>
                </a:solidFill>
                <a:ea typeface="Tahoma" pitchFamily="34" charset="0"/>
              </a:rPr>
              <a:t> Minh </a:t>
            </a:r>
            <a:r>
              <a:rPr lang="en-US" sz="2400" dirty="0" err="1">
                <a:solidFill>
                  <a:srgbClr val="002060"/>
                </a:solidFill>
                <a:ea typeface="Tahoma" pitchFamily="34" charset="0"/>
              </a:rPr>
              <a:t>Thảo</a:t>
            </a:r>
            <a:endParaRPr lang="en-US" sz="2400" dirty="0">
              <a:solidFill>
                <a:srgbClr val="002060"/>
              </a:solidFill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1141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1981200"/>
            <a:ext cx="557613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638425"/>
            <a:ext cx="40957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54224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JLabel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967231"/>
            <a:ext cx="11430000" cy="4389120"/>
          </a:xfrm>
        </p:spPr>
        <p:txBody>
          <a:bodyPr/>
          <a:lstStyle/>
          <a:p>
            <a:r>
              <a:rPr lang="vi-VN" dirty="0"/>
              <a:t>Được dùng để hiện thị văn bản (text) </a:t>
            </a:r>
            <a:r>
              <a:rPr lang="en-US" dirty="0" err="1"/>
              <a:t>và</a:t>
            </a:r>
            <a:r>
              <a:rPr lang="vi-VN" dirty="0"/>
              <a:t> hình ảnh </a:t>
            </a:r>
          </a:p>
          <a:p>
            <a:r>
              <a:rPr lang="vi-VN" dirty="0"/>
              <a:t>Tạo hiệu ứng trực quan cho </a:t>
            </a:r>
            <a:r>
              <a:rPr lang="en-US" dirty="0" err="1"/>
              <a:t>màn</a:t>
            </a:r>
            <a:r>
              <a:rPr lang="vi-VN" dirty="0"/>
              <a:t> hình giao diện</a:t>
            </a:r>
          </a:p>
          <a:p>
            <a:r>
              <a:rPr lang="vi-VN" dirty="0"/>
              <a:t>Constructor:</a:t>
            </a:r>
          </a:p>
          <a:p>
            <a:pPr lvl="1"/>
            <a:r>
              <a:rPr lang="vi-VN" dirty="0"/>
              <a:t>JLabel(Icon img)</a:t>
            </a:r>
          </a:p>
          <a:p>
            <a:pPr lvl="1"/>
            <a:r>
              <a:rPr lang="vi-VN" dirty="0"/>
              <a:t>JLabel(String st)</a:t>
            </a:r>
          </a:p>
          <a:p>
            <a:pPr lvl="1"/>
            <a:r>
              <a:rPr lang="vi-VN" dirty="0"/>
              <a:t>JLabel(String st, Icon img, int align)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0749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</a:t>
            </a:r>
            <a:r>
              <a:rPr lang="en-US" dirty="0"/>
              <a:t>à</a:t>
            </a:r>
            <a:r>
              <a:rPr lang="vi-VN" dirty="0"/>
              <a:t> lớp cha của tất cả c</a:t>
            </a:r>
            <a:r>
              <a:rPr lang="en-US" dirty="0"/>
              <a:t>á</a:t>
            </a:r>
            <a:r>
              <a:rPr lang="vi-VN" dirty="0"/>
              <a:t>c lớp hiển thị văn bản </a:t>
            </a:r>
            <a:r>
              <a:rPr lang="en-US" dirty="0" err="1"/>
              <a:t>như</a:t>
            </a:r>
            <a:r>
              <a:rPr lang="en-US" dirty="0"/>
              <a:t>:</a:t>
            </a:r>
            <a:endParaRPr lang="vi-VN" dirty="0"/>
          </a:p>
          <a:p>
            <a:pPr lvl="1"/>
            <a:r>
              <a:rPr lang="vi-VN" dirty="0"/>
              <a:t> JTextField</a:t>
            </a:r>
          </a:p>
          <a:p>
            <a:pPr lvl="1"/>
            <a:r>
              <a:rPr lang="vi-VN" dirty="0"/>
              <a:t> JTextArea</a:t>
            </a:r>
          </a:p>
          <a:p>
            <a:pPr lvl="1"/>
            <a:r>
              <a:rPr lang="vi-VN" dirty="0"/>
              <a:t> JEditorPane</a:t>
            </a:r>
          </a:p>
          <a:p>
            <a:pPr lvl="1"/>
            <a:r>
              <a:rPr lang="vi-VN" dirty="0"/>
              <a:t> JTextPane</a:t>
            </a:r>
          </a:p>
          <a:p>
            <a:pPr lvl="1"/>
            <a:r>
              <a:rPr lang="vi-VN" dirty="0"/>
              <a:t> JPasswordField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6458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Cho phép soạn thảo chỉ một dòng văn bản</a:t>
            </a:r>
          </a:p>
          <a:p>
            <a:r>
              <a:rPr lang="vi-VN" dirty="0"/>
              <a:t>Constructor:</a:t>
            </a:r>
          </a:p>
          <a:p>
            <a:pPr lvl="1"/>
            <a:r>
              <a:rPr lang="vi-VN" dirty="0"/>
              <a:t>JTextField()</a:t>
            </a:r>
          </a:p>
          <a:p>
            <a:pPr lvl="1"/>
            <a:r>
              <a:rPr lang="vi-VN" dirty="0"/>
              <a:t>JTextField(int colums)</a:t>
            </a:r>
          </a:p>
          <a:p>
            <a:pPr lvl="1"/>
            <a:r>
              <a:rPr lang="vi-VN" dirty="0"/>
              <a:t>JTextField(String text)</a:t>
            </a:r>
          </a:p>
          <a:p>
            <a:pPr lvl="1"/>
            <a:r>
              <a:rPr lang="vi-VN" dirty="0"/>
              <a:t>JTextField(String text, int column)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3621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0533"/>
            <a:ext cx="6919913" cy="448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4633912"/>
            <a:ext cx="67532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36659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719581"/>
            <a:ext cx="10972800" cy="4389120"/>
          </a:xfrm>
        </p:spPr>
        <p:txBody>
          <a:bodyPr/>
          <a:lstStyle/>
          <a:p>
            <a:r>
              <a:rPr lang="vi-VN" dirty="0"/>
              <a:t>Cho phép soạn thảo nhiều dòng văn bản</a:t>
            </a:r>
          </a:p>
          <a:p>
            <a:r>
              <a:rPr lang="vi-VN" dirty="0"/>
              <a:t>Hỗ trợ thanh cuộn.</a:t>
            </a:r>
          </a:p>
          <a:p>
            <a:r>
              <a:rPr lang="vi-VN" dirty="0"/>
              <a:t>Constructor:</a:t>
            </a:r>
          </a:p>
          <a:p>
            <a:pPr lvl="1"/>
            <a:r>
              <a:rPr lang="vi-VN" dirty="0"/>
              <a:t>JTextArea()</a:t>
            </a:r>
          </a:p>
          <a:p>
            <a:pPr lvl="1"/>
            <a:r>
              <a:rPr lang="vi-VN" dirty="0"/>
              <a:t>JTextArea(int rows, int colums)</a:t>
            </a:r>
          </a:p>
          <a:p>
            <a:pPr lvl="1"/>
            <a:r>
              <a:rPr lang="vi-VN" dirty="0"/>
              <a:t>JTextArea(String text)</a:t>
            </a:r>
          </a:p>
          <a:p>
            <a:pPr lvl="1"/>
            <a:r>
              <a:rPr lang="vi-VN" dirty="0"/>
              <a:t>JTextField(String text, int rows, int column)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78009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9" y="566738"/>
            <a:ext cx="7129462" cy="46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3938588"/>
            <a:ext cx="48672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45303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800100"/>
          </a:xfrm>
        </p:spPr>
        <p:txBody>
          <a:bodyPr>
            <a:normAutofit/>
          </a:bodyPr>
          <a:lstStyle/>
          <a:p>
            <a:r>
              <a:rPr lang="vi-VN" dirty="0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14781"/>
            <a:ext cx="10972800" cy="4389120"/>
          </a:xfrm>
        </p:spPr>
        <p:txBody>
          <a:bodyPr/>
          <a:lstStyle/>
          <a:p>
            <a:r>
              <a:rPr lang="vi-VN" dirty="0"/>
              <a:t>L</a:t>
            </a:r>
            <a:r>
              <a:rPr lang="en-US" dirty="0"/>
              <a:t>à</a:t>
            </a:r>
            <a:r>
              <a:rPr lang="vi-VN" dirty="0"/>
              <a:t> mở rộng của JTextField</a:t>
            </a:r>
          </a:p>
          <a:p>
            <a:r>
              <a:rPr lang="vi-VN" dirty="0"/>
              <a:t>Che giấu c</a:t>
            </a:r>
            <a:r>
              <a:rPr lang="en-US" dirty="0"/>
              <a:t>á</a:t>
            </a:r>
            <a:r>
              <a:rPr lang="vi-VN" dirty="0"/>
              <a:t>c ký tự m</a:t>
            </a:r>
            <a:r>
              <a:rPr lang="en-US" dirty="0"/>
              <a:t>à</a:t>
            </a:r>
            <a:r>
              <a:rPr lang="vi-VN" dirty="0"/>
              <a:t> người sử dụng nhập v</a:t>
            </a:r>
            <a:r>
              <a:rPr lang="en-US" dirty="0"/>
              <a:t>à</a:t>
            </a:r>
            <a:r>
              <a:rPr lang="vi-VN" dirty="0"/>
              <a:t>o.</a:t>
            </a:r>
          </a:p>
          <a:p>
            <a:r>
              <a:rPr lang="vi-VN" dirty="0"/>
              <a:t>Constructor:</a:t>
            </a:r>
          </a:p>
          <a:p>
            <a:pPr lvl="1"/>
            <a:r>
              <a:rPr lang="vi-VN" dirty="0"/>
              <a:t>JPasswordField()</a:t>
            </a:r>
          </a:p>
          <a:p>
            <a:pPr lvl="1"/>
            <a:r>
              <a:rPr lang="vi-VN" dirty="0"/>
              <a:t>JPasswordField(int colums)</a:t>
            </a:r>
          </a:p>
          <a:p>
            <a:pPr lvl="1"/>
            <a:r>
              <a:rPr lang="vi-VN" dirty="0"/>
              <a:t>JPasswordField (String text)</a:t>
            </a:r>
          </a:p>
          <a:p>
            <a:pPr lvl="1"/>
            <a:r>
              <a:rPr lang="vi-VN" dirty="0"/>
              <a:t>JTextField(String text, int column)</a:t>
            </a:r>
          </a:p>
          <a:p>
            <a:pPr lvl="1"/>
            <a:r>
              <a:rPr lang="vi-VN" dirty="0"/>
              <a:t>JTextField(Document doc, String text, int column)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7633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738189"/>
            <a:ext cx="7005637" cy="455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4504504"/>
            <a:ext cx="5000625" cy="145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259651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9100"/>
            <a:ext cx="10972800" cy="1143000"/>
          </a:xfrm>
        </p:spPr>
        <p:txBody>
          <a:bodyPr/>
          <a:lstStyle/>
          <a:p>
            <a:r>
              <a:rPr lang="en-US" dirty="0" err="1"/>
              <a:t>JButton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395731"/>
            <a:ext cx="10972800" cy="4389120"/>
          </a:xfrm>
        </p:spPr>
        <p:txBody>
          <a:bodyPr/>
          <a:lstStyle/>
          <a:p>
            <a:r>
              <a:rPr lang="vi-VN" dirty="0"/>
              <a:t>L</a:t>
            </a:r>
            <a:r>
              <a:rPr lang="en-US" dirty="0"/>
              <a:t>à</a:t>
            </a:r>
            <a:r>
              <a:rPr lang="vi-VN" dirty="0"/>
              <a:t> componet m</a:t>
            </a:r>
            <a:r>
              <a:rPr lang="en-US" dirty="0"/>
              <a:t>à</a:t>
            </a:r>
            <a:r>
              <a:rPr lang="vi-VN" dirty="0"/>
              <a:t> người sử dụng nhấp chuột để kích hoạt một h</a:t>
            </a:r>
            <a:r>
              <a:rPr lang="en-US" dirty="0"/>
              <a:t>à</a:t>
            </a:r>
            <a:r>
              <a:rPr lang="vi-VN" dirty="0"/>
              <a:t>nh động cụ thể.</a:t>
            </a:r>
          </a:p>
          <a:p>
            <a:r>
              <a:rPr lang="vi-VN" dirty="0"/>
              <a:t>L</a:t>
            </a:r>
            <a:r>
              <a:rPr lang="en-US" dirty="0"/>
              <a:t>à</a:t>
            </a:r>
            <a:r>
              <a:rPr lang="vi-VN" dirty="0"/>
              <a:t> lớp con của lớp AbstractionButton</a:t>
            </a:r>
          </a:p>
          <a:p>
            <a:r>
              <a:rPr lang="vi-VN" dirty="0"/>
              <a:t>Constructor:</a:t>
            </a:r>
          </a:p>
          <a:p>
            <a:pPr lvl="1"/>
            <a:r>
              <a:rPr lang="vi-VN" dirty="0"/>
              <a:t>JButton()</a:t>
            </a:r>
          </a:p>
          <a:p>
            <a:pPr lvl="1"/>
            <a:r>
              <a:rPr lang="vi-VN" dirty="0"/>
              <a:t>JButton(Icon icon)</a:t>
            </a:r>
          </a:p>
          <a:p>
            <a:pPr lvl="1"/>
            <a:r>
              <a:rPr lang="vi-VN" dirty="0"/>
              <a:t>JButton(String text)</a:t>
            </a:r>
          </a:p>
          <a:p>
            <a:pPr lvl="1"/>
            <a:r>
              <a:rPr lang="vi-VN" dirty="0"/>
              <a:t>JButton(String text, Icon icon)</a:t>
            </a:r>
          </a:p>
          <a:p>
            <a:pPr lvl="1"/>
            <a:r>
              <a:rPr lang="vi-VN" dirty="0"/>
              <a:t>JButton(Action 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9188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425384"/>
              </p:ext>
            </p:extLst>
          </p:nvPr>
        </p:nvGraphicFramePr>
        <p:xfrm>
          <a:off x="3619500" y="2057400"/>
          <a:ext cx="8112717" cy="392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639088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JCheckBox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6681"/>
            <a:ext cx="10972800" cy="4389120"/>
          </a:xfrm>
        </p:spPr>
        <p:txBody>
          <a:bodyPr/>
          <a:lstStyle/>
          <a:p>
            <a:r>
              <a:rPr lang="vi-VN" dirty="0"/>
              <a:t>Cung cấp cho người dùng khả năng lựa chọn.</a:t>
            </a:r>
          </a:p>
          <a:p>
            <a:r>
              <a:rPr lang="vi-VN" dirty="0"/>
              <a:t>Constructor:</a:t>
            </a:r>
          </a:p>
          <a:p>
            <a:r>
              <a:rPr lang="vi-VN" dirty="0"/>
              <a:t>JCheckBox()</a:t>
            </a:r>
          </a:p>
          <a:p>
            <a:pPr lvl="1"/>
            <a:r>
              <a:rPr lang="vi-VN" dirty="0"/>
              <a:t>JCheckBox(Icon icon)</a:t>
            </a:r>
          </a:p>
          <a:p>
            <a:pPr lvl="1"/>
            <a:r>
              <a:rPr lang="vi-VN" dirty="0"/>
              <a:t>JCheckBox(Icon icon, boolean selected)</a:t>
            </a:r>
          </a:p>
          <a:p>
            <a:pPr lvl="1"/>
            <a:r>
              <a:rPr lang="vi-VN" dirty="0"/>
              <a:t>JCheckBox(String text, Icon icon)</a:t>
            </a:r>
          </a:p>
          <a:p>
            <a:pPr lvl="1"/>
            <a:r>
              <a:rPr lang="vi-VN" dirty="0"/>
              <a:t>JCheckBox(String text, boolean selected)</a:t>
            </a:r>
          </a:p>
          <a:p>
            <a:pPr lvl="1"/>
            <a:r>
              <a:rPr lang="vi-VN" dirty="0"/>
              <a:t>JCheckBox(String text, Icon icon, boolean selected)</a:t>
            </a:r>
          </a:p>
          <a:p>
            <a:pPr lvl="1"/>
            <a:r>
              <a:rPr lang="vi-VN" dirty="0"/>
              <a:t>JCheckBox(Action 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7903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/>
              <a:t>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676400"/>
            <a:ext cx="59531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7.jpeg" descr="þÿ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4250" y="2587941"/>
            <a:ext cx="3980498" cy="29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484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JRadioButton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Một tập c</a:t>
            </a:r>
            <a:r>
              <a:rPr lang="en-US" dirty="0"/>
              <a:t>á</a:t>
            </a:r>
            <a:r>
              <a:rPr lang="vi-VN" dirty="0"/>
              <a:t>c nút cho phép chỉ lựa chọn được một nút tại </a:t>
            </a:r>
          </a:p>
          <a:p>
            <a:pPr marL="0" indent="0">
              <a:buNone/>
            </a:pPr>
            <a:r>
              <a:rPr lang="vi-VN" dirty="0"/>
              <a:t>một thời điểm.</a:t>
            </a:r>
          </a:p>
          <a:p>
            <a:r>
              <a:rPr lang="vi-VN" dirty="0"/>
              <a:t>Dùng lớp ButtonGroup để tạo ra nhóm.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91481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86131"/>
            <a:ext cx="10972800" cy="4389120"/>
          </a:xfrm>
        </p:spPr>
        <p:txBody>
          <a:bodyPr/>
          <a:lstStyle/>
          <a:p>
            <a:r>
              <a:rPr lang="vi-VN" dirty="0"/>
              <a:t>Constructor:</a:t>
            </a:r>
          </a:p>
          <a:p>
            <a:pPr lvl="1"/>
            <a:r>
              <a:rPr lang="vi-VN" dirty="0"/>
              <a:t>JRadioButton()</a:t>
            </a:r>
          </a:p>
          <a:p>
            <a:pPr lvl="1"/>
            <a:r>
              <a:rPr lang="vi-VN" dirty="0"/>
              <a:t>JRadioButton(Icon icon)</a:t>
            </a:r>
          </a:p>
          <a:p>
            <a:pPr lvl="1"/>
            <a:r>
              <a:rPr lang="vi-VN" dirty="0"/>
              <a:t>JRadioButton(Icon icon, boolean selected)</a:t>
            </a:r>
          </a:p>
          <a:p>
            <a:pPr lvl="1"/>
            <a:r>
              <a:rPr lang="vi-VN" dirty="0"/>
              <a:t>JRadioButton(String text)</a:t>
            </a:r>
          </a:p>
          <a:p>
            <a:pPr lvl="1"/>
            <a:r>
              <a:rPr lang="vi-VN" dirty="0"/>
              <a:t>JRadioButton(String text, Icon icon)</a:t>
            </a:r>
          </a:p>
          <a:p>
            <a:pPr lvl="1"/>
            <a:r>
              <a:rPr lang="vi-VN" dirty="0"/>
              <a:t>JRadioButton(String text, boolean selected)</a:t>
            </a:r>
          </a:p>
          <a:p>
            <a:pPr lvl="1"/>
            <a:r>
              <a:rPr lang="vi-VN" dirty="0"/>
              <a:t>JRadioButton(String text, Icon icon, boolean selected)</a:t>
            </a:r>
          </a:p>
          <a:p>
            <a:pPr lvl="1"/>
            <a:r>
              <a:rPr lang="vi-VN" dirty="0"/>
              <a:t>JRadioButton(Action a)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104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9" y="595314"/>
            <a:ext cx="7072312" cy="460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1" y="3262313"/>
            <a:ext cx="43148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529929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Khi c</a:t>
            </a:r>
            <a:r>
              <a:rPr lang="en-US" dirty="0"/>
              <a:t>á</a:t>
            </a:r>
            <a:r>
              <a:rPr lang="vi-VN" dirty="0"/>
              <a:t>c thông tin dùng để lựa chọn rất nhiều, có thể dùng danh s</a:t>
            </a:r>
            <a:r>
              <a:rPr lang="en-US" dirty="0"/>
              <a:t>á</a:t>
            </a:r>
            <a:r>
              <a:rPr lang="vi-VN" dirty="0"/>
              <a:t>ch để cho phép lựa chọn.</a:t>
            </a:r>
          </a:p>
          <a:p>
            <a:r>
              <a:rPr lang="vi-VN" dirty="0"/>
              <a:t>Component Jlist cho phép sắp xếp dữ liệu, có thể ph</a:t>
            </a:r>
            <a:r>
              <a:rPr lang="en-US" dirty="0"/>
              <a:t>â</a:t>
            </a:r>
            <a:r>
              <a:rPr lang="vi-VN" dirty="0"/>
              <a:t>n nhóm.</a:t>
            </a:r>
          </a:p>
          <a:p>
            <a:r>
              <a:rPr lang="vi-VN" dirty="0"/>
              <a:t>Có thể hiển thị chuỗi v</a:t>
            </a:r>
            <a:r>
              <a:rPr lang="en-US" dirty="0"/>
              <a:t>à</a:t>
            </a:r>
            <a:r>
              <a:rPr lang="vi-VN" dirty="0"/>
              <a:t> icon</a:t>
            </a:r>
          </a:p>
          <a:p>
            <a:r>
              <a:rPr lang="vi-VN" dirty="0"/>
              <a:t>Không hỗ trợ double-click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10025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Constructor:</a:t>
            </a:r>
          </a:p>
          <a:p>
            <a:pPr lvl="1"/>
            <a:r>
              <a:rPr lang="vi-VN" dirty="0"/>
              <a:t>JList()</a:t>
            </a:r>
          </a:p>
          <a:p>
            <a:pPr lvl="1"/>
            <a:r>
              <a:rPr lang="vi-VN" dirty="0"/>
              <a:t>JList(ListModel dataModel)</a:t>
            </a:r>
          </a:p>
          <a:p>
            <a:pPr lvl="1"/>
            <a:r>
              <a:rPr lang="vi-VN" dirty="0"/>
              <a:t>JList(Object []lstData)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89695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585787"/>
            <a:ext cx="7672387" cy="480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3890205"/>
            <a:ext cx="50006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3933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Các cách tạo và bắt sự kiện JButton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9750"/>
            <a:ext cx="10972800" cy="4546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103576"/>
            <a:ext cx="7391400" cy="391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767697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image6.jpeg" descr="þÿ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4296" y="1592580"/>
            <a:ext cx="8675054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4334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tiêu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7C8DB-B033-4BA1-81E7-6232851DDF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6663"/>
            <a:ext cx="2238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5114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33650" y="2612231"/>
            <a:ext cx="9076761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Phương thức chung của các component trong SWING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Một số Swing component (JTextfield, JLabel,JButton, JCheckBox, JRadioButton,JTextArea, JPasswordField)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98085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Component </a:t>
            </a:r>
            <a:r>
              <a:rPr lang="en-US" dirty="0" err="1"/>
              <a:t>trong</a:t>
            </a:r>
            <a:r>
              <a:rPr lang="en-US" dirty="0"/>
              <a:t> Java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vi-VN" dirty="0"/>
              <a:t>JTextfield, JLabel,JButton, JCheckBox, JRadioButton,JTextArea, JPasswordField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07325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712920" y="1890794"/>
            <a:ext cx="10945679" cy="4216158"/>
          </a:xfrm>
        </p:spPr>
        <p:txBody>
          <a:bodyPr/>
          <a:lstStyle/>
          <a:p>
            <a:pPr>
              <a:spcBef>
                <a:spcPts val="600"/>
              </a:spcBef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Componet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/>
              <a:t>học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35D68C-E5E9-414D-AE6E-A93AD4BE98E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31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Câu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ôn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2825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hành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069" y="1935917"/>
            <a:ext cx="4554537" cy="232251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Bài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2.1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3600" dirty="0" err="1">
                <a:hlinkClick r:id="rId4" action="ppaction://hlinkfile"/>
              </a:rPr>
              <a:t>Bài</a:t>
            </a:r>
            <a:r>
              <a:rPr lang="en-US" sz="3600" dirty="0">
                <a:hlinkClick r:id="rId4" action="ppaction://hlinkfile"/>
              </a:rPr>
              <a:t> </a:t>
            </a:r>
            <a:r>
              <a:rPr lang="en-US" sz="3600" dirty="0" err="1">
                <a:hlinkClick r:id="rId4" action="ppaction://hlinkfile"/>
              </a:rPr>
              <a:t>thực</a:t>
            </a:r>
            <a:r>
              <a:rPr lang="en-US" sz="3600" dirty="0">
                <a:hlinkClick r:id="rId4" action="ppaction://hlinkfile"/>
              </a:rPr>
              <a:t> </a:t>
            </a:r>
            <a:r>
              <a:rPr lang="en-US" sz="3600" dirty="0" err="1">
                <a:hlinkClick r:id="rId4" action="ppaction://hlinkfile"/>
              </a:rPr>
              <a:t>hành</a:t>
            </a:r>
            <a:r>
              <a:rPr lang="en-US" sz="3600" dirty="0">
                <a:hlinkClick r:id="rId4" action="ppaction://hlinkfile"/>
              </a:rPr>
              <a:t> </a:t>
            </a:r>
            <a:r>
              <a:rPr lang="en-US" dirty="0">
                <a:hlinkClick r:id="rId4" action="ppaction://hlinkfile"/>
              </a:rPr>
              <a:t>2</a:t>
            </a:r>
            <a:r>
              <a:rPr lang="en-US" sz="3600" dirty="0">
                <a:hlinkClick r:id="rId4" action="ppaction://hlinkfile"/>
              </a:rPr>
              <a:t>.2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3600" dirty="0" err="1">
                <a:hlinkClick r:id="rId5" action="ppaction://hlinkfile"/>
              </a:rPr>
              <a:t>Bài</a:t>
            </a:r>
            <a:r>
              <a:rPr lang="en-US" sz="3600" dirty="0">
                <a:hlinkClick r:id="rId5" action="ppaction://hlinkfile"/>
              </a:rPr>
              <a:t> </a:t>
            </a:r>
            <a:r>
              <a:rPr lang="en-US" sz="3600" dirty="0" err="1">
                <a:hlinkClick r:id="rId5" action="ppaction://hlinkfile"/>
              </a:rPr>
              <a:t>thực</a:t>
            </a:r>
            <a:r>
              <a:rPr lang="en-US" sz="3600" dirty="0">
                <a:hlinkClick r:id="rId5" action="ppaction://hlinkfile"/>
              </a:rPr>
              <a:t> </a:t>
            </a:r>
            <a:r>
              <a:rPr lang="en-US" sz="3600" dirty="0" err="1">
                <a:hlinkClick r:id="rId5" action="ppaction://hlinkfile"/>
              </a:rPr>
              <a:t>hành</a:t>
            </a:r>
            <a:r>
              <a:rPr lang="en-US" sz="3600" dirty="0">
                <a:hlinkClick r:id="rId5" action="ppaction://hlinkfile"/>
              </a:rPr>
              <a:t> </a:t>
            </a:r>
            <a:r>
              <a:rPr lang="en-US" dirty="0">
                <a:hlinkClick r:id="rId5" action="ppaction://hlinkfile"/>
              </a:rPr>
              <a:t>2</a:t>
            </a:r>
            <a:r>
              <a:rPr lang="en-US" sz="3600" dirty="0">
                <a:hlinkClick r:id="rId5" action="ppaction://hlinkfile"/>
              </a:rPr>
              <a:t>.3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1861748-79C9-4D6A-8ED2-54C9BDD97E6A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32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15442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54100"/>
          </a:xfrm>
        </p:spPr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Câu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thảo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luận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6844BD-AD8C-4167-846E-31EB131EED87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33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pic>
        <p:nvPicPr>
          <p:cNvPr id="27652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2044700"/>
            <a:ext cx="3481388" cy="3468688"/>
          </a:xfrm>
          <a:noFill/>
        </p:spPr>
      </p:pic>
    </p:spTree>
    <p:extLst>
      <p:ext uri="{BB962C8B-B14F-4D97-AF65-F5344CB8AC3E}">
        <p14:creationId xmlns:p14="http://schemas.microsoft.com/office/powerpoint/2010/main" val="367966089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r>
              <a:rPr lang="vi-VN" b="1" dirty="0"/>
              <a:t>JCOMPONENT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3097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0" y="400050"/>
            <a:ext cx="10972800" cy="114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0" dirty="0" err="1"/>
              <a:t>Giới</a:t>
            </a:r>
            <a:r>
              <a:rPr lang="en-US" spc="-30" dirty="0"/>
              <a:t> </a:t>
            </a:r>
            <a:r>
              <a:rPr lang="en-US" spc="-30" dirty="0" err="1"/>
              <a:t>thiệu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0550" y="1510031"/>
            <a:ext cx="10972800" cy="4389120"/>
          </a:xfrm>
        </p:spPr>
        <p:txBody>
          <a:bodyPr/>
          <a:lstStyle/>
          <a:p>
            <a:pPr lvl="0" algn="just"/>
            <a:r>
              <a:rPr lang="vi-VN" dirty="0"/>
              <a:t>JComponent là lớp cơ sở abstract của tất cả các Swing components</a:t>
            </a:r>
            <a:r>
              <a:rPr lang="en-US" dirty="0"/>
              <a:t>, K</a:t>
            </a:r>
            <a:r>
              <a:rPr lang="vi-VN" dirty="0"/>
              <a:t>ế thừa từ Component và Container</a:t>
            </a:r>
            <a:endParaRPr lang="en-US" sz="1600" dirty="0"/>
          </a:p>
          <a:p>
            <a:pPr lvl="0" algn="just"/>
            <a:r>
              <a:rPr lang="vi-VN" dirty="0"/>
              <a:t>Đóng gói hầu hết các đặc điểm và thao tác cơ bản của 1 thành phần GUI</a:t>
            </a:r>
            <a:endParaRPr lang="en-US" sz="1600" dirty="0"/>
          </a:p>
          <a:p>
            <a:pPr lvl="0" algn="just"/>
            <a:r>
              <a:rPr lang="vi-VN" dirty="0"/>
              <a:t>Lớp JComponent</a:t>
            </a:r>
            <a:endParaRPr lang="en-US" sz="1600" dirty="0"/>
          </a:p>
          <a:p>
            <a:pPr lvl="1" algn="just"/>
            <a:r>
              <a:rPr lang="vi-VN" dirty="0"/>
              <a:t>Cảm quan khả kiến (Pluggable)</a:t>
            </a:r>
            <a:endParaRPr lang="en-US" sz="1400" dirty="0"/>
          </a:p>
          <a:p>
            <a:pPr lvl="1" algn="just"/>
            <a:r>
              <a:rPr lang="vi-VN" dirty="0"/>
              <a:t>Phím tắt (tính dễ nhớ)</a:t>
            </a:r>
            <a:endParaRPr lang="en-US" sz="1400" dirty="0"/>
          </a:p>
          <a:p>
            <a:pPr lvl="1"/>
            <a:r>
              <a:rPr lang="vi-VN" dirty="0"/>
              <a:t>Khả năng xử lý sự kiện chung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943172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352550"/>
            <a:ext cx="7924800" cy="4622801"/>
          </a:xfrm>
        </p:spPr>
        <p:txBody>
          <a:bodyPr/>
          <a:lstStyle/>
          <a:p>
            <a:r>
              <a:rPr lang="vi-VN" dirty="0"/>
              <a:t>Form được dùng để thu thập thông tin từ phía người dùng.</a:t>
            </a:r>
          </a:p>
          <a:p>
            <a:r>
              <a:rPr lang="vi-VN" dirty="0"/>
              <a:t>Để tạo một giao diện người dùng:</a:t>
            </a:r>
          </a:p>
          <a:p>
            <a:pPr lvl="1"/>
            <a:r>
              <a:rPr lang="vi-VN" dirty="0"/>
              <a:t>Tạo c</a:t>
            </a:r>
            <a:r>
              <a:rPr lang="en-US" dirty="0"/>
              <a:t>á</a:t>
            </a:r>
            <a:r>
              <a:rPr lang="vi-VN" dirty="0"/>
              <a:t>c component</a:t>
            </a:r>
          </a:p>
          <a:p>
            <a:pPr lvl="1"/>
            <a:r>
              <a:rPr lang="vi-VN" dirty="0"/>
              <a:t>Thiết lập c</a:t>
            </a:r>
            <a:r>
              <a:rPr lang="en-US" dirty="0"/>
              <a:t>á</a:t>
            </a:r>
            <a:r>
              <a:rPr lang="vi-VN" dirty="0"/>
              <a:t>c thuộc tính (size, color, font,…)</a:t>
            </a:r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vi-VN" dirty="0"/>
              <a:t>định vị trí</a:t>
            </a:r>
          </a:p>
          <a:p>
            <a:r>
              <a:rPr lang="vi-VN" dirty="0"/>
              <a:t>Đưa v</a:t>
            </a:r>
            <a:r>
              <a:rPr lang="en-US" dirty="0"/>
              <a:t>à</a:t>
            </a:r>
            <a:r>
              <a:rPr lang="vi-VN" dirty="0"/>
              <a:t>o J</a:t>
            </a:r>
            <a:r>
              <a:rPr lang="en-US" dirty="0"/>
              <a:t>F</a:t>
            </a:r>
            <a:r>
              <a:rPr lang="vi-VN" dirty="0"/>
              <a:t>rame. SwingApplication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817" y="2152650"/>
            <a:ext cx="4474433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74343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7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SWING </a:t>
            </a:r>
            <a:r>
              <a:rPr lang="vi-VN" b="1" dirty="0"/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6695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2266949"/>
            <a:ext cx="4584700" cy="2952751"/>
          </a:xfrm>
        </p:spPr>
        <p:txBody>
          <a:bodyPr/>
          <a:lstStyle/>
          <a:p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extfield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abel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utton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JCheckBox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97600" y="2209799"/>
            <a:ext cx="4737100" cy="2552701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JRadioButton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JTextArea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JPasswordField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JList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76000" y="6356350"/>
            <a:ext cx="1016000" cy="365125"/>
          </a:xfrm>
        </p:spPr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3602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41" y="1352963"/>
            <a:ext cx="4057650" cy="434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7.jpeg" descr="þÿ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1800" y="2111691"/>
            <a:ext cx="3980498" cy="29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44276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F86C52748C3064B96C6183C5E4F5D6A" ma:contentTypeVersion="2" ma:contentTypeDescription="Tạo tài liệu mới." ma:contentTypeScope="" ma:versionID="c919545fa6b353864d4393a98e51b12f">
  <xsd:schema xmlns:xsd="http://www.w3.org/2001/XMLSchema" xmlns:xs="http://www.w3.org/2001/XMLSchema" xmlns:p="http://schemas.microsoft.com/office/2006/metadata/properties" xmlns:ns2="86d19c87-917d-4f29-8697-bca4dc01489d" targetNamespace="http://schemas.microsoft.com/office/2006/metadata/properties" ma:root="true" ma:fieldsID="874f7da5ea08bc3bbc1e39eaadacd786" ns2:_="">
    <xsd:import namespace="86d19c87-917d-4f29-8697-bca4dc0148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19c87-917d-4f29-8697-bca4dc0148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FC4520-E3D8-4291-8D94-F6A566FE9C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BA6BA2-7874-4E0B-B90B-F5C28184BB42}"/>
</file>

<file path=customXml/itemProps3.xml><?xml version="1.0" encoding="utf-8"?>
<ds:datastoreItem xmlns:ds="http://schemas.openxmlformats.org/officeDocument/2006/customXml" ds:itemID="{E0F7B249-2CF5-4146-A34F-B9D1FBDF373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4670</TotalTime>
  <Words>695</Words>
  <Application>Microsoft Office PowerPoint</Application>
  <PresentationFormat>Màn hình rộng</PresentationFormat>
  <Paragraphs>157</Paragraphs>
  <Slides>33</Slides>
  <Notes>2</Notes>
  <HiddenSlides>0</HiddenSlides>
  <MMClips>0</MMClip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33</vt:i4>
      </vt:variant>
    </vt:vector>
  </HeadingPairs>
  <TitlesOfParts>
    <vt:vector size="35" baseType="lpstr">
      <vt:lpstr>Presentation on brainstorming</vt:lpstr>
      <vt:lpstr>1_Presentation on brainstorming</vt:lpstr>
      <vt:lpstr>CÁC THÀNH PHẦN GUI CƠ BẢN</vt:lpstr>
      <vt:lpstr>Nội dung</vt:lpstr>
      <vt:lpstr>Mục tiêu</vt:lpstr>
      <vt:lpstr>Bản trình bày PowerPoint</vt:lpstr>
      <vt:lpstr>Giới thiệu</vt:lpstr>
      <vt:lpstr>Bản trình bày PowerPoint</vt:lpstr>
      <vt:lpstr>Bản trình bày PowerPoint</vt:lpstr>
      <vt:lpstr>Bản trình bày PowerPoint</vt:lpstr>
      <vt:lpstr>Ví dụ</vt:lpstr>
      <vt:lpstr>Bản trình bày PowerPoint</vt:lpstr>
      <vt:lpstr>JLabel</vt:lpstr>
      <vt:lpstr>TextComponent</vt:lpstr>
      <vt:lpstr>JTextField</vt:lpstr>
      <vt:lpstr>Ví dụ</vt:lpstr>
      <vt:lpstr>JTextArea</vt:lpstr>
      <vt:lpstr>Bản trình bày PowerPoint</vt:lpstr>
      <vt:lpstr>JTextField</vt:lpstr>
      <vt:lpstr>Bản trình bày PowerPoint</vt:lpstr>
      <vt:lpstr>JButton</vt:lpstr>
      <vt:lpstr>JCheckBox</vt:lpstr>
      <vt:lpstr>Ví dụ</vt:lpstr>
      <vt:lpstr>JRadioButton</vt:lpstr>
      <vt:lpstr>Bản trình bày PowerPoint</vt:lpstr>
      <vt:lpstr>Bản trình bày PowerPoint</vt:lpstr>
      <vt:lpstr>JList</vt:lpstr>
      <vt:lpstr>Bản trình bày PowerPoint</vt:lpstr>
      <vt:lpstr>Bản trình bày PowerPoint</vt:lpstr>
      <vt:lpstr>Các cách tạo và bắt sự kiện JButton</vt:lpstr>
      <vt:lpstr>Ví dụ</vt:lpstr>
      <vt:lpstr>Tóm tắt</vt:lpstr>
      <vt:lpstr>Câu hỏi ôn tập</vt:lpstr>
      <vt:lpstr>Bài tập thực hành</vt:lpstr>
      <vt:lpstr>Câu hỏi và 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PLH</dc:creator>
  <cp:lastModifiedBy>AutoBVT</cp:lastModifiedBy>
  <cp:revision>795</cp:revision>
  <dcterms:created xsi:type="dcterms:W3CDTF">2018-10-17T08:05:59Z</dcterms:created>
  <dcterms:modified xsi:type="dcterms:W3CDTF">2020-11-02T16:00:09Z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0x0101003F86C52748C3064B96C6183C5E4F5D6A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