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905" r:id="rId2"/>
  </p:sldMasterIdLst>
  <p:notesMasterIdLst>
    <p:notesMasterId r:id="rId36"/>
  </p:notesMasterIdLst>
  <p:sldIdLst>
    <p:sldId id="365" r:id="rId3"/>
    <p:sldId id="485" r:id="rId4"/>
    <p:sldId id="486" r:id="rId5"/>
    <p:sldId id="559" r:id="rId6"/>
    <p:sldId id="621" r:id="rId7"/>
    <p:sldId id="560" r:id="rId8"/>
    <p:sldId id="583" r:id="rId9"/>
    <p:sldId id="625" r:id="rId10"/>
    <p:sldId id="626" r:id="rId11"/>
    <p:sldId id="616" r:id="rId12"/>
    <p:sldId id="617" r:id="rId13"/>
    <p:sldId id="623" r:id="rId14"/>
    <p:sldId id="622" r:id="rId15"/>
    <p:sldId id="624" r:id="rId16"/>
    <p:sldId id="618" r:id="rId17"/>
    <p:sldId id="619" r:id="rId18"/>
    <p:sldId id="601" r:id="rId19"/>
    <p:sldId id="600" r:id="rId20"/>
    <p:sldId id="602" r:id="rId21"/>
    <p:sldId id="603" r:id="rId22"/>
    <p:sldId id="604" r:id="rId23"/>
    <p:sldId id="605" r:id="rId24"/>
    <p:sldId id="550" r:id="rId25"/>
    <p:sldId id="609" r:id="rId26"/>
    <p:sldId id="610" r:id="rId27"/>
    <p:sldId id="611" r:id="rId28"/>
    <p:sldId id="612" r:id="rId29"/>
    <p:sldId id="613" r:id="rId30"/>
    <p:sldId id="614" r:id="rId31"/>
    <p:sldId id="542" r:id="rId32"/>
    <p:sldId id="541" r:id="rId33"/>
    <p:sldId id="459" r:id="rId34"/>
    <p:sldId id="460" r:id="rId3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4671" autoAdjust="0"/>
  </p:normalViewPr>
  <p:slideViewPr>
    <p:cSldViewPr snapToGrid="0">
      <p:cViewPr varScale="1">
        <p:scale>
          <a:sx n="61" d="100"/>
          <a:sy n="61" d="100"/>
        </p:scale>
        <p:origin x="-96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C41DB-A256-4DD6-9087-BEEDD9D36424}" type="doc">
      <dgm:prSet loTypeId="urn:microsoft.com/office/officeart/2008/layout/VerticalCurvedList" loCatId="list" qsTypeId="urn:microsoft.com/office/officeart/2005/8/quickstyle/simple1#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74E6EB9-68D5-4DFD-ACB4-DE0880B4C343}">
      <dgm:prSet custT="1"/>
      <dgm:spPr/>
      <dgm:t>
        <a:bodyPr/>
        <a:lstStyle/>
        <a:p>
          <a:r>
            <a:rPr lang="en-US" sz="3600" b="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3600" b="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b="0" dirty="0" err="1" smtClean="0">
              <a:latin typeface="Times New Roman" pitchFamily="18" charset="0"/>
              <a:cs typeface="Times New Roman" pitchFamily="18" charset="0"/>
            </a:rPr>
            <a:t>trị</a:t>
          </a:r>
          <a:endParaRPr lang="en-US" sz="3600" b="0" dirty="0">
            <a:latin typeface="Times New Roman" pitchFamily="18" charset="0"/>
            <a:cs typeface="Times New Roman" pitchFamily="18" charset="0"/>
          </a:endParaRPr>
        </a:p>
      </dgm:t>
    </dgm:pt>
    <dgm:pt modelId="{9481CDA6-37B0-4E0A-8934-2A55E4679C8D}" type="parTrans" cxnId="{D0190F75-6A5C-4B8A-A9D4-3CCD08D69D58}">
      <dgm:prSet/>
      <dgm:spPr/>
      <dgm:t>
        <a:bodyPr/>
        <a:lstStyle/>
        <a:p>
          <a:endParaRPr lang="en-US" sz="3600" b="0">
            <a:latin typeface="Times New Roman" pitchFamily="18" charset="0"/>
            <a:cs typeface="Times New Roman" pitchFamily="18" charset="0"/>
          </a:endParaRPr>
        </a:p>
      </dgm:t>
    </dgm:pt>
    <dgm:pt modelId="{7B472D60-E39D-4F0A-B10F-63464DCF0755}" type="sibTrans" cxnId="{D0190F75-6A5C-4B8A-A9D4-3CCD08D69D58}">
      <dgm:prSet/>
      <dgm:spPr/>
      <dgm:t>
        <a:bodyPr/>
        <a:lstStyle/>
        <a:p>
          <a:endParaRPr lang="en-US" sz="3600" b="0">
            <a:latin typeface="Times New Roman" pitchFamily="18" charset="0"/>
            <a:cs typeface="Times New Roman" pitchFamily="18" charset="0"/>
          </a:endParaRPr>
        </a:p>
      </dgm:t>
    </dgm:pt>
    <dgm:pt modelId="{74C5808A-55DF-4D9A-A7A5-2EB7F52D7F25}">
      <dgm:prSet custT="1"/>
      <dgm:spPr/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Bảo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mật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smtClean="0">
              <a:latin typeface="Times New Roman" pitchFamily="18" charset="0"/>
              <a:cs typeface="Times New Roman" pitchFamily="18" charset="0"/>
            </a:rPr>
            <a:t>CSDL 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FD6A882A-7782-471F-86C7-935DF6D71350}" type="parTrans" cxnId="{5E7D4AAC-83C2-47CB-93B3-54D1270AC2DD}">
      <dgm:prSet/>
      <dgm:spPr/>
      <dgm:t>
        <a:bodyPr/>
        <a:lstStyle/>
        <a:p>
          <a:endParaRPr lang="en-US"/>
        </a:p>
      </dgm:t>
    </dgm:pt>
    <dgm:pt modelId="{571984DB-13FF-40D1-9491-1F1BF3772EEE}" type="sibTrans" cxnId="{5E7D4AAC-83C2-47CB-93B3-54D1270AC2DD}">
      <dgm:prSet/>
      <dgm:spPr/>
      <dgm:t>
        <a:bodyPr/>
        <a:lstStyle/>
        <a:p>
          <a:endParaRPr lang="en-US"/>
        </a:p>
      </dgm:t>
    </dgm:pt>
    <dgm:pt modelId="{79318394-5224-4893-AF5C-6FFBE511F8C3}" type="pres">
      <dgm:prSet presAssocID="{C98C41DB-A256-4DD6-9087-BEEDD9D3642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F76F852-A85A-4F9F-8C5D-1DA65793965C}" type="pres">
      <dgm:prSet presAssocID="{C98C41DB-A256-4DD6-9087-BEEDD9D36424}" presName="Name1" presStyleCnt="0"/>
      <dgm:spPr/>
    </dgm:pt>
    <dgm:pt modelId="{F6026DCC-AF97-482C-A922-1EBA1A6F26C7}" type="pres">
      <dgm:prSet presAssocID="{C98C41DB-A256-4DD6-9087-BEEDD9D36424}" presName="cycle" presStyleCnt="0"/>
      <dgm:spPr/>
    </dgm:pt>
    <dgm:pt modelId="{528CF905-E8B3-4A8C-B401-7965387F7C73}" type="pres">
      <dgm:prSet presAssocID="{C98C41DB-A256-4DD6-9087-BEEDD9D36424}" presName="srcNode" presStyleLbl="node1" presStyleIdx="0" presStyleCnt="2"/>
      <dgm:spPr/>
    </dgm:pt>
    <dgm:pt modelId="{E3AF4CFE-EFD8-4FF0-8409-D027A37D0B12}" type="pres">
      <dgm:prSet presAssocID="{C98C41DB-A256-4DD6-9087-BEEDD9D36424}" presName="conn" presStyleLbl="parChTrans1D2" presStyleIdx="0" presStyleCnt="1"/>
      <dgm:spPr/>
      <dgm:t>
        <a:bodyPr/>
        <a:lstStyle/>
        <a:p>
          <a:endParaRPr lang="en-US"/>
        </a:p>
      </dgm:t>
    </dgm:pt>
    <dgm:pt modelId="{5EDE7D33-F6BC-4D84-8A2C-78525067C1B5}" type="pres">
      <dgm:prSet presAssocID="{C98C41DB-A256-4DD6-9087-BEEDD9D36424}" presName="extraNode" presStyleLbl="node1" presStyleIdx="0" presStyleCnt="2"/>
      <dgm:spPr/>
    </dgm:pt>
    <dgm:pt modelId="{8F9BCFB6-4E51-43CA-BE15-9AFB8F2DBBB1}" type="pres">
      <dgm:prSet presAssocID="{C98C41DB-A256-4DD6-9087-BEEDD9D36424}" presName="dstNode" presStyleLbl="node1" presStyleIdx="0" presStyleCnt="2"/>
      <dgm:spPr/>
    </dgm:pt>
    <dgm:pt modelId="{10C2BFEB-6F4D-48E2-8AF7-9D89F73C5658}" type="pres">
      <dgm:prSet presAssocID="{74C5808A-55DF-4D9A-A7A5-2EB7F52D7F25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9C5F8-200D-4F10-A44D-03EF7EAE82E7}" type="pres">
      <dgm:prSet presAssocID="{74C5808A-55DF-4D9A-A7A5-2EB7F52D7F25}" presName="accent_1" presStyleCnt="0"/>
      <dgm:spPr/>
    </dgm:pt>
    <dgm:pt modelId="{6724D4E6-502D-4733-93E1-8B206EBEE68D}" type="pres">
      <dgm:prSet presAssocID="{74C5808A-55DF-4D9A-A7A5-2EB7F52D7F25}" presName="accentRepeatNode" presStyleLbl="solidFgAcc1" presStyleIdx="0" presStyleCnt="2"/>
      <dgm:spPr/>
    </dgm:pt>
    <dgm:pt modelId="{95C6E6CC-FBB4-4019-B326-A228262D62B2}" type="pres">
      <dgm:prSet presAssocID="{674E6EB9-68D5-4DFD-ACB4-DE0880B4C343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2C89F-DC32-4E45-9E22-CC0FC5B4349B}" type="pres">
      <dgm:prSet presAssocID="{674E6EB9-68D5-4DFD-ACB4-DE0880B4C343}" presName="accent_2" presStyleCnt="0"/>
      <dgm:spPr/>
    </dgm:pt>
    <dgm:pt modelId="{6ED28682-651F-4412-AD7A-97B45F278B7D}" type="pres">
      <dgm:prSet presAssocID="{674E6EB9-68D5-4DFD-ACB4-DE0880B4C343}" presName="accentRepeatNode" presStyleLbl="solidFgAcc1" presStyleIdx="1" presStyleCnt="2"/>
      <dgm:spPr/>
    </dgm:pt>
  </dgm:ptLst>
  <dgm:cxnLst>
    <dgm:cxn modelId="{064C9DF5-2C11-4F5A-9ED0-F172F735D61E}" type="presOf" srcId="{C98C41DB-A256-4DD6-9087-BEEDD9D36424}" destId="{79318394-5224-4893-AF5C-6FFBE511F8C3}" srcOrd="0" destOrd="0" presId="urn:microsoft.com/office/officeart/2008/layout/VerticalCurvedList"/>
    <dgm:cxn modelId="{4357DCE6-7CF8-4628-8756-520223C59C86}" type="presOf" srcId="{571984DB-13FF-40D1-9491-1F1BF3772EEE}" destId="{E3AF4CFE-EFD8-4FF0-8409-D027A37D0B12}" srcOrd="0" destOrd="0" presId="urn:microsoft.com/office/officeart/2008/layout/VerticalCurvedList"/>
    <dgm:cxn modelId="{D0190F75-6A5C-4B8A-A9D4-3CCD08D69D58}" srcId="{C98C41DB-A256-4DD6-9087-BEEDD9D36424}" destId="{674E6EB9-68D5-4DFD-ACB4-DE0880B4C343}" srcOrd="1" destOrd="0" parTransId="{9481CDA6-37B0-4E0A-8934-2A55E4679C8D}" sibTransId="{7B472D60-E39D-4F0A-B10F-63464DCF0755}"/>
    <dgm:cxn modelId="{5E7D4AAC-83C2-47CB-93B3-54D1270AC2DD}" srcId="{C98C41DB-A256-4DD6-9087-BEEDD9D36424}" destId="{74C5808A-55DF-4D9A-A7A5-2EB7F52D7F25}" srcOrd="0" destOrd="0" parTransId="{FD6A882A-7782-471F-86C7-935DF6D71350}" sibTransId="{571984DB-13FF-40D1-9491-1F1BF3772EEE}"/>
    <dgm:cxn modelId="{EB658360-5C61-4971-B32D-C13588B00618}" type="presOf" srcId="{674E6EB9-68D5-4DFD-ACB4-DE0880B4C343}" destId="{95C6E6CC-FBB4-4019-B326-A228262D62B2}" srcOrd="0" destOrd="0" presId="urn:microsoft.com/office/officeart/2008/layout/VerticalCurvedList"/>
    <dgm:cxn modelId="{C9E72BA3-7DD9-4AA2-BCF0-2268D944A563}" type="presOf" srcId="{74C5808A-55DF-4D9A-A7A5-2EB7F52D7F25}" destId="{10C2BFEB-6F4D-48E2-8AF7-9D89F73C5658}" srcOrd="0" destOrd="0" presId="urn:microsoft.com/office/officeart/2008/layout/VerticalCurvedList"/>
    <dgm:cxn modelId="{513CE28C-B460-4932-ACF2-205AB3C3E41B}" type="presParOf" srcId="{79318394-5224-4893-AF5C-6FFBE511F8C3}" destId="{4F76F852-A85A-4F9F-8C5D-1DA65793965C}" srcOrd="0" destOrd="0" presId="urn:microsoft.com/office/officeart/2008/layout/VerticalCurvedList"/>
    <dgm:cxn modelId="{9ACE35A5-EBBC-42F6-BA5E-841C3DA484BC}" type="presParOf" srcId="{4F76F852-A85A-4F9F-8C5D-1DA65793965C}" destId="{F6026DCC-AF97-482C-A922-1EBA1A6F26C7}" srcOrd="0" destOrd="0" presId="urn:microsoft.com/office/officeart/2008/layout/VerticalCurvedList"/>
    <dgm:cxn modelId="{0828BF71-345C-4BDD-8F18-9821428F95F4}" type="presParOf" srcId="{F6026DCC-AF97-482C-A922-1EBA1A6F26C7}" destId="{528CF905-E8B3-4A8C-B401-7965387F7C73}" srcOrd="0" destOrd="0" presId="urn:microsoft.com/office/officeart/2008/layout/VerticalCurvedList"/>
    <dgm:cxn modelId="{C8C26265-573A-4CF8-AD92-A13F4CFAFA26}" type="presParOf" srcId="{F6026DCC-AF97-482C-A922-1EBA1A6F26C7}" destId="{E3AF4CFE-EFD8-4FF0-8409-D027A37D0B12}" srcOrd="1" destOrd="0" presId="urn:microsoft.com/office/officeart/2008/layout/VerticalCurvedList"/>
    <dgm:cxn modelId="{1283E7D4-E7F3-4EC6-A7D7-0F4F8866CBB1}" type="presParOf" srcId="{F6026DCC-AF97-482C-A922-1EBA1A6F26C7}" destId="{5EDE7D33-F6BC-4D84-8A2C-78525067C1B5}" srcOrd="2" destOrd="0" presId="urn:microsoft.com/office/officeart/2008/layout/VerticalCurvedList"/>
    <dgm:cxn modelId="{80BDC71E-1752-4E80-80A4-C8DCA62329AF}" type="presParOf" srcId="{F6026DCC-AF97-482C-A922-1EBA1A6F26C7}" destId="{8F9BCFB6-4E51-43CA-BE15-9AFB8F2DBBB1}" srcOrd="3" destOrd="0" presId="urn:microsoft.com/office/officeart/2008/layout/VerticalCurvedList"/>
    <dgm:cxn modelId="{77C47A01-A11F-46ED-A4B5-97C1F9206988}" type="presParOf" srcId="{4F76F852-A85A-4F9F-8C5D-1DA65793965C}" destId="{10C2BFEB-6F4D-48E2-8AF7-9D89F73C5658}" srcOrd="1" destOrd="0" presId="urn:microsoft.com/office/officeart/2008/layout/VerticalCurvedList"/>
    <dgm:cxn modelId="{EB3DBFE8-A412-48FB-AC6E-111F7D633C0D}" type="presParOf" srcId="{4F76F852-A85A-4F9F-8C5D-1DA65793965C}" destId="{4C29C5F8-200D-4F10-A44D-03EF7EAE82E7}" srcOrd="2" destOrd="0" presId="urn:microsoft.com/office/officeart/2008/layout/VerticalCurvedList"/>
    <dgm:cxn modelId="{30B49D21-62F1-4C94-9778-5A3BE213F693}" type="presParOf" srcId="{4C29C5F8-200D-4F10-A44D-03EF7EAE82E7}" destId="{6724D4E6-502D-4733-93E1-8B206EBEE68D}" srcOrd="0" destOrd="0" presId="urn:microsoft.com/office/officeart/2008/layout/VerticalCurvedList"/>
    <dgm:cxn modelId="{34D1D666-905C-4831-8D54-E431BC44774E}" type="presParOf" srcId="{4F76F852-A85A-4F9F-8C5D-1DA65793965C}" destId="{95C6E6CC-FBB4-4019-B326-A228262D62B2}" srcOrd="3" destOrd="0" presId="urn:microsoft.com/office/officeart/2008/layout/VerticalCurvedList"/>
    <dgm:cxn modelId="{E5C27DC9-0844-493B-8A40-3CAE486FE859}" type="presParOf" srcId="{4F76F852-A85A-4F9F-8C5D-1DA65793965C}" destId="{ABF2C89F-DC32-4E45-9E22-CC0FC5B4349B}" srcOrd="4" destOrd="0" presId="urn:microsoft.com/office/officeart/2008/layout/VerticalCurvedList"/>
    <dgm:cxn modelId="{7F015CE4-E8BB-4434-98BE-37DEB476B525}" type="presParOf" srcId="{ABF2C89F-DC32-4E45-9E22-CC0FC5B4349B}" destId="{6ED28682-651F-4412-AD7A-97B45F278B7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4CFE-EFD8-4FF0-8409-D027A37D0B12}">
      <dsp:nvSpPr>
        <dsp:cNvPr id="0" name=""/>
        <dsp:cNvSpPr/>
      </dsp:nvSpPr>
      <dsp:spPr>
        <a:xfrm>
          <a:off x="-3548602" y="-549115"/>
          <a:ext cx="4259369" cy="4259369"/>
        </a:xfrm>
        <a:prstGeom prst="blockArc">
          <a:avLst>
            <a:gd name="adj1" fmla="val 18900000"/>
            <a:gd name="adj2" fmla="val 2700000"/>
            <a:gd name="adj3" fmla="val 507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2BFEB-6F4D-48E2-8AF7-9D89F73C5658}">
      <dsp:nvSpPr>
        <dsp:cNvPr id="0" name=""/>
        <dsp:cNvSpPr/>
      </dsp:nvSpPr>
      <dsp:spPr>
        <a:xfrm>
          <a:off x="581096" y="451600"/>
          <a:ext cx="7324443" cy="903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681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Bảo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mật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smtClean="0">
              <a:latin typeface="Times New Roman" pitchFamily="18" charset="0"/>
              <a:cs typeface="Times New Roman" pitchFamily="18" charset="0"/>
            </a:rPr>
            <a:t>CSDL 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81096" y="451600"/>
        <a:ext cx="7324443" cy="903073"/>
      </dsp:txXfrm>
    </dsp:sp>
    <dsp:sp modelId="{6724D4E6-502D-4733-93E1-8B206EBEE68D}">
      <dsp:nvSpPr>
        <dsp:cNvPr id="0" name=""/>
        <dsp:cNvSpPr/>
      </dsp:nvSpPr>
      <dsp:spPr>
        <a:xfrm>
          <a:off x="16675" y="338715"/>
          <a:ext cx="1128842" cy="1128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6E6CC-FBB4-4019-B326-A228262D62B2}">
      <dsp:nvSpPr>
        <dsp:cNvPr id="0" name=""/>
        <dsp:cNvSpPr/>
      </dsp:nvSpPr>
      <dsp:spPr>
        <a:xfrm>
          <a:off x="581096" y="1806463"/>
          <a:ext cx="7324443" cy="903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681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3600" b="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b="0" kern="1200" dirty="0" err="1" smtClean="0">
              <a:latin typeface="Times New Roman" pitchFamily="18" charset="0"/>
              <a:cs typeface="Times New Roman" pitchFamily="18" charset="0"/>
            </a:rPr>
            <a:t>trị</a:t>
          </a:r>
          <a:endParaRPr lang="en-US" sz="36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81096" y="1806463"/>
        <a:ext cx="7324443" cy="903073"/>
      </dsp:txXfrm>
    </dsp:sp>
    <dsp:sp modelId="{6ED28682-651F-4412-AD7A-97B45F278B7D}">
      <dsp:nvSpPr>
        <dsp:cNvPr id="0" name=""/>
        <dsp:cNvSpPr/>
      </dsp:nvSpPr>
      <dsp:spPr>
        <a:xfrm>
          <a:off x="16675" y="1693579"/>
          <a:ext cx="1128842" cy="1128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815A83-21D4-4526-9CE6-2D86A6D2862D}" type="datetimeFigureOut">
              <a:rPr lang="en-US"/>
              <a:pPr>
                <a:defRPr/>
              </a:pPr>
              <a:t>01/10/2020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4B52D9B-B8BF-4BE9-8674-916B43F4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4F2B-A6C6-42A9-A80C-2D9AB18E5E70}" type="datetime1">
              <a:rPr lang="en-US" smtClean="0"/>
              <a:t>01/10/2020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40503-E42D-4267-812F-3E78873EA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563897" y="6368142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Các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hệ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QT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CSDL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: SQL Server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MySQL                          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 smtClean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0344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C2C2-70B1-451B-B1FC-CE9BE6D234A6}" type="datetime1">
              <a:rPr lang="en-US" smtClean="0"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EE0798-DDDA-46B4-8D13-9AA881D9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230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A3F5-1854-4DC6-8718-ECE87052341B}" type="datetime1">
              <a:rPr lang="en-US" smtClean="0"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B703B-2EA5-417E-A0C3-536B6028F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639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6208713"/>
            <a:ext cx="12192000" cy="649287"/>
            <a:chOff x="0" y="6208894"/>
            <a:chExt cx="12192000" cy="649106"/>
          </a:xfrm>
        </p:grpSpPr>
        <p:sp>
          <p:nvSpPr>
            <p:cNvPr id="5" name="Rectangle 1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8B1E0-E786-4ABE-AFB9-FAB73ACB9B9E}" type="datetime1">
              <a:rPr lang="en-US" smtClean="0"/>
              <a:t>01/10/2020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6D38-1BE7-40D6-95EC-01D92E544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62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576E1-DE0A-4802-B911-868B3029648C}" type="datetime1">
              <a:rPr lang="en-US" smtClean="0"/>
              <a:t>01/10/2020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8DFAC62-5A9B-4256-A05E-9850F679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05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3D4A-71B5-4F11-91FE-B0AD6D1F8BA3}" type="datetime1">
              <a:rPr lang="en-US" smtClean="0"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92A26-6D5A-4BBD-A1FF-4AF9573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578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9474B-1979-4C75-9E39-56C96D218036}" type="datetime1">
              <a:rPr lang="en-US" smtClean="0"/>
              <a:t>01/10/2020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73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032CF-4025-4142-97FF-C53866737212}" type="datetime1">
              <a:rPr lang="en-US" smtClean="0"/>
              <a:t>01/10/2020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F291-6C46-4715-96D9-E87DE87E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5B4E5-C4EE-4EA3-8148-7D9573D46D46}" type="datetime1">
              <a:rPr lang="en-US" smtClean="0"/>
              <a:t>01/10/2020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DBAE-F7E1-480D-AF35-29189A18B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16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D1A1-9EA5-4210-A760-B11A889B819F}" type="datetime1">
              <a:rPr lang="en-US" smtClean="0"/>
              <a:t>01/10/2020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E293-DD88-4BF3-B1CC-D512B6070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190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1D84A-87FF-43B4-B07A-6E303858F004}" type="datetime1">
              <a:rPr lang="en-US" smtClean="0"/>
              <a:t>01/10/2020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7198-BE29-46E6-B0D7-311405F27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896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>
            <a:lvl1pPr marL="273050" indent="-273050">
              <a:buClr>
                <a:srgbClr val="002060"/>
              </a:buClr>
              <a:buFont typeface="Symbol" pitchFamily="18" charset="2"/>
              <a:buChar char="·"/>
              <a:defRPr sz="3600">
                <a:latin typeface="Times New Roman" pitchFamily="18" charset="0"/>
                <a:cs typeface="Times New Roman" pitchFamily="18" charset="0"/>
              </a:defRPr>
            </a:lvl1pPr>
            <a:lvl2pPr marL="639763" indent="-246063">
              <a:buClr>
                <a:srgbClr val="002060"/>
              </a:buClr>
              <a:buFont typeface="Wingdings" pitchFamily="2" charset="2"/>
              <a:buChar char="Ø"/>
              <a:defRPr sz="3200">
                <a:latin typeface="Times New Roman" pitchFamily="18" charset="0"/>
                <a:cs typeface="Times New Roman" pitchFamily="18" charset="0"/>
              </a:defRPr>
            </a:lvl2pPr>
            <a:lvl3pPr marL="914400" indent="-246063">
              <a:buClr>
                <a:srgbClr val="002060"/>
              </a:buClr>
              <a:buFont typeface="Wingdings" pitchFamily="2" charset="2"/>
              <a:buChar char="v"/>
              <a:defRPr sz="2800">
                <a:latin typeface="Times New Roman" pitchFamily="18" charset="0"/>
                <a:cs typeface="Times New Roman" pitchFamily="18" charset="0"/>
              </a:defRPr>
            </a:lvl3pPr>
            <a:lvl4pPr marL="1187450" indent="-209550">
              <a:buClr>
                <a:srgbClr val="002060"/>
              </a:buClr>
              <a:buFont typeface="Wingdings" pitchFamily="2" charset="2"/>
              <a:buChar char="§"/>
              <a:defRPr>
                <a:latin typeface="Times New Roman" pitchFamily="18" charset="0"/>
                <a:cs typeface="Times New Roman" pitchFamily="18" charset="0"/>
              </a:defRPr>
            </a:lvl4pPr>
            <a:lvl5pPr marL="1462088" indent="-209550">
              <a:buClr>
                <a:srgbClr val="002060"/>
              </a:buClr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AA6DB-D9C9-4AD3-9024-7B58E4ABD092}" type="datetime1">
              <a:rPr lang="en-US" smtClean="0"/>
              <a:t>01/10/2020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A303D800-2B31-4B5C-8617-870AB2EE8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6214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EAA6-952A-41D1-BAA2-CD969B377223}" type="datetime1">
              <a:rPr lang="en-US" smtClean="0"/>
              <a:t>01/10/2020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4A5C-5E45-4DAC-ACAA-04AC41088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655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6D01C-7146-4C9B-AFCD-A45D8F516823}" type="datetime1">
              <a:rPr lang="en-US" smtClean="0"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2F68-0D77-416C-8015-2853C80F6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160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8F065-3EB1-4FBF-B87A-9DED40213C26}" type="datetime1">
              <a:rPr lang="en-US" smtClean="0"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F8D4-8918-4ADE-A4F7-9367B749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01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E3079-50A9-4499-8D32-796AD5655359}" type="datetime1">
              <a:rPr lang="en-US" smtClean="0"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8D12F-C683-46E6-B8B3-78CA5223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71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A3BD4-9CD4-4109-9512-4446866CDFA7}" type="datetime1">
              <a:rPr lang="en-US" smtClean="0"/>
              <a:t>01/10/2020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20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521B0-EA12-4872-B3F2-F84C7D778E71}" type="datetime1">
              <a:rPr lang="en-US" smtClean="0"/>
              <a:t>01/10/2020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6D280C-2919-4084-BCD0-D68FF2C4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27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3EE3-3443-45D0-9F37-69F0EB975598}" type="datetime1">
              <a:rPr lang="en-US" smtClean="0"/>
              <a:t>01/10/2020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223B15-86E7-44E5-B27E-9623E70EE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5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5EE19-9636-4264-AE5E-2BFB937FBDC8}" type="datetime1">
              <a:rPr lang="en-US" smtClean="0"/>
              <a:t>01/10/2020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FD257-A79B-4EDE-9DE9-C9555A2E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7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86648-D273-48BE-AD5A-035724278150}" type="datetime1">
              <a:rPr lang="en-US" smtClean="0"/>
              <a:t>01/10/2020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9A04A-1A0D-45BF-BFDC-CD98F973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1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709A7-BCD9-4396-896F-410FAC4FD555}" type="datetime1">
              <a:rPr lang="en-US" smtClean="0"/>
              <a:t>01/10/2020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A9C9D-001E-48C9-B14F-37C4E8161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99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114E49-02D2-40EE-AAD0-34B642800552}" type="datetime1">
              <a:rPr lang="en-US" smtClean="0"/>
              <a:t>01/10/2020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latin typeface="Palatino Linotype" pitchFamily="18" charset="0"/>
              </a:defRPr>
            </a:lvl1pPr>
          </a:lstStyle>
          <a:p>
            <a:pPr>
              <a:defRPr/>
            </a:pPr>
            <a:fld id="{6BEDDAA5-8D89-49EB-9F89-33594B26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AE38E9-9148-45A7-9BC6-05AE858612A1}" type="datetime1">
              <a:rPr lang="en-US" smtClean="0"/>
              <a:t>01/10/2020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085288E-0695-4CB7-997F-4D79050D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INF1041_TH06.2.docx" TargetMode="External"/><Relationship Id="rId2" Type="http://schemas.openxmlformats.org/officeDocument/2006/relationships/hyperlink" Target="../BAITH/CNTT.INF1041_TH06.1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AITH/CNTT.INF1041_TH06.3.docx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8386" y="1828799"/>
            <a:ext cx="10914410" cy="2299483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BẢO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MẬT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b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SQL SERVER</a:t>
            </a:r>
            <a:b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40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98526"/>
            <a:ext cx="369146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46927" y="4128283"/>
            <a:ext cx="44325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r>
              <a:rPr lang="en-US" sz="2400" dirty="0" err="1" smtClean="0">
                <a:solidFill>
                  <a:srgbClr val="002060"/>
                </a:solidFill>
              </a:rPr>
              <a:t>ThS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</a:rPr>
              <a:t>Trần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Thị</a:t>
            </a:r>
            <a:r>
              <a:rPr lang="en-US" sz="2400" dirty="0" smtClean="0">
                <a:solidFill>
                  <a:srgbClr val="002060"/>
                </a:solidFill>
              </a:rPr>
              <a:t> Minh </a:t>
            </a:r>
            <a:r>
              <a:rPr lang="en-US" sz="2400" dirty="0" err="1" smtClean="0">
                <a:solidFill>
                  <a:srgbClr val="002060"/>
                </a:solidFill>
              </a:rPr>
              <a:t>Thảo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114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User </a:t>
            </a:r>
            <a:r>
              <a:rPr lang="vi-VN" dirty="0" smtClean="0"/>
              <a:t>là </a:t>
            </a:r>
            <a:r>
              <a:rPr lang="vi-VN" dirty="0"/>
              <a:t>một tài khoản trên </a:t>
            </a:r>
            <a:r>
              <a:rPr lang="vi-VN" dirty="0" smtClean="0"/>
              <a:t>SQL </a:t>
            </a:r>
            <a:r>
              <a:rPr lang="vi-VN" dirty="0"/>
              <a:t>Server để truy cập vào cơ sở dữ liệu (CSDL).</a:t>
            </a:r>
          </a:p>
          <a:p>
            <a:pPr algn="just"/>
            <a:r>
              <a:rPr lang="en-US" dirty="0" smtClean="0"/>
              <a:t>User </a:t>
            </a:r>
            <a:r>
              <a:rPr lang="vi-VN" dirty="0" smtClean="0"/>
              <a:t>có </a:t>
            </a:r>
            <a:r>
              <a:rPr lang="vi-VN" dirty="0"/>
              <a:t>thể được tạo bằng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endParaRPr lang="vi-VN" dirty="0"/>
          </a:p>
          <a:p>
            <a:pPr lvl="1" algn="just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Server </a:t>
            </a:r>
            <a:r>
              <a:rPr lang="en-US" dirty="0" err="1" smtClean="0"/>
              <a:t>Managerment</a:t>
            </a:r>
            <a:r>
              <a:rPr lang="en-US" dirty="0" smtClean="0"/>
              <a:t> Studio</a:t>
            </a:r>
          </a:p>
          <a:p>
            <a:pPr lvl="1" algn="just"/>
            <a:r>
              <a:rPr lang="vi-VN" dirty="0" smtClean="0"/>
              <a:t>Sử </a:t>
            </a:r>
            <a:r>
              <a:rPr lang="vi-VN" dirty="0"/>
              <a:t>dụng </a:t>
            </a:r>
            <a:r>
              <a:rPr lang="vi-VN" dirty="0" smtClean="0"/>
              <a:t>T-SQL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user: </a:t>
            </a:r>
            <a:r>
              <a:rPr lang="en-US" dirty="0" err="1" smtClean="0"/>
              <a:t>TestUser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en-US" dirty="0" err="1" smtClean="0"/>
              <a:t>BAITH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055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" y="1875791"/>
            <a:ext cx="6751320" cy="4389120"/>
          </a:xfrm>
        </p:spPr>
        <p:txBody>
          <a:bodyPr/>
          <a:lstStyle/>
          <a:p>
            <a:pPr marL="273050" lvl="1" indent="-273050">
              <a:buSzPct val="95000"/>
              <a:buFont typeface="Symbol" pitchFamily="18" charset="2"/>
              <a:buChar char="·"/>
            </a:pPr>
            <a:r>
              <a:rPr lang="en-US" sz="3600" b="1" dirty="0" err="1" smtClean="0"/>
              <a:t>Cách</a:t>
            </a:r>
            <a:r>
              <a:rPr lang="en-US" sz="3600" b="1" dirty="0" smtClean="0"/>
              <a:t> 1</a:t>
            </a:r>
            <a:r>
              <a:rPr lang="en-US" sz="3600" dirty="0" smtClean="0"/>
              <a:t>: </a:t>
            </a:r>
            <a:r>
              <a:rPr lang="en-US" sz="3600" dirty="0" err="1" smtClean="0"/>
              <a:t>Sử</a:t>
            </a:r>
            <a:r>
              <a:rPr lang="en-US" sz="3600" dirty="0" smtClean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 smtClean="0"/>
              <a:t>SSMS</a:t>
            </a:r>
            <a:endParaRPr lang="en-US" sz="3600" dirty="0"/>
          </a:p>
          <a:p>
            <a:pPr lvl="1"/>
            <a:r>
              <a:rPr lang="vi-VN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server (login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050" name="Picture 2" descr="bao mat co so du lieu sql server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673" y="3327570"/>
            <a:ext cx="2755265" cy="247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ao mat co so du lieu sql server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880" y="2087880"/>
            <a:ext cx="4337773" cy="38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545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875791"/>
            <a:ext cx="6720840" cy="4389120"/>
          </a:xfrm>
        </p:spPr>
        <p:txBody>
          <a:bodyPr/>
          <a:lstStyle/>
          <a:p>
            <a:pPr marL="731837" lvl="2" indent="-457200">
              <a:buSzPct val="95000"/>
              <a:buFont typeface="Wingdings" pitchFamily="2" charset="2"/>
              <a:buChar char="Ø"/>
            </a:pPr>
            <a:r>
              <a:rPr lang="vi-VN" sz="3200" dirty="0"/>
              <a:t>Bước 2: Tạo </a:t>
            </a:r>
            <a:r>
              <a:rPr lang="vi-VN" sz="3200" dirty="0" smtClean="0"/>
              <a:t>user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098" name="Picture 2" descr="bao mat co so du lieu sql server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2514600"/>
            <a:ext cx="28098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ao mat co so du lieu sql server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41" y="2186940"/>
            <a:ext cx="4965893" cy="383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9812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967231"/>
            <a:ext cx="10759440" cy="3930649"/>
          </a:xfrm>
        </p:spPr>
        <p:txBody>
          <a:bodyPr/>
          <a:lstStyle/>
          <a:p>
            <a:pPr lvl="1"/>
            <a:r>
              <a:rPr lang="vi-VN" dirty="0"/>
              <a:t>Bước 3: Cấp quyền cho </a:t>
            </a:r>
            <a:r>
              <a:rPr lang="en-US" dirty="0" smtClean="0"/>
              <a:t>user</a:t>
            </a:r>
            <a:endParaRPr lang="vi-VN" dirty="0"/>
          </a:p>
          <a:p>
            <a:pPr lvl="2" algn="just"/>
            <a:r>
              <a:rPr lang="vi-VN" dirty="0" smtClean="0"/>
              <a:t>Mở </a:t>
            </a:r>
            <a:r>
              <a:rPr lang="vi-VN" dirty="0"/>
              <a:t>thư mục Security </a:t>
            </a:r>
            <a:r>
              <a:rPr lang="vi-VN" dirty="0" smtClean="0">
                <a:sym typeface="Symbol"/>
              </a:rPr>
              <a:t></a:t>
            </a:r>
            <a:r>
              <a:rPr lang="vi-VN" dirty="0" smtClean="0"/>
              <a:t> </a:t>
            </a:r>
            <a:r>
              <a:rPr lang="vi-VN" dirty="0"/>
              <a:t>Users và tìm </a:t>
            </a:r>
            <a:r>
              <a:rPr lang="en-US" dirty="0" smtClean="0"/>
              <a:t>user </a:t>
            </a:r>
            <a:r>
              <a:rPr lang="vi-VN" dirty="0" smtClean="0"/>
              <a:t>muốn </a:t>
            </a:r>
            <a:r>
              <a:rPr lang="vi-VN" dirty="0"/>
              <a:t>phân quyền</a:t>
            </a:r>
            <a:r>
              <a:rPr lang="en-US" dirty="0" smtClean="0"/>
              <a:t>     </a:t>
            </a:r>
          </a:p>
          <a:p>
            <a:pPr lvl="2" algn="just"/>
            <a:r>
              <a:rPr lang="en-US" sz="2800" dirty="0" err="1" smtClean="0"/>
              <a:t>Nhấn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vi-VN" sz="2800" dirty="0" smtClean="0"/>
              <a:t>chuột </a:t>
            </a:r>
            <a:r>
              <a:rPr lang="vi-VN" sz="2800" dirty="0"/>
              <a:t>phải 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user </a:t>
            </a:r>
            <a:r>
              <a:rPr lang="en-US" sz="2800" dirty="0" err="1" smtClean="0"/>
              <a:t>muốn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quyền</a:t>
            </a:r>
            <a:r>
              <a:rPr lang="en-US" sz="2800" dirty="0" smtClean="0"/>
              <a:t> (</a:t>
            </a:r>
            <a:r>
              <a:rPr lang="en-US" sz="2800" dirty="0" err="1" smtClean="0"/>
              <a:t>vd</a:t>
            </a:r>
            <a:r>
              <a:rPr lang="en-US" sz="2800" dirty="0" smtClean="0"/>
              <a:t>: </a:t>
            </a:r>
            <a:r>
              <a:rPr lang="vi-VN" sz="2800" i="1" dirty="0" smtClean="0"/>
              <a:t>TestUser</a:t>
            </a:r>
            <a:r>
              <a:rPr lang="en-US" sz="2800" i="1" dirty="0" smtClean="0"/>
              <a:t>)</a:t>
            </a:r>
            <a:r>
              <a:rPr lang="vi-VN" sz="2800" dirty="0" smtClean="0"/>
              <a:t> </a:t>
            </a:r>
            <a:r>
              <a:rPr lang="vi-VN" sz="2800" dirty="0"/>
              <a:t>và chọn </a:t>
            </a:r>
            <a:r>
              <a:rPr lang="vi-VN" sz="2800" i="1" dirty="0"/>
              <a:t>Properties.</a:t>
            </a:r>
            <a:r>
              <a:rPr lang="vi-VN" sz="2800" dirty="0"/>
              <a:t> </a:t>
            </a:r>
            <a:endParaRPr lang="en-US" sz="2800" dirty="0" smtClean="0"/>
          </a:p>
          <a:p>
            <a:pPr lvl="2" algn="just"/>
            <a:r>
              <a:rPr lang="vi-VN" sz="2800" dirty="0" smtClean="0"/>
              <a:t>Dùng </a:t>
            </a:r>
            <a:r>
              <a:rPr lang="vi-VN" sz="2800" b="1" dirty="0"/>
              <a:t>Search</a:t>
            </a:r>
            <a:r>
              <a:rPr lang="vi-VN" sz="2800" dirty="0"/>
              <a:t> để tìm kiếm sau đó chọn đối tượng muốn phân </a:t>
            </a:r>
            <a:r>
              <a:rPr lang="vi-VN" sz="2800" dirty="0" smtClean="0"/>
              <a:t>quyền</a:t>
            </a:r>
            <a:endParaRPr lang="en-US" sz="2800" dirty="0" smtClean="0"/>
          </a:p>
          <a:p>
            <a:pPr lvl="2" algn="just"/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vi-VN" sz="2800" dirty="0" smtClean="0"/>
              <a:t>chọn </a:t>
            </a:r>
            <a:r>
              <a:rPr lang="vi-VN" sz="2800" dirty="0"/>
              <a:t>bảng </a:t>
            </a:r>
            <a:r>
              <a:rPr lang="vi-VN" sz="2800" i="1" dirty="0"/>
              <a:t>TestTable,</a:t>
            </a:r>
            <a:r>
              <a:rPr lang="vi-VN" sz="2800" dirty="0"/>
              <a:t> sau đó chọn hộp checkbox </a:t>
            </a:r>
            <a:r>
              <a:rPr lang="vi-VN" sz="2800" b="1" dirty="0"/>
              <a:t>Grant</a:t>
            </a:r>
            <a:r>
              <a:rPr lang="vi-VN" sz="2800" dirty="0"/>
              <a:t> cho các thao tác trong danh sách bên dưới như trong hình dưới đây. Ở ví dụ này là trao quyền chọn bảng </a:t>
            </a:r>
            <a:r>
              <a:rPr lang="vi-VN" sz="2800" b="1" dirty="0"/>
              <a:t>(Select).</a:t>
            </a:r>
            <a:endParaRPr lang="vi-VN" sz="2800" dirty="0"/>
          </a:p>
          <a:p>
            <a:pPr marL="0" indent="0" algn="just">
              <a:buNone/>
            </a:pPr>
            <a:endParaRPr lang="en-US" sz="2800" dirty="0" smtClean="0"/>
          </a:p>
          <a:p>
            <a:pPr marL="0" indent="0">
              <a:buNone/>
            </a:pPr>
            <a:endParaRPr lang="vi-V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758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146" name="Picture 2" descr="bao mat co so du lieu sql server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428" y="929641"/>
            <a:ext cx="752744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291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969" y="1967231"/>
            <a:ext cx="11684431" cy="4389120"/>
          </a:xfrm>
        </p:spPr>
        <p:txBody>
          <a:bodyPr/>
          <a:lstStyle/>
          <a:p>
            <a:r>
              <a:rPr lang="en-US" b="1" dirty="0" err="1" smtClean="0"/>
              <a:t>Cách</a:t>
            </a:r>
            <a:r>
              <a:rPr lang="en-US" b="1" dirty="0" smtClean="0"/>
              <a:t> 2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T-SQL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user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393700" lvl="1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CREATE USER &lt;USERNAME&gt; FOR LOGIN &lt;</a:t>
            </a:r>
            <a:r>
              <a:rPr lang="en-US" sz="2800" b="1" dirty="0" err="1" smtClean="0">
                <a:solidFill>
                  <a:srgbClr val="FF0000"/>
                </a:solidFill>
              </a:rPr>
              <a:t>LOGINNAME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vi-VN" dirty="0"/>
              <a:t>Ví dụ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 smtClean="0"/>
              <a:t>Để </a:t>
            </a:r>
            <a:r>
              <a:rPr lang="vi-VN" dirty="0"/>
              <a:t>tạo người dùng có tên </a:t>
            </a:r>
            <a:r>
              <a:rPr lang="vi-VN" i="1" dirty="0"/>
              <a:t>TestUser</a:t>
            </a:r>
            <a:r>
              <a:rPr lang="vi-VN" dirty="0"/>
              <a:t> với tên đăng nhập là </a:t>
            </a:r>
            <a:r>
              <a:rPr lang="vi-VN" i="1" dirty="0"/>
              <a:t>TestLogin</a:t>
            </a:r>
            <a:r>
              <a:rPr lang="vi-VN" dirty="0"/>
              <a:t> trên CSDL </a:t>
            </a:r>
            <a:r>
              <a:rPr lang="vi-VN" i="1" dirty="0" smtClean="0"/>
              <a:t>TestDB</a:t>
            </a:r>
            <a:endParaRPr lang="en-US" i="1" dirty="0" smtClean="0"/>
          </a:p>
          <a:p>
            <a:pPr marL="668337" lvl="2" indent="0">
              <a:buNone/>
            </a:pPr>
            <a:r>
              <a:rPr lang="en-US" sz="3000" dirty="0" smtClean="0"/>
              <a:t>CREATE USER </a:t>
            </a:r>
            <a:r>
              <a:rPr lang="en-US" sz="3000" dirty="0" err="1" smtClean="0"/>
              <a:t>TestUser</a:t>
            </a:r>
            <a:r>
              <a:rPr lang="en-US" sz="3000" dirty="0" smtClean="0"/>
              <a:t> FOR LOGIN </a:t>
            </a:r>
            <a:r>
              <a:rPr lang="en-US" sz="3000" dirty="0" err="1" smtClean="0"/>
              <a:t>TestLogin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17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Cách</a:t>
            </a:r>
            <a:r>
              <a:rPr lang="en-US" b="1" dirty="0" smtClean="0"/>
              <a:t> 2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T-SQL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user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07310" y="3379137"/>
            <a:ext cx="9299730" cy="18158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GRANT ALL | </a:t>
            </a:r>
            <a:r>
              <a:rPr lang="en-US" sz="2800" b="1" dirty="0" err="1" smtClean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permission_name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[,...,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permission_nameN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]</a:t>
            </a:r>
            <a:endParaRPr lang="en-US" sz="2800" dirty="0">
              <a:effectLst/>
              <a:latin typeface="Times New Roman"/>
              <a:ea typeface="Times New Roman"/>
            </a:endParaRPr>
          </a:p>
          <a:p>
            <a:pPr marL="0" marR="0" eaLnBrk="0" fontAlgn="base" hangingPunct="0"/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ON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table_name|view_name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[(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column1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[,...,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columnN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])]</a:t>
            </a:r>
            <a:endParaRPr lang="en-US" sz="2800" dirty="0">
              <a:effectLst/>
              <a:latin typeface="Times New Roman"/>
              <a:ea typeface="Times New Roman"/>
            </a:endParaRPr>
          </a:p>
          <a:p>
            <a:pPr marL="0" marR="0" eaLnBrk="0" fontAlgn="base" hangingPunct="0"/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|ON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stored_procedure</a:t>
            </a:r>
            <a:endParaRPr lang="en-US" sz="2800" dirty="0">
              <a:effectLst/>
              <a:latin typeface="Times New Roman"/>
              <a:ea typeface="Times New Roman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TO account[,...,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accountN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]</a:t>
            </a:r>
            <a:endParaRPr lang="en-US" sz="28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7508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/>
              <a:t>Cấp phát cho người dùng có tên </a:t>
            </a:r>
            <a:r>
              <a:rPr lang="vi-VN" b="1" dirty="0" smtClean="0"/>
              <a:t>thuchanh</a:t>
            </a:r>
            <a:r>
              <a:rPr lang="en-US" dirty="0" smtClean="0"/>
              <a:t> </a:t>
            </a:r>
            <a:r>
              <a:rPr lang="vi-VN" dirty="0" smtClean="0"/>
              <a:t>quyền </a:t>
            </a:r>
            <a:r>
              <a:rPr lang="vi-VN" dirty="0"/>
              <a:t>thực thi các câu lệnh </a:t>
            </a:r>
            <a:r>
              <a:rPr lang="vi-VN" dirty="0" smtClean="0"/>
              <a:t>SELECT</a:t>
            </a:r>
            <a:r>
              <a:rPr lang="vi-VN" dirty="0"/>
              <a:t>, INSERT và UPDATE trên bảng </a:t>
            </a:r>
            <a:r>
              <a:rPr lang="vi-VN" dirty="0" smtClean="0"/>
              <a:t>LOP</a:t>
            </a:r>
            <a:endParaRPr lang="en-US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GRANT SELECT, INSERT, UPDATE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ON LOP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TO </a:t>
            </a:r>
            <a:r>
              <a:rPr lang="en-US" sz="3200" dirty="0" err="1" smtClean="0"/>
              <a:t>thuchanh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73426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21511"/>
            <a:ext cx="10972800" cy="4389120"/>
          </a:xfrm>
        </p:spPr>
        <p:txBody>
          <a:bodyPr/>
          <a:lstStyle/>
          <a:p>
            <a:pPr algn="just"/>
            <a:r>
              <a:rPr lang="vi-VN" dirty="0"/>
              <a:t>Cho phép người dùng </a:t>
            </a:r>
            <a:r>
              <a:rPr lang="vi-VN" b="1" dirty="0" smtClean="0"/>
              <a:t>thuchanh</a:t>
            </a:r>
            <a:r>
              <a:rPr lang="en-US" dirty="0" smtClean="0"/>
              <a:t> </a:t>
            </a:r>
            <a:r>
              <a:rPr lang="vi-VN" dirty="0" smtClean="0"/>
              <a:t>quyền xem</a:t>
            </a:r>
            <a:r>
              <a:rPr lang="en-US" dirty="0" smtClean="0"/>
              <a:t> </a:t>
            </a:r>
            <a:r>
              <a:rPr lang="vi-VN" dirty="0" smtClean="0"/>
              <a:t>họ</a:t>
            </a:r>
            <a:r>
              <a:rPr lang="en-US" dirty="0" smtClean="0"/>
              <a:t> </a:t>
            </a:r>
            <a:r>
              <a:rPr lang="vi-VN" dirty="0" smtClean="0"/>
              <a:t>tên </a:t>
            </a:r>
            <a:r>
              <a:rPr lang="vi-VN" dirty="0"/>
              <a:t>và ngày sinh của các sinh viên (cột </a:t>
            </a:r>
            <a:r>
              <a:rPr lang="vi-VN" dirty="0" smtClean="0"/>
              <a:t>HODEM,TEN </a:t>
            </a:r>
            <a:r>
              <a:rPr lang="vi-VN" dirty="0"/>
              <a:t>và NGAYSINH của bảng SINHVIEN</a:t>
            </a:r>
            <a:r>
              <a:rPr lang="vi-VN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200" dirty="0" smtClean="0"/>
              <a:t>GRANT SELECT (</a:t>
            </a:r>
            <a:r>
              <a:rPr lang="en-US" sz="3200" dirty="0" err="1" smtClean="0"/>
              <a:t>hodem</a:t>
            </a:r>
            <a:r>
              <a:rPr lang="en-US" sz="3200" dirty="0" smtClean="0"/>
              <a:t>, ten, </a:t>
            </a:r>
            <a:r>
              <a:rPr lang="en-US" sz="3200" dirty="0" err="1" smtClean="0"/>
              <a:t>ngaysinh</a:t>
            </a:r>
            <a:r>
              <a:rPr lang="en-US" sz="3200" dirty="0" smtClean="0"/>
              <a:t>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ON </a:t>
            </a:r>
            <a:r>
              <a:rPr lang="en-US" sz="3200" dirty="0" err="1" smtClean="0"/>
              <a:t>SINHVIEN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TO </a:t>
            </a:r>
            <a:r>
              <a:rPr lang="en-US" sz="3200" dirty="0" err="1"/>
              <a:t>thuchanh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6458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14779"/>
            <a:ext cx="10972800" cy="4341571"/>
          </a:xfrm>
        </p:spPr>
        <p:txBody>
          <a:bodyPr/>
          <a:lstStyle/>
          <a:p>
            <a:r>
              <a:rPr lang="vi-VN" dirty="0"/>
              <a:t>Tạo </a:t>
            </a:r>
            <a:r>
              <a:rPr lang="vi-VN" dirty="0" smtClean="0"/>
              <a:t>cơ</a:t>
            </a:r>
            <a:r>
              <a:rPr lang="en-US" dirty="0" smtClean="0"/>
              <a:t> </a:t>
            </a:r>
            <a:r>
              <a:rPr lang="vi-VN" dirty="0" smtClean="0"/>
              <a:t>sở</a:t>
            </a:r>
            <a:r>
              <a:rPr lang="en-US" dirty="0" smtClean="0"/>
              <a:t> </a:t>
            </a:r>
            <a:r>
              <a:rPr lang="vi-VN" dirty="0" smtClean="0"/>
              <a:t>dữ</a:t>
            </a:r>
            <a:r>
              <a:rPr lang="en-US" dirty="0" smtClean="0"/>
              <a:t> </a:t>
            </a:r>
            <a:r>
              <a:rPr lang="vi-VN" dirty="0" smtClean="0"/>
              <a:t>liệu</a:t>
            </a:r>
            <a:r>
              <a:rPr lang="vi-VN" dirty="0"/>
              <a:t>: CREATE DATEBASE. </a:t>
            </a:r>
          </a:p>
          <a:p>
            <a:r>
              <a:rPr lang="vi-VN" dirty="0" smtClean="0"/>
              <a:t>Tạo </a:t>
            </a:r>
            <a:r>
              <a:rPr lang="vi-VN" dirty="0"/>
              <a:t>bảng: CREATE </a:t>
            </a:r>
            <a:r>
              <a:rPr lang="en-US" dirty="0" smtClean="0"/>
              <a:t>TABLE</a:t>
            </a:r>
            <a:endParaRPr lang="vi-VN" dirty="0"/>
          </a:p>
          <a:p>
            <a:r>
              <a:rPr lang="vi-VN" dirty="0" smtClean="0"/>
              <a:t>Tạo </a:t>
            </a:r>
            <a:r>
              <a:rPr lang="vi-VN" dirty="0"/>
              <a:t>khung nhìn: CREATE </a:t>
            </a:r>
            <a:r>
              <a:rPr lang="vi-VN" dirty="0" smtClean="0"/>
              <a:t>VIEW</a:t>
            </a:r>
            <a:endParaRPr lang="en-US" dirty="0" smtClean="0"/>
          </a:p>
          <a:p>
            <a:r>
              <a:rPr lang="vi-VN" dirty="0"/>
              <a:t>Tạo </a:t>
            </a:r>
            <a:r>
              <a:rPr lang="vi-VN" dirty="0" smtClean="0"/>
              <a:t>thủ</a:t>
            </a:r>
            <a:r>
              <a:rPr lang="en-US" dirty="0" smtClean="0"/>
              <a:t> </a:t>
            </a:r>
            <a:r>
              <a:rPr lang="vi-VN" dirty="0" smtClean="0"/>
              <a:t>tục </a:t>
            </a:r>
            <a:r>
              <a:rPr lang="vi-VN" dirty="0"/>
              <a:t>lưu trữ: CREATE PROCEDURE </a:t>
            </a:r>
          </a:p>
          <a:p>
            <a:r>
              <a:rPr lang="vi-VN" dirty="0" smtClean="0"/>
              <a:t>Tạo </a:t>
            </a:r>
            <a:r>
              <a:rPr lang="vi-VN" dirty="0"/>
              <a:t>hàm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 smtClean="0"/>
              <a:t>CREATE </a:t>
            </a:r>
            <a:r>
              <a:rPr lang="vi-VN" dirty="0"/>
              <a:t>FUNCTION</a:t>
            </a:r>
          </a:p>
          <a:p>
            <a:r>
              <a:rPr lang="vi-VN" dirty="0" smtClean="0"/>
              <a:t>Sao </a:t>
            </a:r>
            <a:r>
              <a:rPr lang="vi-VN" dirty="0"/>
              <a:t>lưu </a:t>
            </a:r>
            <a:r>
              <a:rPr lang="vi-VN" dirty="0" smtClean="0"/>
              <a:t>cơ</a:t>
            </a:r>
            <a:r>
              <a:rPr lang="en-US" dirty="0" smtClean="0"/>
              <a:t> </a:t>
            </a:r>
            <a:r>
              <a:rPr lang="vi-VN" dirty="0" smtClean="0"/>
              <a:t>sở</a:t>
            </a:r>
            <a:r>
              <a:rPr lang="en-US" dirty="0" smtClean="0"/>
              <a:t> </a:t>
            </a:r>
            <a:r>
              <a:rPr lang="vi-VN" dirty="0" smtClean="0"/>
              <a:t>dữ</a:t>
            </a:r>
            <a:r>
              <a:rPr lang="en-US" dirty="0" smtClean="0"/>
              <a:t> </a:t>
            </a:r>
            <a:r>
              <a:rPr lang="vi-VN" dirty="0" smtClean="0"/>
              <a:t>liệu</a:t>
            </a:r>
            <a:r>
              <a:rPr lang="vi-VN" dirty="0"/>
              <a:t>: BACKUP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897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768754"/>
              </p:ext>
            </p:extLst>
          </p:nvPr>
        </p:nvGraphicFramePr>
        <p:xfrm>
          <a:off x="2987040" y="2392680"/>
          <a:ext cx="7922215" cy="316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642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GRANT ALL | 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permission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TO accounts</a:t>
            </a:r>
            <a:endParaRPr lang="en-US" sz="2800" b="1" dirty="0">
              <a:solidFill>
                <a:srgbClr val="FF0000"/>
              </a:solidFill>
            </a:endParaRPr>
          </a:p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cấp </a:t>
            </a:r>
            <a:r>
              <a:rPr lang="vi-VN" dirty="0"/>
              <a:t>phát quyền tạo bảng và khung nhìn cho người dùng có tên </a:t>
            </a:r>
            <a:r>
              <a:rPr lang="vi-VN" dirty="0" smtClean="0"/>
              <a:t>là</a:t>
            </a:r>
            <a:r>
              <a:rPr lang="en-US" dirty="0" smtClean="0"/>
              <a:t> </a:t>
            </a:r>
            <a:r>
              <a:rPr lang="vi-VN" b="1" dirty="0" smtClean="0"/>
              <a:t>thuchanh</a:t>
            </a:r>
            <a:endParaRPr lang="en-US" b="1" dirty="0"/>
          </a:p>
          <a:p>
            <a:pPr marL="914400" lvl="3" indent="0">
              <a:buNone/>
            </a:pPr>
            <a:r>
              <a:rPr lang="en-US" sz="3200" dirty="0" smtClean="0"/>
              <a:t>GRANT CREATE TABLE, CREATE VIEW</a:t>
            </a:r>
          </a:p>
          <a:p>
            <a:pPr marL="914400" lvl="3" indent="0">
              <a:buNone/>
            </a:pPr>
            <a:r>
              <a:rPr lang="en-US" sz="3200" dirty="0" smtClean="0"/>
              <a:t>TO </a:t>
            </a:r>
            <a:r>
              <a:rPr lang="en-US" sz="3200" dirty="0" err="1" smtClean="0"/>
              <a:t>thuchanh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4850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Thu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07310" y="3007177"/>
            <a:ext cx="9665490" cy="18158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REVOKE 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ALL |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permission_name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 [,...,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permission_nameN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]</a:t>
            </a:r>
            <a:endParaRPr lang="en-US" sz="2800" dirty="0">
              <a:effectLst/>
              <a:latin typeface="Times New Roman"/>
              <a:ea typeface="Times New Roman"/>
            </a:endParaRPr>
          </a:p>
          <a:p>
            <a:pPr marL="0" marR="0" eaLnBrk="0" fontAlgn="base" hangingPunct="0"/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ON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table_name|view_name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[(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column1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[,...,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columnN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])]</a:t>
            </a:r>
            <a:endParaRPr lang="en-US" sz="2800" dirty="0">
              <a:effectLst/>
              <a:latin typeface="Times New Roman"/>
              <a:ea typeface="Times New Roman"/>
            </a:endParaRPr>
          </a:p>
          <a:p>
            <a:pPr marL="0" marR="0" eaLnBrk="0" fontAlgn="base" hangingPunct="0"/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|ON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stored_procedure</a:t>
            </a:r>
            <a:endParaRPr lang="en-US" sz="2800" dirty="0">
              <a:effectLst/>
              <a:latin typeface="Times New Roman"/>
              <a:ea typeface="Times New Roman"/>
            </a:endParaRPr>
          </a:p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FROM 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account[,...,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accountN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]</a:t>
            </a:r>
            <a:endParaRPr lang="en-US" sz="28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0268030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1277600" cy="4389120"/>
          </a:xfrm>
        </p:spPr>
        <p:txBody>
          <a:bodyPr/>
          <a:lstStyle/>
          <a:p>
            <a:pPr algn="just"/>
            <a:r>
              <a:rPr lang="vi-VN" dirty="0"/>
              <a:t>Việc thu hồi quyền thực thi các câu lệnh trên </a:t>
            </a:r>
            <a:r>
              <a:rPr lang="vi-VN" dirty="0" smtClean="0"/>
              <a:t>cơ</a:t>
            </a:r>
            <a:r>
              <a:rPr lang="en-US" dirty="0" smtClean="0"/>
              <a:t> </a:t>
            </a:r>
            <a:r>
              <a:rPr lang="vi-VN" dirty="0" smtClean="0"/>
              <a:t>sở</a:t>
            </a:r>
            <a:r>
              <a:rPr lang="en-US" dirty="0" smtClean="0"/>
              <a:t> </a:t>
            </a:r>
            <a:r>
              <a:rPr lang="vi-VN" dirty="0" smtClean="0"/>
              <a:t>dữ</a:t>
            </a:r>
            <a:r>
              <a:rPr lang="en-US" dirty="0" smtClean="0"/>
              <a:t> </a:t>
            </a:r>
            <a:r>
              <a:rPr lang="vi-VN" dirty="0" smtClean="0"/>
              <a:t>liệu </a:t>
            </a:r>
            <a:r>
              <a:rPr lang="vi-VN" dirty="0"/>
              <a:t>(CREATE </a:t>
            </a:r>
            <a:r>
              <a:rPr lang="vi-VN" dirty="0" smtClean="0"/>
              <a:t>DATABASE</a:t>
            </a:r>
            <a:r>
              <a:rPr lang="vi-VN" dirty="0"/>
              <a:t>, CREATE TABLE, CREATE VIEW,...) được thực hiện đơn giản với </a:t>
            </a:r>
            <a:r>
              <a:rPr lang="vi-VN" dirty="0" smtClean="0"/>
              <a:t>cú pháp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    </a:t>
            </a:r>
            <a:r>
              <a:rPr lang="en-US" sz="2800" b="1" dirty="0" smtClean="0">
                <a:solidFill>
                  <a:srgbClr val="FF0000"/>
                </a:solidFill>
              </a:rPr>
              <a:t>REVOKE ALL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permission_name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 [,...,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permission_nameN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]</a:t>
            </a:r>
            <a:endParaRPr lang="en-US" sz="2800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   FROM accounts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8294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23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CSDL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36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ao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1338560" cy="4389120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vi-VN" dirty="0" smtClean="0"/>
              <a:t>Ổ đĩa </a:t>
            </a:r>
            <a:r>
              <a:rPr lang="vi-VN" dirty="0"/>
              <a:t>bị hỏng (chứa các tập tin CSDL</a:t>
            </a:r>
            <a:r>
              <a:rPr lang="vi-VN" dirty="0" smtClean="0"/>
              <a:t>)</a:t>
            </a:r>
            <a:endParaRPr lang="vi-VN" dirty="0"/>
          </a:p>
          <a:p>
            <a:pPr lvl="1"/>
            <a:r>
              <a:rPr lang="en-US" dirty="0"/>
              <a:t>S</a:t>
            </a:r>
            <a:r>
              <a:rPr lang="vi-VN" dirty="0" smtClean="0"/>
              <a:t>erver </a:t>
            </a:r>
            <a:r>
              <a:rPr lang="vi-VN" dirty="0"/>
              <a:t>bị </a:t>
            </a:r>
            <a:r>
              <a:rPr lang="vi-VN" dirty="0" smtClean="0"/>
              <a:t>hỏng</a:t>
            </a:r>
            <a:endParaRPr lang="en-US" dirty="0" smtClean="0"/>
          </a:p>
          <a:p>
            <a:pPr lvl="1"/>
            <a:r>
              <a:rPr lang="vi-VN" dirty="0" smtClean="0"/>
              <a:t>Nguyên </a:t>
            </a:r>
            <a:r>
              <a:rPr lang="vi-VN" dirty="0"/>
              <a:t>nhân bên ngoài (thiên nhiên, hỏa hoạn, mất cắp</a:t>
            </a:r>
            <a:r>
              <a:rPr lang="vi-VN" dirty="0" smtClean="0"/>
              <a:t>,</a:t>
            </a:r>
            <a:r>
              <a:rPr lang="en-US" dirty="0" smtClean="0"/>
              <a:t>..</a:t>
            </a:r>
            <a:r>
              <a:rPr lang="vi-VN" dirty="0" smtClean="0"/>
              <a:t>) </a:t>
            </a:r>
            <a:endParaRPr lang="vi-VN" dirty="0"/>
          </a:p>
          <a:p>
            <a:pPr lvl="1"/>
            <a:r>
              <a:rPr lang="vi-VN" dirty="0" smtClean="0"/>
              <a:t>User </a:t>
            </a:r>
            <a:r>
              <a:rPr lang="vi-VN" dirty="0"/>
              <a:t>vô tình xóa dữ </a:t>
            </a:r>
            <a:r>
              <a:rPr lang="vi-VN" dirty="0" smtClean="0"/>
              <a:t>liệu</a:t>
            </a:r>
            <a:r>
              <a:rPr lang="en-US" dirty="0" smtClean="0"/>
              <a:t>, </a:t>
            </a:r>
            <a:r>
              <a:rPr lang="vi-VN" dirty="0" smtClean="0"/>
              <a:t>vô </a:t>
            </a:r>
            <a:r>
              <a:rPr lang="vi-VN" dirty="0"/>
              <a:t>tình hay cố ý làm thông tin sai </a:t>
            </a:r>
            <a:r>
              <a:rPr lang="vi-VN" dirty="0" smtClean="0"/>
              <a:t>lệch </a:t>
            </a:r>
            <a:endParaRPr lang="vi-VN" dirty="0"/>
          </a:p>
          <a:p>
            <a:pPr lvl="1"/>
            <a:r>
              <a:rPr lang="vi-VN" dirty="0" smtClean="0"/>
              <a:t>Bị hack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61360" y="5204460"/>
            <a:ext cx="8305800" cy="807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CSDL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cố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50028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loại sao lưu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b="1" dirty="0"/>
              <a:t>Full </a:t>
            </a:r>
            <a:r>
              <a:rPr lang="vi-VN" b="1" dirty="0" smtClean="0"/>
              <a:t>Database </a:t>
            </a:r>
            <a:r>
              <a:rPr lang="vi-VN" b="1" dirty="0"/>
              <a:t>Backups</a:t>
            </a:r>
            <a:r>
              <a:rPr lang="vi-VN" dirty="0"/>
              <a:t>: sao </a:t>
            </a:r>
            <a:r>
              <a:rPr lang="vi-VN" dirty="0" smtClean="0"/>
              <a:t>chép </a:t>
            </a:r>
            <a:r>
              <a:rPr lang="vi-VN" dirty="0"/>
              <a:t>toàn bộ CSDL </a:t>
            </a:r>
            <a:r>
              <a:rPr lang="vi-VN" dirty="0" smtClean="0"/>
              <a:t>(bao </a:t>
            </a:r>
            <a:r>
              <a:rPr lang="vi-VN" dirty="0"/>
              <a:t>gồm các bảng, </a:t>
            </a:r>
            <a:r>
              <a:rPr lang="vi-VN" dirty="0" smtClean="0"/>
              <a:t>khung </a:t>
            </a:r>
            <a:r>
              <a:rPr lang="vi-VN" dirty="0"/>
              <a:t>nhìn, các đối tượng khác</a:t>
            </a:r>
            <a:r>
              <a:rPr lang="vi-VN" dirty="0" smtClean="0"/>
              <a:t>)</a:t>
            </a:r>
            <a:endParaRPr lang="vi-VN" dirty="0"/>
          </a:p>
          <a:p>
            <a:pPr algn="just"/>
            <a:r>
              <a:rPr lang="vi-VN" b="1" dirty="0" smtClean="0"/>
              <a:t>Differential </a:t>
            </a:r>
            <a:r>
              <a:rPr lang="vi-VN" b="1" dirty="0"/>
              <a:t>Database Backups</a:t>
            </a:r>
            <a:r>
              <a:rPr lang="vi-VN" dirty="0"/>
              <a:t>: sao chép những dữ liệu thay đổi trong Data file kể </a:t>
            </a:r>
            <a:r>
              <a:rPr lang="vi-VN" dirty="0" smtClean="0"/>
              <a:t>từ </a:t>
            </a:r>
            <a:r>
              <a:rPr lang="vi-VN" dirty="0"/>
              <a:t>lần full backup gần </a:t>
            </a:r>
            <a:r>
              <a:rPr lang="vi-VN" dirty="0" smtClean="0"/>
              <a:t>nhất </a:t>
            </a:r>
            <a:endParaRPr lang="vi-VN" dirty="0"/>
          </a:p>
          <a:p>
            <a:pPr algn="just"/>
            <a:r>
              <a:rPr lang="vi-VN" b="1" dirty="0" smtClean="0"/>
              <a:t>File </a:t>
            </a:r>
            <a:r>
              <a:rPr lang="vi-VN" b="1" dirty="0"/>
              <a:t>or file group backups</a:t>
            </a:r>
            <a:r>
              <a:rPr lang="vi-VN" dirty="0"/>
              <a:t>: sao chép một file đơn hay file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15417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b="1" dirty="0"/>
              <a:t>Differential  File  or  File  Group  Backups</a:t>
            </a:r>
            <a:r>
              <a:rPr lang="vi-VN" dirty="0"/>
              <a:t>:  thực  hiện  như  Differential  Database </a:t>
            </a:r>
            <a:r>
              <a:rPr lang="vi-VN" dirty="0" smtClean="0"/>
              <a:t>nhưng </a:t>
            </a:r>
            <a:r>
              <a:rPr lang="vi-VN" dirty="0"/>
              <a:t>copy phần dữ liệu thay đổi của file đơn hoặc file </a:t>
            </a:r>
            <a:r>
              <a:rPr lang="vi-VN" dirty="0" smtClean="0"/>
              <a:t>group</a:t>
            </a:r>
            <a:endParaRPr lang="vi-VN" dirty="0"/>
          </a:p>
          <a:p>
            <a:pPr algn="just"/>
            <a:r>
              <a:rPr lang="vi-VN" b="1" dirty="0" smtClean="0"/>
              <a:t>Transaction </a:t>
            </a:r>
            <a:r>
              <a:rPr lang="vi-VN" b="1" dirty="0"/>
              <a:t>log backups</a:t>
            </a:r>
            <a:r>
              <a:rPr lang="vi-VN" dirty="0"/>
              <a:t>: Ghi nhận tất cả các transaction chứa trong transaction log </a:t>
            </a:r>
            <a:r>
              <a:rPr lang="vi-VN" dirty="0" smtClean="0"/>
              <a:t>file </a:t>
            </a:r>
            <a:r>
              <a:rPr lang="vi-VN" dirty="0"/>
              <a:t>kể từ lần transaction log backup gần </a:t>
            </a:r>
            <a:r>
              <a:rPr lang="vi-VN" dirty="0" smtClean="0"/>
              <a:t>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66612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948690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(Backup database)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241551"/>
            <a:ext cx="10972800" cy="4389120"/>
          </a:xfrm>
        </p:spPr>
        <p:txBody>
          <a:bodyPr/>
          <a:lstStyle/>
          <a:p>
            <a:r>
              <a:rPr lang="vi-VN" dirty="0"/>
              <a:t>Các bước thực hiện backup như sau: </a:t>
            </a:r>
          </a:p>
          <a:p>
            <a:pPr lvl="1"/>
            <a:r>
              <a:rPr lang="vi-VN" dirty="0" smtClean="0"/>
              <a:t>Chọn </a:t>
            </a:r>
            <a:r>
              <a:rPr lang="vi-VN" dirty="0"/>
              <a:t>CSDL cần </a:t>
            </a:r>
            <a:r>
              <a:rPr lang="en-US" dirty="0" smtClean="0"/>
              <a:t>B</a:t>
            </a:r>
            <a:r>
              <a:rPr lang="vi-VN" dirty="0" smtClean="0"/>
              <a:t>ackup.</a:t>
            </a:r>
            <a:endParaRPr lang="vi-VN" dirty="0"/>
          </a:p>
          <a:p>
            <a:pPr lvl="1"/>
            <a:r>
              <a:rPr lang="vi-VN" dirty="0" smtClean="0"/>
              <a:t>Nhấn </a:t>
            </a:r>
            <a:r>
              <a:rPr lang="vi-VN" dirty="0"/>
              <a:t>phải chuột </a:t>
            </a:r>
            <a:r>
              <a:rPr lang="vi-VN" dirty="0" smtClean="0"/>
              <a:t>→Tasks </a:t>
            </a:r>
            <a:r>
              <a:rPr lang="vi-VN" dirty="0"/>
              <a:t>→</a:t>
            </a:r>
            <a:r>
              <a:rPr lang="vi-VN" dirty="0" smtClean="0"/>
              <a:t>Backup… </a:t>
            </a:r>
            <a:endParaRPr lang="vi-VN" dirty="0"/>
          </a:p>
          <a:p>
            <a:pPr lvl="1"/>
            <a:r>
              <a:rPr lang="vi-VN" dirty="0" smtClean="0"/>
              <a:t>Nhập </a:t>
            </a:r>
            <a:r>
              <a:rPr lang="vi-VN" dirty="0"/>
              <a:t>các tham số, lựa chọn </a:t>
            </a:r>
            <a:r>
              <a:rPr lang="vi-VN" dirty="0" smtClean="0"/>
              <a:t>kiểu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09274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(restore database)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/>
              <a:t>Là chức năng thực hiện khôi phục dữ liệu đã sao lưu, tùy theo chiến lược backup mà </a:t>
            </a:r>
            <a:r>
              <a:rPr lang="vi-VN" dirty="0" smtClean="0"/>
              <a:t>người </a:t>
            </a:r>
            <a:r>
              <a:rPr lang="vi-VN" dirty="0"/>
              <a:t>quản trị có thể phục hồi đến thời điểm nào, thu được bộ dữ liệu trong quá khứ như </a:t>
            </a:r>
            <a:r>
              <a:rPr lang="vi-VN" dirty="0" smtClean="0"/>
              <a:t>thế nào. Khôi phục dữ liệu được thực hiện theo thứ tự backup, thông tin này được lưu trữ trong msdb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87645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02970"/>
            <a:ext cx="10972800" cy="1322070"/>
          </a:xfrm>
        </p:spPr>
        <p:txBody>
          <a:bodyPr>
            <a:no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(Restore </a:t>
            </a:r>
            <a:r>
              <a:rPr lang="en-US" dirty="0"/>
              <a:t>database)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" y="2438399"/>
            <a:ext cx="10972800" cy="4192271"/>
          </a:xfrm>
        </p:spPr>
        <p:txBody>
          <a:bodyPr/>
          <a:lstStyle/>
          <a:p>
            <a:r>
              <a:rPr lang="vi-VN" dirty="0" smtClean="0"/>
              <a:t>Các </a:t>
            </a:r>
            <a:r>
              <a:rPr lang="vi-VN" dirty="0"/>
              <a:t>bước thực hiện như sau: </a:t>
            </a:r>
          </a:p>
          <a:p>
            <a:pPr lvl="1"/>
            <a:r>
              <a:rPr lang="vi-VN" dirty="0" smtClean="0"/>
              <a:t>Chọn </a:t>
            </a:r>
            <a:r>
              <a:rPr lang="vi-VN" dirty="0"/>
              <a:t>mục Databases →Nhấn nút phải chuột </a:t>
            </a:r>
            <a:r>
              <a:rPr lang="vi-VN" dirty="0" smtClean="0"/>
              <a:t>→Tasks </a:t>
            </a:r>
            <a:r>
              <a:rPr lang="vi-VN" dirty="0"/>
              <a:t>→</a:t>
            </a:r>
            <a:r>
              <a:rPr lang="vi-VN" dirty="0" smtClean="0"/>
              <a:t>Restore </a:t>
            </a:r>
            <a:endParaRPr lang="vi-VN" dirty="0"/>
          </a:p>
          <a:p>
            <a:pPr lvl="1"/>
            <a:r>
              <a:rPr lang="vi-VN" dirty="0" smtClean="0"/>
              <a:t>Nhập </a:t>
            </a:r>
            <a:r>
              <a:rPr lang="vi-VN" dirty="0"/>
              <a:t>tham số, chọn mô hình khôi phục.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9696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tiêu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7C8DB-B033-4BA1-81E7-6232851DDF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6663"/>
            <a:ext cx="2238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5114925"/>
            <a:ext cx="169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47976" y="2389242"/>
            <a:ext cx="9008228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060"/>
              </a:buClr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CSDL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SQL Server</a:t>
            </a:r>
          </a:p>
          <a:p>
            <a:pPr algn="just" eaLnBrk="1" hangingPunct="1">
              <a:buClr>
                <a:srgbClr val="002060"/>
              </a:buClr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thạo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(backup)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(restore)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SQL Server</a:t>
            </a:r>
          </a:p>
        </p:txBody>
      </p:sp>
    </p:spTree>
    <p:extLst>
      <p:ext uri="{BB962C8B-B14F-4D97-AF65-F5344CB8AC3E}">
        <p14:creationId xmlns:p14="http://schemas.microsoft.com/office/powerpoint/2010/main" val="1029278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947462" y="1923340"/>
            <a:ext cx="10724828" cy="4216158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3600" dirty="0" err="1" smtClean="0"/>
              <a:t>Nêu</a:t>
            </a:r>
            <a:r>
              <a:rPr lang="en-US" sz="3600" dirty="0" smtClean="0"/>
              <a:t> </a:t>
            </a:r>
            <a:r>
              <a:rPr lang="en-US" sz="3600" dirty="0" err="1" smtClean="0"/>
              <a:t>cú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quyền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T-SQL</a:t>
            </a:r>
          </a:p>
          <a:p>
            <a:pPr algn="just">
              <a:spcBef>
                <a:spcPts val="600"/>
              </a:spcBef>
            </a:pP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r>
              <a:rPr lang="en-US" sz="3600" dirty="0" smtClean="0"/>
              <a:t> </a:t>
            </a:r>
            <a:r>
              <a:rPr lang="en-US" sz="3600" dirty="0" err="1" smtClean="0"/>
              <a:t>tạo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quyền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user </a:t>
            </a:r>
            <a:r>
              <a:rPr lang="en-US" sz="3600" dirty="0" err="1" smtClean="0"/>
              <a:t>trên</a:t>
            </a:r>
            <a:r>
              <a:rPr lang="en-US" sz="3600" dirty="0" smtClean="0"/>
              <a:t> </a:t>
            </a:r>
            <a:r>
              <a:rPr lang="en-US" sz="3600" dirty="0" err="1" smtClean="0"/>
              <a:t>CSDL</a:t>
            </a:r>
            <a:endParaRPr lang="en-US" sz="3600" dirty="0" smtClean="0"/>
          </a:p>
          <a:p>
            <a:pPr algn="just">
              <a:spcBef>
                <a:spcPts val="600"/>
              </a:spcBef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(backup)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(restore)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sz="3600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E35D68C-E5E9-414D-AE6E-A93AD4BE98E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30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4119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751" y="2200759"/>
            <a:ext cx="10404529" cy="4155592"/>
          </a:xfrm>
        </p:spPr>
        <p:txBody>
          <a:bodyPr/>
          <a:lstStyle/>
          <a:p>
            <a:pPr algn="just" eaLnBrk="1" hangingPunct="1"/>
            <a:r>
              <a:rPr lang="en-US" sz="3600" dirty="0" err="1" smtClean="0"/>
              <a:t>Bảo</a:t>
            </a:r>
            <a:r>
              <a:rPr lang="en-US" sz="3600" dirty="0" smtClean="0"/>
              <a:t> </a:t>
            </a:r>
            <a:r>
              <a:rPr lang="en-US" sz="3600" dirty="0" err="1" smtClean="0"/>
              <a:t>mật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gì</a:t>
            </a:r>
            <a:r>
              <a:rPr lang="en-US" sz="3600" dirty="0" smtClean="0"/>
              <a:t>? </a:t>
            </a:r>
            <a:r>
              <a:rPr lang="en-US" sz="3600" dirty="0" err="1" smtClean="0"/>
              <a:t>Nêu</a:t>
            </a:r>
            <a:r>
              <a:rPr lang="en-US" sz="3600" dirty="0" smtClean="0"/>
              <a:t> </a:t>
            </a:r>
            <a:r>
              <a:rPr lang="en-US" sz="3600" dirty="0" err="1" smtClean="0"/>
              <a:t>sự</a:t>
            </a:r>
            <a:r>
              <a:rPr lang="en-US" sz="3600" dirty="0" smtClean="0"/>
              <a:t> </a:t>
            </a:r>
            <a:r>
              <a:rPr lang="en-US" sz="3600" dirty="0" err="1" smtClean="0"/>
              <a:t>cần</a:t>
            </a:r>
            <a:r>
              <a:rPr lang="en-US" sz="3600" dirty="0" smtClean="0"/>
              <a:t> </a:t>
            </a:r>
            <a:r>
              <a:rPr lang="en-US" sz="3600" dirty="0" err="1" smtClean="0"/>
              <a:t>thiết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bảo</a:t>
            </a:r>
            <a:r>
              <a:rPr lang="en-US" sz="3600" dirty="0" smtClean="0"/>
              <a:t> </a:t>
            </a:r>
            <a:r>
              <a:rPr lang="en-US" sz="3600" dirty="0" err="1" smtClean="0"/>
              <a:t>mật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quản</a:t>
            </a:r>
            <a:r>
              <a:rPr lang="en-US" sz="3600" dirty="0" smtClean="0"/>
              <a:t> </a:t>
            </a:r>
            <a:r>
              <a:rPr lang="en-US" sz="3600" dirty="0" err="1" smtClean="0"/>
              <a:t>trị</a:t>
            </a:r>
            <a:r>
              <a:rPr lang="en-US" sz="3600" dirty="0" smtClean="0"/>
              <a:t> </a:t>
            </a:r>
            <a:r>
              <a:rPr lang="en-US" sz="3600" dirty="0" err="1" smtClean="0"/>
              <a:t>CSDL</a:t>
            </a:r>
            <a:endParaRPr lang="en-US" sz="3600" dirty="0" smtClean="0"/>
          </a:p>
          <a:p>
            <a:pPr algn="just" eaLnBrk="1" hangingPunct="1"/>
            <a:r>
              <a:rPr lang="en-US" sz="3600" dirty="0" err="1" smtClean="0"/>
              <a:t>Nêu</a:t>
            </a:r>
            <a:r>
              <a:rPr lang="en-US" sz="3600" dirty="0" smtClean="0"/>
              <a:t> ý </a:t>
            </a:r>
            <a:r>
              <a:rPr lang="en-US" sz="3600" dirty="0" err="1" smtClean="0"/>
              <a:t>nghĩa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2 </a:t>
            </a:r>
            <a:r>
              <a:rPr lang="en-US" sz="3600" dirty="0" err="1" smtClean="0"/>
              <a:t>lệnh</a:t>
            </a:r>
            <a:r>
              <a:rPr lang="en-US" sz="3600" dirty="0" smtClean="0"/>
              <a:t> GRANT </a:t>
            </a:r>
            <a:r>
              <a:rPr lang="en-US" sz="3600" dirty="0" err="1" smtClean="0"/>
              <a:t>và</a:t>
            </a:r>
            <a:r>
              <a:rPr lang="en-US" sz="3600" dirty="0" smtClean="0"/>
              <a:t> REVOKE</a:t>
            </a:r>
          </a:p>
          <a:p>
            <a:pPr algn="just" eaLnBrk="1" hangingPunct="1"/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endParaRPr lang="en-US" sz="3600" dirty="0"/>
          </a:p>
          <a:p>
            <a:pPr eaLnBrk="1" hangingPunct="1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6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hành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069" y="1935917"/>
            <a:ext cx="4554537" cy="232251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3600" dirty="0" err="1" smtClean="0">
                <a:hlinkClick r:id="rId2" action="ppaction://hlinkfile"/>
              </a:rPr>
              <a:t>Bài</a:t>
            </a:r>
            <a:r>
              <a:rPr lang="en-US" sz="3600" dirty="0" smtClean="0">
                <a:hlinkClick r:id="rId2" action="ppaction://hlinkfile"/>
              </a:rPr>
              <a:t> </a:t>
            </a:r>
            <a:r>
              <a:rPr lang="en-US" sz="3600" dirty="0" err="1" smtClean="0">
                <a:hlinkClick r:id="rId2" action="ppaction://hlinkfile"/>
              </a:rPr>
              <a:t>thực</a:t>
            </a:r>
            <a:r>
              <a:rPr lang="en-US" sz="3600" dirty="0" smtClean="0">
                <a:hlinkClick r:id="rId2" action="ppaction://hlinkfile"/>
              </a:rPr>
              <a:t> </a:t>
            </a:r>
            <a:r>
              <a:rPr lang="en-US" sz="3600" dirty="0" err="1" smtClean="0">
                <a:hlinkClick r:id="rId2" action="ppaction://hlinkfile"/>
              </a:rPr>
              <a:t>hành</a:t>
            </a:r>
            <a:r>
              <a:rPr lang="en-US" sz="3600" dirty="0" smtClean="0">
                <a:hlinkClick r:id="rId2" action="ppaction://hlinkfile"/>
              </a:rPr>
              <a:t> 6.1</a:t>
            </a:r>
            <a:endParaRPr lang="en-US" sz="3600" dirty="0" smtClean="0"/>
          </a:p>
          <a:p>
            <a:pPr algn="just" eaLnBrk="1" hangingPunct="1">
              <a:defRPr/>
            </a:pPr>
            <a:r>
              <a:rPr lang="en-US" sz="3600" dirty="0" err="1" smtClean="0">
                <a:hlinkClick r:id="rId3" action="ppaction://hlinkfile"/>
              </a:rPr>
              <a:t>Bài</a:t>
            </a:r>
            <a:r>
              <a:rPr lang="en-US" sz="3600" dirty="0" smtClean="0">
                <a:hlinkClick r:id="rId3" action="ppaction://hlinkfile"/>
              </a:rPr>
              <a:t> </a:t>
            </a:r>
            <a:r>
              <a:rPr lang="en-US" sz="3600" dirty="0" err="1" smtClean="0">
                <a:hlinkClick r:id="rId3" action="ppaction://hlinkfile"/>
              </a:rPr>
              <a:t>thực</a:t>
            </a:r>
            <a:r>
              <a:rPr lang="en-US" sz="3600" dirty="0" smtClean="0">
                <a:hlinkClick r:id="rId3" action="ppaction://hlinkfile"/>
              </a:rPr>
              <a:t> </a:t>
            </a:r>
            <a:r>
              <a:rPr lang="en-US" sz="3600" dirty="0" err="1" smtClean="0">
                <a:hlinkClick r:id="rId3" action="ppaction://hlinkfile"/>
              </a:rPr>
              <a:t>hành</a:t>
            </a:r>
            <a:r>
              <a:rPr lang="en-US" sz="3600" dirty="0" smtClean="0">
                <a:hlinkClick r:id="rId3" action="ppaction://hlinkfile"/>
              </a:rPr>
              <a:t> 6.2</a:t>
            </a:r>
            <a:endParaRPr lang="en-US" sz="3600" dirty="0" smtClean="0"/>
          </a:p>
          <a:p>
            <a:pPr algn="just" eaLnBrk="1" hangingPunct="1">
              <a:defRPr/>
            </a:pPr>
            <a:r>
              <a:rPr lang="en-US" sz="3600" dirty="0" err="1" smtClean="0">
                <a:hlinkClick r:id="rId4" action="ppaction://hlinkfile"/>
              </a:rPr>
              <a:t>Bài</a:t>
            </a:r>
            <a:r>
              <a:rPr lang="en-US" sz="3600" dirty="0" smtClean="0">
                <a:hlinkClick r:id="rId4" action="ppaction://hlinkfile"/>
              </a:rPr>
              <a:t> </a:t>
            </a:r>
            <a:r>
              <a:rPr lang="en-US" sz="3600" dirty="0" err="1" smtClean="0">
                <a:hlinkClick r:id="rId4" action="ppaction://hlinkfile"/>
              </a:rPr>
              <a:t>thực</a:t>
            </a:r>
            <a:r>
              <a:rPr lang="en-US" sz="3600" dirty="0" smtClean="0">
                <a:hlinkClick r:id="rId4" action="ppaction://hlinkfile"/>
              </a:rPr>
              <a:t> </a:t>
            </a:r>
            <a:r>
              <a:rPr lang="en-US" sz="3600" dirty="0" err="1" smtClean="0">
                <a:hlinkClick r:id="rId4" action="ppaction://hlinkfile"/>
              </a:rPr>
              <a:t>hành</a:t>
            </a:r>
            <a:r>
              <a:rPr lang="en-US" sz="3600" dirty="0" smtClean="0">
                <a:hlinkClick r:id="rId4" action="ppaction://hlinkfile"/>
              </a:rPr>
              <a:t> 6.3</a:t>
            </a:r>
            <a:endParaRPr lang="en-US" sz="3600" dirty="0" smtClean="0"/>
          </a:p>
          <a:p>
            <a:pPr marL="0" indent="0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1861748-79C9-4D6A-8ED2-54C9BDD97E6A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32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357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54100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luận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6844BD-AD8C-4167-846E-31EB131EED87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33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pic>
        <p:nvPicPr>
          <p:cNvPr id="27652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2044700"/>
            <a:ext cx="3481388" cy="3468688"/>
          </a:xfrm>
          <a:noFill/>
        </p:spPr>
      </p:pic>
    </p:spTree>
    <p:extLst>
      <p:ext uri="{BB962C8B-B14F-4D97-AF65-F5344CB8AC3E}">
        <p14:creationId xmlns:p14="http://schemas.microsoft.com/office/powerpoint/2010/main" val="26353510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4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BẢO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MẬT</a:t>
            </a: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02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vi-VN" dirty="0" smtClean="0"/>
              <a:t>í </a:t>
            </a:r>
            <a:r>
              <a:rPr lang="vi-VN" dirty="0"/>
              <a:t>dụ về phân quyền trên cơ sở 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60" y="2067130"/>
            <a:ext cx="6344602" cy="400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24064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98679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3391"/>
            <a:ext cx="11170920" cy="4389120"/>
          </a:xfrm>
        </p:spPr>
        <p:txBody>
          <a:bodyPr/>
          <a:lstStyle/>
          <a:p>
            <a:pPr algn="just"/>
            <a:r>
              <a:rPr lang="vi-VN" sz="3600" dirty="0"/>
              <a:t>Bảo mật là một trong những yếu tố đóng vai trò quan trọng đối với </a:t>
            </a:r>
            <a:r>
              <a:rPr lang="vi-VN" sz="3600" dirty="0" smtClean="0"/>
              <a:t>sự</a:t>
            </a:r>
            <a:r>
              <a:rPr lang="en-US" sz="3600" dirty="0" smtClean="0"/>
              <a:t> </a:t>
            </a:r>
            <a:r>
              <a:rPr lang="vi-VN" sz="3600" dirty="0" smtClean="0"/>
              <a:t>sống còn</a:t>
            </a:r>
            <a:r>
              <a:rPr lang="en-US" sz="3600" dirty="0" smtClean="0"/>
              <a:t> </a:t>
            </a:r>
            <a:r>
              <a:rPr lang="vi-VN" sz="3600" dirty="0" smtClean="0"/>
              <a:t>của cơ</a:t>
            </a:r>
            <a:r>
              <a:rPr lang="en-US" sz="3600" dirty="0" smtClean="0"/>
              <a:t> </a:t>
            </a:r>
            <a:r>
              <a:rPr lang="vi-VN" sz="3600" dirty="0" smtClean="0"/>
              <a:t>sở</a:t>
            </a:r>
            <a:r>
              <a:rPr lang="en-US" sz="3600" dirty="0" smtClean="0"/>
              <a:t> </a:t>
            </a:r>
            <a:r>
              <a:rPr lang="vi-VN" sz="3600" dirty="0" smtClean="0"/>
              <a:t>dữ</a:t>
            </a:r>
            <a:r>
              <a:rPr lang="en-US" sz="3600" dirty="0" smtClean="0"/>
              <a:t> </a:t>
            </a:r>
            <a:r>
              <a:rPr lang="vi-VN" sz="3600" dirty="0" smtClean="0"/>
              <a:t>liệu.</a:t>
            </a:r>
            <a:r>
              <a:rPr lang="en-US" sz="3600" dirty="0" smtClean="0"/>
              <a:t> </a:t>
            </a:r>
            <a:r>
              <a:rPr lang="vi-VN" sz="3600" dirty="0" smtClean="0"/>
              <a:t>Hầu </a:t>
            </a:r>
            <a:r>
              <a:rPr lang="vi-VN" sz="3600" dirty="0"/>
              <a:t>hết các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QT</a:t>
            </a:r>
            <a:r>
              <a:rPr lang="en-US" sz="3600" dirty="0" smtClean="0"/>
              <a:t> </a:t>
            </a:r>
            <a:r>
              <a:rPr lang="en-US" sz="3600" dirty="0" err="1" smtClean="0"/>
              <a:t>CSDL</a:t>
            </a:r>
            <a:r>
              <a:rPr lang="en-US" sz="3600" dirty="0" smtClean="0"/>
              <a:t> </a:t>
            </a:r>
            <a:r>
              <a:rPr lang="vi-VN" sz="3600" dirty="0" smtClean="0"/>
              <a:t>thương </a:t>
            </a:r>
            <a:r>
              <a:rPr lang="vi-VN" sz="3600" dirty="0"/>
              <a:t>mại hiện nay </a:t>
            </a:r>
            <a:r>
              <a:rPr lang="vi-VN" sz="3600" dirty="0" smtClean="0"/>
              <a:t>đều</a:t>
            </a:r>
            <a:r>
              <a:rPr lang="en-US" sz="3600" dirty="0" smtClean="0"/>
              <a:t>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vi-VN" sz="3600" dirty="0" smtClean="0"/>
              <a:t> </a:t>
            </a:r>
            <a:r>
              <a:rPr lang="vi-VN" sz="3600" dirty="0"/>
              <a:t>chức </a:t>
            </a:r>
            <a:r>
              <a:rPr lang="vi-VN" sz="3600" dirty="0" smtClean="0"/>
              <a:t>năng</a:t>
            </a:r>
            <a:r>
              <a:rPr lang="en-US" sz="3600" dirty="0" smtClean="0"/>
              <a:t>:</a:t>
            </a:r>
          </a:p>
          <a:p>
            <a:pPr lvl="1" algn="just"/>
            <a:r>
              <a:rPr lang="vi-VN" sz="3200" dirty="0" smtClean="0"/>
              <a:t>Cấp </a:t>
            </a:r>
            <a:r>
              <a:rPr lang="vi-VN" sz="3200" dirty="0"/>
              <a:t>phát quyền truy cập </a:t>
            </a:r>
            <a:r>
              <a:rPr lang="en-US" sz="3200" dirty="0" err="1" smtClean="0"/>
              <a:t>CSDL</a:t>
            </a:r>
            <a:r>
              <a:rPr lang="en-US" sz="3200" dirty="0" smtClean="0"/>
              <a:t> </a:t>
            </a:r>
            <a:r>
              <a:rPr lang="vi-VN" sz="3200" dirty="0" smtClean="0"/>
              <a:t>cho </a:t>
            </a:r>
            <a:r>
              <a:rPr lang="vi-VN" sz="3200" dirty="0"/>
              <a:t>người dùng và các nhóm người </a:t>
            </a:r>
            <a:r>
              <a:rPr lang="vi-VN" sz="3200" dirty="0" smtClean="0"/>
              <a:t>dùng</a:t>
            </a:r>
            <a:endParaRPr lang="en-US" sz="3200" dirty="0" smtClean="0"/>
          </a:p>
          <a:p>
            <a:pPr lvl="1" algn="just"/>
            <a:r>
              <a:rPr lang="vi-VN" sz="3200" dirty="0"/>
              <a:t>Cấp phát quyền </a:t>
            </a:r>
            <a:r>
              <a:rPr lang="vi-VN" sz="3200" dirty="0" smtClean="0"/>
              <a:t>sử</a:t>
            </a:r>
            <a:r>
              <a:rPr lang="en-US" sz="3200" dirty="0" smtClean="0"/>
              <a:t> </a:t>
            </a:r>
            <a:r>
              <a:rPr lang="vi-VN" sz="3200" dirty="0" smtClean="0"/>
              <a:t>dụng </a:t>
            </a:r>
            <a:r>
              <a:rPr lang="vi-VN" sz="3200" dirty="0"/>
              <a:t>các câu lệnh, các đối tượng </a:t>
            </a:r>
            <a:r>
              <a:rPr lang="en-US" sz="3200" dirty="0" err="1" smtClean="0"/>
              <a:t>CSDL</a:t>
            </a:r>
            <a:r>
              <a:rPr lang="en-US" sz="3200" dirty="0" smtClean="0"/>
              <a:t> </a:t>
            </a:r>
            <a:r>
              <a:rPr lang="vi-VN" sz="3200" dirty="0" smtClean="0"/>
              <a:t> </a:t>
            </a:r>
            <a:r>
              <a:rPr lang="vi-VN" sz="3200" dirty="0"/>
              <a:t>đối với </a:t>
            </a:r>
            <a:r>
              <a:rPr lang="vi-VN" sz="3200" dirty="0" smtClean="0"/>
              <a:t>người dùng</a:t>
            </a:r>
            <a:endParaRPr lang="vi-VN" sz="3200" dirty="0"/>
          </a:p>
          <a:p>
            <a:pPr lvl="1" algn="just"/>
            <a:r>
              <a:rPr lang="vi-VN" sz="3200" dirty="0" smtClean="0"/>
              <a:t>Thu </a:t>
            </a:r>
            <a:r>
              <a:rPr lang="vi-VN" sz="3200" dirty="0"/>
              <a:t>hồi (</a:t>
            </a:r>
            <a:r>
              <a:rPr lang="vi-VN" sz="3200" dirty="0" smtClean="0"/>
              <a:t>huỷ</a:t>
            </a:r>
            <a:r>
              <a:rPr lang="en-US" sz="3200" dirty="0" smtClean="0"/>
              <a:t> </a:t>
            </a:r>
            <a:r>
              <a:rPr lang="vi-VN" sz="3200" dirty="0" smtClean="0"/>
              <a:t>bỏ</a:t>
            </a:r>
            <a:r>
              <a:rPr lang="vi-VN" sz="3200" dirty="0"/>
              <a:t>) quyền của người </a:t>
            </a:r>
            <a:r>
              <a:rPr lang="vi-VN" sz="3200" dirty="0" smtClean="0"/>
              <a:t>dùng</a:t>
            </a:r>
            <a:endParaRPr lang="en-US" sz="3200" dirty="0" smtClean="0"/>
          </a:p>
          <a:p>
            <a:pPr lvl="1"/>
            <a:endParaRPr lang="en-US" sz="3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897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3600" dirty="0"/>
              <a:t>Bảo mật </a:t>
            </a:r>
            <a:r>
              <a:rPr lang="vi-VN" sz="3600" dirty="0" smtClean="0"/>
              <a:t>dữ</a:t>
            </a:r>
            <a:r>
              <a:rPr lang="en-US" sz="3600" dirty="0" smtClean="0"/>
              <a:t> </a:t>
            </a:r>
            <a:r>
              <a:rPr lang="vi-VN" sz="3600" dirty="0" smtClean="0"/>
              <a:t>liệu </a:t>
            </a:r>
            <a:r>
              <a:rPr lang="vi-VN" sz="3600" dirty="0"/>
              <a:t>trong </a:t>
            </a:r>
            <a:r>
              <a:rPr lang="vi-VN" sz="3600" dirty="0" smtClean="0"/>
              <a:t>SQL</a:t>
            </a:r>
            <a:r>
              <a:rPr lang="en-US" sz="3600" dirty="0" smtClean="0"/>
              <a:t> Server</a:t>
            </a:r>
            <a:r>
              <a:rPr lang="vi-VN" sz="3600" dirty="0" smtClean="0"/>
              <a:t> </a:t>
            </a:r>
            <a:r>
              <a:rPr lang="vi-VN" sz="3600" dirty="0"/>
              <a:t>được thực hiện dựa trên ba khái </a:t>
            </a:r>
            <a:r>
              <a:rPr lang="vi-VN" sz="3600" dirty="0" smtClean="0"/>
              <a:t>niệm</a:t>
            </a:r>
            <a:r>
              <a:rPr lang="en-US" sz="3600" dirty="0" smtClean="0"/>
              <a:t> </a:t>
            </a:r>
            <a:r>
              <a:rPr lang="vi-VN" sz="3600" dirty="0" smtClean="0"/>
              <a:t>chính </a:t>
            </a:r>
            <a:r>
              <a:rPr lang="vi-VN" sz="3600" dirty="0"/>
              <a:t>sau đây: </a:t>
            </a:r>
          </a:p>
          <a:p>
            <a:pPr lvl="1" algn="just"/>
            <a:r>
              <a:rPr lang="vi-VN" dirty="0" smtClean="0"/>
              <a:t>Người dùng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vi-VN" dirty="0" smtClean="0"/>
              <a:t> </a:t>
            </a:r>
            <a:r>
              <a:rPr lang="vi-VN" dirty="0"/>
              <a:t>(Database user</a:t>
            </a:r>
            <a:r>
              <a:rPr lang="vi-VN" dirty="0" smtClean="0"/>
              <a:t>)</a:t>
            </a:r>
            <a:endParaRPr lang="en-US" dirty="0" smtClean="0"/>
          </a:p>
          <a:p>
            <a:pPr lvl="1" algn="just"/>
            <a:r>
              <a:rPr lang="vi-VN" dirty="0" smtClean="0"/>
              <a:t>Các </a:t>
            </a:r>
            <a:r>
              <a:rPr lang="vi-VN" dirty="0"/>
              <a:t>đối tượng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vi-VN" dirty="0" smtClean="0"/>
              <a:t>(</a:t>
            </a:r>
            <a:r>
              <a:rPr lang="vi-VN" dirty="0"/>
              <a:t>Database objects</a:t>
            </a:r>
            <a:r>
              <a:rPr lang="vi-VN" dirty="0" smtClean="0"/>
              <a:t>)</a:t>
            </a:r>
            <a:endParaRPr lang="en-US" dirty="0" smtClean="0"/>
          </a:p>
          <a:p>
            <a:pPr lvl="1"/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(Privileges)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97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2022475"/>
            <a:ext cx="11180700" cy="34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5913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access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65" y="1875295"/>
            <a:ext cx="7770359" cy="423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917370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E63A753D31EE4D86B6E31F57028090" ma:contentTypeVersion="2" ma:contentTypeDescription="Create a new document." ma:contentTypeScope="" ma:versionID="23460522176f87d2ff2750ac428f27c6">
  <xsd:schema xmlns:xsd="http://www.w3.org/2001/XMLSchema" xmlns:xs="http://www.w3.org/2001/XMLSchema" xmlns:p="http://schemas.microsoft.com/office/2006/metadata/properties" xmlns:ns2="ba2be740-fd05-4395-bdfd-088e20a9725c" targetNamespace="http://schemas.microsoft.com/office/2006/metadata/properties" ma:root="true" ma:fieldsID="b49e20695542fcbdc03c0a6d5937b849" ns2:_="">
    <xsd:import namespace="ba2be740-fd05-4395-bdfd-088e20a972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2be740-fd05-4395-bdfd-088e20a972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C01488-D5E7-4852-94D8-B739202A25EE}"/>
</file>

<file path=customXml/itemProps2.xml><?xml version="1.0" encoding="utf-8"?>
<ds:datastoreItem xmlns:ds="http://schemas.openxmlformats.org/officeDocument/2006/customXml" ds:itemID="{31CD57AD-38E6-4AB8-91AB-C5BF0395498D}"/>
</file>

<file path=customXml/itemProps3.xml><?xml version="1.0" encoding="utf-8"?>
<ds:datastoreItem xmlns:ds="http://schemas.openxmlformats.org/officeDocument/2006/customXml" ds:itemID="{797B67A1-E508-4F10-9DFB-B2F5D40413B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3957</TotalTime>
  <Words>1115</Words>
  <Application>Microsoft Office PowerPoint</Application>
  <PresentationFormat>Custom</PresentationFormat>
  <Paragraphs>151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Presentation on brainstorming</vt:lpstr>
      <vt:lpstr>1_Presentation on brainstorming</vt:lpstr>
      <vt:lpstr> BẢO MẬT VÀ QUẢN TRỊ   TRONG SQL SERVER </vt:lpstr>
      <vt:lpstr>Nội dung</vt:lpstr>
      <vt:lpstr>Mục tiêu</vt:lpstr>
      <vt:lpstr>PowerPoint Presentation</vt:lpstr>
      <vt:lpstr>Ví dụ về phân quyền trên cơ sở dữ liệu</vt:lpstr>
      <vt:lpstr>Các khái niệm</vt:lpstr>
      <vt:lpstr>PowerPoint Presentation</vt:lpstr>
      <vt:lpstr>Server roles</vt:lpstr>
      <vt:lpstr>Database access</vt:lpstr>
      <vt:lpstr>Tạo và cấp phát quyền cho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Ví dụ</vt:lpstr>
      <vt:lpstr>PowerPoint Presentation</vt:lpstr>
      <vt:lpstr>Cấp phát quyền thực thi các câu lệnh</vt:lpstr>
      <vt:lpstr>PowerPoint Presentation</vt:lpstr>
      <vt:lpstr>Thu hồi quyền của user</vt:lpstr>
      <vt:lpstr>Thu hồi quyền thực thi các câu lệnh</vt:lpstr>
      <vt:lpstr>PowerPoint Presentation</vt:lpstr>
      <vt:lpstr>Sao lưu dữ liệu</vt:lpstr>
      <vt:lpstr>Các loại sao lưu dữ liệu</vt:lpstr>
      <vt:lpstr>PowerPoint Presentation</vt:lpstr>
      <vt:lpstr>Các bước sao lưu dữ liệu (Backup database)</vt:lpstr>
      <vt:lpstr>Khôi phục dữ liệu (restore database)</vt:lpstr>
      <vt:lpstr>Các bước khôi phục lưu dữ liệu (Restore database)</vt:lpstr>
      <vt:lpstr>Tóm tắt</vt:lpstr>
      <vt:lpstr>Câu hỏi ôn tập</vt:lpstr>
      <vt:lpstr>Bài tập thực hành</vt:lpstr>
      <vt:lpstr>Câu hỏi và thảo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PLH</dc:creator>
  <cp:lastModifiedBy>AutoBVT</cp:lastModifiedBy>
  <cp:revision>646</cp:revision>
  <dcterms:created xsi:type="dcterms:W3CDTF">2018-10-17T08:05:59Z</dcterms:created>
  <dcterms:modified xsi:type="dcterms:W3CDTF">2020-10-01T02:28:01Z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0x010100A0E63A753D31EE4D86B6E31F57028090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