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05" r:id="rId2"/>
  </p:sldMasterIdLst>
  <p:notesMasterIdLst>
    <p:notesMasterId r:id="rId43"/>
  </p:notesMasterIdLst>
  <p:sldIdLst>
    <p:sldId id="365" r:id="rId3"/>
    <p:sldId id="485" r:id="rId4"/>
    <p:sldId id="486" r:id="rId5"/>
    <p:sldId id="559" r:id="rId6"/>
    <p:sldId id="625" r:id="rId7"/>
    <p:sldId id="626" r:id="rId8"/>
    <p:sldId id="627" r:id="rId9"/>
    <p:sldId id="628" r:id="rId10"/>
    <p:sldId id="630" r:id="rId11"/>
    <p:sldId id="666" r:id="rId12"/>
    <p:sldId id="667" r:id="rId13"/>
    <p:sldId id="629" r:id="rId14"/>
    <p:sldId id="632" r:id="rId15"/>
    <p:sldId id="615" r:id="rId16"/>
    <p:sldId id="648" r:id="rId17"/>
    <p:sldId id="649" r:id="rId18"/>
    <p:sldId id="616" r:id="rId19"/>
    <p:sldId id="617" r:id="rId20"/>
    <p:sldId id="619" r:id="rId21"/>
    <p:sldId id="662" r:id="rId22"/>
    <p:sldId id="663" r:id="rId23"/>
    <p:sldId id="664" r:id="rId24"/>
    <p:sldId id="670" r:id="rId25"/>
    <p:sldId id="677" r:id="rId26"/>
    <p:sldId id="678" r:id="rId27"/>
    <p:sldId id="669" r:id="rId28"/>
    <p:sldId id="618" r:id="rId29"/>
    <p:sldId id="607" r:id="rId30"/>
    <p:sldId id="653" r:id="rId31"/>
    <p:sldId id="672" r:id="rId32"/>
    <p:sldId id="675" r:id="rId33"/>
    <p:sldId id="676" r:id="rId34"/>
    <p:sldId id="608" r:id="rId35"/>
    <p:sldId id="658" r:id="rId36"/>
    <p:sldId id="668" r:id="rId37"/>
    <p:sldId id="660" r:id="rId38"/>
    <p:sldId id="541" r:id="rId39"/>
    <p:sldId id="542" r:id="rId40"/>
    <p:sldId id="459" r:id="rId41"/>
    <p:sldId id="460" r:id="rId4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8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74E6EB9-68D5-4DFD-ACB4-DE0880B4C343}">
      <dgm:prSet custT="1"/>
      <dgm:spPr/>
      <dgm:t>
        <a:bodyPr/>
        <a:lstStyle/>
        <a:p>
          <a:r>
            <a:rPr lang="en-US" sz="3600" b="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36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b="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36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b="0" dirty="0" err="1" smtClean="0">
              <a:latin typeface="Times New Roman" pitchFamily="18" charset="0"/>
              <a:cs typeface="Times New Roman" pitchFamily="18" charset="0"/>
            </a:rPr>
            <a:t>XAMPP</a:t>
          </a:r>
          <a:endParaRPr lang="en-US" sz="3600" b="0" dirty="0">
            <a:latin typeface="Times New Roman" pitchFamily="18" charset="0"/>
            <a:cs typeface="Times New Roman" pitchFamily="18" charset="0"/>
          </a:endParaRPr>
        </a:p>
      </dgm:t>
    </dgm:pt>
    <dgm:pt modelId="{9481CDA6-37B0-4E0A-8934-2A55E4679C8D}" type="parTrans" cxnId="{D0190F75-6A5C-4B8A-A9D4-3CCD08D69D58}">
      <dgm:prSet/>
      <dgm:spPr/>
      <dgm:t>
        <a:bodyPr/>
        <a:lstStyle/>
        <a:p>
          <a:endParaRPr lang="en-US" sz="3600" b="0">
            <a:latin typeface="Times New Roman" pitchFamily="18" charset="0"/>
            <a:cs typeface="Times New Roman" pitchFamily="18" charset="0"/>
          </a:endParaRPr>
        </a:p>
      </dgm:t>
    </dgm:pt>
    <dgm:pt modelId="{7B472D60-E39D-4F0A-B10F-63464DCF0755}" type="sibTrans" cxnId="{D0190F75-6A5C-4B8A-A9D4-3CCD08D69D58}">
      <dgm:prSet/>
      <dgm:spPr/>
      <dgm:t>
        <a:bodyPr/>
        <a:lstStyle/>
        <a:p>
          <a:endParaRPr lang="en-US" sz="3600" b="0">
            <a:latin typeface="Times New Roman" pitchFamily="18" charset="0"/>
            <a:cs typeface="Times New Roman" pitchFamily="18" charset="0"/>
          </a:endParaRPr>
        </a:p>
      </dgm:t>
    </dgm:pt>
    <dgm:pt modelId="{74C5808A-55DF-4D9A-A7A5-2EB7F52D7F25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thiệu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FD6A882A-7782-471F-86C7-935DF6D71350}" type="parTrans" cxnId="{5E7D4AAC-83C2-47CB-93B3-54D1270AC2DD}">
      <dgm:prSet/>
      <dgm:spPr/>
      <dgm:t>
        <a:bodyPr/>
        <a:lstStyle/>
        <a:p>
          <a:endParaRPr lang="en-US"/>
        </a:p>
      </dgm:t>
    </dgm:pt>
    <dgm:pt modelId="{571984DB-13FF-40D1-9491-1F1BF3772EEE}" type="sibTrans" cxnId="{5E7D4AAC-83C2-47CB-93B3-54D1270AC2DD}">
      <dgm:prSet/>
      <dgm:spPr/>
      <dgm:t>
        <a:bodyPr/>
        <a:lstStyle/>
        <a:p>
          <a:endParaRPr lang="en-US"/>
        </a:p>
      </dgm:t>
    </dgm:pt>
    <dgm:pt modelId="{18FC3437-32A6-4BCC-B72C-797F539CBED6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Database 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56AB7F76-84C6-4640-8389-132F1B77E49F}" type="parTrans" cxnId="{96ED5816-5765-47C2-A0C2-7FED4909CBB3}">
      <dgm:prSet/>
      <dgm:spPr/>
      <dgm:t>
        <a:bodyPr/>
        <a:lstStyle/>
        <a:p>
          <a:endParaRPr lang="en-US"/>
        </a:p>
      </dgm:t>
    </dgm:pt>
    <dgm:pt modelId="{11AA6026-035B-43B2-9322-02442C2146D0}" type="sibTrans" cxnId="{96ED5816-5765-47C2-A0C2-7FED4909CBB3}">
      <dgm:prSet/>
      <dgm:spPr/>
      <dgm:t>
        <a:bodyPr/>
        <a:lstStyle/>
        <a:p>
          <a:endParaRPr lang="en-US"/>
        </a:p>
      </dgm:t>
    </dgm:pt>
    <dgm:pt modelId="{4E75DE56-FD4C-4C93-BF5B-19EAA87AF168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Table 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1021E983-DA38-4AA6-A60D-F0E8AA62DF2F}" type="parTrans" cxnId="{1A717C5B-D1FD-4821-B2B8-EBA4A7634308}">
      <dgm:prSet/>
      <dgm:spPr/>
      <dgm:t>
        <a:bodyPr/>
        <a:lstStyle/>
        <a:p>
          <a:endParaRPr lang="en-US"/>
        </a:p>
      </dgm:t>
    </dgm:pt>
    <dgm:pt modelId="{03CA984E-9F08-4658-A559-CF645A64C275}" type="sibTrans" cxnId="{1A717C5B-D1FD-4821-B2B8-EBA4A7634308}">
      <dgm:prSet/>
      <dgm:spPr/>
      <dgm:t>
        <a:bodyPr/>
        <a:lstStyle/>
        <a:p>
          <a:endParaRPr lang="en-US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4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  <dgm:t>
        <a:bodyPr/>
        <a:lstStyle/>
        <a:p>
          <a:endParaRPr lang="en-US"/>
        </a:p>
      </dgm:t>
    </dgm:pt>
    <dgm:pt modelId="{5EDE7D33-F6BC-4D84-8A2C-78525067C1B5}" type="pres">
      <dgm:prSet presAssocID="{C98C41DB-A256-4DD6-9087-BEEDD9D36424}" presName="extraNode" presStyleLbl="node1" presStyleIdx="0" presStyleCnt="4"/>
      <dgm:spPr/>
    </dgm:pt>
    <dgm:pt modelId="{8F9BCFB6-4E51-43CA-BE15-9AFB8F2DBBB1}" type="pres">
      <dgm:prSet presAssocID="{C98C41DB-A256-4DD6-9087-BEEDD9D36424}" presName="dstNode" presStyleLbl="node1" presStyleIdx="0" presStyleCnt="4"/>
      <dgm:spPr/>
    </dgm:pt>
    <dgm:pt modelId="{40C53D90-10ED-4202-9F5F-648609744A5B}" type="pres">
      <dgm:prSet presAssocID="{74C5808A-55DF-4D9A-A7A5-2EB7F52D7F2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3DC2A-FD62-4320-A758-87EB613BCA66}" type="pres">
      <dgm:prSet presAssocID="{74C5808A-55DF-4D9A-A7A5-2EB7F52D7F25}" presName="accent_1" presStyleCnt="0"/>
      <dgm:spPr/>
    </dgm:pt>
    <dgm:pt modelId="{6724D4E6-502D-4733-93E1-8B206EBEE68D}" type="pres">
      <dgm:prSet presAssocID="{74C5808A-55DF-4D9A-A7A5-2EB7F52D7F25}" presName="accentRepeatNode" presStyleLbl="solidFgAcc1" presStyleIdx="0" presStyleCnt="4"/>
      <dgm:spPr/>
    </dgm:pt>
    <dgm:pt modelId="{2ACCC06B-5E76-4F26-929C-BD0F43B5213F}" type="pres">
      <dgm:prSet presAssocID="{674E6EB9-68D5-4DFD-ACB4-DE0880B4C34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7216E-0427-400A-B3FA-A628A6739BBE}" type="pres">
      <dgm:prSet presAssocID="{674E6EB9-68D5-4DFD-ACB4-DE0880B4C343}" presName="accent_2" presStyleCnt="0"/>
      <dgm:spPr/>
    </dgm:pt>
    <dgm:pt modelId="{6ED28682-651F-4412-AD7A-97B45F278B7D}" type="pres">
      <dgm:prSet presAssocID="{674E6EB9-68D5-4DFD-ACB4-DE0880B4C343}" presName="accentRepeatNode" presStyleLbl="solidFgAcc1" presStyleIdx="1" presStyleCnt="4"/>
      <dgm:spPr/>
    </dgm:pt>
    <dgm:pt modelId="{5E57F734-300C-4D89-8D17-1F2577C6A11E}" type="pres">
      <dgm:prSet presAssocID="{18FC3437-32A6-4BCC-B72C-797F539CBED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37514-3E19-4A57-AABF-3E08FB53A0A7}" type="pres">
      <dgm:prSet presAssocID="{18FC3437-32A6-4BCC-B72C-797F539CBED6}" presName="accent_3" presStyleCnt="0"/>
      <dgm:spPr/>
    </dgm:pt>
    <dgm:pt modelId="{F6257593-AC83-4BE3-8C06-6CD383CE2430}" type="pres">
      <dgm:prSet presAssocID="{18FC3437-32A6-4BCC-B72C-797F539CBED6}" presName="accentRepeatNode" presStyleLbl="solidFgAcc1" presStyleIdx="2" presStyleCnt="4"/>
      <dgm:spPr/>
    </dgm:pt>
    <dgm:pt modelId="{6264898E-C284-4B1D-A607-C313E959B1B9}" type="pres">
      <dgm:prSet presAssocID="{4E75DE56-FD4C-4C93-BF5B-19EAA87AF16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DCCA37-1774-4B88-B9FE-5D4F4A0B9037}" type="pres">
      <dgm:prSet presAssocID="{4E75DE56-FD4C-4C93-BF5B-19EAA87AF168}" presName="accent_4" presStyleCnt="0"/>
      <dgm:spPr/>
    </dgm:pt>
    <dgm:pt modelId="{747E345B-76F5-4669-9613-A61BFFA3C351}" type="pres">
      <dgm:prSet presAssocID="{4E75DE56-FD4C-4C93-BF5B-19EAA87AF168}" presName="accentRepeatNode" presStyleLbl="solidFgAcc1" presStyleIdx="3" presStyleCnt="4"/>
      <dgm:spPr/>
    </dgm:pt>
  </dgm:ptLst>
  <dgm:cxnLst>
    <dgm:cxn modelId="{1A717C5B-D1FD-4821-B2B8-EBA4A7634308}" srcId="{C98C41DB-A256-4DD6-9087-BEEDD9D36424}" destId="{4E75DE56-FD4C-4C93-BF5B-19EAA87AF168}" srcOrd="3" destOrd="0" parTransId="{1021E983-DA38-4AA6-A60D-F0E8AA62DF2F}" sibTransId="{03CA984E-9F08-4658-A559-CF645A64C275}"/>
    <dgm:cxn modelId="{A87D4986-C506-4572-B00B-74C2E3251AF4}" type="presOf" srcId="{74C5808A-55DF-4D9A-A7A5-2EB7F52D7F25}" destId="{40C53D90-10ED-4202-9F5F-648609744A5B}" srcOrd="0" destOrd="0" presId="urn:microsoft.com/office/officeart/2008/layout/VerticalCurvedList"/>
    <dgm:cxn modelId="{0B3DB226-DA66-49F7-99DE-9A970F30004C}" type="presOf" srcId="{571984DB-13FF-40D1-9491-1F1BF3772EEE}" destId="{E3AF4CFE-EFD8-4FF0-8409-D027A37D0B12}" srcOrd="0" destOrd="0" presId="urn:microsoft.com/office/officeart/2008/layout/VerticalCurvedList"/>
    <dgm:cxn modelId="{064C9DF5-2C11-4F5A-9ED0-F172F735D61E}" type="presOf" srcId="{C98C41DB-A256-4DD6-9087-BEEDD9D36424}" destId="{79318394-5224-4893-AF5C-6FFBE511F8C3}" srcOrd="0" destOrd="0" presId="urn:microsoft.com/office/officeart/2008/layout/VerticalCurvedList"/>
    <dgm:cxn modelId="{8ED5C052-2863-4C52-A02B-1B1E9DD93A67}" type="presOf" srcId="{4E75DE56-FD4C-4C93-BF5B-19EAA87AF168}" destId="{6264898E-C284-4B1D-A607-C313E959B1B9}" srcOrd="0" destOrd="0" presId="urn:microsoft.com/office/officeart/2008/layout/VerticalCurvedList"/>
    <dgm:cxn modelId="{96ED5816-5765-47C2-A0C2-7FED4909CBB3}" srcId="{C98C41DB-A256-4DD6-9087-BEEDD9D36424}" destId="{18FC3437-32A6-4BCC-B72C-797F539CBED6}" srcOrd="2" destOrd="0" parTransId="{56AB7F76-84C6-4640-8389-132F1B77E49F}" sibTransId="{11AA6026-035B-43B2-9322-02442C2146D0}"/>
    <dgm:cxn modelId="{D0190F75-6A5C-4B8A-A9D4-3CCD08D69D58}" srcId="{C98C41DB-A256-4DD6-9087-BEEDD9D36424}" destId="{674E6EB9-68D5-4DFD-ACB4-DE0880B4C343}" srcOrd="1" destOrd="0" parTransId="{9481CDA6-37B0-4E0A-8934-2A55E4679C8D}" sibTransId="{7B472D60-E39D-4F0A-B10F-63464DCF0755}"/>
    <dgm:cxn modelId="{B7BA6939-5CCC-45FC-9528-0A54BCCB073C}" type="presOf" srcId="{674E6EB9-68D5-4DFD-ACB4-DE0880B4C343}" destId="{2ACCC06B-5E76-4F26-929C-BD0F43B5213F}" srcOrd="0" destOrd="0" presId="urn:microsoft.com/office/officeart/2008/layout/VerticalCurvedList"/>
    <dgm:cxn modelId="{5E7D4AAC-83C2-47CB-93B3-54D1270AC2DD}" srcId="{C98C41DB-A256-4DD6-9087-BEEDD9D36424}" destId="{74C5808A-55DF-4D9A-A7A5-2EB7F52D7F25}" srcOrd="0" destOrd="0" parTransId="{FD6A882A-7782-471F-86C7-935DF6D71350}" sibTransId="{571984DB-13FF-40D1-9491-1F1BF3772EEE}"/>
    <dgm:cxn modelId="{CF23E5F5-716A-457D-B54E-C2FEE9951112}" type="presOf" srcId="{18FC3437-32A6-4BCC-B72C-797F539CBED6}" destId="{5E57F734-300C-4D89-8D17-1F2577C6A11E}" srcOrd="0" destOrd="0" presId="urn:microsoft.com/office/officeart/2008/layout/VerticalCurvedList"/>
    <dgm:cxn modelId="{DE83C61D-3307-4891-8F30-72DC74C353FA}" type="presParOf" srcId="{79318394-5224-4893-AF5C-6FFBE511F8C3}" destId="{4F76F852-A85A-4F9F-8C5D-1DA65793965C}" srcOrd="0" destOrd="0" presId="urn:microsoft.com/office/officeart/2008/layout/VerticalCurvedList"/>
    <dgm:cxn modelId="{525B5FD7-4B33-4C7F-837D-6E9F20E9ECA1}" type="presParOf" srcId="{4F76F852-A85A-4F9F-8C5D-1DA65793965C}" destId="{F6026DCC-AF97-482C-A922-1EBA1A6F26C7}" srcOrd="0" destOrd="0" presId="urn:microsoft.com/office/officeart/2008/layout/VerticalCurvedList"/>
    <dgm:cxn modelId="{3C5C8462-F02A-47A5-B3E3-7D8173E9852A}" type="presParOf" srcId="{F6026DCC-AF97-482C-A922-1EBA1A6F26C7}" destId="{528CF905-E8B3-4A8C-B401-7965387F7C73}" srcOrd="0" destOrd="0" presId="urn:microsoft.com/office/officeart/2008/layout/VerticalCurvedList"/>
    <dgm:cxn modelId="{47EDD22A-8C2B-4014-A03F-248058B6C483}" type="presParOf" srcId="{F6026DCC-AF97-482C-A922-1EBA1A6F26C7}" destId="{E3AF4CFE-EFD8-4FF0-8409-D027A37D0B12}" srcOrd="1" destOrd="0" presId="urn:microsoft.com/office/officeart/2008/layout/VerticalCurvedList"/>
    <dgm:cxn modelId="{1AF4E2B4-9993-495C-B425-3E9193743F8B}" type="presParOf" srcId="{F6026DCC-AF97-482C-A922-1EBA1A6F26C7}" destId="{5EDE7D33-F6BC-4D84-8A2C-78525067C1B5}" srcOrd="2" destOrd="0" presId="urn:microsoft.com/office/officeart/2008/layout/VerticalCurvedList"/>
    <dgm:cxn modelId="{71EB02EC-D02B-4F3D-916C-A10D4906F78B}" type="presParOf" srcId="{F6026DCC-AF97-482C-A922-1EBA1A6F26C7}" destId="{8F9BCFB6-4E51-43CA-BE15-9AFB8F2DBBB1}" srcOrd="3" destOrd="0" presId="urn:microsoft.com/office/officeart/2008/layout/VerticalCurvedList"/>
    <dgm:cxn modelId="{30AD9A33-E027-4220-BAF8-6A5FAC21D16A}" type="presParOf" srcId="{4F76F852-A85A-4F9F-8C5D-1DA65793965C}" destId="{40C53D90-10ED-4202-9F5F-648609744A5B}" srcOrd="1" destOrd="0" presId="urn:microsoft.com/office/officeart/2008/layout/VerticalCurvedList"/>
    <dgm:cxn modelId="{D972EB63-281E-4D17-80BA-BAFD852C84E1}" type="presParOf" srcId="{4F76F852-A85A-4F9F-8C5D-1DA65793965C}" destId="{3B63DC2A-FD62-4320-A758-87EB613BCA66}" srcOrd="2" destOrd="0" presId="urn:microsoft.com/office/officeart/2008/layout/VerticalCurvedList"/>
    <dgm:cxn modelId="{29ED7B03-5857-470E-897F-21346F89AB67}" type="presParOf" srcId="{3B63DC2A-FD62-4320-A758-87EB613BCA66}" destId="{6724D4E6-502D-4733-93E1-8B206EBEE68D}" srcOrd="0" destOrd="0" presId="urn:microsoft.com/office/officeart/2008/layout/VerticalCurvedList"/>
    <dgm:cxn modelId="{CF36CBE0-9A9A-41AD-AA54-FC6AC792E5AE}" type="presParOf" srcId="{4F76F852-A85A-4F9F-8C5D-1DA65793965C}" destId="{2ACCC06B-5E76-4F26-929C-BD0F43B5213F}" srcOrd="3" destOrd="0" presId="urn:microsoft.com/office/officeart/2008/layout/VerticalCurvedList"/>
    <dgm:cxn modelId="{E1902395-616A-4CF2-9E4A-52A108E98456}" type="presParOf" srcId="{4F76F852-A85A-4F9F-8C5D-1DA65793965C}" destId="{99F7216E-0427-400A-B3FA-A628A6739BBE}" srcOrd="4" destOrd="0" presId="urn:microsoft.com/office/officeart/2008/layout/VerticalCurvedList"/>
    <dgm:cxn modelId="{4CF8CF27-F403-4E48-950D-08B3C8E4FC93}" type="presParOf" srcId="{99F7216E-0427-400A-B3FA-A628A6739BBE}" destId="{6ED28682-651F-4412-AD7A-97B45F278B7D}" srcOrd="0" destOrd="0" presId="urn:microsoft.com/office/officeart/2008/layout/VerticalCurvedList"/>
    <dgm:cxn modelId="{C09CAD36-0F84-4B3E-98C0-5B844B4CE503}" type="presParOf" srcId="{4F76F852-A85A-4F9F-8C5D-1DA65793965C}" destId="{5E57F734-300C-4D89-8D17-1F2577C6A11E}" srcOrd="5" destOrd="0" presId="urn:microsoft.com/office/officeart/2008/layout/VerticalCurvedList"/>
    <dgm:cxn modelId="{9A02233D-665A-4F8A-9ACE-F85A504297FC}" type="presParOf" srcId="{4F76F852-A85A-4F9F-8C5D-1DA65793965C}" destId="{85A37514-3E19-4A57-AABF-3E08FB53A0A7}" srcOrd="6" destOrd="0" presId="urn:microsoft.com/office/officeart/2008/layout/VerticalCurvedList"/>
    <dgm:cxn modelId="{CA7FF13B-54C2-4098-8275-0C7E37CE95BC}" type="presParOf" srcId="{85A37514-3E19-4A57-AABF-3E08FB53A0A7}" destId="{F6257593-AC83-4BE3-8C06-6CD383CE2430}" srcOrd="0" destOrd="0" presId="urn:microsoft.com/office/officeart/2008/layout/VerticalCurvedList"/>
    <dgm:cxn modelId="{FC4437B5-1738-45EB-86C1-E08478954292}" type="presParOf" srcId="{4F76F852-A85A-4F9F-8C5D-1DA65793965C}" destId="{6264898E-C284-4B1D-A607-C313E959B1B9}" srcOrd="7" destOrd="0" presId="urn:microsoft.com/office/officeart/2008/layout/VerticalCurvedList"/>
    <dgm:cxn modelId="{6C2B61C6-AA72-4B57-8B42-77B5AB063A86}" type="presParOf" srcId="{4F76F852-A85A-4F9F-8C5D-1DA65793965C}" destId="{F0DCCA37-1774-4B88-B9FE-5D4F4A0B9037}" srcOrd="8" destOrd="0" presId="urn:microsoft.com/office/officeart/2008/layout/VerticalCurvedList"/>
    <dgm:cxn modelId="{2A101CE3-85B7-4B05-86A9-37344E0B6D78}" type="presParOf" srcId="{F0DCCA37-1774-4B88-B9FE-5D4F4A0B9037}" destId="{747E345B-76F5-4669-9613-A61BFFA3C35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4220753" y="-647613"/>
          <a:ext cx="5029027" cy="5029027"/>
        </a:xfrm>
        <a:prstGeom prst="blockArc">
          <a:avLst>
            <a:gd name="adj1" fmla="val 18900000"/>
            <a:gd name="adj2" fmla="val 2700000"/>
            <a:gd name="adj3" fmla="val 43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53D90-10ED-4202-9F5F-648609744A5B}">
      <dsp:nvSpPr>
        <dsp:cNvPr id="0" name=""/>
        <dsp:cNvSpPr/>
      </dsp:nvSpPr>
      <dsp:spPr>
        <a:xfrm>
          <a:off x="423474" y="287054"/>
          <a:ext cx="7372569" cy="574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936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thiệu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23474" y="287054"/>
        <a:ext cx="7372569" cy="574407"/>
      </dsp:txXfrm>
    </dsp:sp>
    <dsp:sp modelId="{6724D4E6-502D-4733-93E1-8B206EBEE68D}">
      <dsp:nvSpPr>
        <dsp:cNvPr id="0" name=""/>
        <dsp:cNvSpPr/>
      </dsp:nvSpPr>
      <dsp:spPr>
        <a:xfrm>
          <a:off x="64469" y="215253"/>
          <a:ext cx="718009" cy="718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CC06B-5E76-4F26-929C-BD0F43B5213F}">
      <dsp:nvSpPr>
        <dsp:cNvPr id="0" name=""/>
        <dsp:cNvSpPr/>
      </dsp:nvSpPr>
      <dsp:spPr>
        <a:xfrm>
          <a:off x="752795" y="1148815"/>
          <a:ext cx="7043248" cy="574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936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sz="36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b="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36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b="0" kern="1200" dirty="0" err="1" smtClean="0">
              <a:latin typeface="Times New Roman" pitchFamily="18" charset="0"/>
              <a:cs typeface="Times New Roman" pitchFamily="18" charset="0"/>
            </a:rPr>
            <a:t>XAMPP</a:t>
          </a:r>
          <a:endParaRPr lang="en-US" sz="36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52795" y="1148815"/>
        <a:ext cx="7043248" cy="574407"/>
      </dsp:txXfrm>
    </dsp:sp>
    <dsp:sp modelId="{6ED28682-651F-4412-AD7A-97B45F278B7D}">
      <dsp:nvSpPr>
        <dsp:cNvPr id="0" name=""/>
        <dsp:cNvSpPr/>
      </dsp:nvSpPr>
      <dsp:spPr>
        <a:xfrm>
          <a:off x="393790" y="1077014"/>
          <a:ext cx="718009" cy="718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7F734-300C-4D89-8D17-1F2577C6A11E}">
      <dsp:nvSpPr>
        <dsp:cNvPr id="0" name=""/>
        <dsp:cNvSpPr/>
      </dsp:nvSpPr>
      <dsp:spPr>
        <a:xfrm>
          <a:off x="752795" y="2010576"/>
          <a:ext cx="7043248" cy="574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936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Database 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52795" y="2010576"/>
        <a:ext cx="7043248" cy="574407"/>
      </dsp:txXfrm>
    </dsp:sp>
    <dsp:sp modelId="{F6257593-AC83-4BE3-8C06-6CD383CE2430}">
      <dsp:nvSpPr>
        <dsp:cNvPr id="0" name=""/>
        <dsp:cNvSpPr/>
      </dsp:nvSpPr>
      <dsp:spPr>
        <a:xfrm>
          <a:off x="393790" y="1938775"/>
          <a:ext cx="718009" cy="718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4898E-C284-4B1D-A607-C313E959B1B9}">
      <dsp:nvSpPr>
        <dsp:cNvPr id="0" name=""/>
        <dsp:cNvSpPr/>
      </dsp:nvSpPr>
      <dsp:spPr>
        <a:xfrm>
          <a:off x="423474" y="2872337"/>
          <a:ext cx="7372569" cy="574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936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Table 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23474" y="2872337"/>
        <a:ext cx="7372569" cy="574407"/>
      </dsp:txXfrm>
    </dsp:sp>
    <dsp:sp modelId="{747E345B-76F5-4669-9613-A61BFFA3C351}">
      <dsp:nvSpPr>
        <dsp:cNvPr id="0" name=""/>
        <dsp:cNvSpPr/>
      </dsp:nvSpPr>
      <dsp:spPr>
        <a:xfrm>
          <a:off x="64469" y="2800536"/>
          <a:ext cx="718009" cy="718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02/10/2020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4F2B-A6C6-42A9-A80C-2D9AB18E5E70}" type="datetime1">
              <a:rPr lang="en-US" smtClean="0"/>
              <a:t>02/10/2020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Các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hệ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QT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CSDL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: SQL Server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MySQL                          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 smtClean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C2C2-70B1-451B-B1FC-CE9BE6D234A6}" type="datetime1">
              <a:rPr lang="en-US" smtClean="0"/>
              <a:t>02/10/2020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A3F5-1854-4DC6-8718-ECE87052341B}" type="datetime1">
              <a:rPr lang="en-US" smtClean="0"/>
              <a:t>02/10/2020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B1E0-E786-4ABE-AFB9-FAB73ACB9B9E}" type="datetime1">
              <a:rPr lang="en-US" smtClean="0"/>
              <a:t>02/10/2020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576E1-DE0A-4802-B911-868B3029648C}" type="datetime1">
              <a:rPr lang="en-US" smtClean="0"/>
              <a:t>02/10/2020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3D4A-71B5-4F11-91FE-B0AD6D1F8BA3}" type="datetime1">
              <a:rPr lang="en-US" smtClean="0"/>
              <a:t>02/10/2020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474B-1979-4C75-9E39-56C96D218036}" type="datetime1">
              <a:rPr lang="en-US" smtClean="0"/>
              <a:t>02/10/2020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2CF-4025-4142-97FF-C53866737212}" type="datetime1">
              <a:rPr lang="en-US" smtClean="0"/>
              <a:t>02/10/2020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B4E5-C4EE-4EA3-8148-7D9573D46D46}" type="datetime1">
              <a:rPr lang="en-US" smtClean="0"/>
              <a:t>02/10/2020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D1A1-9EA5-4210-A760-B11A889B819F}" type="datetime1">
              <a:rPr lang="en-US" smtClean="0"/>
              <a:t>02/10/2020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D84A-87FF-43B4-B07A-6E303858F004}" type="datetime1">
              <a:rPr lang="en-US" smtClean="0"/>
              <a:t>02/10/2020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>
            <a:lvl1pPr marL="273050" indent="-273050">
              <a:buClr>
                <a:srgbClr val="002060"/>
              </a:buClr>
              <a:buFont typeface="Symbol" pitchFamily="18" charset="2"/>
              <a:buChar char="·"/>
              <a:defRPr sz="3600">
                <a:latin typeface="Times New Roman" pitchFamily="18" charset="0"/>
                <a:cs typeface="Times New Roman" pitchFamily="18" charset="0"/>
              </a:defRPr>
            </a:lvl1pPr>
            <a:lvl2pPr marL="639763" indent="-246063">
              <a:buClr>
                <a:srgbClr val="002060"/>
              </a:buClr>
              <a:buFont typeface="Wingdings" pitchFamily="2" charset="2"/>
              <a:buChar char="Ø"/>
              <a:defRPr sz="3200">
                <a:latin typeface="Times New Roman" pitchFamily="18" charset="0"/>
                <a:cs typeface="Times New Roman" pitchFamily="18" charset="0"/>
              </a:defRPr>
            </a:lvl2pPr>
            <a:lvl3pPr marL="914400" indent="-246063">
              <a:buClr>
                <a:srgbClr val="002060"/>
              </a:buClr>
              <a:buFont typeface="Wingdings" pitchFamily="2" charset="2"/>
              <a:buChar char="v"/>
              <a:defRPr sz="2800">
                <a:latin typeface="Times New Roman" pitchFamily="18" charset="0"/>
                <a:cs typeface="Times New Roman" pitchFamily="18" charset="0"/>
              </a:defRPr>
            </a:lvl3pPr>
            <a:lvl4pPr marL="1187450" indent="-209550">
              <a:buClr>
                <a:srgbClr val="002060"/>
              </a:buClr>
              <a:buFont typeface="Wingdings" pitchFamily="2" charset="2"/>
              <a:buChar char="§"/>
              <a:defRPr>
                <a:latin typeface="Times New Roman" pitchFamily="18" charset="0"/>
                <a:cs typeface="Times New Roman" pitchFamily="18" charset="0"/>
              </a:defRPr>
            </a:lvl4pPr>
            <a:lvl5pPr marL="1462088" indent="-209550">
              <a:buClr>
                <a:srgbClr val="002060"/>
              </a:buCl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A6DB-D9C9-4AD3-9024-7B58E4ABD092}" type="datetime1">
              <a:rPr lang="en-US" smtClean="0"/>
              <a:t>02/10/2020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AA6-952A-41D1-BAA2-CD969B377223}" type="datetime1">
              <a:rPr lang="en-US" smtClean="0"/>
              <a:t>02/10/2020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D01C-7146-4C9B-AFCD-A45D8F516823}" type="datetime1">
              <a:rPr lang="en-US" smtClean="0"/>
              <a:t>02/10/2020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F065-3EB1-4FBF-B87A-9DED40213C26}" type="datetime1">
              <a:rPr lang="en-US" smtClean="0"/>
              <a:t>02/10/2020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3079-50A9-4499-8D32-796AD5655359}" type="datetime1">
              <a:rPr lang="en-US" smtClean="0"/>
              <a:t>02/10/2020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3BD4-9CD4-4109-9512-4446866CDFA7}" type="datetime1">
              <a:rPr lang="en-US" smtClean="0"/>
              <a:t>02/10/2020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21B0-EA12-4872-B3F2-F84C7D778E71}" type="datetime1">
              <a:rPr lang="en-US" smtClean="0"/>
              <a:t>02/10/2020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3EE3-3443-45D0-9F37-69F0EB975598}" type="datetime1">
              <a:rPr lang="en-US" smtClean="0"/>
              <a:t>02/10/2020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EE19-9636-4264-AE5E-2BFB937FBDC8}" type="datetime1">
              <a:rPr lang="en-US" smtClean="0"/>
              <a:t>02/10/2020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6648-D273-48BE-AD5A-035724278150}" type="datetime1">
              <a:rPr lang="en-US" smtClean="0"/>
              <a:t>02/10/2020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9A7-BCD9-4396-896F-410FAC4FD555}" type="datetime1">
              <a:rPr lang="en-US" smtClean="0"/>
              <a:t>02/10/2020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114E49-02D2-40EE-AAD0-34B642800552}" type="datetime1">
              <a:rPr lang="en-US" smtClean="0"/>
              <a:t>02/10/2020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AE38E9-9148-45A7-9BC6-05AE858612A1}" type="datetime1">
              <a:rPr lang="en-US" smtClean="0"/>
              <a:t>02/10/2020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INF1041_TH07.2.docx" TargetMode="External"/><Relationship Id="rId2" Type="http://schemas.openxmlformats.org/officeDocument/2006/relationships/hyperlink" Target="../BAITH/CNTT.INF1041_TH07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INF1041_TH07.3.doc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8386" y="1828799"/>
            <a:ext cx="10914410" cy="1828801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XÂY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DỰNG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CSDL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MySQL</a:t>
            </a:r>
            <a:endParaRPr lang="en-US" sz="4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6927" y="4128283"/>
            <a:ext cx="443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400" dirty="0" err="1" smtClean="0">
                <a:solidFill>
                  <a:srgbClr val="002060"/>
                </a:solidFill>
              </a:rPr>
              <a:t>ThS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Trần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Thị</a:t>
            </a:r>
            <a:r>
              <a:rPr lang="en-US" sz="2400" dirty="0" smtClean="0">
                <a:solidFill>
                  <a:srgbClr val="002060"/>
                </a:solidFill>
              </a:rPr>
              <a:t> Minh </a:t>
            </a:r>
            <a:r>
              <a:rPr lang="en-US" sz="2400" dirty="0" err="1" smtClean="0">
                <a:solidFill>
                  <a:srgbClr val="002060"/>
                </a:solidFill>
              </a:rPr>
              <a:t>Thảo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XAMPP</a:t>
            </a:r>
            <a:r>
              <a:rPr lang="vi-VN" dirty="0" smtClean="0"/>
              <a:t> </a:t>
            </a:r>
            <a:r>
              <a:rPr lang="vi-VN" dirty="0"/>
              <a:t>là chương trình tạo máy chủ Web (Web Server</a:t>
            </a:r>
            <a:r>
              <a:rPr lang="vi-VN" dirty="0" smtClean="0"/>
              <a:t>)</a:t>
            </a:r>
            <a:endParaRPr lang="vi-VN" dirty="0"/>
          </a:p>
          <a:p>
            <a:pPr algn="just"/>
            <a:r>
              <a:rPr lang="en-US" dirty="0" err="1"/>
              <a:t>XAMPP</a:t>
            </a:r>
            <a:r>
              <a:rPr lang="vi-VN" dirty="0" smtClean="0"/>
              <a:t> </a:t>
            </a:r>
            <a:r>
              <a:rPr lang="vi-VN" dirty="0"/>
              <a:t>tích hợp sẵn Apache, PHP, MySQL, FTP Server, Mail Server....</a:t>
            </a:r>
          </a:p>
          <a:p>
            <a:pPr algn="just"/>
            <a:r>
              <a:rPr lang="en-US" dirty="0" err="1"/>
              <a:t>XAMPP</a:t>
            </a:r>
            <a:r>
              <a:rPr lang="vi-VN" dirty="0" smtClean="0"/>
              <a:t> </a:t>
            </a:r>
            <a:r>
              <a:rPr lang="vi-VN" dirty="0"/>
              <a:t>có chương trình quản lý tiện lợi, cho phép bật, tắt, khởi động các dịch vụ máy chủ bất kỳ lúc nào.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865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Ưu điểm của </a:t>
            </a:r>
            <a:r>
              <a:rPr lang="vi-VN" dirty="0" smtClean="0"/>
              <a:t>XAMPP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1323320" cy="4389120"/>
          </a:xfrm>
        </p:spPr>
        <p:txBody>
          <a:bodyPr/>
          <a:lstStyle/>
          <a:p>
            <a:pPr algn="just"/>
            <a:r>
              <a:rPr lang="vi-VN" dirty="0" smtClean="0"/>
              <a:t>XAMPP </a:t>
            </a:r>
            <a:r>
              <a:rPr lang="vi-VN" dirty="0"/>
              <a:t>có tích hợp sẵn </a:t>
            </a:r>
            <a:r>
              <a:rPr lang="vi-VN" dirty="0" smtClean="0"/>
              <a:t>MySQL</a:t>
            </a:r>
            <a:endParaRPr lang="vi-VN" dirty="0"/>
          </a:p>
          <a:p>
            <a:pPr algn="just"/>
            <a:r>
              <a:rPr lang="vi-VN" dirty="0" smtClean="0"/>
              <a:t>XAMPP </a:t>
            </a:r>
            <a:r>
              <a:rPr lang="vi-VN" dirty="0"/>
              <a:t>có sử dụng một giao diện để làm việc với MySQL gọi là </a:t>
            </a:r>
            <a:r>
              <a:rPr lang="vi-VN" dirty="0" smtClean="0"/>
              <a:t>phpMy</a:t>
            </a:r>
            <a:r>
              <a:rPr lang="en-US" dirty="0" smtClean="0"/>
              <a:t>A</a:t>
            </a:r>
            <a:r>
              <a:rPr lang="vi-VN" dirty="0" smtClean="0"/>
              <a:t>dmin </a:t>
            </a:r>
            <a:r>
              <a:rPr lang="vi-VN" dirty="0"/>
              <a:t>(Đối với làm website, giao diện này sẽ được sử dụng rất thường xuyên</a:t>
            </a:r>
            <a:r>
              <a:rPr lang="vi-VN" dirty="0" smtClean="0"/>
              <a:t>)</a:t>
            </a:r>
            <a:endParaRPr lang="vi-VN" dirty="0"/>
          </a:p>
          <a:p>
            <a:pPr algn="just"/>
            <a:r>
              <a:rPr lang="vi-VN" dirty="0"/>
              <a:t>Vì vậy, học MySQL bằng giao diện </a:t>
            </a:r>
            <a:r>
              <a:rPr lang="vi-VN" dirty="0" smtClean="0"/>
              <a:t>phpMy</a:t>
            </a:r>
            <a:r>
              <a:rPr lang="en-US" dirty="0" smtClean="0"/>
              <a:t>A</a:t>
            </a:r>
            <a:r>
              <a:rPr lang="vi-VN" dirty="0" smtClean="0"/>
              <a:t>dmin </a:t>
            </a:r>
            <a:r>
              <a:rPr lang="vi-VN" dirty="0"/>
              <a:t>của XAMPP là một điều kiện tốt để tập làm quen với </a:t>
            </a:r>
            <a:r>
              <a:rPr lang="vi-VN" dirty="0" smtClean="0"/>
              <a:t>phpMyadmin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940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err="1" smtClean="0">
                <a:sym typeface="Symbol"/>
              </a:rPr>
              <a:t>XAMPP</a:t>
            </a:r>
            <a:r>
              <a:rPr lang="en-US" dirty="0" smtClean="0">
                <a:sym typeface="Symbol"/>
              </a:rPr>
              <a:t> </a:t>
            </a:r>
            <a:r>
              <a:rPr lang="en-US" dirty="0" err="1" smtClean="0">
                <a:sym typeface="Symbol"/>
              </a:rPr>
              <a:t>XAMPP</a:t>
            </a:r>
            <a:r>
              <a:rPr lang="en-US" dirty="0" smtClean="0">
                <a:sym typeface="Symbol"/>
              </a:rPr>
              <a:t> Control Panel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60" y="2750062"/>
            <a:ext cx="4604384" cy="297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71865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vi-VN" dirty="0" smtClean="0"/>
              <a:t>Database </a:t>
            </a:r>
            <a:r>
              <a:rPr lang="vi-VN" dirty="0"/>
              <a:t>Server</a:t>
            </a:r>
          </a:p>
          <a:p>
            <a:pPr lvl="1"/>
            <a:r>
              <a:rPr lang="vi-VN" dirty="0"/>
              <a:t>WebServer</a:t>
            </a:r>
          </a:p>
          <a:p>
            <a:pPr lvl="1"/>
            <a:r>
              <a:rPr lang="vi-VN" dirty="0"/>
              <a:t>Database</a:t>
            </a:r>
          </a:p>
          <a:p>
            <a:pPr lvl="1"/>
            <a:r>
              <a:rPr lang="vi-VN" dirty="0"/>
              <a:t>SQL</a:t>
            </a:r>
          </a:p>
          <a:p>
            <a:pPr lvl="1"/>
            <a:r>
              <a:rPr lang="vi-VN" dirty="0"/>
              <a:t>Users</a:t>
            </a:r>
            <a:endParaRPr lang="en-US" dirty="0"/>
          </a:p>
          <a:p>
            <a:pPr lvl="1"/>
            <a:r>
              <a:rPr lang="vi-VN" dirty="0" smtClean="0"/>
              <a:t>Export/Import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05" y="1981200"/>
            <a:ext cx="5353303" cy="381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22098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DATABASE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19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T-SQL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878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Để truy cập vào phần quản lý CSDL của hệ thống thì tại giao diện trang chủ của </a:t>
            </a:r>
            <a:r>
              <a:rPr lang="vi-VN" dirty="0" smtClean="0"/>
              <a:t>phpMyAdmin</a:t>
            </a:r>
            <a:r>
              <a:rPr lang="en-US" dirty="0" smtClean="0"/>
              <a:t>,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vi-VN" dirty="0" smtClean="0"/>
              <a:t>vào Database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06" y="3322321"/>
            <a:ext cx="5836654" cy="260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37894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</a:p>
          <a:p>
            <a:pPr marL="393700" lvl="1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CREATE DATABASE </a:t>
            </a:r>
            <a:r>
              <a:rPr lang="en-US" sz="2800" b="1" dirty="0">
                <a:solidFill>
                  <a:srgbClr val="FF0000"/>
                </a:solidFill>
              </a:rPr>
              <a:t>[IF EXISTS]</a:t>
            </a:r>
            <a:r>
              <a:rPr lang="en-US" sz="2800" b="1" dirty="0" smtClean="0">
                <a:solidFill>
                  <a:srgbClr val="FF0000"/>
                </a:solidFill>
              </a:rPr>
              <a:t> &lt;</a:t>
            </a:r>
            <a:r>
              <a:rPr lang="en-US" sz="2800" b="1" dirty="0" err="1" smtClean="0">
                <a:solidFill>
                  <a:srgbClr val="FF0000"/>
                </a:solidFill>
              </a:rPr>
              <a:t>database_name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endParaRPr lang="en-US" dirty="0" smtClean="0"/>
          </a:p>
          <a:p>
            <a:pPr marL="393700" lvl="1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SHOW </a:t>
            </a:r>
            <a:r>
              <a:rPr lang="en-US" sz="2800" b="1" dirty="0">
                <a:solidFill>
                  <a:srgbClr val="FF0000"/>
                </a:solidFill>
              </a:rPr>
              <a:t>DATABASE &lt; </a:t>
            </a:r>
            <a:r>
              <a:rPr lang="en-US" sz="2800" b="1" dirty="0" err="1">
                <a:solidFill>
                  <a:srgbClr val="FF0000"/>
                </a:solidFill>
              </a:rPr>
              <a:t>database_name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6015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5791"/>
            <a:ext cx="10972800" cy="4113529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  <a:p>
            <a:pPr lvl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endParaRPr lang="en-US" dirty="0" smtClean="0"/>
          </a:p>
          <a:p>
            <a:pPr marL="393700" lvl="1" indent="0">
              <a:buNone/>
            </a:pPr>
            <a:r>
              <a:rPr lang="en-US" dirty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USE &lt;</a:t>
            </a:r>
            <a:r>
              <a:rPr lang="en-US" sz="2800" b="1" dirty="0" err="1" smtClean="0">
                <a:solidFill>
                  <a:srgbClr val="FF0000"/>
                </a:solidFill>
              </a:rPr>
              <a:t>database_name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393700" lvl="1" indent="0">
              <a:buNone/>
            </a:pPr>
            <a:r>
              <a:rPr lang="en-US" dirty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DROP </a:t>
            </a:r>
            <a:r>
              <a:rPr lang="en-US" sz="2800" b="1" dirty="0">
                <a:solidFill>
                  <a:srgbClr val="FF0000"/>
                </a:solidFill>
              </a:rPr>
              <a:t>DATABASE [IF EXISTS] </a:t>
            </a:r>
            <a:r>
              <a:rPr lang="en-US" sz="2800" b="1" dirty="0" smtClean="0">
                <a:solidFill>
                  <a:srgbClr val="FF0000"/>
                </a:solidFill>
              </a:rPr>
              <a:t>&lt;</a:t>
            </a:r>
            <a:r>
              <a:rPr lang="en-US" sz="2800" b="1" dirty="0" err="1" smtClean="0">
                <a:solidFill>
                  <a:srgbClr val="FF0000"/>
                </a:solidFill>
              </a:rPr>
              <a:t>database_name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err="1" smtClean="0"/>
              <a:t>Lưu</a:t>
            </a:r>
            <a:r>
              <a:rPr lang="en-US" dirty="0"/>
              <a:t> </a:t>
            </a:r>
            <a:r>
              <a:rPr lang="en-US" dirty="0" smtClean="0"/>
              <a:t>ý: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; </a:t>
            </a:r>
            <a:r>
              <a:rPr lang="en-US" dirty="0" err="1"/>
              <a:t>hoặc</a:t>
            </a:r>
            <a:r>
              <a:rPr lang="en-US" dirty="0"/>
              <a:t> \g, \G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Enter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864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19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TABLE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90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216050"/>
              </p:ext>
            </p:extLst>
          </p:nvPr>
        </p:nvGraphicFramePr>
        <p:xfrm>
          <a:off x="3688080" y="2164080"/>
          <a:ext cx="7846015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64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1905953"/>
            <a:ext cx="96012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6245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004060"/>
            <a:ext cx="932688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31692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1947863"/>
            <a:ext cx="9290024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8725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0551"/>
            <a:ext cx="11170920" cy="4389120"/>
          </a:xfrm>
        </p:spPr>
        <p:txBody>
          <a:bodyPr/>
          <a:lstStyle/>
          <a:p>
            <a:pPr algn="just"/>
            <a:r>
              <a:rPr lang="vi-VN" dirty="0" smtClean="0"/>
              <a:t>Một số kiểu bảng trong MySQL như  </a:t>
            </a:r>
            <a:r>
              <a:rPr lang="vi-VN" dirty="0"/>
              <a:t>MyISAM</a:t>
            </a:r>
            <a:r>
              <a:rPr lang="vi-VN" dirty="0" smtClean="0"/>
              <a:t>, </a:t>
            </a:r>
            <a:r>
              <a:rPr lang="vi-VN" dirty="0"/>
              <a:t>InnoDB,  </a:t>
            </a:r>
            <a:r>
              <a:rPr lang="vi-VN" dirty="0" smtClean="0"/>
              <a:t>BerkeleyDB</a:t>
            </a:r>
            <a:r>
              <a:rPr lang="en-US" dirty="0" smtClean="0"/>
              <a:t>, </a:t>
            </a:r>
            <a:r>
              <a:rPr lang="vi-VN" dirty="0" smtClean="0"/>
              <a:t>(</a:t>
            </a:r>
            <a:r>
              <a:rPr lang="vi-VN" dirty="0"/>
              <a:t>BDB), MERGE, HEAP</a:t>
            </a:r>
            <a:r>
              <a:rPr lang="vi-VN" dirty="0" smtClean="0"/>
              <a:t>…</a:t>
            </a:r>
            <a:endParaRPr lang="en-US" dirty="0" smtClean="0"/>
          </a:p>
          <a:p>
            <a:pPr lvl="1" algn="just"/>
            <a:r>
              <a:rPr lang="vi-VN" b="1" dirty="0"/>
              <a:t>MyISAM:</a:t>
            </a:r>
            <a:r>
              <a:rPr lang="vi-VN" dirty="0"/>
              <a:t> Các bảng MyISAM làm việc rất </a:t>
            </a:r>
            <a:r>
              <a:rPr lang="vi-VN" dirty="0" smtClean="0"/>
              <a:t>nhanh,</a:t>
            </a:r>
            <a:r>
              <a:rPr lang="en-US" dirty="0" smtClean="0"/>
              <a:t> </a:t>
            </a:r>
            <a:r>
              <a:rPr lang="vi-VN" dirty="0" smtClean="0"/>
              <a:t>nhưng </a:t>
            </a:r>
            <a:r>
              <a:rPr lang="vi-VN" dirty="0"/>
              <a:t>không hỗ trợ giao </a:t>
            </a:r>
            <a:r>
              <a:rPr lang="vi-VN" dirty="0" smtClean="0"/>
              <a:t>dịch</a:t>
            </a:r>
            <a:r>
              <a:rPr lang="en-US" dirty="0" smtClean="0"/>
              <a:t>.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vi-VN" dirty="0" smtClean="0"/>
              <a:t>kiểu </a:t>
            </a:r>
            <a:r>
              <a:rPr lang="vi-VN" dirty="0"/>
              <a:t>bảng </a:t>
            </a:r>
            <a:r>
              <a:rPr lang="vi-VN" dirty="0" smtClean="0"/>
              <a:t>ngầm định trong các phiên </a:t>
            </a:r>
            <a:r>
              <a:rPr lang="vi-VN" dirty="0"/>
              <a:t>bản </a:t>
            </a:r>
            <a:r>
              <a:rPr lang="vi-VN" dirty="0" smtClean="0"/>
              <a:t>MySQL </a:t>
            </a:r>
            <a:r>
              <a:rPr lang="vi-VN" dirty="0"/>
              <a:t>trước 5.5</a:t>
            </a:r>
          </a:p>
          <a:p>
            <a:pPr lvl="1" algn="just"/>
            <a:r>
              <a:rPr lang="vi-VN" b="1" dirty="0"/>
              <a:t>InnoDB:</a:t>
            </a:r>
            <a:r>
              <a:rPr lang="vi-VN" dirty="0"/>
              <a:t> Các bảng InnoDB hỗ trợ giao dịch an toàn, hỗ trợ </a:t>
            </a:r>
            <a:r>
              <a:rPr lang="en-US" dirty="0" smtClean="0"/>
              <a:t>k</a:t>
            </a:r>
            <a:r>
              <a:rPr lang="vi-VN" dirty="0" smtClean="0"/>
              <a:t>hóa </a:t>
            </a:r>
            <a:r>
              <a:rPr lang="vi-VN" dirty="0"/>
              <a:t>ngoài. InnoDB là kiểu </a:t>
            </a:r>
            <a:r>
              <a:rPr lang="vi-VN" dirty="0" smtClean="0"/>
              <a:t>lưu </a:t>
            </a:r>
            <a:r>
              <a:rPr lang="vi-VN" dirty="0"/>
              <a:t>trữ ngầm định từ phiên bản MySQL </a:t>
            </a:r>
            <a:r>
              <a:rPr lang="vi-VN" dirty="0" smtClean="0"/>
              <a:t>5.5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839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1"/>
            <a:ext cx="10972800" cy="3924934"/>
          </a:xfrm>
        </p:spPr>
        <p:txBody>
          <a:bodyPr/>
          <a:lstStyle/>
          <a:p>
            <a:pPr lvl="1" algn="just"/>
            <a:r>
              <a:rPr lang="vi-VN" dirty="0"/>
              <a:t>Bảng </a:t>
            </a:r>
            <a:r>
              <a:rPr lang="vi-VN" b="1" dirty="0"/>
              <a:t>MERGE </a:t>
            </a:r>
            <a:r>
              <a:rPr lang="vi-VN" dirty="0"/>
              <a:t>là bảng ảo, là sự kết hợp của nhiều bảng </a:t>
            </a:r>
            <a:r>
              <a:rPr lang="vi-VN" b="1" dirty="0"/>
              <a:t>MyISAM </a:t>
            </a:r>
            <a:r>
              <a:rPr lang="vi-VN" dirty="0"/>
              <a:t>có cấu trúc tương tự và đưa chúng vào một bảng duy </a:t>
            </a:r>
            <a:r>
              <a:rPr lang="vi-VN" dirty="0" smtClean="0"/>
              <a:t>nhất</a:t>
            </a:r>
            <a:endParaRPr lang="en-US" dirty="0" smtClean="0"/>
          </a:p>
          <a:p>
            <a:pPr lvl="1" algn="just"/>
            <a:r>
              <a:rPr lang="vi-VN" dirty="0" smtClean="0"/>
              <a:t>Bảng </a:t>
            </a:r>
            <a:r>
              <a:rPr lang="vi-VN" b="1" dirty="0" smtClean="0"/>
              <a:t>MEMORY</a:t>
            </a:r>
            <a:r>
              <a:rPr lang="vi-VN" dirty="0"/>
              <a:t> được lưu trữ trong bộ nhớ và sử dụng chỉ số băm để có được tốc độ nhanh hơn các bảng </a:t>
            </a:r>
            <a:r>
              <a:rPr lang="vi-VN" b="1" dirty="0" smtClean="0"/>
              <a:t>MyISAM</a:t>
            </a:r>
            <a:endParaRPr lang="en-US" dirty="0" smtClean="0"/>
          </a:p>
          <a:p>
            <a:pPr lvl="1" algn="just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b="1" dirty="0" smtClean="0"/>
              <a:t>Archive, CVS, FEDERATED</a:t>
            </a:r>
          </a:p>
          <a:p>
            <a:pPr lvl="1" algn="just"/>
            <a:endParaRPr lang="en-US" b="1" dirty="0"/>
          </a:p>
          <a:p>
            <a:pPr lvl="1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3069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T-SQL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6229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1" y="2123119"/>
            <a:ext cx="4704872" cy="343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4782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9591"/>
            <a:ext cx="10972800" cy="4389120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668337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CREATE TABLE [IF NOT EXISTS] </a:t>
            </a:r>
            <a:r>
              <a:rPr lang="en-US" b="1" dirty="0" err="1" smtClean="0">
                <a:solidFill>
                  <a:srgbClr val="FF0000"/>
                </a:solidFill>
              </a:rPr>
              <a:t>table_name</a:t>
            </a:r>
            <a:r>
              <a:rPr lang="en-US" b="1" dirty="0" smtClean="0">
                <a:solidFill>
                  <a:srgbClr val="FF0000"/>
                </a:solidFill>
              </a:rPr>
              <a:t>( 				/*</a:t>
            </a:r>
            <a:r>
              <a:rPr lang="en-US" b="1" dirty="0" err="1" smtClean="0">
                <a:solidFill>
                  <a:srgbClr val="FF0000"/>
                </a:solidFill>
              </a:rPr>
              <a:t>column_list</a:t>
            </a:r>
            <a:r>
              <a:rPr lang="en-US" b="1" dirty="0" smtClean="0">
                <a:solidFill>
                  <a:srgbClr val="FF0000"/>
                </a:solidFill>
              </a:rPr>
              <a:t>*/</a:t>
            </a:r>
          </a:p>
          <a:p>
            <a:pPr marL="668337" lvl="2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) ENGINE= </a:t>
            </a:r>
            <a:r>
              <a:rPr lang="en-US" b="1" dirty="0" err="1" smtClean="0">
                <a:solidFill>
                  <a:srgbClr val="FF0000"/>
                </a:solidFill>
              </a:rPr>
              <a:t>table_type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column_list</a:t>
            </a:r>
            <a:r>
              <a:rPr lang="en-US" dirty="0" smtClean="0"/>
              <a:t>: </a:t>
            </a:r>
          </a:p>
          <a:p>
            <a:pPr marL="668337" lvl="2" indent="0">
              <a:buNone/>
            </a:pP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(length) [NOT NULL] [DEFAULT value] [</a:t>
            </a:r>
            <a:r>
              <a:rPr lang="en-US" dirty="0" err="1"/>
              <a:t>AUTO_INCREMENT</a:t>
            </a:r>
            <a:r>
              <a:rPr lang="en-US" dirty="0"/>
              <a:t>]</a:t>
            </a:r>
          </a:p>
          <a:p>
            <a:pPr lvl="1"/>
            <a:endParaRPr lang="en-US" dirty="0" smtClean="0"/>
          </a:p>
          <a:p>
            <a:pPr marL="3937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88011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5440"/>
            <a:ext cx="10972800" cy="4740911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b</a:t>
            </a:r>
            <a:r>
              <a:rPr lang="vi-VN" dirty="0" smtClean="0"/>
              <a:t>ảng </a:t>
            </a:r>
            <a:r>
              <a:rPr lang="vi-VN" dirty="0"/>
              <a:t>SINHVIEN gồm có các thông tin sau:</a:t>
            </a:r>
          </a:p>
          <a:p>
            <a:pPr lvl="1"/>
            <a:r>
              <a:rPr lang="vi-VN" dirty="0"/>
              <a:t>TenSV: Tên s</a:t>
            </a:r>
            <a:r>
              <a:rPr lang="en-US" dirty="0"/>
              <a:t>_</a:t>
            </a:r>
            <a:r>
              <a:rPr lang="vi-VN" dirty="0"/>
              <a:t>viên, kiểu varchar</a:t>
            </a:r>
            <a:r>
              <a:rPr lang="en-US" dirty="0"/>
              <a:t> (255)</a:t>
            </a:r>
            <a:endParaRPr lang="vi-VN" dirty="0"/>
          </a:p>
          <a:p>
            <a:pPr lvl="1"/>
            <a:r>
              <a:rPr lang="vi-VN" dirty="0"/>
              <a:t>MaSV: Mã s</a:t>
            </a:r>
            <a:r>
              <a:rPr lang="en-US" dirty="0"/>
              <a:t>_</a:t>
            </a:r>
            <a:r>
              <a:rPr lang="vi-VN" dirty="0"/>
              <a:t>viên, kiểu INT </a:t>
            </a:r>
            <a:r>
              <a:rPr lang="en-US" dirty="0"/>
              <a:t>(</a:t>
            </a:r>
            <a:r>
              <a:rPr lang="vi-VN" dirty="0"/>
              <a:t>11</a:t>
            </a:r>
            <a:r>
              <a:rPr lang="en-US" dirty="0"/>
              <a:t>)</a:t>
            </a:r>
            <a:endParaRPr lang="vi-VN" dirty="0"/>
          </a:p>
          <a:p>
            <a:pPr lvl="1"/>
            <a:r>
              <a:rPr lang="vi-VN" dirty="0"/>
              <a:t>NamSinh: Năm sinh, kiểu INT </a:t>
            </a:r>
            <a:r>
              <a:rPr lang="en-US" dirty="0"/>
              <a:t>(4)</a:t>
            </a:r>
            <a:endParaRPr lang="vi-VN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0" y="3911616"/>
            <a:ext cx="4556760" cy="199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1339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56" y="1891031"/>
            <a:ext cx="11179444" cy="4389120"/>
          </a:xfrm>
        </p:spPr>
        <p:txBody>
          <a:bodyPr/>
          <a:lstStyle/>
          <a:p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Primary Key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366713" lvl="1" indent="30163">
              <a:buNone/>
            </a:pPr>
            <a:r>
              <a:rPr lang="en-US" dirty="0" smtClean="0"/>
              <a:t>   </a:t>
            </a:r>
            <a:r>
              <a:rPr lang="en-US" sz="2800" b="1" dirty="0" smtClean="0">
                <a:solidFill>
                  <a:srgbClr val="FF0000"/>
                </a:solidFill>
              </a:rPr>
              <a:t>PRIMARY KEY (</a:t>
            </a:r>
            <a:r>
              <a:rPr lang="en-US" sz="2800" b="1" dirty="0" err="1" smtClean="0">
                <a:solidFill>
                  <a:srgbClr val="FF0000"/>
                </a:solidFill>
              </a:rPr>
              <a:t>column1</a:t>
            </a:r>
            <a:r>
              <a:rPr lang="en-US" sz="2800" b="1" dirty="0" smtClean="0">
                <a:solidFill>
                  <a:srgbClr val="FF0000"/>
                </a:solidFill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column2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smtClean="0"/>
              <a:t>FOREIGN </a:t>
            </a:r>
            <a:r>
              <a:rPr lang="en-US" dirty="0"/>
              <a:t>Key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marL="64135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CONSTRAINT </a:t>
            </a:r>
            <a:r>
              <a:rPr lang="en-US" b="1" dirty="0" err="1" smtClean="0">
                <a:solidFill>
                  <a:srgbClr val="FF0000"/>
                </a:solidFill>
              </a:rPr>
              <a:t>constraint_name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FOREIGN KEY </a:t>
            </a:r>
            <a:r>
              <a:rPr lang="en-US" b="1" dirty="0" smtClean="0">
                <a:solidFill>
                  <a:srgbClr val="FF0000"/>
                </a:solidFill>
              </a:rPr>
              <a:t>(column) </a:t>
            </a:r>
            <a:endParaRPr lang="en-US" b="1" dirty="0">
              <a:solidFill>
                <a:srgbClr val="FF0000"/>
              </a:solidFill>
            </a:endParaRPr>
          </a:p>
          <a:p>
            <a:pPr marL="64135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REFERENCES </a:t>
            </a:r>
            <a:r>
              <a:rPr lang="en-US" b="1" dirty="0" err="1" smtClean="0">
                <a:solidFill>
                  <a:srgbClr val="FF0000"/>
                </a:solidFill>
              </a:rPr>
              <a:t>table_reference</a:t>
            </a:r>
            <a:r>
              <a:rPr lang="en-US" b="1" dirty="0" smtClean="0">
                <a:solidFill>
                  <a:srgbClr val="FF0000"/>
                </a:solidFill>
              </a:rPr>
              <a:t> (column) </a:t>
            </a:r>
            <a:endParaRPr lang="en-US" b="1" dirty="0">
              <a:solidFill>
                <a:srgbClr val="FF0000"/>
              </a:solidFill>
            </a:endParaRPr>
          </a:p>
          <a:p>
            <a:pPr marL="64135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ON DELETE RESTRICT</a:t>
            </a:r>
          </a:p>
          <a:p>
            <a:pPr marL="64135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ON UPDATE CASCADE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424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6" y="2389242"/>
            <a:ext cx="9008228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XAMPP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rgbClr val="002060"/>
              </a:buClr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thạo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Table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MySQL</a:t>
            </a:r>
          </a:p>
        </p:txBody>
      </p:sp>
    </p:spTree>
    <p:extLst>
      <p:ext uri="{BB962C8B-B14F-4D97-AF65-F5344CB8AC3E}">
        <p14:creationId xmlns:p14="http://schemas.microsoft.com/office/powerpoint/2010/main" val="1029278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60" y="2729864"/>
            <a:ext cx="8872839" cy="289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289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" y="1916430"/>
            <a:ext cx="10358894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432527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9" y="1905953"/>
            <a:ext cx="9841639" cy="419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903631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123188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vi-VN" dirty="0" smtClean="0"/>
              <a:t>DEFAULT</a:t>
            </a:r>
            <a:r>
              <a:rPr lang="en-US" dirty="0" smtClean="0"/>
              <a:t>, NULL, NOT NULL</a:t>
            </a:r>
            <a:r>
              <a:rPr lang="vi-VN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221" y="3093720"/>
            <a:ext cx="5625210" cy="227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328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62431"/>
            <a:ext cx="10972800" cy="4389120"/>
          </a:xfrm>
        </p:spPr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393700" lvl="1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ALTER </a:t>
            </a:r>
            <a:r>
              <a:rPr lang="en-US" sz="2800" b="1" dirty="0">
                <a:solidFill>
                  <a:srgbClr val="FF0000"/>
                </a:solidFill>
              </a:rPr>
              <a:t>TABLE </a:t>
            </a:r>
            <a:r>
              <a:rPr lang="en-US" sz="2800" b="1" dirty="0" err="1">
                <a:solidFill>
                  <a:srgbClr val="FF0000"/>
                </a:solidFill>
              </a:rPr>
              <a:t>table_name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option[, option...]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/>
              <a:t>ADD [COLUMN] &lt;</a:t>
            </a:r>
            <a:r>
              <a:rPr lang="en-US" dirty="0" err="1"/>
              <a:t>column_definition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MODIFY [COLUMN] &lt;</a:t>
            </a:r>
            <a:r>
              <a:rPr lang="en-US" dirty="0" err="1"/>
              <a:t>create_definition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DROP [COLUMN] &lt;</a:t>
            </a:r>
            <a:r>
              <a:rPr lang="en-US" dirty="0" err="1"/>
              <a:t>column_name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ADD &lt;</a:t>
            </a:r>
            <a:r>
              <a:rPr lang="en-US" dirty="0" err="1"/>
              <a:t>table_constraint</a:t>
            </a:r>
            <a:r>
              <a:rPr lang="en-US" dirty="0"/>
              <a:t>&gt; </a:t>
            </a:r>
          </a:p>
          <a:p>
            <a:pPr lvl="2"/>
            <a:r>
              <a:rPr lang="en-US" dirty="0" smtClean="0"/>
              <a:t>DROP </a:t>
            </a:r>
            <a:r>
              <a:rPr lang="en-US" dirty="0"/>
              <a:t>&lt;</a:t>
            </a:r>
            <a:r>
              <a:rPr lang="en-US" dirty="0" err="1"/>
              <a:t>constraint_name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584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NHANVIEN</a:t>
            </a:r>
            <a:r>
              <a:rPr lang="en-US" dirty="0" smtClean="0"/>
              <a:t>, </a:t>
            </a:r>
            <a:r>
              <a:rPr lang="en-US" dirty="0" err="1" smtClean="0"/>
              <a:t>bổ</a:t>
            </a:r>
            <a:r>
              <a:rPr lang="en-US" dirty="0" smtClean="0"/>
              <a:t> sung t</a:t>
            </a:r>
            <a:r>
              <a:rPr lang="vi-VN" dirty="0" smtClean="0"/>
              <a:t>hêm </a:t>
            </a:r>
            <a:r>
              <a:rPr lang="vi-VN" dirty="0"/>
              <a:t>cột </a:t>
            </a:r>
            <a:r>
              <a:rPr lang="en-US" dirty="0" err="1" smtClean="0"/>
              <a:t>LUONG</a:t>
            </a:r>
            <a:r>
              <a:rPr lang="vi-VN" dirty="0" smtClean="0"/>
              <a:t> </a:t>
            </a:r>
            <a:r>
              <a:rPr lang="vi-VN" dirty="0"/>
              <a:t>có kiểu INT, không vượt quá 10 chữ số, ràng </a:t>
            </a:r>
            <a:r>
              <a:rPr lang="vi-VN" dirty="0" smtClean="0"/>
              <a:t>buộc</a:t>
            </a:r>
            <a:r>
              <a:rPr lang="en-US" dirty="0" smtClean="0"/>
              <a:t> NOT NULL</a:t>
            </a:r>
          </a:p>
          <a:p>
            <a:pPr algn="just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GHICHU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NHANVIEN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4984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9591"/>
            <a:ext cx="10972800" cy="4389120"/>
          </a:xfrm>
        </p:spPr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DROP </a:t>
            </a:r>
            <a:r>
              <a:rPr lang="en-US" sz="2800" b="1" dirty="0">
                <a:solidFill>
                  <a:srgbClr val="FF0000"/>
                </a:solidFill>
              </a:rPr>
              <a:t>TABLE [IF EXISTS] &lt;</a:t>
            </a:r>
            <a:r>
              <a:rPr lang="en-US" sz="2800" b="1" dirty="0" err="1">
                <a:solidFill>
                  <a:srgbClr val="FF0000"/>
                </a:solidFill>
              </a:rPr>
              <a:t>table_name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ý:</a:t>
            </a:r>
          </a:p>
          <a:p>
            <a:pPr lvl="2" algn="just"/>
            <a:r>
              <a:rPr lang="vi-VN" dirty="0"/>
              <a:t>MySQL cho phép xóa nhiều bảng cùng </a:t>
            </a:r>
            <a:r>
              <a:rPr lang="vi-VN" dirty="0" smtClean="0"/>
              <a:t>lúc</a:t>
            </a:r>
            <a:endParaRPr lang="en-US" dirty="0" smtClean="0"/>
          </a:p>
          <a:p>
            <a:pPr lvl="2" algn="just"/>
            <a:r>
              <a:rPr lang="vi-VN" dirty="0" smtClean="0"/>
              <a:t>Tùy  </a:t>
            </a:r>
            <a:r>
              <a:rPr lang="vi-VN" dirty="0"/>
              <a:t>chọn  IF  EXISTS  được  sử  dụng  để  tránh  xóa  bảng  không  tồn  tại  trong </a:t>
            </a:r>
            <a:r>
              <a:rPr lang="vi-VN" dirty="0" smtClean="0"/>
              <a:t>CSDL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1767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751" y="2200759"/>
            <a:ext cx="10404529" cy="4155592"/>
          </a:xfrm>
        </p:spPr>
        <p:txBody>
          <a:bodyPr/>
          <a:lstStyle/>
          <a:p>
            <a:pPr algn="just" eaLnBrk="1" hangingPunct="1"/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XAMPP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thao</a:t>
            </a:r>
            <a:r>
              <a:rPr lang="en-US" sz="3600" dirty="0" smtClean="0"/>
              <a:t> </a:t>
            </a:r>
            <a:r>
              <a:rPr lang="en-US" sz="3600" dirty="0" err="1" smtClean="0"/>
              <a:t>tác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MySQL</a:t>
            </a:r>
          </a:p>
          <a:p>
            <a:pPr algn="just" eaLnBrk="1" hangingPunct="1"/>
            <a:r>
              <a:rPr lang="en-US" sz="3600" dirty="0" err="1" smtClean="0"/>
              <a:t>Tạo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Database </a:t>
            </a:r>
            <a:r>
              <a:rPr lang="en-US" sz="3600" dirty="0" err="1" smtClean="0"/>
              <a:t>và</a:t>
            </a:r>
            <a:r>
              <a:rPr lang="en-US" sz="3600" dirty="0" smtClean="0"/>
              <a:t> Table </a:t>
            </a:r>
            <a:r>
              <a:rPr lang="en-US" sz="3600" dirty="0" err="1" smtClean="0"/>
              <a:t>theo</a:t>
            </a:r>
            <a:r>
              <a:rPr lang="en-US" sz="3600" dirty="0" smtClean="0"/>
              <a:t> 2 </a:t>
            </a:r>
            <a:r>
              <a:rPr lang="en-US" sz="3600" dirty="0" err="1" smtClean="0"/>
              <a:t>cách</a:t>
            </a:r>
            <a:r>
              <a:rPr lang="en-US" sz="3600" dirty="0" smtClean="0"/>
              <a:t>: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phpMyAdmin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câu</a:t>
            </a:r>
            <a:r>
              <a:rPr lang="en-US" sz="3600" dirty="0" smtClean="0"/>
              <a:t> </a:t>
            </a:r>
            <a:r>
              <a:rPr lang="en-US" sz="3600" dirty="0" err="1" smtClean="0"/>
              <a:t>lệnh</a:t>
            </a:r>
            <a:r>
              <a:rPr lang="en-US" sz="3600" dirty="0" smtClean="0"/>
              <a:t> T-SQL</a:t>
            </a:r>
          </a:p>
          <a:p>
            <a:pPr eaLnBrk="1" hangingPunct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947462" y="1923340"/>
            <a:ext cx="10724828" cy="421615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cửa</a:t>
            </a:r>
            <a:r>
              <a:rPr lang="en-US" sz="3600" dirty="0" smtClean="0"/>
              <a:t> </a:t>
            </a:r>
            <a:r>
              <a:rPr lang="en-US" sz="3600" dirty="0" err="1" smtClean="0"/>
              <a:t>sổ</a:t>
            </a:r>
            <a:r>
              <a:rPr lang="en-US" sz="3600" dirty="0" smtClean="0"/>
              <a:t> </a:t>
            </a: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phpMyAdmin</a:t>
            </a:r>
            <a:endParaRPr lang="en-US" sz="3600" dirty="0" smtClean="0"/>
          </a:p>
          <a:p>
            <a:pPr algn="just">
              <a:spcBef>
                <a:spcPts val="600"/>
              </a:spcBef>
            </a:pP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tạo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dirty="0"/>
              <a:t> Database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sz="3600" dirty="0" smtClean="0"/>
              <a:t>2 </a:t>
            </a:r>
            <a:r>
              <a:rPr lang="en-US" sz="3600" dirty="0" err="1" smtClean="0"/>
              <a:t>cách</a:t>
            </a:r>
            <a:r>
              <a:rPr lang="en-US" sz="3600" dirty="0" smtClean="0"/>
              <a:t>: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phpMyAdmin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T-SQL</a:t>
            </a:r>
          </a:p>
          <a:p>
            <a:pPr algn="just">
              <a:spcBef>
                <a:spcPts val="600"/>
              </a:spcBef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smtClean="0"/>
              <a:t>Table </a:t>
            </a:r>
            <a:r>
              <a:rPr lang="en-US" dirty="0" err="1" smtClean="0"/>
              <a:t>theo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phpMyAdmin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T-SQL</a:t>
            </a:r>
            <a:endParaRPr lang="en-US" sz="3600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38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4119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hành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69" y="1935917"/>
            <a:ext cx="4554537" cy="232251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3600" dirty="0" err="1" smtClean="0">
                <a:hlinkClick r:id="rId2" action="ppaction://hlinkfile"/>
              </a:rPr>
              <a:t>Bài</a:t>
            </a:r>
            <a:r>
              <a:rPr lang="en-US" sz="3600" dirty="0" smtClean="0">
                <a:hlinkClick r:id="rId2" action="ppaction://hlinkfile"/>
              </a:rPr>
              <a:t> </a:t>
            </a:r>
            <a:r>
              <a:rPr lang="en-US" sz="3600" dirty="0" err="1" smtClean="0">
                <a:hlinkClick r:id="rId2" action="ppaction://hlinkfile"/>
              </a:rPr>
              <a:t>thực</a:t>
            </a:r>
            <a:r>
              <a:rPr lang="en-US" sz="3600" dirty="0" smtClean="0">
                <a:hlinkClick r:id="rId2" action="ppaction://hlinkfile"/>
              </a:rPr>
              <a:t> </a:t>
            </a:r>
            <a:r>
              <a:rPr lang="en-US" sz="3600" dirty="0" err="1" smtClean="0">
                <a:hlinkClick r:id="rId2" action="ppaction://hlinkfile"/>
              </a:rPr>
              <a:t>hành</a:t>
            </a:r>
            <a:r>
              <a:rPr lang="en-US" sz="3600" dirty="0" smtClean="0">
                <a:hlinkClick r:id="rId2" action="ppaction://hlinkfile"/>
              </a:rPr>
              <a:t> 7.1</a:t>
            </a:r>
            <a:endParaRPr lang="en-US" sz="3600" dirty="0" smtClean="0"/>
          </a:p>
          <a:p>
            <a:pPr algn="just" eaLnBrk="1" hangingPunct="1">
              <a:defRPr/>
            </a:pPr>
            <a:r>
              <a:rPr lang="en-US" sz="3600" dirty="0" err="1" smtClean="0">
                <a:hlinkClick r:id="rId3" action="ppaction://hlinkfile"/>
              </a:rPr>
              <a:t>Bài</a:t>
            </a:r>
            <a:r>
              <a:rPr lang="en-US" sz="3600" dirty="0" smtClean="0">
                <a:hlinkClick r:id="rId3" action="ppaction://hlinkfile"/>
              </a:rPr>
              <a:t> </a:t>
            </a:r>
            <a:r>
              <a:rPr lang="en-US" sz="3600" dirty="0" err="1" smtClean="0">
                <a:hlinkClick r:id="rId3" action="ppaction://hlinkfile"/>
              </a:rPr>
              <a:t>thực</a:t>
            </a:r>
            <a:r>
              <a:rPr lang="en-US" sz="3600" dirty="0" smtClean="0">
                <a:hlinkClick r:id="rId3" action="ppaction://hlinkfile"/>
              </a:rPr>
              <a:t> </a:t>
            </a:r>
            <a:r>
              <a:rPr lang="en-US" sz="3600" dirty="0" err="1" smtClean="0">
                <a:hlinkClick r:id="rId3" action="ppaction://hlinkfile"/>
              </a:rPr>
              <a:t>hành</a:t>
            </a:r>
            <a:r>
              <a:rPr lang="en-US" sz="3600" dirty="0" smtClean="0">
                <a:hlinkClick r:id="rId3" action="ppaction://hlinkfile"/>
              </a:rPr>
              <a:t> </a:t>
            </a:r>
            <a:r>
              <a:rPr lang="en-US" sz="3600" dirty="0">
                <a:hlinkClick r:id="rId3" action="ppaction://hlinkfile"/>
              </a:rPr>
              <a:t>7</a:t>
            </a:r>
            <a:r>
              <a:rPr lang="en-US" sz="3600" dirty="0" smtClean="0">
                <a:hlinkClick r:id="rId3" action="ppaction://hlinkfile"/>
              </a:rPr>
              <a:t>.2</a:t>
            </a:r>
            <a:endParaRPr lang="en-US" sz="3600" dirty="0" smtClean="0"/>
          </a:p>
          <a:p>
            <a:pPr algn="just" eaLnBrk="1" hangingPunct="1">
              <a:defRPr/>
            </a:pPr>
            <a:r>
              <a:rPr lang="en-US" sz="3600" dirty="0" err="1" smtClean="0">
                <a:hlinkClick r:id="rId4" action="ppaction://hlinkfile"/>
              </a:rPr>
              <a:t>Bài</a:t>
            </a:r>
            <a:r>
              <a:rPr lang="en-US" sz="3600" dirty="0" smtClean="0">
                <a:hlinkClick r:id="rId4" action="ppaction://hlinkfile"/>
              </a:rPr>
              <a:t> </a:t>
            </a:r>
            <a:r>
              <a:rPr lang="en-US" sz="3600" dirty="0" err="1" smtClean="0">
                <a:hlinkClick r:id="rId4" action="ppaction://hlinkfile"/>
              </a:rPr>
              <a:t>thực</a:t>
            </a:r>
            <a:r>
              <a:rPr lang="en-US" sz="3600" dirty="0" smtClean="0">
                <a:hlinkClick r:id="rId4" action="ppaction://hlinkfile"/>
              </a:rPr>
              <a:t> </a:t>
            </a:r>
            <a:r>
              <a:rPr lang="en-US" sz="3600" dirty="0" err="1" smtClean="0">
                <a:hlinkClick r:id="rId4" action="ppaction://hlinkfile"/>
              </a:rPr>
              <a:t>hành</a:t>
            </a:r>
            <a:r>
              <a:rPr lang="en-US" sz="3600" dirty="0" smtClean="0">
                <a:hlinkClick r:id="rId4" action="ppaction://hlinkfile"/>
              </a:rPr>
              <a:t> </a:t>
            </a:r>
            <a:r>
              <a:rPr lang="en-US" sz="3600" dirty="0">
                <a:hlinkClick r:id="rId4" action="ppaction://hlinkfile"/>
              </a:rPr>
              <a:t>7</a:t>
            </a:r>
            <a:r>
              <a:rPr lang="en-US" sz="3600" dirty="0" smtClean="0">
                <a:hlinkClick r:id="rId4" action="ppaction://hlinkfile"/>
              </a:rPr>
              <a:t>.3</a:t>
            </a:r>
            <a:endParaRPr lang="en-US" sz="3600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1861748-79C9-4D6A-8ED2-54C9BDD97E6A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39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35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GIỚI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02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40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2635351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MySQL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dev.mysql.com/downloads/</a:t>
            </a:r>
            <a:endParaRPr lang="en-US" dirty="0" smtClean="0"/>
          </a:p>
          <a:p>
            <a:pPr algn="just"/>
            <a:r>
              <a:rPr lang="en-US" dirty="0" smtClean="0"/>
              <a:t>MySQL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r>
              <a:rPr lang="en-US" dirty="0" smtClean="0"/>
              <a:t> (</a:t>
            </a:r>
            <a:r>
              <a:rPr lang="en-US" dirty="0" err="1" smtClean="0"/>
              <a:t>chữ</a:t>
            </a:r>
            <a:r>
              <a:rPr lang="en-US" dirty="0" smtClean="0"/>
              <a:t> 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MySQL)</a:t>
            </a:r>
          </a:p>
          <a:p>
            <a:pPr algn="just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MySQL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hosting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Internet (ISP)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335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MySQL</a:t>
            </a:r>
          </a:p>
          <a:p>
            <a:pPr lvl="1"/>
            <a:r>
              <a:rPr lang="en-US" dirty="0" smtClean="0"/>
              <a:t>Command </a:t>
            </a:r>
            <a:r>
              <a:rPr lang="en-US" dirty="0"/>
              <a:t>Line </a:t>
            </a:r>
            <a:r>
              <a:rPr lang="en-US" dirty="0" smtClean="0"/>
              <a:t>Client</a:t>
            </a:r>
          </a:p>
          <a:p>
            <a:pPr lvl="1" algn="just"/>
            <a:r>
              <a:rPr lang="en-US" dirty="0" smtClean="0"/>
              <a:t>Web-based client: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Workbench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6860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7" y="2265045"/>
            <a:ext cx="67913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87868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39" y="2062630"/>
            <a:ext cx="6979922" cy="402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99678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9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XAMPP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E63A753D31EE4D86B6E31F57028090" ma:contentTypeVersion="2" ma:contentTypeDescription="Create a new document." ma:contentTypeScope="" ma:versionID="23460522176f87d2ff2750ac428f27c6">
  <xsd:schema xmlns:xsd="http://www.w3.org/2001/XMLSchema" xmlns:xs="http://www.w3.org/2001/XMLSchema" xmlns:p="http://schemas.microsoft.com/office/2006/metadata/properties" xmlns:ns2="ba2be740-fd05-4395-bdfd-088e20a9725c" targetNamespace="http://schemas.microsoft.com/office/2006/metadata/properties" ma:root="true" ma:fieldsID="b49e20695542fcbdc03c0a6d5937b849" ns2:_="">
    <xsd:import namespace="ba2be740-fd05-4395-bdfd-088e20a97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be740-fd05-4395-bdfd-088e20a97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AB4D2E-6BF9-400E-8094-8A509380B9FD}"/>
</file>

<file path=customXml/itemProps2.xml><?xml version="1.0" encoding="utf-8"?>
<ds:datastoreItem xmlns:ds="http://schemas.openxmlformats.org/officeDocument/2006/customXml" ds:itemID="{FD1B3A56-72E5-42F8-A71B-89E429074FE4}"/>
</file>

<file path=customXml/itemProps3.xml><?xml version="1.0" encoding="utf-8"?>
<ds:datastoreItem xmlns:ds="http://schemas.openxmlformats.org/officeDocument/2006/customXml" ds:itemID="{7583BD43-EC77-4F1B-A281-22E26DC459B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4440</TotalTime>
  <Words>890</Words>
  <Application>Microsoft Office PowerPoint</Application>
  <PresentationFormat>Custom</PresentationFormat>
  <Paragraphs>184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Presentation on brainstorming</vt:lpstr>
      <vt:lpstr>1_Presentation on brainstorming</vt:lpstr>
      <vt:lpstr> XÂY DỰNG, QUẢN LÝ CSDL  TRONG MySQL</vt:lpstr>
      <vt:lpstr>Nội dung</vt:lpstr>
      <vt:lpstr>Mục tiêu</vt:lpstr>
      <vt:lpstr>PowerPoint Presentation</vt:lpstr>
      <vt:lpstr>Giới thiệu</vt:lpstr>
      <vt:lpstr>Làm việc với MySQL</vt:lpstr>
      <vt:lpstr>Command Line Client</vt:lpstr>
      <vt:lpstr>Web-based Client</vt:lpstr>
      <vt:lpstr>PowerPoint Presentation</vt:lpstr>
      <vt:lpstr>XAMPP</vt:lpstr>
      <vt:lpstr>Ưu điểm của XAMPP</vt:lpstr>
      <vt:lpstr>Khởi động XAMPP</vt:lpstr>
      <vt:lpstr>Giao diện phpMyAdmin</vt:lpstr>
      <vt:lpstr>PowerPoint Presentation</vt:lpstr>
      <vt:lpstr>Tạo và quản lý CSDL</vt:lpstr>
      <vt:lpstr>Sử dụng phpMyAdmin</vt:lpstr>
      <vt:lpstr>Sử dụng câu lệnh T-SQL</vt:lpstr>
      <vt:lpstr>PowerPoint Presentation</vt:lpstr>
      <vt:lpstr>PowerPoint Presentation</vt:lpstr>
      <vt:lpstr>Kiểu dữ liệu</vt:lpstr>
      <vt:lpstr>PowerPoint Presentation</vt:lpstr>
      <vt:lpstr>PowerPoint Presentation</vt:lpstr>
      <vt:lpstr>Các loại bảng trong MySQL</vt:lpstr>
      <vt:lpstr>PowerPoint Presentation</vt:lpstr>
      <vt:lpstr>Tạo và quản lý Table</vt:lpstr>
      <vt:lpstr>Sử dụng phpMyAdmin</vt:lpstr>
      <vt:lpstr>Sử dụng câu lệnh T-SQL</vt:lpstr>
      <vt:lpstr>Ví dụ</vt:lpstr>
      <vt:lpstr>PowerPoint Presentation</vt:lpstr>
      <vt:lpstr>Ví dụ</vt:lpstr>
      <vt:lpstr>PowerPoint Presentation</vt:lpstr>
      <vt:lpstr>PowerPoint Presentation</vt:lpstr>
      <vt:lpstr>PowerPoint Presentation</vt:lpstr>
      <vt:lpstr>PowerPoint Presentation</vt:lpstr>
      <vt:lpstr>Ví dụ</vt:lpstr>
      <vt:lpstr>PowerPoint Presentation</vt:lpstr>
      <vt:lpstr>Tóm tắt</vt:lpstr>
      <vt:lpstr>Câu hỏi ôn tập</vt:lpstr>
      <vt:lpstr>Bài tập thực hành</vt:lpstr>
      <vt:lpstr>Câu hỏi và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lastModifiedBy>AutoBVT</cp:lastModifiedBy>
  <cp:revision>750</cp:revision>
  <dcterms:created xsi:type="dcterms:W3CDTF">2018-10-17T08:05:59Z</dcterms:created>
  <dcterms:modified xsi:type="dcterms:W3CDTF">2020-10-02T08:44:42Z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0x010100A0E63A753D31EE4D86B6E31F57028090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