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9" r:id="rId2"/>
    <p:sldId id="310" r:id="rId3"/>
    <p:sldId id="311" r:id="rId4"/>
    <p:sldId id="303" r:id="rId5"/>
    <p:sldId id="304" r:id="rId6"/>
    <p:sldId id="305" r:id="rId7"/>
    <p:sldId id="307" r:id="rId8"/>
    <p:sldId id="296" r:id="rId9"/>
    <p:sldId id="297" r:id="rId10"/>
    <p:sldId id="298" r:id="rId11"/>
    <p:sldId id="299" r:id="rId12"/>
    <p:sldId id="312" r:id="rId13"/>
    <p:sldId id="285" r:id="rId14"/>
    <p:sldId id="284" r:id="rId15"/>
    <p:sldId id="318" r:id="rId16"/>
    <p:sldId id="319" r:id="rId17"/>
    <p:sldId id="320" r:id="rId18"/>
    <p:sldId id="313" r:id="rId19"/>
    <p:sldId id="278" r:id="rId20"/>
    <p:sldId id="279" r:id="rId21"/>
    <p:sldId id="314" r:id="rId22"/>
    <p:sldId id="315" r:id="rId23"/>
    <p:sldId id="316" r:id="rId24"/>
    <p:sldId id="317" r:id="rId25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52" y="-90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8515-0644-4D50-9E80-19F7F7EDC18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3A82-B41A-4EE9-8EAC-AC30A458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5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2382" y="5145617"/>
            <a:ext cx="5954" cy="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2382" y="5145617"/>
            <a:ext cx="5954" cy="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88720"/>
            <a:ext cx="7851648" cy="158496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1" y="2798065"/>
            <a:ext cx="7854696" cy="1518920"/>
          </a:xfrm>
        </p:spPr>
        <p:txBody>
          <a:bodyPr lIns="0" rIns="18288"/>
          <a:lstStyle>
            <a:lvl1pPr marL="0" marR="45720" indent="0" algn="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21BA07-95B8-4D5A-8661-B8447BED026D}" type="datetime1">
              <a:rPr lang="en-US" smtClean="0"/>
              <a:t>3/19/2020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Google Shape;38;p3"/>
          <p:cNvSpPr txBox="1"/>
          <p:nvPr/>
        </p:nvSpPr>
        <p:spPr>
          <a:xfrm>
            <a:off x="3505200" y="5519056"/>
            <a:ext cx="54102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: </a:t>
            </a:r>
            <a:r>
              <a:rPr lang="en-US" sz="1200" b="1" i="1" u="none" strike="noStrike" cap="none" baseline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Thiết kế và phát triển Web            </a:t>
            </a:r>
            <a:r>
              <a:rPr lang="en-US" sz="1200" b="0" i="0" u="none" strike="noStrike" cap="none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200" b="0" i="0" u="none" strike="noStrike" cap="none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B4C70-C29F-4F62-A378-0F5C3754EEC3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92482"/>
            <a:ext cx="2057400" cy="4516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92482"/>
            <a:ext cx="6019800" cy="4516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6BCC98-87B3-44DF-B32A-76862D2AAEBD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160"/>
            <a:ext cx="8229600" cy="990600"/>
          </a:xfrm>
        </p:spPr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380390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66"/>
              </a:buClr>
              <a:defRPr sz="36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 marL="639763" indent="-2460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 marL="914400" indent="-2460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 marL="1187450" indent="-2095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defRPr sz="24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695DB5-ADD6-4C94-B15A-AD17B2495393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/>
        </p:nvSpPr>
        <p:spPr>
          <a:xfrm>
            <a:off x="3886200" y="5569371"/>
            <a:ext cx="43434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200" b="0" i="0" u="none" strike="noStrike" cap="none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141171"/>
            <a:ext cx="7772400" cy="1180795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344042"/>
            <a:ext cx="7772400" cy="1308417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04ABC-3078-42D1-97DF-7B9411E0A183}" type="datetime1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5999"/>
            <a:ext cx="8229600" cy="710590"/>
          </a:xfrm>
        </p:spPr>
        <p:txBody>
          <a:bodyPr/>
          <a:lstStyle>
            <a:lvl1pPr algn="r">
              <a:defRPr sz="4400" b="1">
                <a:solidFill>
                  <a:srgbClr val="FFC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154" y="1411058"/>
            <a:ext cx="4038600" cy="3843528"/>
          </a:xfrm>
        </p:spPr>
        <p:txBody>
          <a:bodyPr/>
          <a:lstStyle>
            <a:lvl1pPr>
              <a:buClr>
                <a:srgbClr val="002060"/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9763" indent="-246063">
              <a:buClr>
                <a:srgbClr val="002060"/>
              </a:buClr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-246063">
              <a:buClr>
                <a:srgbClr val="002060"/>
              </a:buClr>
              <a:buFont typeface="Wingdings" panose="05000000000000000000" pitchFamily="2" charset="2"/>
              <a:buChar char="v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187450" indent="-209550">
              <a:buClr>
                <a:srgbClr val="002060"/>
              </a:buClr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62088" indent="-209550">
              <a:buClr>
                <a:srgbClr val="002060"/>
              </a:buClr>
              <a:buFont typeface="Wingdings 2" panose="05020102010507070707" pitchFamily="18" charset="2"/>
              <a:buChar char="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2246" y="1411058"/>
            <a:ext cx="4038600" cy="384352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9763" indent="-246063">
              <a:def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-246063">
              <a:def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38288" indent="-28575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20955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39763" lvl="1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/>
              <a:t> Second level</a:t>
            </a:r>
          </a:p>
          <a:p>
            <a:pPr marL="914400" lvl="2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dirty="0"/>
              <a:t>Third level</a:t>
            </a:r>
          </a:p>
          <a:p>
            <a:pPr marL="1187450" lvl="3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462088" lvl="4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 2" panose="05020102010507070707" pitchFamily="18" charset="2"/>
              <a:buChar char=""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C46F-FB1D-4E0C-B577-064BF6931746}" type="datetime1">
              <a:rPr lang="en-US" smtClean="0"/>
              <a:t>3/19/2020</a:t>
            </a:fld>
            <a:endParaRPr lang="en-US"/>
          </a:p>
        </p:txBody>
      </p:sp>
      <p:sp>
        <p:nvSpPr>
          <p:cNvPr id="9" name="Google Shape;38;p3">
            <a:extLst>
              <a:ext uri="{FF2B5EF4-FFF2-40B4-BE49-F238E27FC236}">
                <a16:creationId xmlns="" xmlns:a16="http://schemas.microsoft.com/office/drawing/2014/main" id="{DA30AB81-2B24-4133-99E3-EF7D63410792}"/>
              </a:ext>
            </a:extLst>
          </p:cNvPr>
          <p:cNvSpPr txBox="1"/>
          <p:nvPr/>
        </p:nvSpPr>
        <p:spPr>
          <a:xfrm>
            <a:off x="3314372" y="5471042"/>
            <a:ext cx="43434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885797B8-656D-475A-B4F1-46A08E04D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57772" y="5360835"/>
            <a:ext cx="762000" cy="316442"/>
          </a:xfrm>
        </p:spPr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0210"/>
            <a:ext cx="82296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7882"/>
            <a:ext cx="4040188" cy="571438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179320"/>
            <a:ext cx="4040188" cy="333295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611795"/>
            <a:ext cx="4041775" cy="567531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9320"/>
            <a:ext cx="4041775" cy="333295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6201D-E547-475A-B1E6-F8D61AF9C53D}" type="datetime1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0210"/>
            <a:ext cx="8305800" cy="9906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DC1497-8FB6-4E2D-AFA9-162C93422783}" type="datetime1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CF7DF-7367-4CF5-ADDA-35CE28078643}" type="datetime1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5772"/>
            <a:ext cx="2743200" cy="100711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452880"/>
            <a:ext cx="5111750" cy="39624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52880"/>
            <a:ext cx="2743200" cy="39624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7AD83F-A197-4EB5-B677-52803133CD33}" type="datetime1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873" y="960332"/>
            <a:ext cx="5257800" cy="3566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575" y="4644818"/>
            <a:ext cx="154781" cy="13483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041053"/>
            <a:ext cx="9163050" cy="9025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5390520"/>
            <a:ext cx="4762500" cy="55308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0066"/>
            <a:ext cx="2212848" cy="1371605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039581"/>
            <a:ext cx="4617720" cy="34076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451614"/>
            <a:ext cx="2209800" cy="1888744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D715F-76A8-4FE1-BB02-880A40457E0F}" type="datetime1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1" y="5508841"/>
            <a:ext cx="3352800" cy="316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508841"/>
            <a:ext cx="609600" cy="316442"/>
          </a:xfrm>
        </p:spPr>
        <p:txBody>
          <a:bodyPr/>
          <a:lstStyle>
            <a:lvl1pPr>
              <a:defRPr/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1431" y="-6880"/>
            <a:ext cx="9179719" cy="5962863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61087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77144"/>
            <a:ext cx="8229600" cy="380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508841"/>
            <a:ext cx="2133600" cy="31644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512C8B2-75E2-4FF1-B751-43CB32CAA1B2}" type="datetime1">
              <a:rPr lang="en-US" smtClean="0"/>
              <a:t>3/19/2020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1" y="5508841"/>
            <a:ext cx="762000" cy="316442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27D3C9-6A10-44A0-890D-F79F9B5B6D3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3505200" y="5493899"/>
            <a:ext cx="4343400" cy="32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11_TH04.2.docx" TargetMode="External"/><Relationship Id="rId2" Type="http://schemas.openxmlformats.org/officeDocument/2006/relationships/hyperlink" Target="../BAITH/CNTT.WEB1011_TH04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11_TH04.3.doc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bcoban.v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156448" cy="1584960"/>
          </a:xfrm>
        </p:spPr>
        <p:txBody>
          <a:bodyPr>
            <a:normAutofit/>
          </a:bodyPr>
          <a:lstStyle/>
          <a:p>
            <a:r>
              <a:rPr lang="de-DE" sz="4000" smtClean="0">
                <a:solidFill>
                  <a:srgbClr val="002060"/>
                </a:solidFill>
              </a:rPr>
              <a:t>MỘT SỐ ĐỊNH DẠNG KHÁC</a:t>
            </a:r>
            <a:endParaRPr lang="en-US" sz="400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7854696" cy="1518920"/>
          </a:xfrm>
        </p:spPr>
        <p:txBody>
          <a:bodyPr/>
          <a:lstStyle/>
          <a:p>
            <a:endParaRPr lang="en-US" smtClean="0"/>
          </a:p>
          <a:p>
            <a:r>
              <a:rPr lang="en-US" sz="2400" smtClean="0">
                <a:solidFill>
                  <a:srgbClr val="002060"/>
                </a:solidFill>
              </a:rPr>
              <a:t>ThS. Châu Thị Dung</a:t>
            </a:r>
            <a:endParaRPr lang="en-US" sz="240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3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Trong đó:</a:t>
            </a:r>
          </a:p>
          <a:p>
            <a:r>
              <a:rPr lang="vi-VN"/>
              <a:t>URL là </a:t>
            </a:r>
            <a:r>
              <a:rPr lang="vi-VN" i="1" u="sng"/>
              <a:t>địa chỉ của trang web</a:t>
            </a:r>
            <a:r>
              <a:rPr lang="vi-VN"/>
              <a:t> </a:t>
            </a:r>
            <a:endParaRPr lang="en-US" smtClean="0"/>
          </a:p>
          <a:p>
            <a:r>
              <a:rPr lang="vi-VN" smtClean="0"/>
              <a:t>Kiểu </a:t>
            </a:r>
            <a:r>
              <a:rPr lang="vi-VN"/>
              <a:t>mở liên kết có thể là:</a:t>
            </a:r>
          </a:p>
          <a:p>
            <a:pPr lvl="1"/>
            <a:r>
              <a:rPr lang="vi-VN" sz="3600"/>
              <a:t>_blank: Mở liên kết trên một tab mới</a:t>
            </a:r>
          </a:p>
          <a:p>
            <a:pPr lvl="1"/>
            <a:r>
              <a:rPr lang="vi-VN" sz="3600"/>
              <a:t>_self: Mở liên kết ở ngay tab hiện </a:t>
            </a:r>
            <a:r>
              <a:rPr lang="vi-VN" sz="3600" smtClean="0"/>
              <a:t>tại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3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03904"/>
          </a:xfrm>
        </p:spPr>
        <p:txBody>
          <a:bodyPr/>
          <a:lstStyle/>
          <a:p>
            <a:r>
              <a:rPr lang="vi-VN"/>
              <a:t>Ví dụ</a:t>
            </a:r>
          </a:p>
          <a:p>
            <a:pPr marL="0" indent="0">
              <a:buNone/>
            </a:pPr>
            <a:r>
              <a:rPr lang="vi-VN"/>
              <a:t>&lt;a href="http://webcoban.vn"&gt;Liên kết 1&lt;/a&gt; &lt;a href="http://webcoban.vn" target="_self"&gt;Liên kết 2&lt;/a</a:t>
            </a:r>
            <a:r>
              <a:rPr lang="vi-VN" smtClean="0"/>
              <a:t>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05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THẺ DIV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073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03904"/>
          </a:xfrm>
        </p:spPr>
        <p:txBody>
          <a:bodyPr/>
          <a:lstStyle/>
          <a:p>
            <a:pPr algn="just"/>
            <a:endParaRPr lang="en-US" smtClean="0"/>
          </a:p>
          <a:p>
            <a:pPr algn="just"/>
            <a:r>
              <a:rPr lang="vi-VN" smtClean="0"/>
              <a:t>Thẻ </a:t>
            </a:r>
            <a:r>
              <a:rPr lang="vi-VN"/>
              <a:t>&lt;div&gt; là một phần tử khối và có thể dùng để chứa các phần tử khác.</a:t>
            </a:r>
          </a:p>
          <a:p>
            <a:pPr algn="just"/>
            <a:r>
              <a:rPr lang="vi-VN"/>
              <a:t>Thẻ &lt;div</a:t>
            </a:r>
            <a:r>
              <a:rPr lang="vi-VN" smtClean="0"/>
              <a:t>&gt;. </a:t>
            </a:r>
            <a:r>
              <a:rPr lang="vi-VN"/>
              <a:t>Nó </a:t>
            </a:r>
            <a:r>
              <a:rPr lang="vi-VN" smtClean="0"/>
              <a:t>dùng </a:t>
            </a:r>
            <a:r>
              <a:rPr lang="vi-VN"/>
              <a:t>để nhóm các phần tử HTML lại thành một khối, </a:t>
            </a:r>
            <a:r>
              <a:rPr lang="en-US" smtClean="0"/>
              <a:t>thuận lợi </a:t>
            </a:r>
            <a:r>
              <a:rPr lang="vi-VN" smtClean="0"/>
              <a:t>cho </a:t>
            </a:r>
            <a:r>
              <a:rPr lang="vi-VN"/>
              <a:t>việc định </a:t>
            </a:r>
            <a:r>
              <a:rPr lang="vi-VN" smtClean="0"/>
              <a:t>dạng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87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sz="3900" b="1" smtClean="0"/>
              <a:t>Ví dụ</a:t>
            </a:r>
            <a:r>
              <a:rPr lang="en-US" sz="3900" b="1" smtClean="0"/>
              <a:t>:</a:t>
            </a:r>
            <a:endParaRPr lang="vi-VN" sz="3900" b="1"/>
          </a:p>
          <a:p>
            <a:pPr marL="0" indent="0">
              <a:buNone/>
            </a:pPr>
            <a:r>
              <a:rPr lang="vi-VN" sz="3900"/>
              <a:t>&lt;p&gt;Đoạn văn số 1&lt;/p</a:t>
            </a:r>
            <a:r>
              <a:rPr lang="vi-VN" sz="3900" smtClean="0"/>
              <a:t>&gt;</a:t>
            </a:r>
            <a:endParaRPr lang="en-US" sz="3900" smtClean="0"/>
          </a:p>
          <a:p>
            <a:pPr marL="0" indent="0">
              <a:buNone/>
            </a:pPr>
            <a:r>
              <a:rPr lang="vi-VN" sz="3900" smtClean="0"/>
              <a:t> </a:t>
            </a:r>
            <a:r>
              <a:rPr lang="vi-VN" sz="3900"/>
              <a:t>&lt;div style="color:blue;font-size:25px</a:t>
            </a:r>
            <a:r>
              <a:rPr lang="vi-VN" sz="3900" smtClean="0"/>
              <a:t>"&gt;</a:t>
            </a:r>
            <a:endParaRPr lang="en-US" sz="3900" smtClean="0"/>
          </a:p>
          <a:p>
            <a:pPr marL="457200" lvl="1" indent="0">
              <a:buNone/>
            </a:pPr>
            <a:r>
              <a:rPr lang="vi-VN" sz="3900" smtClean="0"/>
              <a:t>&lt;</a:t>
            </a:r>
            <a:r>
              <a:rPr lang="vi-VN" sz="3900"/>
              <a:t>p&gt;Đoạn văn số 3&lt;/p</a:t>
            </a:r>
            <a:r>
              <a:rPr lang="vi-VN" sz="3900" smtClean="0"/>
              <a:t>&gt; </a:t>
            </a:r>
            <a:r>
              <a:rPr lang="vi-VN" sz="3900"/>
              <a:t>&lt;p&gt;Đoạn văn số 4&lt;/p&gt; </a:t>
            </a:r>
            <a:endParaRPr lang="en-US" sz="3900" smtClean="0"/>
          </a:p>
          <a:p>
            <a:pPr marL="457200" lvl="1" indent="0">
              <a:buNone/>
            </a:pPr>
            <a:r>
              <a:rPr lang="vi-VN" sz="3900" smtClean="0"/>
              <a:t>&lt;/</a:t>
            </a:r>
            <a:r>
              <a:rPr lang="vi-VN" sz="3900"/>
              <a:t>div</a:t>
            </a:r>
            <a:r>
              <a:rPr lang="vi-VN" sz="3900" smtClean="0"/>
              <a:t>&gt;</a:t>
            </a:r>
            <a:endParaRPr lang="en-US" sz="3900" smtClean="0"/>
          </a:p>
          <a:p>
            <a:pPr marL="0" indent="0">
              <a:buNone/>
            </a:pPr>
            <a:r>
              <a:rPr lang="vi-VN" sz="3900" smtClean="0"/>
              <a:t> </a:t>
            </a:r>
            <a:r>
              <a:rPr lang="vi-VN" sz="3900"/>
              <a:t>&lt;p&gt;Đoạn văn số 5&lt;/p&gt;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67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algn="ctr"/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THUỘC TÍNH STYLE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46573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Thuộc tính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Cú pháp: style=“ thuộc tính1: giá trị1;</a:t>
            </a:r>
          </a:p>
          <a:p>
            <a:pPr marL="0" indent="0">
              <a:buNone/>
            </a:pPr>
            <a:r>
              <a:rPr lang="en-US" smtClean="0"/>
              <a:t>			     thuộc tính2: giá trị2;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….”</a:t>
            </a:r>
            <a:endParaRPr lang="vi-VN" smtClean="0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6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Ví dụ</a:t>
            </a:r>
            <a:r>
              <a:rPr lang="en-US"/>
              <a:t>&lt;img</a:t>
            </a:r>
          </a:p>
          <a:p>
            <a:r>
              <a:rPr lang="en-US"/>
              <a:t>src="http://webcoban.vn/public/home/img_demo/h2.jpg" </a:t>
            </a:r>
            <a:r>
              <a:rPr lang="en-US" b="1" i="1">
                <a:solidFill>
                  <a:srgbClr val="FF0000"/>
                </a:solidFill>
              </a:rPr>
              <a:t>style="width:200px;height:100px"</a:t>
            </a:r>
            <a:r>
              <a:rPr lang="en-US"/>
              <a:t>&gt;</a:t>
            </a:r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21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CÁC THAO TÁC TRÊN IFRAME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992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vi-VN" smtClean="0"/>
              <a:t>Cách chèn Iframe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0800"/>
            <a:ext cx="8534400" cy="3803904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C</a:t>
            </a:r>
            <a:r>
              <a:rPr lang="vi-VN" smtClean="0"/>
              <a:t>ú </a:t>
            </a:r>
            <a:r>
              <a:rPr lang="vi-VN"/>
              <a:t>pháp </a:t>
            </a:r>
            <a:r>
              <a:rPr lang="vi-VN" smtClean="0"/>
              <a:t>:&lt;</a:t>
            </a:r>
            <a:r>
              <a:rPr lang="vi-VN"/>
              <a:t>iframe src="URL"&gt;&lt;/iframe&gt;</a:t>
            </a:r>
          </a:p>
          <a:p>
            <a:r>
              <a:rPr lang="vi-VN"/>
              <a:t>Trong đó, URL là địa chỉ của trang web mà bạn muốn chèn vào Iframe.</a:t>
            </a:r>
          </a:p>
          <a:p>
            <a:r>
              <a:rPr lang="vi-VN"/>
              <a:t>Ví dụ</a:t>
            </a:r>
          </a:p>
          <a:p>
            <a:pPr marL="0" indent="0">
              <a:buNone/>
            </a:pPr>
            <a:r>
              <a:rPr lang="vi-VN" smtClean="0"/>
              <a:t>&lt;iframesrc</a:t>
            </a:r>
            <a:r>
              <a:rPr lang="vi-VN"/>
              <a:t>="http://webcoban.vn"&gt;&lt;/iframe&gt;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87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9906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3803904"/>
          </a:xfrm>
        </p:spPr>
        <p:txBody>
          <a:bodyPr/>
          <a:lstStyle/>
          <a:p>
            <a:r>
              <a:rPr lang="en-US" smtClean="0"/>
              <a:t>Đường dẫn trong HTML</a:t>
            </a:r>
          </a:p>
          <a:p>
            <a:r>
              <a:rPr lang="en-US"/>
              <a:t>L</a:t>
            </a:r>
            <a:r>
              <a:rPr lang="en-US" sz="3600" smtClean="0"/>
              <a:t>iên kết trong HTML</a:t>
            </a:r>
          </a:p>
          <a:p>
            <a:r>
              <a:rPr lang="en-US" smtClean="0"/>
              <a:t>Thẻ Div</a:t>
            </a:r>
          </a:p>
          <a:p>
            <a:r>
              <a:rPr lang="en-US" smtClean="0"/>
              <a:t>Thuộc tính Style</a:t>
            </a:r>
          </a:p>
          <a:p>
            <a:r>
              <a:rPr lang="en-US" smtClean="0"/>
              <a:t>Các thao tác trên Iframe </a:t>
            </a:r>
            <a:endParaRPr lang="en-US" sz="36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6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Thiết lập kích thước cho </a:t>
            </a:r>
            <a:r>
              <a:rPr lang="vi-VN" smtClean="0"/>
              <a:t>Iframe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/>
              <a:t>Thuộc tính </a:t>
            </a:r>
            <a:r>
              <a:rPr lang="vi-VN" smtClean="0"/>
              <a:t>width</a:t>
            </a:r>
            <a:r>
              <a:rPr lang="en-US" smtClean="0"/>
              <a:t>, height</a:t>
            </a:r>
            <a:r>
              <a:rPr lang="vi-VN"/>
              <a:t> dùng để thiết lập chiều </a:t>
            </a:r>
            <a:r>
              <a:rPr lang="vi-VN" smtClean="0"/>
              <a:t>rộng</a:t>
            </a:r>
            <a:r>
              <a:rPr lang="en-US" smtClean="0"/>
              <a:t> và chiều cao</a:t>
            </a:r>
            <a:r>
              <a:rPr lang="vi-VN" smtClean="0"/>
              <a:t> </a:t>
            </a:r>
            <a:r>
              <a:rPr lang="vi-VN"/>
              <a:t>cho </a:t>
            </a:r>
            <a:r>
              <a:rPr lang="vi-VN" smtClean="0"/>
              <a:t>Iframe</a:t>
            </a:r>
            <a:endParaRPr lang="vi-VN"/>
          </a:p>
          <a:p>
            <a:pPr algn="just"/>
            <a:r>
              <a:rPr lang="vi-VN" smtClean="0"/>
              <a:t>Giá </a:t>
            </a:r>
            <a:r>
              <a:rPr lang="vi-VN"/>
              <a:t>trị </a:t>
            </a:r>
            <a:r>
              <a:rPr lang="vi-VN" smtClean="0"/>
              <a:t>width </a:t>
            </a:r>
            <a:r>
              <a:rPr lang="vi-VN"/>
              <a:t>và height có thể </a:t>
            </a:r>
            <a:r>
              <a:rPr lang="en-US" smtClean="0"/>
              <a:t>là</a:t>
            </a:r>
            <a:r>
              <a:rPr lang="vi-VN" smtClean="0"/>
              <a:t>:</a:t>
            </a:r>
            <a:r>
              <a:rPr lang="en-US" smtClean="0"/>
              <a:t> </a:t>
            </a:r>
            <a:r>
              <a:rPr lang="vi-VN" smtClean="0"/>
              <a:t>px </a:t>
            </a:r>
            <a:r>
              <a:rPr lang="vi-VN"/>
              <a:t>(</a:t>
            </a:r>
            <a:r>
              <a:rPr lang="vi-VN" smtClean="0"/>
              <a:t>Pixel)</a:t>
            </a:r>
            <a:r>
              <a:rPr lang="en-US" smtClean="0"/>
              <a:t> </a:t>
            </a:r>
            <a:r>
              <a:rPr lang="vi-VN" smtClean="0"/>
              <a:t>hoặc</a:t>
            </a:r>
            <a:r>
              <a:rPr lang="en-US" smtClean="0"/>
              <a:t> %</a:t>
            </a:r>
            <a:endParaRPr lang="vi-VN"/>
          </a:p>
          <a:p>
            <a:pPr algn="just"/>
            <a:r>
              <a:rPr lang="en-US" smtClean="0"/>
              <a:t>Ví dụ:&lt;</a:t>
            </a:r>
            <a:r>
              <a:rPr lang="en-US"/>
              <a:t>iframe</a:t>
            </a:r>
            <a:r>
              <a:rPr lang="en-US" smtClean="0"/>
              <a:t> </a:t>
            </a:r>
            <a:r>
              <a:rPr lang="en-US"/>
              <a:t>src</a:t>
            </a:r>
            <a:r>
              <a:rPr lang="en-US" smtClean="0"/>
              <a:t>=</a:t>
            </a:r>
            <a:r>
              <a:rPr lang="en-US"/>
              <a:t>"http://webcoban.vn"</a:t>
            </a:r>
            <a:r>
              <a:rPr lang="en-US" smtClean="0"/>
              <a:t> </a:t>
            </a:r>
            <a:r>
              <a:rPr lang="en-US"/>
              <a:t>width</a:t>
            </a:r>
            <a:r>
              <a:rPr lang="en-US" smtClean="0"/>
              <a:t>=</a:t>
            </a:r>
            <a:r>
              <a:rPr lang="en-US"/>
              <a:t>"50%"</a:t>
            </a:r>
            <a:r>
              <a:rPr lang="en-US" smtClean="0"/>
              <a:t> </a:t>
            </a:r>
            <a:r>
              <a:rPr lang="en-US"/>
              <a:t>height</a:t>
            </a:r>
            <a:r>
              <a:rPr lang="en-US" smtClean="0"/>
              <a:t>=</a:t>
            </a:r>
            <a:r>
              <a:rPr lang="en-US"/>
              <a:t>"400px"</a:t>
            </a:r>
            <a:r>
              <a:rPr lang="en-US" smtClean="0"/>
              <a:t>&gt;&lt;/</a:t>
            </a:r>
            <a:r>
              <a:rPr lang="en-US"/>
              <a:t>iframe</a:t>
            </a:r>
            <a:r>
              <a:rPr lang="en-US" smtClean="0"/>
              <a:t>&gt;</a:t>
            </a:r>
            <a:endParaRPr lang="vi-VN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25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03904"/>
          </a:xfrm>
        </p:spPr>
        <p:txBody>
          <a:bodyPr/>
          <a:lstStyle/>
          <a:p>
            <a:pPr algn="just"/>
            <a:r>
              <a:rPr lang="en-US" smtClean="0"/>
              <a:t>Nắm vững đường dẫn tương đối, tuyệt đối</a:t>
            </a:r>
          </a:p>
          <a:p>
            <a:pPr algn="just"/>
            <a:r>
              <a:rPr lang="en-US" smtClean="0"/>
              <a:t>Tạo được liên kết và sử dụng thuộc tính Style để định dạng trang Web</a:t>
            </a:r>
          </a:p>
          <a:p>
            <a:r>
              <a:rPr lang="en-US" smtClean="0"/>
              <a:t>Hiểu và vận dụng được Iframe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569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9" y="304800"/>
            <a:ext cx="8229600" cy="990600"/>
          </a:xfrm>
        </p:spPr>
        <p:txBody>
          <a:bodyPr/>
          <a:lstStyle/>
          <a:p>
            <a:r>
              <a:rPr lang="en-US" smtClean="0"/>
              <a:t>Câu hỏi ôn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03904"/>
          </a:xfrm>
        </p:spPr>
        <p:txBody>
          <a:bodyPr/>
          <a:lstStyle/>
          <a:p>
            <a:r>
              <a:rPr lang="en-US" smtClean="0"/>
              <a:t>Hãy nêu cú pháp tạo liên kết </a:t>
            </a:r>
          </a:p>
          <a:p>
            <a:r>
              <a:rPr lang="en-US" smtClean="0"/>
              <a:t>Sử dụng thẻ div và thuộc tính Style định dạng font, color, align cho 2 đoạn văn bản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180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40"/>
            <a:ext cx="8229600" cy="990600"/>
          </a:xfrm>
        </p:spPr>
        <p:txBody>
          <a:bodyPr/>
          <a:lstStyle/>
          <a:p>
            <a:r>
              <a:rPr lang="en-US" smtClean="0"/>
              <a:t>Bài tập thực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256"/>
            <a:ext cx="8229600" cy="3803904"/>
          </a:xfrm>
        </p:spPr>
        <p:txBody>
          <a:bodyPr/>
          <a:lstStyle/>
          <a:p>
            <a:endParaRPr lang="en-US" smtClean="0"/>
          </a:p>
          <a:p>
            <a:r>
              <a:rPr lang="en-US" smtClean="0">
                <a:hlinkClick r:id="rId2" action="ppaction://hlinkfile"/>
              </a:rPr>
              <a:t>Bài thực hành số 4.1</a:t>
            </a:r>
            <a:endParaRPr lang="en-US" smtClean="0"/>
          </a:p>
          <a:p>
            <a:r>
              <a:rPr lang="en-US" smtClean="0">
                <a:hlinkClick r:id="rId3" action="ppaction://hlinkfile"/>
              </a:rPr>
              <a:t>Bài thực hành số 4.2</a:t>
            </a:r>
            <a:endParaRPr lang="en-US" smtClean="0"/>
          </a:p>
          <a:p>
            <a:r>
              <a:rPr lang="en-US" smtClean="0">
                <a:hlinkClick r:id="rId4" action="ppaction://hlinkfile"/>
              </a:rPr>
              <a:t>Bài thực hành số 4.3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31" y="381000"/>
            <a:ext cx="8229600" cy="990600"/>
          </a:xfrm>
        </p:spPr>
        <p:txBody>
          <a:bodyPr/>
          <a:lstStyle/>
          <a:p>
            <a:r>
              <a:rPr lang="en-US"/>
              <a:t>Câu hỏi và thảo luận</a:t>
            </a:r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09" y="1828800"/>
            <a:ext cx="439401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92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0200"/>
            <a:ext cx="8229600" cy="990600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Hiểu được </a:t>
            </a:r>
            <a:r>
              <a:rPr lang="en-US" smtClean="0"/>
              <a:t>đường dẫn </a:t>
            </a:r>
            <a:endParaRPr lang="en-US" sz="3600" smtClean="0"/>
          </a:p>
          <a:p>
            <a:r>
              <a:rPr lang="en-US" sz="3600" smtClean="0"/>
              <a:t>Sử dụng thành thạo việc tạo liên kết</a:t>
            </a:r>
          </a:p>
          <a:p>
            <a:r>
              <a:rPr lang="en-US"/>
              <a:t>H</a:t>
            </a:r>
            <a:r>
              <a:rPr lang="en-US" sz="3600" smtClean="0"/>
              <a:t>iểu rõ khái niệm thẻ div</a:t>
            </a:r>
          </a:p>
          <a:p>
            <a:r>
              <a:rPr lang="en-US" smtClean="0"/>
              <a:t>Sử dụng thành thạo Iframe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ĐƯỜNG DẪN TRONG HTML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4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9" y="381000"/>
            <a:ext cx="8229600" cy="990600"/>
          </a:xfrm>
        </p:spPr>
        <p:txBody>
          <a:bodyPr/>
          <a:lstStyle/>
          <a:p>
            <a:r>
              <a:rPr lang="vi-VN"/>
              <a:t>Đường dẫn tuyệt đối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mtClean="0"/>
              <a:t>	</a:t>
            </a:r>
          </a:p>
          <a:p>
            <a:pPr marL="0" indent="0" algn="just">
              <a:buNone/>
            </a:pPr>
            <a:r>
              <a:rPr lang="vi-VN" smtClean="0"/>
              <a:t>Đường </a:t>
            </a:r>
            <a:r>
              <a:rPr lang="vi-VN"/>
              <a:t>dẫn tuyệt đối (là một chuỗi đầy đủ bao </a:t>
            </a:r>
            <a:r>
              <a:rPr lang="vi-VN" smtClean="0"/>
              <a:t>g</a:t>
            </a:r>
            <a:r>
              <a:rPr lang="en-US" smtClean="0"/>
              <a:t>ồ</a:t>
            </a:r>
            <a:r>
              <a:rPr lang="vi-VN" smtClean="0"/>
              <a:t>m</a:t>
            </a:r>
            <a:r>
              <a:rPr lang="vi-VN"/>
              <a:t> </a:t>
            </a:r>
            <a:r>
              <a:rPr lang="vi-VN" i="1" u="sng"/>
              <a:t>http://</a:t>
            </a:r>
            <a:r>
              <a:rPr lang="vi-VN"/>
              <a:t>, </a:t>
            </a:r>
            <a:r>
              <a:rPr lang="vi-VN" i="1" u="sng"/>
              <a:t>tên miền của trang web</a:t>
            </a:r>
            <a:r>
              <a:rPr lang="vi-VN"/>
              <a:t>, </a:t>
            </a:r>
            <a:r>
              <a:rPr lang="vi-VN" i="1" u="sng"/>
              <a:t>đường dẫn đến tập tin</a:t>
            </a:r>
            <a:r>
              <a:rPr lang="vi-VN" smtClean="0"/>
              <a:t>)</a:t>
            </a:r>
            <a:endParaRPr lang="en-US" smtClean="0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17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</a:t>
            </a:r>
            <a:r>
              <a:rPr lang="vi-VN" smtClean="0"/>
              <a:t>ường </a:t>
            </a:r>
            <a:r>
              <a:rPr lang="vi-VN"/>
              <a:t>dẫn tương </a:t>
            </a:r>
            <a:r>
              <a:rPr lang="vi-VN" smtClean="0"/>
              <a:t>đối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 algn="just">
              <a:buNone/>
            </a:pPr>
            <a:r>
              <a:rPr lang="vi-VN" smtClean="0"/>
              <a:t>Đường </a:t>
            </a:r>
            <a:r>
              <a:rPr lang="vi-VN"/>
              <a:t>dẫn tương đối (là một phần nhỏ của đường dẫn tuyệt đối, thông thường đường dẫn tương đối là phần </a:t>
            </a:r>
            <a:r>
              <a:rPr lang="vi-VN" i="1" u="sng"/>
              <a:t>đường dẫn đến tập tin</a:t>
            </a:r>
            <a:r>
              <a:rPr lang="vi-VN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5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LIÊN KẾT TRONG HTML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5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9" y="381000"/>
            <a:ext cx="8229600" cy="990600"/>
          </a:xfrm>
        </p:spPr>
        <p:txBody>
          <a:bodyPr>
            <a:normAutofit/>
          </a:bodyPr>
          <a:lstStyle/>
          <a:p>
            <a:r>
              <a:rPr lang="vi-VN"/>
              <a:t>Liên kết là gì</a:t>
            </a:r>
            <a:r>
              <a:rPr lang="vi-VN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smtClean="0"/>
              <a:t>Liên </a:t>
            </a:r>
            <a:r>
              <a:rPr lang="vi-VN"/>
              <a:t>kết được dùng để chuyển sang một trang web khác (hoặc một nguồn tài nguyên khác như: </a:t>
            </a:r>
            <a:r>
              <a:rPr lang="vi-VN" i="1"/>
              <a:t>hình ảnh, video, file nhạc,....</a:t>
            </a:r>
            <a:r>
              <a:rPr lang="vi-VN"/>
              <a:t>)</a:t>
            </a:r>
          </a:p>
          <a:p>
            <a:r>
              <a:rPr lang="vi-VN"/>
              <a:t>Liên kết có thể được đại diện bởi:</a:t>
            </a:r>
          </a:p>
          <a:p>
            <a:r>
              <a:rPr lang="vi-VN"/>
              <a:t>Một cụm từ: </a:t>
            </a:r>
            <a:r>
              <a:rPr lang="vi-VN">
                <a:hlinkClick r:id="rId2"/>
              </a:rPr>
              <a:t>Click vào đây</a:t>
            </a:r>
            <a:endParaRPr lang="vi-VN"/>
          </a:p>
          <a:p>
            <a:r>
              <a:rPr lang="vi-VN"/>
              <a:t>Hoặc một hình ảnh: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8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Cách tạo một liên </a:t>
            </a:r>
            <a:r>
              <a:rPr lang="vi-VN" smtClean="0"/>
              <a:t>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mtClean="0"/>
              <a:t>C</a:t>
            </a:r>
            <a:r>
              <a:rPr lang="vi-VN" smtClean="0"/>
              <a:t>ú </a:t>
            </a:r>
            <a:r>
              <a:rPr lang="vi-VN"/>
              <a:t>pháp </a:t>
            </a:r>
            <a:r>
              <a:rPr lang="vi-VN" smtClean="0"/>
              <a:t>:</a:t>
            </a:r>
            <a:endParaRPr lang="vi-VN"/>
          </a:p>
          <a:p>
            <a:pPr marL="0" indent="0">
              <a:buNone/>
            </a:pPr>
            <a:r>
              <a:rPr lang="vi-VN"/>
              <a:t>&lt;a href="URL" target="kiểu mở liên kết"&gt;Nội dung đại diện cho liên kết&lt;/a&gt;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7D3C9-6A10-44A0-890D-F79F9B5B6D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3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129D1D7906724587D2960AEF440CFA" ma:contentTypeVersion="2" ma:contentTypeDescription="Create a new document." ma:contentTypeScope="" ma:versionID="4e89ef82d58bbecf51d5587f218d68f4">
  <xsd:schema xmlns:xsd="http://www.w3.org/2001/XMLSchema" xmlns:xs="http://www.w3.org/2001/XMLSchema" xmlns:p="http://schemas.microsoft.com/office/2006/metadata/properties" xmlns:ns2="921668b7-1c05-4478-97a2-d8efb955a7c9" targetNamespace="http://schemas.microsoft.com/office/2006/metadata/properties" ma:root="true" ma:fieldsID="f2ef6b5bde42cd19ac8c7a4f81b7fcde" ns2:_="">
    <xsd:import namespace="921668b7-1c05-4478-97a2-d8efb955a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668b7-1c05-4478-97a2-d8efb955a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5F151A-5C0C-49D6-9CB6-E41755670241}"/>
</file>

<file path=customXml/itemProps2.xml><?xml version="1.0" encoding="utf-8"?>
<ds:datastoreItem xmlns:ds="http://schemas.openxmlformats.org/officeDocument/2006/customXml" ds:itemID="{4D7E5EEB-015B-4869-8D4F-6DB58DE15426}"/>
</file>

<file path=customXml/itemProps3.xml><?xml version="1.0" encoding="utf-8"?>
<ds:datastoreItem xmlns:ds="http://schemas.openxmlformats.org/officeDocument/2006/customXml" ds:itemID="{CC12AA2D-114B-46E0-8A8A-DA4FDEF8134C}"/>
</file>

<file path=docProps/app.xml><?xml version="1.0" encoding="utf-8"?>
<Properties xmlns="http://schemas.openxmlformats.org/officeDocument/2006/extended-properties" xmlns:vt="http://schemas.openxmlformats.org/officeDocument/2006/docPropsVTypes">
  <Template>Mau-Slide NEW</Template>
  <TotalTime>392</TotalTime>
  <Words>480</Words>
  <Application>Microsoft Office PowerPoint</Application>
  <PresentationFormat>Custom</PresentationFormat>
  <Paragraphs>113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Presentation on brainstorming</vt:lpstr>
      <vt:lpstr>MỘT SỐ ĐỊNH DẠNG KHÁC</vt:lpstr>
      <vt:lpstr>Nội dung</vt:lpstr>
      <vt:lpstr>Mục tiêu</vt:lpstr>
      <vt:lpstr>PowerPoint Presentation</vt:lpstr>
      <vt:lpstr>Đường dẫn tuyệt đối </vt:lpstr>
      <vt:lpstr>Đường dẫn tương đối</vt:lpstr>
      <vt:lpstr>PowerPoint Presentation</vt:lpstr>
      <vt:lpstr>Liên kết là gì?</vt:lpstr>
      <vt:lpstr>Cách tạo một liên kết</vt:lpstr>
      <vt:lpstr>PowerPoint Presentation</vt:lpstr>
      <vt:lpstr>PowerPoint Presentation</vt:lpstr>
      <vt:lpstr>PowerPoint Presentation</vt:lpstr>
      <vt:lpstr>Khái niệm</vt:lpstr>
      <vt:lpstr>PowerPoint Presentation</vt:lpstr>
      <vt:lpstr>PowerPoint Presentation</vt:lpstr>
      <vt:lpstr>Thuộc tính style</vt:lpstr>
      <vt:lpstr>PowerPoint Presentation</vt:lpstr>
      <vt:lpstr>PowerPoint Presentation</vt:lpstr>
      <vt:lpstr>Cách chèn Iframe </vt:lpstr>
      <vt:lpstr>Thiết lập kích thước cho Iframe</vt:lpstr>
      <vt:lpstr>Tóm tắt</vt:lpstr>
      <vt:lpstr>Câu hỏi ôn tập</vt:lpstr>
      <vt:lpstr>Bài tập thực hành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3</dc:title>
  <dc:creator>admin</dc:creator>
  <cp:lastModifiedBy>admin</cp:lastModifiedBy>
  <cp:revision>32</cp:revision>
  <dcterms:created xsi:type="dcterms:W3CDTF">2019-03-04T08:07:24Z</dcterms:created>
  <dcterms:modified xsi:type="dcterms:W3CDTF">2020-03-19T11:36:11Z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0x010100E4129D1D7906724587D2960AEF440CFA</vt:lpwstr>
  </property>
</Properties>
</file>