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4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905" r:id="rId2"/>
  </p:sldMasterIdLst>
  <p:notesMasterIdLst>
    <p:notesMasterId r:id="rId47"/>
  </p:notesMasterIdLst>
  <p:sldIdLst>
    <p:sldId id="365" r:id="rId3"/>
    <p:sldId id="366" r:id="rId4"/>
    <p:sldId id="367" r:id="rId5"/>
    <p:sldId id="411" r:id="rId6"/>
    <p:sldId id="427" r:id="rId7"/>
    <p:sldId id="448" r:id="rId8"/>
    <p:sldId id="449" r:id="rId9"/>
    <p:sldId id="428" r:id="rId10"/>
    <p:sldId id="450" r:id="rId11"/>
    <p:sldId id="430" r:id="rId12"/>
    <p:sldId id="461" r:id="rId13"/>
    <p:sldId id="462" r:id="rId14"/>
    <p:sldId id="432" r:id="rId15"/>
    <p:sldId id="451" r:id="rId16"/>
    <p:sldId id="433" r:id="rId17"/>
    <p:sldId id="434" r:id="rId18"/>
    <p:sldId id="463" r:id="rId19"/>
    <p:sldId id="464" r:id="rId20"/>
    <p:sldId id="452" r:id="rId21"/>
    <p:sldId id="465" r:id="rId22"/>
    <p:sldId id="437" r:id="rId23"/>
    <p:sldId id="453" r:id="rId24"/>
    <p:sldId id="474" r:id="rId25"/>
    <p:sldId id="466" r:id="rId26"/>
    <p:sldId id="470" r:id="rId27"/>
    <p:sldId id="467" r:id="rId28"/>
    <p:sldId id="471" r:id="rId29"/>
    <p:sldId id="442" r:id="rId30"/>
    <p:sldId id="444" r:id="rId31"/>
    <p:sldId id="473" r:id="rId32"/>
    <p:sldId id="472" r:id="rId33"/>
    <p:sldId id="455" r:id="rId34"/>
    <p:sldId id="477" r:id="rId35"/>
    <p:sldId id="445" r:id="rId36"/>
    <p:sldId id="476" r:id="rId37"/>
    <p:sldId id="456" r:id="rId38"/>
    <p:sldId id="457" r:id="rId39"/>
    <p:sldId id="458" r:id="rId40"/>
    <p:sldId id="459" r:id="rId41"/>
    <p:sldId id="460" r:id="rId42"/>
    <p:sldId id="377" r:id="rId43"/>
    <p:sldId id="315" r:id="rId44"/>
    <p:sldId id="316" r:id="rId45"/>
    <p:sldId id="317"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94660"/>
  </p:normalViewPr>
  <p:slideViewPr>
    <p:cSldViewPr snapToGrid="0">
      <p:cViewPr varScale="1">
        <p:scale>
          <a:sx n="70" d="100"/>
          <a:sy n="70" d="100"/>
        </p:scale>
        <p:origin x="-552"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ustomXml" Target="../customXml/item2.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C41DB-A256-4DD6-9087-BEEDD9D36424}" type="doc">
      <dgm:prSet loTypeId="urn:microsoft.com/office/officeart/2008/layout/VerticalCurvedList" loCatId="list" qsTypeId="urn:microsoft.com/office/officeart/2005/8/quickstyle/simple1#3" qsCatId="simple" csTypeId="urn:microsoft.com/office/officeart/2005/8/colors/accent0_2" csCatId="mainScheme" phldr="1"/>
      <dgm:spPr/>
      <dgm:t>
        <a:bodyPr/>
        <a:lstStyle/>
        <a:p>
          <a:endParaRPr lang="en-US"/>
        </a:p>
      </dgm:t>
    </dgm:pt>
    <dgm:pt modelId="{78C0DCE5-717D-499A-A13D-8E657BBC839D}">
      <dgm:prSet phldrT="[Text]" custT="1"/>
      <dgm:spPr>
        <a:noFill/>
        <a:ln>
          <a:solidFill>
            <a:srgbClr val="002060"/>
          </a:solidFill>
        </a:ln>
      </dgm:spPr>
      <dgm:t>
        <a:bodyPr/>
        <a:lstStyle/>
        <a:p>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endParaRPr lang="en-US" sz="2800" dirty="0" smtClean="0">
            <a:latin typeface="Times New Roman" pitchFamily="18" charset="0"/>
            <a:cs typeface="Times New Roman" pitchFamily="18" charset="0"/>
          </a:endParaRPr>
        </a:p>
      </dgm:t>
    </dgm:pt>
    <dgm:pt modelId="{96A2A012-59C2-4D4C-84AE-474AFC27D9BA}" type="parTrans" cxnId="{DB5F4132-8623-436B-AA91-31CA668058FE}">
      <dgm:prSet/>
      <dgm:spPr/>
      <dgm:t>
        <a:bodyPr/>
        <a:lstStyle/>
        <a:p>
          <a:endParaRPr lang="en-US"/>
        </a:p>
      </dgm:t>
    </dgm:pt>
    <dgm:pt modelId="{A9C4D01E-77C3-454D-8E32-004D1C7D4EEC}" type="sibTrans" cxnId="{DB5F4132-8623-436B-AA91-31CA668058FE}">
      <dgm:prSet/>
      <dgm:spPr/>
      <dgm:t>
        <a:bodyPr/>
        <a:lstStyle/>
        <a:p>
          <a:endParaRPr lang="en-US"/>
        </a:p>
      </dgm:t>
    </dgm:pt>
    <dgm:pt modelId="{2E627186-BF78-4D50-B0FD-C06DFDAB4C97}">
      <dgm:prSet phldrT="[Text]" custT="1"/>
      <dgm:spPr>
        <a:noFill/>
        <a:ln>
          <a:solidFill>
            <a:srgbClr val="002060"/>
          </a:solidFill>
        </a:ln>
      </dgm:spPr>
      <dgm:t>
        <a:bodyPr/>
        <a:lstStyle/>
        <a:p>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khoá</a:t>
          </a:r>
          <a:endParaRPr lang="en-US" sz="2800" dirty="0" smtClean="0">
            <a:latin typeface="Times New Roman" pitchFamily="18" charset="0"/>
            <a:cs typeface="Times New Roman" pitchFamily="18" charset="0"/>
          </a:endParaRPr>
        </a:p>
      </dgm:t>
    </dgm:pt>
    <dgm:pt modelId="{FA59CBF2-F10F-47F8-B446-84F2F51A72D2}" type="parTrans" cxnId="{44034B54-FB8E-44D8-BC92-BCE7378D65AB}">
      <dgm:prSet/>
      <dgm:spPr/>
      <dgm:t>
        <a:bodyPr/>
        <a:lstStyle/>
        <a:p>
          <a:endParaRPr lang="en-US"/>
        </a:p>
      </dgm:t>
    </dgm:pt>
    <dgm:pt modelId="{9AE50C27-0FFB-4C0F-B9A8-011A251D4D54}" type="sibTrans" cxnId="{44034B54-FB8E-44D8-BC92-BCE7378D65AB}">
      <dgm:prSet/>
      <dgm:spPr/>
      <dgm:t>
        <a:bodyPr/>
        <a:lstStyle/>
        <a:p>
          <a:endParaRPr lang="en-US"/>
        </a:p>
      </dgm:t>
    </dgm:pt>
    <dgm:pt modelId="{7FB88917-EB37-4D7C-8197-BBF767002330}">
      <dgm:prSet custT="1"/>
      <dgm:spPr/>
      <dgm:t>
        <a:bodyPr/>
        <a:lstStyle/>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endParaRPr lang="en-US" sz="2800" dirty="0" smtClean="0">
            <a:latin typeface="Times New Roman" pitchFamily="18" charset="0"/>
            <a:cs typeface="Times New Roman" pitchFamily="18" charset="0"/>
          </a:endParaRPr>
        </a:p>
      </dgm:t>
    </dgm:pt>
    <dgm:pt modelId="{C2260D86-49B4-4240-A776-BFB4B0C63A23}" type="parTrans" cxnId="{20B68C51-BAD3-4EEA-8619-DFB006B5E9B3}">
      <dgm:prSet/>
      <dgm:spPr/>
      <dgm:t>
        <a:bodyPr/>
        <a:lstStyle/>
        <a:p>
          <a:endParaRPr lang="en-US"/>
        </a:p>
      </dgm:t>
    </dgm:pt>
    <dgm:pt modelId="{D551650F-EA4D-45CF-B12C-88DC07650A3A}" type="sibTrans" cxnId="{20B68C51-BAD3-4EEA-8619-DFB006B5E9B3}">
      <dgm:prSet/>
      <dgm:spPr/>
      <dgm:t>
        <a:bodyPr/>
        <a:lstStyle/>
        <a:p>
          <a:endParaRPr lang="en-US"/>
        </a:p>
      </dgm:t>
    </dgm:pt>
    <dgm:pt modelId="{8ECD6D61-14F5-407E-AF8A-AC483FFCCA76}">
      <dgm:prSet custT="1"/>
      <dgm:spPr/>
      <dgm:t>
        <a:bodyPr/>
        <a:lstStyle/>
        <a:p>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endParaRPr lang="en-US" sz="2800" dirty="0" smtClean="0">
            <a:latin typeface="Times New Roman" pitchFamily="18" charset="0"/>
            <a:cs typeface="Times New Roman" pitchFamily="18" charset="0"/>
          </a:endParaRPr>
        </a:p>
      </dgm:t>
    </dgm:pt>
    <dgm:pt modelId="{89A69AC7-6915-467C-9EA7-4C496065A16F}" type="parTrans" cxnId="{50F11330-6EE8-47FE-8B14-7C4929C808A6}">
      <dgm:prSet/>
      <dgm:spPr/>
      <dgm:t>
        <a:bodyPr/>
        <a:lstStyle/>
        <a:p>
          <a:endParaRPr lang="en-US"/>
        </a:p>
      </dgm:t>
    </dgm:pt>
    <dgm:pt modelId="{D5EDEC59-2677-4565-A437-694D00C5C712}" type="sibTrans" cxnId="{50F11330-6EE8-47FE-8B14-7C4929C808A6}">
      <dgm:prSet/>
      <dgm:spPr/>
      <dgm:t>
        <a:bodyPr/>
        <a:lstStyle/>
        <a:p>
          <a:endParaRPr lang="en-US"/>
        </a:p>
      </dgm:t>
    </dgm:pt>
    <dgm:pt modelId="{79318394-5224-4893-AF5C-6FFBE511F8C3}" type="pres">
      <dgm:prSet presAssocID="{C98C41DB-A256-4DD6-9087-BEEDD9D36424}" presName="Name0" presStyleCnt="0">
        <dgm:presLayoutVars>
          <dgm:chMax val="7"/>
          <dgm:chPref val="7"/>
          <dgm:dir/>
        </dgm:presLayoutVars>
      </dgm:prSet>
      <dgm:spPr/>
      <dgm:t>
        <a:bodyPr/>
        <a:lstStyle/>
        <a:p>
          <a:endParaRPr lang="en-US"/>
        </a:p>
      </dgm:t>
    </dgm:pt>
    <dgm:pt modelId="{4F76F852-A85A-4F9F-8C5D-1DA65793965C}" type="pres">
      <dgm:prSet presAssocID="{C98C41DB-A256-4DD6-9087-BEEDD9D36424}" presName="Name1" presStyleCnt="0"/>
      <dgm:spPr/>
    </dgm:pt>
    <dgm:pt modelId="{F6026DCC-AF97-482C-A922-1EBA1A6F26C7}" type="pres">
      <dgm:prSet presAssocID="{C98C41DB-A256-4DD6-9087-BEEDD9D36424}" presName="cycle" presStyleCnt="0"/>
      <dgm:spPr/>
    </dgm:pt>
    <dgm:pt modelId="{528CF905-E8B3-4A8C-B401-7965387F7C73}" type="pres">
      <dgm:prSet presAssocID="{C98C41DB-A256-4DD6-9087-BEEDD9D36424}" presName="srcNode" presStyleLbl="node1" presStyleIdx="0" presStyleCnt="4"/>
      <dgm:spPr/>
    </dgm:pt>
    <dgm:pt modelId="{E3AF4CFE-EFD8-4FF0-8409-D027A37D0B12}" type="pres">
      <dgm:prSet presAssocID="{C98C41DB-A256-4DD6-9087-BEEDD9D36424}" presName="conn" presStyleLbl="parChTrans1D2" presStyleIdx="0" presStyleCnt="1"/>
      <dgm:spPr/>
      <dgm:t>
        <a:bodyPr/>
        <a:lstStyle/>
        <a:p>
          <a:endParaRPr lang="en-US"/>
        </a:p>
      </dgm:t>
    </dgm:pt>
    <dgm:pt modelId="{5EDE7D33-F6BC-4D84-8A2C-78525067C1B5}" type="pres">
      <dgm:prSet presAssocID="{C98C41DB-A256-4DD6-9087-BEEDD9D36424}" presName="extraNode" presStyleLbl="node1" presStyleIdx="0" presStyleCnt="4"/>
      <dgm:spPr/>
    </dgm:pt>
    <dgm:pt modelId="{8F9BCFB6-4E51-43CA-BE15-9AFB8F2DBBB1}" type="pres">
      <dgm:prSet presAssocID="{C98C41DB-A256-4DD6-9087-BEEDD9D36424}" presName="dstNode" presStyleLbl="node1" presStyleIdx="0" presStyleCnt="4"/>
      <dgm:spPr/>
    </dgm:pt>
    <dgm:pt modelId="{F35A9806-AA1A-4329-8FF5-478B21036177}" type="pres">
      <dgm:prSet presAssocID="{78C0DCE5-717D-499A-A13D-8E657BBC839D}" presName="text_1" presStyleLbl="node1" presStyleIdx="0" presStyleCnt="4">
        <dgm:presLayoutVars>
          <dgm:bulletEnabled val="1"/>
        </dgm:presLayoutVars>
      </dgm:prSet>
      <dgm:spPr/>
      <dgm:t>
        <a:bodyPr/>
        <a:lstStyle/>
        <a:p>
          <a:endParaRPr lang="en-US"/>
        </a:p>
      </dgm:t>
    </dgm:pt>
    <dgm:pt modelId="{F38D4581-84B6-4659-9515-8198019A45C3}" type="pres">
      <dgm:prSet presAssocID="{78C0DCE5-717D-499A-A13D-8E657BBC839D}" presName="accent_1" presStyleCnt="0"/>
      <dgm:spPr/>
    </dgm:pt>
    <dgm:pt modelId="{DC2FD81A-6741-4990-AAD5-568A6C2E1FB9}" type="pres">
      <dgm:prSet presAssocID="{78C0DCE5-717D-499A-A13D-8E657BBC839D}" presName="accentRepeatNode" presStyleLbl="solidFgAcc1" presStyleIdx="0" presStyleCnt="4"/>
      <dgm:spPr/>
    </dgm:pt>
    <dgm:pt modelId="{06444861-88F0-4CF5-9DEE-BC89985DFA1E}" type="pres">
      <dgm:prSet presAssocID="{2E627186-BF78-4D50-B0FD-C06DFDAB4C97}" presName="text_2" presStyleLbl="node1" presStyleIdx="1" presStyleCnt="4">
        <dgm:presLayoutVars>
          <dgm:bulletEnabled val="1"/>
        </dgm:presLayoutVars>
      </dgm:prSet>
      <dgm:spPr/>
      <dgm:t>
        <a:bodyPr/>
        <a:lstStyle/>
        <a:p>
          <a:endParaRPr lang="en-US"/>
        </a:p>
      </dgm:t>
    </dgm:pt>
    <dgm:pt modelId="{AD1DD68C-B8CF-40FC-8F8D-80E30885F907}" type="pres">
      <dgm:prSet presAssocID="{2E627186-BF78-4D50-B0FD-C06DFDAB4C97}" presName="accent_2" presStyleCnt="0"/>
      <dgm:spPr/>
    </dgm:pt>
    <dgm:pt modelId="{305243F3-8D19-406B-B68D-65E1E1A011C9}" type="pres">
      <dgm:prSet presAssocID="{2E627186-BF78-4D50-B0FD-C06DFDAB4C97}" presName="accentRepeatNode" presStyleLbl="solidFgAcc1" presStyleIdx="1" presStyleCnt="4"/>
      <dgm:spPr/>
    </dgm:pt>
    <dgm:pt modelId="{40C8FE14-87D9-480F-B6C3-F16E76A05379}" type="pres">
      <dgm:prSet presAssocID="{8ECD6D61-14F5-407E-AF8A-AC483FFCCA76}" presName="text_3" presStyleLbl="node1" presStyleIdx="2" presStyleCnt="4">
        <dgm:presLayoutVars>
          <dgm:bulletEnabled val="1"/>
        </dgm:presLayoutVars>
      </dgm:prSet>
      <dgm:spPr/>
      <dgm:t>
        <a:bodyPr/>
        <a:lstStyle/>
        <a:p>
          <a:endParaRPr lang="en-US"/>
        </a:p>
      </dgm:t>
    </dgm:pt>
    <dgm:pt modelId="{28F39A02-3DF0-4581-BD60-449A3940F2DA}" type="pres">
      <dgm:prSet presAssocID="{8ECD6D61-14F5-407E-AF8A-AC483FFCCA76}" presName="accent_3" presStyleCnt="0"/>
      <dgm:spPr/>
    </dgm:pt>
    <dgm:pt modelId="{F8078680-956F-47C7-AE41-C2423D9DEBEF}" type="pres">
      <dgm:prSet presAssocID="{8ECD6D61-14F5-407E-AF8A-AC483FFCCA76}" presName="accentRepeatNode" presStyleLbl="solidFgAcc1" presStyleIdx="2" presStyleCnt="4"/>
      <dgm:spPr/>
    </dgm:pt>
    <dgm:pt modelId="{F1994835-7BD2-4953-88AB-B5A2A0DB870C}" type="pres">
      <dgm:prSet presAssocID="{7FB88917-EB37-4D7C-8197-BBF767002330}" presName="text_4" presStyleLbl="node1" presStyleIdx="3" presStyleCnt="4">
        <dgm:presLayoutVars>
          <dgm:bulletEnabled val="1"/>
        </dgm:presLayoutVars>
      </dgm:prSet>
      <dgm:spPr/>
      <dgm:t>
        <a:bodyPr/>
        <a:lstStyle/>
        <a:p>
          <a:endParaRPr lang="en-US"/>
        </a:p>
      </dgm:t>
    </dgm:pt>
    <dgm:pt modelId="{6C08D81F-E008-4C9C-89EB-119418819CFB}" type="pres">
      <dgm:prSet presAssocID="{7FB88917-EB37-4D7C-8197-BBF767002330}" presName="accent_4" presStyleCnt="0"/>
      <dgm:spPr/>
    </dgm:pt>
    <dgm:pt modelId="{35B497EF-F8E7-4FEE-B8E4-18F804FC790C}" type="pres">
      <dgm:prSet presAssocID="{7FB88917-EB37-4D7C-8197-BBF767002330}" presName="accentRepeatNode" presStyleLbl="solidFgAcc1" presStyleIdx="3" presStyleCnt="4"/>
      <dgm:spPr/>
    </dgm:pt>
  </dgm:ptLst>
  <dgm:cxnLst>
    <dgm:cxn modelId="{E674BED1-9218-47A3-B7A2-80D7B3976D9B}" type="presOf" srcId="{2E627186-BF78-4D50-B0FD-C06DFDAB4C97}" destId="{06444861-88F0-4CF5-9DEE-BC89985DFA1E}" srcOrd="0" destOrd="0" presId="urn:microsoft.com/office/officeart/2008/layout/VerticalCurvedList"/>
    <dgm:cxn modelId="{44034B54-FB8E-44D8-BC92-BCE7378D65AB}" srcId="{C98C41DB-A256-4DD6-9087-BEEDD9D36424}" destId="{2E627186-BF78-4D50-B0FD-C06DFDAB4C97}" srcOrd="1" destOrd="0" parTransId="{FA59CBF2-F10F-47F8-B446-84F2F51A72D2}" sibTransId="{9AE50C27-0FFB-4C0F-B9A8-011A251D4D54}"/>
    <dgm:cxn modelId="{AE47B2B6-3A2D-4E5C-9C91-43BCFC2991BF}" type="presOf" srcId="{A9C4D01E-77C3-454D-8E32-004D1C7D4EEC}" destId="{E3AF4CFE-EFD8-4FF0-8409-D027A37D0B12}" srcOrd="0" destOrd="0" presId="urn:microsoft.com/office/officeart/2008/layout/VerticalCurvedList"/>
    <dgm:cxn modelId="{D2AE03B6-D2CC-407A-862E-D336D0EB17ED}" type="presOf" srcId="{78C0DCE5-717D-499A-A13D-8E657BBC839D}" destId="{F35A9806-AA1A-4329-8FF5-478B21036177}" srcOrd="0" destOrd="0" presId="urn:microsoft.com/office/officeart/2008/layout/VerticalCurvedList"/>
    <dgm:cxn modelId="{DB5F4132-8623-436B-AA91-31CA668058FE}" srcId="{C98C41DB-A256-4DD6-9087-BEEDD9D36424}" destId="{78C0DCE5-717D-499A-A13D-8E657BBC839D}" srcOrd="0" destOrd="0" parTransId="{96A2A012-59C2-4D4C-84AE-474AFC27D9BA}" sibTransId="{A9C4D01E-77C3-454D-8E32-004D1C7D4EEC}"/>
    <dgm:cxn modelId="{20B68C51-BAD3-4EEA-8619-DFB006B5E9B3}" srcId="{C98C41DB-A256-4DD6-9087-BEEDD9D36424}" destId="{7FB88917-EB37-4D7C-8197-BBF767002330}" srcOrd="3" destOrd="0" parTransId="{C2260D86-49B4-4240-A776-BFB4B0C63A23}" sibTransId="{D551650F-EA4D-45CF-B12C-88DC07650A3A}"/>
    <dgm:cxn modelId="{14E7A1BB-9E02-4D37-A772-EA950F263852}" type="presOf" srcId="{C98C41DB-A256-4DD6-9087-BEEDD9D36424}" destId="{79318394-5224-4893-AF5C-6FFBE511F8C3}" srcOrd="0" destOrd="0" presId="urn:microsoft.com/office/officeart/2008/layout/VerticalCurvedList"/>
    <dgm:cxn modelId="{50F11330-6EE8-47FE-8B14-7C4929C808A6}" srcId="{C98C41DB-A256-4DD6-9087-BEEDD9D36424}" destId="{8ECD6D61-14F5-407E-AF8A-AC483FFCCA76}" srcOrd="2" destOrd="0" parTransId="{89A69AC7-6915-467C-9EA7-4C496065A16F}" sibTransId="{D5EDEC59-2677-4565-A437-694D00C5C712}"/>
    <dgm:cxn modelId="{0F4FD3B4-7511-4FC5-BD6D-5BA3DCCC8F4D}" type="presOf" srcId="{8ECD6D61-14F5-407E-AF8A-AC483FFCCA76}" destId="{40C8FE14-87D9-480F-B6C3-F16E76A05379}" srcOrd="0" destOrd="0" presId="urn:microsoft.com/office/officeart/2008/layout/VerticalCurvedList"/>
    <dgm:cxn modelId="{F9D825D4-C0CF-4798-A599-5A9A55FC8690}" type="presOf" srcId="{7FB88917-EB37-4D7C-8197-BBF767002330}" destId="{F1994835-7BD2-4953-88AB-B5A2A0DB870C}" srcOrd="0" destOrd="0" presId="urn:microsoft.com/office/officeart/2008/layout/VerticalCurvedList"/>
    <dgm:cxn modelId="{ADA3D7C4-1089-4B09-B2F2-53FEAE734E45}" type="presParOf" srcId="{79318394-5224-4893-AF5C-6FFBE511F8C3}" destId="{4F76F852-A85A-4F9F-8C5D-1DA65793965C}" srcOrd="0" destOrd="0" presId="urn:microsoft.com/office/officeart/2008/layout/VerticalCurvedList"/>
    <dgm:cxn modelId="{65C087A0-46D7-4990-A3C4-02078CEA0F19}" type="presParOf" srcId="{4F76F852-A85A-4F9F-8C5D-1DA65793965C}" destId="{F6026DCC-AF97-482C-A922-1EBA1A6F26C7}" srcOrd="0" destOrd="0" presId="urn:microsoft.com/office/officeart/2008/layout/VerticalCurvedList"/>
    <dgm:cxn modelId="{D2C6B24B-A263-4246-95EC-116F9514AEB1}" type="presParOf" srcId="{F6026DCC-AF97-482C-A922-1EBA1A6F26C7}" destId="{528CF905-E8B3-4A8C-B401-7965387F7C73}" srcOrd="0" destOrd="0" presId="urn:microsoft.com/office/officeart/2008/layout/VerticalCurvedList"/>
    <dgm:cxn modelId="{F7C6CB23-D17F-47ED-A8F0-A7C584504937}" type="presParOf" srcId="{F6026DCC-AF97-482C-A922-1EBA1A6F26C7}" destId="{E3AF4CFE-EFD8-4FF0-8409-D027A37D0B12}" srcOrd="1" destOrd="0" presId="urn:microsoft.com/office/officeart/2008/layout/VerticalCurvedList"/>
    <dgm:cxn modelId="{7DFE001B-F3E0-4AF4-AED3-EF1D7A0979CF}" type="presParOf" srcId="{F6026DCC-AF97-482C-A922-1EBA1A6F26C7}" destId="{5EDE7D33-F6BC-4D84-8A2C-78525067C1B5}" srcOrd="2" destOrd="0" presId="urn:microsoft.com/office/officeart/2008/layout/VerticalCurvedList"/>
    <dgm:cxn modelId="{763BFDB7-C396-4078-A224-45ACED5339F4}" type="presParOf" srcId="{F6026DCC-AF97-482C-A922-1EBA1A6F26C7}" destId="{8F9BCFB6-4E51-43CA-BE15-9AFB8F2DBBB1}" srcOrd="3" destOrd="0" presId="urn:microsoft.com/office/officeart/2008/layout/VerticalCurvedList"/>
    <dgm:cxn modelId="{BD0F2CE4-9501-452A-AA4B-200D34455605}" type="presParOf" srcId="{4F76F852-A85A-4F9F-8C5D-1DA65793965C}" destId="{F35A9806-AA1A-4329-8FF5-478B21036177}" srcOrd="1" destOrd="0" presId="urn:microsoft.com/office/officeart/2008/layout/VerticalCurvedList"/>
    <dgm:cxn modelId="{ABD29C81-A25D-4A11-97ED-3A4DE9BE521F}" type="presParOf" srcId="{4F76F852-A85A-4F9F-8C5D-1DA65793965C}" destId="{F38D4581-84B6-4659-9515-8198019A45C3}" srcOrd="2" destOrd="0" presId="urn:microsoft.com/office/officeart/2008/layout/VerticalCurvedList"/>
    <dgm:cxn modelId="{36324D99-597F-4869-94BE-6DCA458E551E}" type="presParOf" srcId="{F38D4581-84B6-4659-9515-8198019A45C3}" destId="{DC2FD81A-6741-4990-AAD5-568A6C2E1FB9}" srcOrd="0" destOrd="0" presId="urn:microsoft.com/office/officeart/2008/layout/VerticalCurvedList"/>
    <dgm:cxn modelId="{DA9762CF-A27B-45C6-8D94-6BCC8EADD5E9}" type="presParOf" srcId="{4F76F852-A85A-4F9F-8C5D-1DA65793965C}" destId="{06444861-88F0-4CF5-9DEE-BC89985DFA1E}" srcOrd="3" destOrd="0" presId="urn:microsoft.com/office/officeart/2008/layout/VerticalCurvedList"/>
    <dgm:cxn modelId="{B90B4B8D-407E-4B9F-B0A2-31D023150FC6}" type="presParOf" srcId="{4F76F852-A85A-4F9F-8C5D-1DA65793965C}" destId="{AD1DD68C-B8CF-40FC-8F8D-80E30885F907}" srcOrd="4" destOrd="0" presId="urn:microsoft.com/office/officeart/2008/layout/VerticalCurvedList"/>
    <dgm:cxn modelId="{A23F662B-94FF-4FD8-B6B4-881EB2B53869}" type="presParOf" srcId="{AD1DD68C-B8CF-40FC-8F8D-80E30885F907}" destId="{305243F3-8D19-406B-B68D-65E1E1A011C9}" srcOrd="0" destOrd="0" presId="urn:microsoft.com/office/officeart/2008/layout/VerticalCurvedList"/>
    <dgm:cxn modelId="{209AAB1A-076D-4EE9-9535-C88A751EBD39}" type="presParOf" srcId="{4F76F852-A85A-4F9F-8C5D-1DA65793965C}" destId="{40C8FE14-87D9-480F-B6C3-F16E76A05379}" srcOrd="5" destOrd="0" presId="urn:microsoft.com/office/officeart/2008/layout/VerticalCurvedList"/>
    <dgm:cxn modelId="{FB9F764C-78B8-4284-985F-E148954787C9}" type="presParOf" srcId="{4F76F852-A85A-4F9F-8C5D-1DA65793965C}" destId="{28F39A02-3DF0-4581-BD60-449A3940F2DA}" srcOrd="6" destOrd="0" presId="urn:microsoft.com/office/officeart/2008/layout/VerticalCurvedList"/>
    <dgm:cxn modelId="{90F29ECF-AE7E-4E29-8D69-DA3437565F2B}" type="presParOf" srcId="{28F39A02-3DF0-4581-BD60-449A3940F2DA}" destId="{F8078680-956F-47C7-AE41-C2423D9DEBEF}" srcOrd="0" destOrd="0" presId="urn:microsoft.com/office/officeart/2008/layout/VerticalCurvedList"/>
    <dgm:cxn modelId="{33A8A29A-CF4D-4797-B255-6A4149386BD9}" type="presParOf" srcId="{4F76F852-A85A-4F9F-8C5D-1DA65793965C}" destId="{F1994835-7BD2-4953-88AB-B5A2A0DB870C}" srcOrd="7" destOrd="0" presId="urn:microsoft.com/office/officeart/2008/layout/VerticalCurvedList"/>
    <dgm:cxn modelId="{D42ABD78-106C-41A8-9AED-256C5004DEF1}" type="presParOf" srcId="{4F76F852-A85A-4F9F-8C5D-1DA65793965C}" destId="{6C08D81F-E008-4C9C-89EB-119418819CFB}" srcOrd="8" destOrd="0" presId="urn:microsoft.com/office/officeart/2008/layout/VerticalCurvedList"/>
    <dgm:cxn modelId="{612E8072-5C06-47ED-8094-3F18EA0AFF90}" type="presParOf" srcId="{6C08D81F-E008-4C9C-89EB-119418819CFB}" destId="{35B497EF-F8E7-4FEE-B8E4-18F804FC790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F4CFE-EFD8-4FF0-8409-D027A37D0B12}">
      <dsp:nvSpPr>
        <dsp:cNvPr id="0" name=""/>
        <dsp:cNvSpPr/>
      </dsp:nvSpPr>
      <dsp:spPr>
        <a:xfrm>
          <a:off x="-4490490" y="-688620"/>
          <a:ext cx="5349455" cy="5349455"/>
        </a:xfrm>
        <a:prstGeom prst="blockArc">
          <a:avLst>
            <a:gd name="adj1" fmla="val 18900000"/>
            <a:gd name="adj2" fmla="val 2700000"/>
            <a:gd name="adj3" fmla="val 404"/>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5A9806-AA1A-4329-8FF5-478B21036177}">
      <dsp:nvSpPr>
        <dsp:cNvPr id="0" name=""/>
        <dsp:cNvSpPr/>
      </dsp:nvSpPr>
      <dsp:spPr>
        <a:xfrm>
          <a:off x="449939" y="305383"/>
          <a:ext cx="7351454" cy="611085"/>
        </a:xfrm>
        <a:prstGeom prst="rect">
          <a:avLst/>
        </a:prstGeom>
        <a:noFill/>
        <a:ln w="127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5049"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Thực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thể</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và</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tập</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thực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thể</a:t>
          </a:r>
          <a:endParaRPr lang="en-US" sz="2800" kern="1200" dirty="0" smtClean="0">
            <a:latin typeface="Times New Roman" pitchFamily="18" charset="0"/>
            <a:cs typeface="Times New Roman" pitchFamily="18" charset="0"/>
          </a:endParaRPr>
        </a:p>
      </dsp:txBody>
      <dsp:txXfrm>
        <a:off x="449939" y="305383"/>
        <a:ext cx="7351454" cy="611085"/>
      </dsp:txXfrm>
    </dsp:sp>
    <dsp:sp modelId="{DC2FD81A-6741-4990-AAD5-568A6C2E1FB9}">
      <dsp:nvSpPr>
        <dsp:cNvPr id="0" name=""/>
        <dsp:cNvSpPr/>
      </dsp:nvSpPr>
      <dsp:spPr>
        <a:xfrm>
          <a:off x="68011" y="228998"/>
          <a:ext cx="763856" cy="763856"/>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444861-88F0-4CF5-9DEE-BC89985DFA1E}">
      <dsp:nvSpPr>
        <dsp:cNvPr id="0" name=""/>
        <dsp:cNvSpPr/>
      </dsp:nvSpPr>
      <dsp:spPr>
        <a:xfrm>
          <a:off x="800289" y="1222170"/>
          <a:ext cx="7001104" cy="611085"/>
        </a:xfrm>
        <a:prstGeom prst="rect">
          <a:avLst/>
        </a:prstGeom>
        <a:noFill/>
        <a:ln w="127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5049"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Thuộc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tính</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và</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khoá</a:t>
          </a:r>
          <a:endParaRPr lang="en-US" sz="2800" kern="1200" dirty="0" smtClean="0">
            <a:latin typeface="Times New Roman" pitchFamily="18" charset="0"/>
            <a:cs typeface="Times New Roman" pitchFamily="18" charset="0"/>
          </a:endParaRPr>
        </a:p>
      </dsp:txBody>
      <dsp:txXfrm>
        <a:off x="800289" y="1222170"/>
        <a:ext cx="7001104" cy="611085"/>
      </dsp:txXfrm>
    </dsp:sp>
    <dsp:sp modelId="{305243F3-8D19-406B-B68D-65E1E1A011C9}">
      <dsp:nvSpPr>
        <dsp:cNvPr id="0" name=""/>
        <dsp:cNvSpPr/>
      </dsp:nvSpPr>
      <dsp:spPr>
        <a:xfrm>
          <a:off x="418360" y="1145785"/>
          <a:ext cx="763856" cy="763856"/>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C8FE14-87D9-480F-B6C3-F16E76A05379}">
      <dsp:nvSpPr>
        <dsp:cNvPr id="0" name=""/>
        <dsp:cNvSpPr/>
      </dsp:nvSpPr>
      <dsp:spPr>
        <a:xfrm>
          <a:off x="800289" y="2138957"/>
          <a:ext cx="7001104" cy="61108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5049"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Các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mối</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quan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hệ</a:t>
          </a:r>
          <a:endParaRPr lang="en-US" sz="2800" kern="1200" dirty="0" smtClean="0">
            <a:latin typeface="Times New Roman" pitchFamily="18" charset="0"/>
            <a:cs typeface="Times New Roman" pitchFamily="18" charset="0"/>
          </a:endParaRPr>
        </a:p>
      </dsp:txBody>
      <dsp:txXfrm>
        <a:off x="800289" y="2138957"/>
        <a:ext cx="7001104" cy="611085"/>
      </dsp:txXfrm>
    </dsp:sp>
    <dsp:sp modelId="{F8078680-956F-47C7-AE41-C2423D9DEBEF}">
      <dsp:nvSpPr>
        <dsp:cNvPr id="0" name=""/>
        <dsp:cNvSpPr/>
      </dsp:nvSpPr>
      <dsp:spPr>
        <a:xfrm>
          <a:off x="418360" y="2062572"/>
          <a:ext cx="763856" cy="763856"/>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994835-7BD2-4953-88AB-B5A2A0DB870C}">
      <dsp:nvSpPr>
        <dsp:cNvPr id="0" name=""/>
        <dsp:cNvSpPr/>
      </dsp:nvSpPr>
      <dsp:spPr>
        <a:xfrm>
          <a:off x="449939" y="3055744"/>
          <a:ext cx="7351454" cy="61108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5049"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Sơ</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đồ</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thực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thể</a:t>
          </a:r>
          <a:r>
            <a:rPr lang="en-US" sz="2800" kern="1200" dirty="0" smtClean="0">
              <a:latin typeface="Times New Roman" pitchFamily="18" charset="0"/>
              <a:cs typeface="Times New Roman" pitchFamily="18" charset="0"/>
            </a:rPr>
            <a:t> - </a:t>
          </a:r>
          <a:r>
            <a:rPr lang="en-US" sz="2800" kern="1200" dirty="0" err="1" smtClean="0">
              <a:latin typeface="Times New Roman" pitchFamily="18" charset="0"/>
              <a:cs typeface="Times New Roman" pitchFamily="18" charset="0"/>
            </a:rPr>
            <a:t>quan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hệ</a:t>
          </a:r>
          <a:endParaRPr lang="en-US" sz="2800" kern="1200" dirty="0" smtClean="0">
            <a:latin typeface="Times New Roman" pitchFamily="18" charset="0"/>
            <a:cs typeface="Times New Roman" pitchFamily="18" charset="0"/>
          </a:endParaRPr>
        </a:p>
      </dsp:txBody>
      <dsp:txXfrm>
        <a:off x="449939" y="3055744"/>
        <a:ext cx="7351454" cy="611085"/>
      </dsp:txXfrm>
    </dsp:sp>
    <dsp:sp modelId="{35B497EF-F8E7-4FEE-B8E4-18F804FC790C}">
      <dsp:nvSpPr>
        <dsp:cNvPr id="0" name=""/>
        <dsp:cNvSpPr/>
      </dsp:nvSpPr>
      <dsp:spPr>
        <a:xfrm>
          <a:off x="68011" y="2979359"/>
          <a:ext cx="763856" cy="763856"/>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7815A83-21D4-4526-9CE6-2D86A6D2862D}" type="datetimeFigureOut">
              <a:rPr lang="en-US"/>
              <a:pPr>
                <a:defRPr/>
              </a:pPr>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E4B52D9B-B8BF-4BE9-8674-916B43F40AC8}" type="slidenum">
              <a:rPr lang="en-US"/>
              <a:pPr>
                <a:defRPr/>
              </a:pPr>
              <a:t>‹#›</a:t>
            </a:fld>
            <a:endParaRPr lang="en-US"/>
          </a:p>
        </p:txBody>
      </p:sp>
    </p:spTree>
    <p:extLst>
      <p:ext uri="{BB962C8B-B14F-4D97-AF65-F5344CB8AC3E}">
        <p14:creationId xmlns:p14="http://schemas.microsoft.com/office/powerpoint/2010/main" val="1174246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smtClean="0"/>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9"/>
          <p:cNvSpPr>
            <a:spLocks noGrp="1"/>
          </p:cNvSpPr>
          <p:nvPr>
            <p:ph type="dt" sz="half" idx="10"/>
          </p:nvPr>
        </p:nvSpPr>
        <p:spPr/>
        <p:txBody>
          <a:bodyPr/>
          <a:lstStyle>
            <a:lvl1pPr>
              <a:defRPr/>
            </a:lvl1pPr>
          </a:lstStyle>
          <a:p>
            <a:pPr>
              <a:defRPr/>
            </a:pPr>
            <a:fld id="{B1649E02-074E-4A1C-8760-D5FBC9C1D119}" type="datetime1">
              <a:rPr lang="en-US" smtClean="0"/>
              <a:t>9/8/2020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smtClean="0"/>
            </a:lvl1pPr>
          </a:lstStyle>
          <a:p>
            <a:pPr>
              <a:defRPr/>
            </a:pPr>
            <a:fld id="{BE740503-E42D-4267-812F-3E78873EA9CA}" type="slidenum">
              <a:rPr lang="en-US"/>
              <a:pPr>
                <a:defRPr/>
              </a:pPr>
              <a:t>‹#›</a:t>
            </a:fld>
            <a:endParaRPr lang="en-US"/>
          </a:p>
        </p:txBody>
      </p:sp>
      <p:sp>
        <p:nvSpPr>
          <p:cNvPr id="13" name="Google Shape;38;p3"/>
          <p:cNvSpPr txBox="1"/>
          <p:nvPr userDrawn="1"/>
        </p:nvSpPr>
        <p:spPr>
          <a:xfrm>
            <a:off x="4563897" y="6368142"/>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smtClean="0">
                <a:solidFill>
                  <a:srgbClr val="FFCC00"/>
                </a:solidFill>
                <a:latin typeface="Tahoma"/>
                <a:ea typeface="Tahoma"/>
                <a:cs typeface="Tahoma"/>
                <a:sym typeface="Symbol"/>
              </a:rPr>
              <a:t>Môn</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học</a:t>
            </a:r>
            <a:r>
              <a:rPr lang="en-US" sz="1200" b="1" i="1" u="none" strike="noStrike" cap="none" baseline="0" dirty="0" smtClean="0">
                <a:solidFill>
                  <a:srgbClr val="FFCC00"/>
                </a:solidFill>
                <a:latin typeface="Tahoma"/>
                <a:ea typeface="Tahoma"/>
                <a:cs typeface="Tahoma"/>
                <a:sym typeface="Symbol"/>
              </a:rPr>
              <a:t> :   </a:t>
            </a:r>
            <a:r>
              <a:rPr lang="en-US" sz="1200" b="1" i="1" u="none" strike="noStrike" cap="none" baseline="0" dirty="0" err="1" smtClean="0">
                <a:solidFill>
                  <a:srgbClr val="FFCC00"/>
                </a:solidFill>
                <a:latin typeface="Tahoma"/>
                <a:ea typeface="Tahoma"/>
                <a:cs typeface="Tahoma"/>
                <a:sym typeface="Symbol"/>
              </a:rPr>
              <a:t>Thiết</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kế</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và</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phát</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triển</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CSDL</a:t>
            </a:r>
            <a:r>
              <a:rPr lang="en-US" sz="1200" b="1" i="1" u="none" strike="noStrike" cap="none" baseline="0" dirty="0" smtClean="0">
                <a:solidFill>
                  <a:srgbClr val="FFCC00"/>
                </a:solidFill>
                <a:latin typeface="Tahoma"/>
                <a:ea typeface="Tahoma"/>
                <a:cs typeface="Tahoma"/>
                <a:sym typeface="Symbol"/>
              </a:rPr>
              <a:t>                          </a:t>
            </a:r>
            <a:r>
              <a:rPr lang="en-US" sz="1200" b="0" i="0" u="none" strike="noStrike" cap="none" dirty="0" smtClean="0">
                <a:solidFill>
                  <a:srgbClr val="FFCC00"/>
                </a:solidFill>
                <a:latin typeface="Tahoma"/>
                <a:ea typeface="Tahoma"/>
                <a:cs typeface="Tahoma"/>
                <a:sym typeface="Symbol"/>
              </a:rPr>
              <a:t>,2018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smtClean="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50344626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DCF961-0769-43F4-A28B-F55E3E3B5DB4}" type="datetime1">
              <a:rPr lang="en-US" smtClean="0"/>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1EE0798-DDDA-46B4-8D13-9AA881D97D7D}" type="slidenum">
              <a:rPr lang="en-US"/>
              <a:pPr>
                <a:defRPr/>
              </a:pPr>
              <a:t>‹#›</a:t>
            </a:fld>
            <a:endParaRPr lang="en-US"/>
          </a:p>
        </p:txBody>
      </p:sp>
    </p:spTree>
    <p:extLst>
      <p:ext uri="{BB962C8B-B14F-4D97-AF65-F5344CB8AC3E}">
        <p14:creationId xmlns:p14="http://schemas.microsoft.com/office/powerpoint/2010/main" val="156412230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CD6EA0-9F88-47E8-913E-9CBBE81A2231}" type="datetime1">
              <a:rPr lang="en-US" smtClean="0"/>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E33B703B-2EA5-417E-A0C3-536B6028FDDC}" type="slidenum">
              <a:rPr lang="en-US"/>
              <a:pPr>
                <a:defRPr/>
              </a:pPr>
              <a:t>‹#›</a:t>
            </a:fld>
            <a:endParaRPr lang="en-US"/>
          </a:p>
        </p:txBody>
      </p:sp>
    </p:spTree>
    <p:extLst>
      <p:ext uri="{BB962C8B-B14F-4D97-AF65-F5344CB8AC3E}">
        <p14:creationId xmlns:p14="http://schemas.microsoft.com/office/powerpoint/2010/main" val="61887639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0" y="6208713"/>
            <a:ext cx="12192000" cy="649287"/>
            <a:chOff x="0" y="6208894"/>
            <a:chExt cx="12192000" cy="649106"/>
          </a:xfrm>
        </p:grpSpPr>
        <p:sp>
          <p:nvSpPr>
            <p:cNvPr id="5" name="Rectangle 1"/>
            <p:cNvSpPr/>
            <p:nvPr/>
          </p:nvSpPr>
          <p:spPr>
            <a:xfrm>
              <a:off x="3175" y="6220003"/>
              <a:ext cx="12188825" cy="637997"/>
            </a:xfrm>
            <a:prstGeom prst="rect">
              <a:avLst/>
            </a:prstGeom>
            <a:ln>
              <a:noFill/>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p>
          </p:txBody>
        </p:sp>
        <p:cxnSp>
          <p:nvCxnSpPr>
            <p:cNvPr id="6"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smtClean="0"/>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9"/>
          <p:cNvSpPr>
            <a:spLocks noGrp="1"/>
          </p:cNvSpPr>
          <p:nvPr>
            <p:ph type="dt" sz="half" idx="10"/>
          </p:nvPr>
        </p:nvSpPr>
        <p:spPr/>
        <p:txBody>
          <a:bodyPr/>
          <a:lstStyle>
            <a:lvl1pPr>
              <a:defRPr/>
            </a:lvl1pPr>
          </a:lstStyle>
          <a:p>
            <a:pPr>
              <a:defRPr/>
            </a:pPr>
            <a:fld id="{1E79676D-49AF-4819-9275-457BC6401401}" type="datetime1">
              <a:rPr lang="en-US" smtClean="0"/>
              <a:t>9/8/2020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386F6D38-1BE7-40D6-95EC-01D92E544B08}" type="slidenum">
              <a:rPr lang="en-US"/>
              <a:pPr>
                <a:defRPr/>
              </a:pPr>
              <a:t>‹#›</a:t>
            </a:fld>
            <a:endParaRPr lang="en-US"/>
          </a:p>
        </p:txBody>
      </p:sp>
    </p:spTree>
    <p:extLst>
      <p:ext uri="{BB962C8B-B14F-4D97-AF65-F5344CB8AC3E}">
        <p14:creationId xmlns:p14="http://schemas.microsoft.com/office/powerpoint/2010/main" val="427438624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967231"/>
            <a:ext cx="10972800" cy="438912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3F280E9-E74C-4CAD-8E71-3A90DC0B5663}" type="datetime1">
              <a:rPr lang="en-US" smtClean="0"/>
              <a:t>9/8/2020</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58DFAC62-5A9B-4256-A05E-9850F6793E86}" type="slidenum">
              <a:rPr lang="en-US"/>
              <a:pPr>
                <a:defRPr/>
              </a:pPr>
              <a:t>‹#›</a:t>
            </a:fld>
            <a:endParaRPr lang="en-US"/>
          </a:p>
        </p:txBody>
      </p:sp>
    </p:spTree>
    <p:extLst>
      <p:ext uri="{BB962C8B-B14F-4D97-AF65-F5344CB8AC3E}">
        <p14:creationId xmlns:p14="http://schemas.microsoft.com/office/powerpoint/2010/main" val="149442105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1F45225-647D-4532-AC5F-A3CFF7388242}" type="datetime1">
              <a:rPr lang="en-US" smtClean="0"/>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492A26-6D5A-4BBD-A1FF-4AF95735F562}" type="slidenum">
              <a:rPr lang="en-US"/>
              <a:pPr>
                <a:defRPr/>
              </a:pPr>
              <a:t>‹#›</a:t>
            </a:fld>
            <a:endParaRPr lang="en-US"/>
          </a:p>
        </p:txBody>
      </p:sp>
    </p:spTree>
    <p:extLst>
      <p:ext uri="{BB962C8B-B14F-4D97-AF65-F5344CB8AC3E}">
        <p14:creationId xmlns:p14="http://schemas.microsoft.com/office/powerpoint/2010/main" val="8916357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CEEF8312-718B-43C0-BD07-407DCBC9C1DF}" type="datetime1">
              <a:rPr lang="en-US" smtClean="0"/>
              <a:t>9/8/2020</a:t>
            </a:fld>
            <a:endParaRPr lang="en-US"/>
          </a:p>
        </p:txBody>
      </p:sp>
    </p:spTree>
    <p:extLst>
      <p:ext uri="{BB962C8B-B14F-4D97-AF65-F5344CB8AC3E}">
        <p14:creationId xmlns:p14="http://schemas.microsoft.com/office/powerpoint/2010/main" val="44167739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FB1AA919-4C42-420F-821D-AD9100FDFAE3}" type="datetime1">
              <a:rPr lang="en-US" smtClean="0"/>
              <a:t>9/8/2020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79C2F291-6C46-4715-96D9-E87DE87E7A3A}" type="slidenum">
              <a:rPr lang="en-US"/>
              <a:pPr>
                <a:defRPr/>
              </a:pPr>
              <a:t>‹#›</a:t>
            </a:fld>
            <a:endParaRPr lang="en-US"/>
          </a:p>
        </p:txBody>
      </p:sp>
    </p:spTree>
    <p:extLst>
      <p:ext uri="{BB962C8B-B14F-4D97-AF65-F5344CB8AC3E}">
        <p14:creationId xmlns:p14="http://schemas.microsoft.com/office/powerpoint/2010/main" val="237911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71905B65-E39F-4EF7-BF01-469E360B65D9}" type="datetime1">
              <a:rPr lang="en-US" smtClean="0"/>
              <a:t>9/8/2020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2A2DBAE-F7E1-480D-AF35-29189A18BE8C}" type="slidenum">
              <a:rPr lang="en-US"/>
              <a:pPr>
                <a:defRPr/>
              </a:pPr>
              <a:t>‹#›</a:t>
            </a:fld>
            <a:endParaRPr lang="en-US"/>
          </a:p>
        </p:txBody>
      </p:sp>
    </p:spTree>
    <p:extLst>
      <p:ext uri="{BB962C8B-B14F-4D97-AF65-F5344CB8AC3E}">
        <p14:creationId xmlns:p14="http://schemas.microsoft.com/office/powerpoint/2010/main" val="51265164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225468E-ED44-482B-B67B-0812D2474B41}" type="datetime1">
              <a:rPr lang="en-US" smtClean="0"/>
              <a:t>9/8/2020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98CE293-DD88-4BF3-B1CC-D512B6070F0A}" type="slidenum">
              <a:rPr lang="en-US"/>
              <a:pPr>
                <a:defRPr/>
              </a:pPr>
              <a:t>‹#›</a:t>
            </a:fld>
            <a:endParaRPr lang="en-US"/>
          </a:p>
        </p:txBody>
      </p:sp>
    </p:spTree>
    <p:extLst>
      <p:ext uri="{BB962C8B-B14F-4D97-AF65-F5344CB8AC3E}">
        <p14:creationId xmlns:p14="http://schemas.microsoft.com/office/powerpoint/2010/main" val="382664190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2A53B697-4718-4189-BDCF-42BFC2C59A80}" type="datetime1">
              <a:rPr lang="en-US" smtClean="0"/>
              <a:t>9/8/2020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D707198-BE29-46E6-B0D7-311405F274A6}" type="slidenum">
              <a:rPr lang="en-US"/>
              <a:pPr>
                <a:defRPr/>
              </a:pPr>
              <a:t>‹#›</a:t>
            </a:fld>
            <a:endParaRPr lang="en-US"/>
          </a:p>
        </p:txBody>
      </p:sp>
    </p:spTree>
    <p:extLst>
      <p:ext uri="{BB962C8B-B14F-4D97-AF65-F5344CB8AC3E}">
        <p14:creationId xmlns:p14="http://schemas.microsoft.com/office/powerpoint/2010/main" val="138603896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967231"/>
            <a:ext cx="10972800" cy="438912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E770CEC-CAB9-4F0E-B9FD-94C92686AD92}" type="datetime1">
              <a:rPr lang="en-US" smtClean="0"/>
              <a:t>9/8/2020</a:t>
            </a:fld>
            <a:endParaRPr lang="en-US"/>
          </a:p>
        </p:txBody>
      </p:sp>
      <p:sp>
        <p:nvSpPr>
          <p:cNvPr id="5" name="Slide Number Placeholder 5"/>
          <p:cNvSpPr>
            <a:spLocks noGrp="1"/>
          </p:cNvSpPr>
          <p:nvPr>
            <p:ph type="sldNum" sz="quarter" idx="11"/>
          </p:nvPr>
        </p:nvSpPr>
        <p:spPr/>
        <p:txBody>
          <a:bodyPr/>
          <a:lstStyle>
            <a:lvl1pPr>
              <a:defRPr sz="1800" smtClean="0">
                <a:solidFill>
                  <a:srgbClr val="FFC000"/>
                </a:solidFill>
              </a:defRPr>
            </a:lvl1pPr>
          </a:lstStyle>
          <a:p>
            <a:pPr>
              <a:defRPr/>
            </a:pPr>
            <a:fld id="{A303D800-2B31-4B5C-8617-870AB2EE8D48}" type="slidenum">
              <a:rPr lang="en-US"/>
              <a:pPr>
                <a:defRPr/>
              </a:pPr>
              <a:t>‹#›</a:t>
            </a:fld>
            <a:endParaRPr lang="en-US"/>
          </a:p>
        </p:txBody>
      </p:sp>
      <p:sp>
        <p:nvSpPr>
          <p:cNvPr id="6"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smtClean="0">
                <a:solidFill>
                  <a:srgbClr val="FFCC00"/>
                </a:solidFill>
                <a:latin typeface="Tahoma"/>
                <a:ea typeface="Tahoma"/>
                <a:cs typeface="Tahoma"/>
                <a:sym typeface="Symbol"/>
              </a:rPr>
              <a:t>,2018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323362146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107FD70C-821F-411F-8794-62572ECEB171}" type="datetime1">
              <a:rPr lang="en-US" smtClean="0"/>
              <a:t>9/8/2020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a:lvl1pPr>
          </a:lstStyle>
          <a:p>
            <a:pPr>
              <a:defRPr/>
            </a:pPr>
            <a:fld id="{F4C04A5C-5E45-4DAC-ACAA-04AC410889C0}" type="slidenum">
              <a:rPr lang="en-US"/>
              <a:pPr>
                <a:defRPr/>
              </a:pPr>
              <a:t>‹#›</a:t>
            </a:fld>
            <a:endParaRPr lang="en-US"/>
          </a:p>
        </p:txBody>
      </p:sp>
    </p:spTree>
    <p:extLst>
      <p:ext uri="{BB962C8B-B14F-4D97-AF65-F5344CB8AC3E}">
        <p14:creationId xmlns:p14="http://schemas.microsoft.com/office/powerpoint/2010/main" val="4157456551"/>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255BDE-1F50-452B-8CFF-2011397BF4ED}" type="datetime1">
              <a:rPr lang="en-US" smtClean="0"/>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6B2F68-0D77-416C-8015-2853C80F64F4}" type="slidenum">
              <a:rPr lang="en-US"/>
              <a:pPr>
                <a:defRPr/>
              </a:pPr>
              <a:t>‹#›</a:t>
            </a:fld>
            <a:endParaRPr lang="en-US"/>
          </a:p>
        </p:txBody>
      </p:sp>
    </p:spTree>
    <p:extLst>
      <p:ext uri="{BB962C8B-B14F-4D97-AF65-F5344CB8AC3E}">
        <p14:creationId xmlns:p14="http://schemas.microsoft.com/office/powerpoint/2010/main" val="347635160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3FBD26-4465-4C5F-8674-642D237167EF}" type="datetime1">
              <a:rPr lang="en-US" smtClean="0"/>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46F8D4-8918-4ADE-A4F7-9367B7498987}" type="slidenum">
              <a:rPr lang="en-US"/>
              <a:pPr>
                <a:defRPr/>
              </a:pPr>
              <a:t>‹#›</a:t>
            </a:fld>
            <a:endParaRPr lang="en-US"/>
          </a:p>
        </p:txBody>
      </p:sp>
    </p:spTree>
    <p:extLst>
      <p:ext uri="{BB962C8B-B14F-4D97-AF65-F5344CB8AC3E}">
        <p14:creationId xmlns:p14="http://schemas.microsoft.com/office/powerpoint/2010/main" val="42406401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D52AE84-4B43-40F7-B6B9-0F8C2849EB40}" type="datetime1">
              <a:rPr lang="en-US" smtClean="0"/>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7D8D12F-C683-46E6-B8B3-78CA5223228A}" type="slidenum">
              <a:rPr lang="en-US"/>
              <a:pPr>
                <a:defRPr/>
              </a:pPr>
              <a:t>‹#›</a:t>
            </a:fld>
            <a:endParaRPr lang="en-US"/>
          </a:p>
        </p:txBody>
      </p:sp>
    </p:spTree>
    <p:extLst>
      <p:ext uri="{BB962C8B-B14F-4D97-AF65-F5344CB8AC3E}">
        <p14:creationId xmlns:p14="http://schemas.microsoft.com/office/powerpoint/2010/main" val="146842719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7AC021F-5502-4A07-8197-042777BEC9D8}" type="datetime1">
              <a:rPr lang="en-US" smtClean="0"/>
              <a:t>9/8/2020</a:t>
            </a:fld>
            <a:endParaRPr lang="en-US"/>
          </a:p>
        </p:txBody>
      </p:sp>
    </p:spTree>
    <p:extLst>
      <p:ext uri="{BB962C8B-B14F-4D97-AF65-F5344CB8AC3E}">
        <p14:creationId xmlns:p14="http://schemas.microsoft.com/office/powerpoint/2010/main" val="26142620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C860E4C7-6F69-412D-80C1-0DE516936367}" type="datetime1">
              <a:rPr lang="en-US" smtClean="0"/>
              <a:t>9/8/2020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A36D280C-2919-4084-BCD0-D68FF2C4B936}" type="slidenum">
              <a:rPr lang="en-US"/>
              <a:pPr>
                <a:defRPr/>
              </a:pPr>
              <a:t>‹#›</a:t>
            </a:fld>
            <a:endParaRPr lang="en-US"/>
          </a:p>
        </p:txBody>
      </p:sp>
    </p:spTree>
    <p:extLst>
      <p:ext uri="{BB962C8B-B14F-4D97-AF65-F5344CB8AC3E}">
        <p14:creationId xmlns:p14="http://schemas.microsoft.com/office/powerpoint/2010/main" val="410987279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ED3B1FA-6DC4-451B-82C4-77729F02023A}" type="datetime1">
              <a:rPr lang="en-US" smtClean="0"/>
              <a:t>9/8/2020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AD223B15-86E7-44E5-B27E-9623E70EE69C}" type="slidenum">
              <a:rPr lang="en-US"/>
              <a:pPr>
                <a:defRPr/>
              </a:pPr>
              <a:t>‹#›</a:t>
            </a:fld>
            <a:endParaRPr lang="en-US"/>
          </a:p>
        </p:txBody>
      </p:sp>
    </p:spTree>
    <p:extLst>
      <p:ext uri="{BB962C8B-B14F-4D97-AF65-F5344CB8AC3E}">
        <p14:creationId xmlns:p14="http://schemas.microsoft.com/office/powerpoint/2010/main" val="165240505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64230C0-4798-41FD-A21A-FD197F5A828F}" type="datetime1">
              <a:rPr lang="en-US" smtClean="0"/>
              <a:t>9/8/2020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8E9FD257-A79B-4EDE-9DE9-C9555A2E51D4}" type="slidenum">
              <a:rPr lang="en-US"/>
              <a:pPr>
                <a:defRPr/>
              </a:pPr>
              <a:t>‹#›</a:t>
            </a:fld>
            <a:endParaRPr lang="en-US"/>
          </a:p>
        </p:txBody>
      </p:sp>
    </p:spTree>
    <p:extLst>
      <p:ext uri="{BB962C8B-B14F-4D97-AF65-F5344CB8AC3E}">
        <p14:creationId xmlns:p14="http://schemas.microsoft.com/office/powerpoint/2010/main" val="363433278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710DD707-45B4-4AD6-BF62-A4277F7CB437}" type="datetime1">
              <a:rPr lang="en-US" smtClean="0"/>
              <a:t>9/8/2020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3C9A04A-1A0D-45BF-BFDC-CD98F97357A8}" type="slidenum">
              <a:rPr lang="en-US"/>
              <a:pPr>
                <a:defRPr/>
              </a:pPr>
              <a:t>‹#›</a:t>
            </a:fld>
            <a:endParaRPr lang="en-US"/>
          </a:p>
        </p:txBody>
      </p:sp>
    </p:spTree>
    <p:extLst>
      <p:ext uri="{BB962C8B-B14F-4D97-AF65-F5344CB8AC3E}">
        <p14:creationId xmlns:p14="http://schemas.microsoft.com/office/powerpoint/2010/main" val="324288011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A0084F2E-CAF3-4D20-B99E-F87AF9219CF9}" type="datetime1">
              <a:rPr lang="en-US" smtClean="0"/>
              <a:t>9/8/2020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smtClean="0"/>
            </a:lvl1pPr>
          </a:lstStyle>
          <a:p>
            <a:pPr>
              <a:defRPr/>
            </a:pPr>
            <a:fld id="{D0DA9C9D-001E-48C9-B14F-37C4E81616FC}" type="slidenum">
              <a:rPr lang="en-US"/>
              <a:pPr>
                <a:defRPr/>
              </a:pPr>
              <a:t>‹#›</a:t>
            </a:fld>
            <a:endParaRPr lang="en-US"/>
          </a:p>
        </p:txBody>
      </p:sp>
    </p:spTree>
    <p:extLst>
      <p:ext uri="{BB962C8B-B14F-4D97-AF65-F5344CB8AC3E}">
        <p14:creationId xmlns:p14="http://schemas.microsoft.com/office/powerpoint/2010/main" val="280565996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70596FB7-72AE-4191-99F4-F95FA60A4A3A}" type="datetime1">
              <a:rPr lang="en-US" smtClean="0"/>
              <a:t>9/8/2020</a:t>
            </a:fld>
            <a:endParaRPr lang="en-US" dirty="0"/>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smtClean="0">
                <a:latin typeface="Palatino Linotype" pitchFamily="18" charset="0"/>
              </a:defRPr>
            </a:lvl1pPr>
          </a:lstStyle>
          <a:p>
            <a:pPr>
              <a:defRPr/>
            </a:pPr>
            <a:fld id="{6BEDDAA5-8D89-49EB-9F89-33594B26FEE0}" type="slidenum">
              <a:rPr lang="en-US"/>
              <a:pPr>
                <a:defRPr/>
              </a:pPr>
              <a:t>‹#›</a:t>
            </a:fld>
            <a:endParaRPr lang="en-US"/>
          </a:p>
        </p:txBody>
      </p:sp>
      <p:sp>
        <p:nvSpPr>
          <p:cNvPr id="15" name="Google Shape;38;p3"/>
          <p:cNvSpPr txBox="1"/>
          <p:nvPr/>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smtClean="0">
                <a:solidFill>
                  <a:srgbClr val="FFCC00"/>
                </a:solidFill>
                <a:latin typeface="Tahoma"/>
                <a:ea typeface="Tahoma"/>
                <a:cs typeface="Tahoma"/>
                <a:sym typeface="Symbol"/>
              </a:rPr>
              <a:t>,2018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spd="med">
    <p:fade/>
  </p:transition>
  <p:timing>
    <p:tnLst>
      <p:par>
        <p:cTn id="1" dur="indefinite" restart="never" nodeType="tmRoot"/>
      </p:par>
    </p:tnLst>
  </p:timing>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anose="020B0502020202020204" pitchFamily="34" charset="0"/>
        </a:defRPr>
      </a:lvl2pPr>
      <a:lvl3pPr algn="l" rtl="0" eaLnBrk="0" fontAlgn="base" hangingPunct="0">
        <a:spcBef>
          <a:spcPct val="0"/>
        </a:spcBef>
        <a:spcAft>
          <a:spcPct val="0"/>
        </a:spcAft>
        <a:defRPr sz="5000">
          <a:solidFill>
            <a:schemeClr val="tx2"/>
          </a:solidFill>
          <a:latin typeface="Century Gothic" panose="020B0502020202020204" pitchFamily="34" charset="0"/>
        </a:defRPr>
      </a:lvl3pPr>
      <a:lvl4pPr algn="l" rtl="0" eaLnBrk="0" fontAlgn="base" hangingPunct="0">
        <a:spcBef>
          <a:spcPct val="0"/>
        </a:spcBef>
        <a:spcAft>
          <a:spcPct val="0"/>
        </a:spcAft>
        <a:defRPr sz="5000">
          <a:solidFill>
            <a:schemeClr val="tx2"/>
          </a:solidFill>
          <a:latin typeface="Century Gothic" panose="020B0502020202020204" pitchFamily="34" charset="0"/>
        </a:defRPr>
      </a:lvl4pPr>
      <a:lvl5pPr algn="l" rtl="0" eaLnBrk="0" fontAlgn="base" hangingPunct="0">
        <a:spcBef>
          <a:spcPct val="0"/>
        </a:spcBef>
        <a:spcAft>
          <a:spcPct val="0"/>
        </a:spcAft>
        <a:defRPr sz="5000">
          <a:solidFill>
            <a:schemeClr val="tx2"/>
          </a:solidFill>
          <a:latin typeface="Century Gothic" panose="020B0502020202020204" pitchFamily="34" charset="0"/>
        </a:defRPr>
      </a:lvl5pPr>
      <a:lvl6pPr marL="457200" algn="l" rtl="0" fontAlgn="base">
        <a:spcBef>
          <a:spcPct val="0"/>
        </a:spcBef>
        <a:spcAft>
          <a:spcPct val="0"/>
        </a:spcAft>
        <a:defRPr sz="5000">
          <a:solidFill>
            <a:schemeClr val="tx2"/>
          </a:solidFill>
          <a:latin typeface="Century Gothic" panose="020B0502020202020204" pitchFamily="34" charset="0"/>
        </a:defRPr>
      </a:lvl6pPr>
      <a:lvl7pPr marL="914400" algn="l" rtl="0" fontAlgn="base">
        <a:spcBef>
          <a:spcPct val="0"/>
        </a:spcBef>
        <a:spcAft>
          <a:spcPct val="0"/>
        </a:spcAft>
        <a:defRPr sz="5000">
          <a:solidFill>
            <a:schemeClr val="tx2"/>
          </a:solidFill>
          <a:latin typeface="Century Gothic" panose="020B0502020202020204" pitchFamily="34" charset="0"/>
        </a:defRPr>
      </a:lvl7pPr>
      <a:lvl8pPr marL="1371600" algn="l" rtl="0" fontAlgn="base">
        <a:spcBef>
          <a:spcPct val="0"/>
        </a:spcBef>
        <a:spcAft>
          <a:spcPct val="0"/>
        </a:spcAft>
        <a:defRPr sz="5000">
          <a:solidFill>
            <a:schemeClr val="tx2"/>
          </a:solidFill>
          <a:latin typeface="Century Gothic" panose="020B0502020202020204" pitchFamily="34" charset="0"/>
        </a:defRPr>
      </a:lvl8pPr>
      <a:lvl9pPr marL="1828800" algn="l" rtl="0" fontAlgn="base">
        <a:spcBef>
          <a:spcPct val="0"/>
        </a:spcBef>
        <a:spcAft>
          <a:spcPct val="0"/>
        </a:spcAft>
        <a:defRPr sz="5000">
          <a:solidFill>
            <a:schemeClr val="tx2"/>
          </a:solidFill>
          <a:latin typeface="Century Gothic" panose="020B0502020202020204"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C9095374-FE42-4D2B-8E64-10F57344242D}" type="datetime1">
              <a:rPr lang="en-US" smtClean="0"/>
              <a:t>9/8/2020</a:t>
            </a:fld>
            <a:endParaRPr lang="en-US" dirty="0"/>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latin typeface="Palatino Linotype" panose="02040502050505030304" pitchFamily="18" charset="0"/>
              </a:defRPr>
            </a:lvl1pPr>
          </a:lstStyle>
          <a:p>
            <a:pPr>
              <a:defRPr/>
            </a:pPr>
            <a:fld id="{8085288E-0695-4CB7-997F-4D79050D7E12}" type="slidenum">
              <a:rPr lang="en-US"/>
              <a:pPr>
                <a:defRPr/>
              </a:pPr>
              <a:t>‹#›</a:t>
            </a:fld>
            <a:endParaRPr lang="en-US"/>
          </a:p>
        </p:txBody>
      </p:sp>
    </p:spTree>
    <p:extLst>
      <p:ext uri="{BB962C8B-B14F-4D97-AF65-F5344CB8AC3E}">
        <p14:creationId xmlns:p14="http://schemas.microsoft.com/office/powerpoint/2010/main" val="2286504775"/>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ransition spd="med">
    <p:fade/>
  </p:transition>
  <p:timing>
    <p:tnLst>
      <p:par>
        <p:cTn id="1" dur="indefinite" restart="never" nodeType="tmRoot"/>
      </p:par>
    </p:tnLst>
  </p:timing>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itchFamily="34" charset="0"/>
        </a:defRPr>
      </a:lvl2pPr>
      <a:lvl3pPr algn="l" rtl="0" eaLnBrk="0" fontAlgn="base" hangingPunct="0">
        <a:spcBef>
          <a:spcPct val="0"/>
        </a:spcBef>
        <a:spcAft>
          <a:spcPct val="0"/>
        </a:spcAft>
        <a:defRPr sz="5000">
          <a:solidFill>
            <a:schemeClr val="tx2"/>
          </a:solidFill>
          <a:latin typeface="Century Gothic" pitchFamily="34" charset="0"/>
        </a:defRPr>
      </a:lvl3pPr>
      <a:lvl4pPr algn="l" rtl="0" eaLnBrk="0" fontAlgn="base" hangingPunct="0">
        <a:spcBef>
          <a:spcPct val="0"/>
        </a:spcBef>
        <a:spcAft>
          <a:spcPct val="0"/>
        </a:spcAft>
        <a:defRPr sz="5000">
          <a:solidFill>
            <a:schemeClr val="tx2"/>
          </a:solidFill>
          <a:latin typeface="Century Gothic" pitchFamily="34" charset="0"/>
        </a:defRPr>
      </a:lvl4pPr>
      <a:lvl5pPr algn="l" rtl="0" eaLnBrk="0" fontAlgn="base" hangingPunct="0">
        <a:spcBef>
          <a:spcPct val="0"/>
        </a:spcBef>
        <a:spcAft>
          <a:spcPct val="0"/>
        </a:spcAft>
        <a:defRPr sz="5000">
          <a:solidFill>
            <a:schemeClr val="tx2"/>
          </a:solidFill>
          <a:latin typeface="Century Gothic" pitchFamily="34" charset="0"/>
        </a:defRPr>
      </a:lvl5pPr>
      <a:lvl6pPr marL="457200" algn="l" rtl="0" fontAlgn="base">
        <a:spcBef>
          <a:spcPct val="0"/>
        </a:spcBef>
        <a:spcAft>
          <a:spcPct val="0"/>
        </a:spcAft>
        <a:defRPr sz="5000">
          <a:solidFill>
            <a:schemeClr val="tx2"/>
          </a:solidFill>
          <a:latin typeface="Century Gothic" pitchFamily="34" charset="0"/>
        </a:defRPr>
      </a:lvl6pPr>
      <a:lvl7pPr marL="914400" algn="l" rtl="0" fontAlgn="base">
        <a:spcBef>
          <a:spcPct val="0"/>
        </a:spcBef>
        <a:spcAft>
          <a:spcPct val="0"/>
        </a:spcAft>
        <a:defRPr sz="5000">
          <a:solidFill>
            <a:schemeClr val="tx2"/>
          </a:solidFill>
          <a:latin typeface="Century Gothic" pitchFamily="34" charset="0"/>
        </a:defRPr>
      </a:lvl7pPr>
      <a:lvl8pPr marL="1371600" algn="l" rtl="0" fontAlgn="base">
        <a:spcBef>
          <a:spcPct val="0"/>
        </a:spcBef>
        <a:spcAft>
          <a:spcPct val="0"/>
        </a:spcAft>
        <a:defRPr sz="5000">
          <a:solidFill>
            <a:schemeClr val="tx2"/>
          </a:solidFill>
          <a:latin typeface="Century Gothic" pitchFamily="34" charset="0"/>
        </a:defRPr>
      </a:lvl8pPr>
      <a:lvl9pPr marL="1828800" algn="l" rtl="0" fontAlgn="base">
        <a:spcBef>
          <a:spcPct val="0"/>
        </a:spcBef>
        <a:spcAft>
          <a:spcPct val="0"/>
        </a:spcAft>
        <a:defRPr sz="5000">
          <a:solidFill>
            <a:schemeClr val="tx2"/>
          </a:solidFill>
          <a:latin typeface="Century Gothic"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BAITH/CNTT.INF1031_TH02.2.docx" TargetMode="External"/><Relationship Id="rId2" Type="http://schemas.openxmlformats.org/officeDocument/2006/relationships/hyperlink" Target="../BAITH/CNTT.INF1031_TH02.1.docx" TargetMode="External"/><Relationship Id="rId1" Type="http://schemas.openxmlformats.org/officeDocument/2006/relationships/slideLayout" Target="../slideLayouts/slideLayout2.xml"/><Relationship Id="rId4" Type="http://schemas.openxmlformats.org/officeDocument/2006/relationships/hyperlink" Target="../BAITH/CNTT.INF1031_TH02.3.docx"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83932" y="1828800"/>
            <a:ext cx="10468864" cy="1828800"/>
          </a:xfrm>
        </p:spPr>
        <p:txBody>
          <a:bodyPr>
            <a:normAutofit/>
          </a:bodyPr>
          <a:lstStyle/>
          <a:p>
            <a:pPr marL="0" indent="0" algn="ctr"/>
            <a:r>
              <a:rPr lang="en-US" sz="4000" dirty="0" err="1" smtClean="0">
                <a:solidFill>
                  <a:srgbClr val="002060"/>
                </a:solidFill>
                <a:latin typeface="Tahoma" pitchFamily="34" charset="0"/>
                <a:ea typeface="Tahoma" pitchFamily="34" charset="0"/>
                <a:cs typeface="Tahoma" pitchFamily="34" charset="0"/>
              </a:rPr>
              <a:t>MÔ</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HÌNH</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THỰC</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THỂ</a:t>
            </a:r>
            <a:r>
              <a:rPr lang="en-US" sz="4000" dirty="0" smtClean="0">
                <a:solidFill>
                  <a:srgbClr val="002060"/>
                </a:solidFill>
                <a:latin typeface="Tahoma" pitchFamily="34" charset="0"/>
                <a:ea typeface="Tahoma" pitchFamily="34" charset="0"/>
                <a:cs typeface="Tahoma" pitchFamily="34" charset="0"/>
              </a:rPr>
              <a:t> - </a:t>
            </a:r>
            <a:r>
              <a:rPr lang="en-US" sz="4000" dirty="0" err="1" smtClean="0">
                <a:solidFill>
                  <a:srgbClr val="002060"/>
                </a:solidFill>
                <a:latin typeface="Tahoma" pitchFamily="34" charset="0"/>
                <a:ea typeface="Tahoma" pitchFamily="34" charset="0"/>
                <a:cs typeface="Tahoma" pitchFamily="34" charset="0"/>
              </a:rPr>
              <a:t>QUAN</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HỆ</a:t>
            </a:r>
            <a:r>
              <a:rPr lang="en-US" sz="4000" dirty="0" smtClean="0">
                <a:solidFill>
                  <a:srgbClr val="002060"/>
                </a:solidFill>
                <a:latin typeface="Tahoma" pitchFamily="34" charset="0"/>
                <a:ea typeface="Tahoma" pitchFamily="34" charset="0"/>
                <a:cs typeface="Tahoma" pitchFamily="34" charset="0"/>
              </a:rPr>
              <a:t/>
            </a:r>
            <a:br>
              <a:rPr lang="en-US" sz="4000" dirty="0" smtClean="0">
                <a:solidFill>
                  <a:srgbClr val="002060"/>
                </a:solidFill>
                <a:latin typeface="Tahoma" pitchFamily="34" charset="0"/>
                <a:ea typeface="Tahoma" pitchFamily="34" charset="0"/>
                <a:cs typeface="Tahoma" pitchFamily="34" charset="0"/>
              </a:rPr>
            </a:br>
            <a:r>
              <a:rPr lang="en-US" sz="4000" dirty="0" smtClean="0">
                <a:solidFill>
                  <a:srgbClr val="002060"/>
                </a:solidFill>
                <a:latin typeface="Tahoma" pitchFamily="34" charset="0"/>
                <a:ea typeface="Tahoma" pitchFamily="34" charset="0"/>
                <a:cs typeface="Tahoma" pitchFamily="34" charset="0"/>
              </a:rPr>
              <a:t>(ENTITY – RELATIONSHIP MODEL)</a:t>
            </a:r>
            <a:endParaRPr lang="en-US" sz="4000" dirty="0">
              <a:solidFill>
                <a:srgbClr val="002060"/>
              </a:solidFill>
              <a:latin typeface="Tahoma" pitchFamily="34" charset="0"/>
              <a:ea typeface="Tahoma" pitchFamily="34" charset="0"/>
              <a:cs typeface="Tahoma"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898526"/>
            <a:ext cx="3691466"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369805" y="4242814"/>
            <a:ext cx="4432516" cy="523220"/>
          </a:xfrm>
          <a:prstGeom prst="rect">
            <a:avLst/>
          </a:prstGeom>
          <a:noFill/>
          <a:ln>
            <a:solidFill>
              <a:schemeClr val="bg2"/>
            </a:solidFill>
          </a:ln>
        </p:spPr>
        <p:txBody>
          <a:bodyPr wrap="square" rtlCol="0">
            <a:spAutoFit/>
          </a:bodyPr>
          <a:lstStyle/>
          <a:p>
            <a:pPr algn="r"/>
            <a:r>
              <a:rPr lang="en-US" sz="2800" dirty="0" err="1" smtClean="0">
                <a:solidFill>
                  <a:srgbClr val="002060"/>
                </a:solidFill>
                <a:latin typeface="Times New Roman" pitchFamily="18" charset="0"/>
                <a:cs typeface="Times New Roman" pitchFamily="18" charset="0"/>
              </a:rPr>
              <a:t>ThS</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Thị</a:t>
            </a:r>
            <a:r>
              <a:rPr lang="en-US" sz="2800" dirty="0" smtClean="0">
                <a:solidFill>
                  <a:srgbClr val="002060"/>
                </a:solidFill>
                <a:latin typeface="Times New Roman" pitchFamily="18" charset="0"/>
                <a:cs typeface="Times New Roman" pitchFamily="18" charset="0"/>
              </a:rPr>
              <a:t> Minh </a:t>
            </a:r>
            <a:r>
              <a:rPr lang="en-US" sz="2800" dirty="0" err="1" smtClean="0">
                <a:solidFill>
                  <a:srgbClr val="002060"/>
                </a:solidFill>
                <a:latin typeface="Times New Roman" pitchFamily="18" charset="0"/>
                <a:cs typeface="Times New Roman" pitchFamily="18" charset="0"/>
              </a:rPr>
              <a:t>Thảo</a:t>
            </a:r>
            <a:endParaRPr lang="en-US" sz="2800" dirty="0" smtClean="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24921141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Ví</a:t>
            </a:r>
            <a:r>
              <a:rPr lang="en-US" dirty="0" smtClean="0">
                <a:latin typeface="Arial" pitchFamily="34" charset="0"/>
                <a:cs typeface="Arial" pitchFamily="34" charset="0"/>
              </a:rPr>
              <a:t> </a:t>
            </a:r>
            <a:r>
              <a:rPr lang="en-US" dirty="0" err="1" smtClean="0">
                <a:latin typeface="Arial" pitchFamily="34" charset="0"/>
                <a:cs typeface="Arial" pitchFamily="34" charset="0"/>
              </a:rPr>
              <a:t>dụ</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r>
              <a:rPr lang="en-US" sz="2800" dirty="0" err="1" smtClean="0">
                <a:latin typeface="Times New Roman" pitchFamily="18" charset="0"/>
                <a:cs typeface="Times New Roman" pitchFamily="18" charset="0"/>
              </a:rPr>
              <a:t>Ví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a:t>
            </a:r>
            <a:r>
              <a:rPr lang="en-US" sz="2800" dirty="0" smtClean="0">
                <a:latin typeface="Times New Roman" pitchFamily="18" charset="0"/>
                <a:cs typeface="Times New Roman" pitchFamily="18" charset="0"/>
              </a:rPr>
              <a:t> 2 :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EMPLOYEE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Name, SSN, Address, Sex, Birthday</a:t>
            </a:r>
            <a:endParaRPr lang="en-US" sz="28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930401" y="3316637"/>
            <a:ext cx="8411065" cy="2438400"/>
          </a:xfrm>
          <a:prstGeom prst="rect">
            <a:avLst/>
          </a:prstGeom>
          <a:noFill/>
          <a:ln w="9525">
            <a:noFill/>
            <a:miter lim="800000"/>
            <a:headEnd/>
            <a:tailEnd/>
          </a:ln>
        </p:spPr>
      </p:pic>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10</a:t>
            </a:fld>
            <a:endParaRPr lang="en-US"/>
          </a:p>
        </p:txBody>
      </p:sp>
    </p:spTree>
    <p:extLst>
      <p:ext uri="{BB962C8B-B14F-4D97-AF65-F5344CB8AC3E}">
        <p14:creationId xmlns:p14="http://schemas.microsoft.com/office/powerpoint/2010/main" val="91939482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Phân loại Thuộc tính</a:t>
            </a:r>
            <a:endParaRPr lang="en-US"/>
          </a:p>
        </p:txBody>
      </p:sp>
      <p:sp>
        <p:nvSpPr>
          <p:cNvPr id="3" name="Content Placeholder 2"/>
          <p:cNvSpPr>
            <a:spLocks noGrp="1"/>
          </p:cNvSpPr>
          <p:nvPr>
            <p:ph idx="1"/>
          </p:nvPr>
        </p:nvSpPr>
        <p:spPr/>
        <p:txBody>
          <a:bodyPr/>
          <a:lstStyle/>
          <a:p>
            <a:pPr algn="just"/>
            <a:r>
              <a:rPr lang="vi-VN" sz="2800">
                <a:latin typeface="Times New Roman" pitchFamily="18" charset="0"/>
                <a:cs typeface="Times New Roman" pitchFamily="18" charset="0"/>
              </a:rPr>
              <a:t>Thuộc tính đơn (simple attribute): là thuộc tính không thể phân nhỏ được</a:t>
            </a:r>
            <a:r>
              <a:rPr lang="vi-VN" sz="2800" smtClean="0">
                <a:latin typeface="Times New Roman" pitchFamily="18" charset="0"/>
                <a:cs typeface="Times New Roman" pitchFamily="18" charset="0"/>
              </a:rPr>
              <a:t>.</a:t>
            </a:r>
            <a:endParaRPr lang="en-US" sz="2800">
              <a:latin typeface="Times New Roman" pitchFamily="18" charset="0"/>
              <a:cs typeface="Times New Roman" pitchFamily="18" charset="0"/>
            </a:endParaRPr>
          </a:p>
          <a:p>
            <a:pPr lvl="1" algn="just"/>
            <a:r>
              <a:rPr lang="vi-VN" smtClean="0">
                <a:latin typeface="Times New Roman" pitchFamily="18" charset="0"/>
                <a:cs typeface="Times New Roman" pitchFamily="18" charset="0"/>
              </a:rPr>
              <a:t> Ví </a:t>
            </a:r>
            <a:r>
              <a:rPr lang="vi-VN">
                <a:latin typeface="Times New Roman" pitchFamily="18" charset="0"/>
                <a:cs typeface="Times New Roman" pitchFamily="18" charset="0"/>
              </a:rPr>
              <a:t>dụ: Color, Weight, HorsePower  </a:t>
            </a:r>
            <a:endParaRPr lang="en-US">
              <a:latin typeface="Times New Roman" pitchFamily="18" charset="0"/>
              <a:cs typeface="Times New Roman" pitchFamily="18" charset="0"/>
            </a:endParaRPr>
          </a:p>
          <a:p>
            <a:pPr algn="just"/>
            <a:r>
              <a:rPr lang="en-US" sz="2800" smtClean="0">
                <a:latin typeface="Times New Roman" pitchFamily="18" charset="0"/>
                <a:cs typeface="Times New Roman" pitchFamily="18" charset="0"/>
              </a:rPr>
              <a:t>Thuộc tính gộp : Ví dụ: thuộc tính (Họ, Đệm, Tên)</a:t>
            </a:r>
          </a:p>
          <a:p>
            <a:pPr algn="just"/>
            <a:r>
              <a:rPr lang="vi-VN" sz="2800" smtClean="0">
                <a:latin typeface="Times New Roman" pitchFamily="18" charset="0"/>
                <a:cs typeface="Times New Roman" pitchFamily="18" charset="0"/>
              </a:rPr>
              <a:t>Thuộc </a:t>
            </a:r>
            <a:r>
              <a:rPr lang="vi-VN" sz="2800">
                <a:latin typeface="Times New Roman" pitchFamily="18" charset="0"/>
                <a:cs typeface="Times New Roman" pitchFamily="18" charset="0"/>
              </a:rPr>
              <a:t>tính phức hợp (composite attribute): là thuộc tính có thể phân thành nhiều thành phần </a:t>
            </a:r>
            <a:endParaRPr lang="en-US" sz="2800">
              <a:latin typeface="Times New Roman" pitchFamily="18" charset="0"/>
              <a:cs typeface="Times New Roman" pitchFamily="18" charset="0"/>
            </a:endParaRPr>
          </a:p>
          <a:p>
            <a:pPr lvl="1" algn="just"/>
            <a:r>
              <a:rPr lang="vi-VN" smtClean="0">
                <a:latin typeface="Times New Roman" pitchFamily="18" charset="0"/>
                <a:cs typeface="Times New Roman" pitchFamily="18" charset="0"/>
              </a:rPr>
              <a:t>Ví </a:t>
            </a:r>
            <a:r>
              <a:rPr lang="vi-VN">
                <a:latin typeface="Times New Roman" pitchFamily="18" charset="0"/>
                <a:cs typeface="Times New Roman" pitchFamily="18" charset="0"/>
              </a:rPr>
              <a:t>dụ: Thuộc tính Address bao gồm các thành phần Street, District, City</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11</a:t>
            </a:fld>
            <a:endParaRPr lang="en-US"/>
          </a:p>
        </p:txBody>
      </p:sp>
    </p:spTree>
    <p:extLst>
      <p:ext uri="{BB962C8B-B14F-4D97-AF65-F5344CB8AC3E}">
        <p14:creationId xmlns:p14="http://schemas.microsoft.com/office/powerpoint/2010/main" val="314660257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898991"/>
            <a:ext cx="10972800" cy="4389120"/>
          </a:xfrm>
        </p:spPr>
        <p:txBody>
          <a:bodyPr/>
          <a:lstStyle/>
          <a:p>
            <a:r>
              <a:rPr lang="vi-VN" sz="2800">
                <a:latin typeface="Times New Roman" pitchFamily="18" charset="0"/>
                <a:cs typeface="Times New Roman" pitchFamily="18" charset="0"/>
              </a:rPr>
              <a:t>Thuộc tính đơn trị (single valued attribute</a:t>
            </a:r>
            <a:r>
              <a:rPr lang="vi-VN" sz="2800" smtClean="0">
                <a:latin typeface="Times New Roman" pitchFamily="18" charset="0"/>
                <a:cs typeface="Times New Roman" pitchFamily="18" charset="0"/>
              </a:rPr>
              <a:t>)</a:t>
            </a:r>
            <a:r>
              <a:rPr lang="en-US" sz="2800" smtClean="0">
                <a:latin typeface="Times New Roman" pitchFamily="18" charset="0"/>
                <a:cs typeface="Times New Roman" pitchFamily="18" charset="0"/>
              </a:rPr>
              <a:t>: mã nhân viên</a:t>
            </a:r>
          </a:p>
          <a:p>
            <a:r>
              <a:rPr lang="vi-VN" sz="2800" smtClean="0">
                <a:latin typeface="Times New Roman" pitchFamily="18" charset="0"/>
                <a:cs typeface="Times New Roman" pitchFamily="18" charset="0"/>
              </a:rPr>
              <a:t> </a:t>
            </a:r>
            <a:r>
              <a:rPr lang="vi-VN" sz="2800">
                <a:latin typeface="Times New Roman" pitchFamily="18" charset="0"/>
                <a:cs typeface="Times New Roman" pitchFamily="18" charset="0"/>
              </a:rPr>
              <a:t> Thuộc tính đa trị (multivalued attribute): có thể có nhiều hơn một trị cho một thể hiện của thực thể </a:t>
            </a:r>
            <a:endParaRPr lang="en-US" sz="2800" smtClean="0">
              <a:latin typeface="Times New Roman" pitchFamily="18" charset="0"/>
              <a:cs typeface="Times New Roman" pitchFamily="18" charset="0"/>
            </a:endParaRPr>
          </a:p>
          <a:p>
            <a:pPr lvl="1"/>
            <a:r>
              <a:rPr lang="vi-VN" sz="2800" smtClean="0">
                <a:latin typeface="Times New Roman" pitchFamily="18" charset="0"/>
                <a:cs typeface="Times New Roman" pitchFamily="18" charset="0"/>
              </a:rPr>
              <a:t> </a:t>
            </a:r>
            <a:r>
              <a:rPr lang="vi-VN">
                <a:latin typeface="Times New Roman" pitchFamily="18" charset="0"/>
                <a:cs typeface="Times New Roman" pitchFamily="18" charset="0"/>
              </a:rPr>
              <a:t>Ví dụ: Thực thể COURSE có thuộc tính Teacher đa trị, một môn học có thể được dạy bởi nhiều hơn 1 thầy </a:t>
            </a:r>
            <a:r>
              <a:rPr lang="vi-VN" smtClean="0">
                <a:latin typeface="Times New Roman" pitchFamily="18" charset="0"/>
                <a:cs typeface="Times New Roman" pitchFamily="18" charset="0"/>
              </a:rPr>
              <a:t>cô</a:t>
            </a:r>
            <a:r>
              <a:rPr lang="en-US" smtClean="0">
                <a:latin typeface="Times New Roman" pitchFamily="18" charset="0"/>
                <a:cs typeface="Times New Roman" pitchFamily="18" charset="0"/>
              </a:rPr>
              <a:t>. Thuộc tính sở thích</a:t>
            </a:r>
          </a:p>
          <a:p>
            <a:r>
              <a:rPr lang="vi-VN" sz="2800">
                <a:latin typeface="Times New Roman" pitchFamily="18" charset="0"/>
                <a:cs typeface="Times New Roman" pitchFamily="18" charset="0"/>
              </a:rPr>
              <a:t>Thuộc tính dẫn xuất ( derived attribute): là thuộc tính mà trị của nó có thể tính ra được từ các thuộc tính khác  </a:t>
            </a:r>
            <a:endParaRPr lang="en-US" sz="2800" smtClean="0">
              <a:latin typeface="Times New Roman" pitchFamily="18" charset="0"/>
              <a:cs typeface="Times New Roman" pitchFamily="18" charset="0"/>
            </a:endParaRPr>
          </a:p>
          <a:p>
            <a:pPr lvl="1"/>
            <a:r>
              <a:rPr lang="vi-VN" smtClean="0">
                <a:latin typeface="Times New Roman" pitchFamily="18" charset="0"/>
                <a:cs typeface="Times New Roman" pitchFamily="18" charset="0"/>
              </a:rPr>
              <a:t>Ví </a:t>
            </a:r>
            <a:r>
              <a:rPr lang="vi-VN">
                <a:latin typeface="Times New Roman" pitchFamily="18" charset="0"/>
                <a:cs typeface="Times New Roman" pitchFamily="18" charset="0"/>
              </a:rPr>
              <a:t>dụ: Year_Employed là thuộc tính dẫn xuất từ thuộc tính </a:t>
            </a:r>
            <a:r>
              <a:rPr lang="vi-VN" smtClean="0">
                <a:latin typeface="Times New Roman" pitchFamily="18" charset="0"/>
                <a:cs typeface="Times New Roman" pitchFamily="18" charset="0"/>
              </a:rPr>
              <a:t>Date_Employed</a:t>
            </a:r>
            <a:r>
              <a:rPr lang="en-US" smtClean="0">
                <a:latin typeface="Times New Roman" pitchFamily="18" charset="0"/>
                <a:cs typeface="Times New Roman" pitchFamily="18" charset="0"/>
              </a:rPr>
              <a:t>. Thuộc tính Tuổi</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12</a:t>
            </a:fld>
            <a:endParaRPr lang="en-US"/>
          </a:p>
        </p:txBody>
      </p:sp>
    </p:spTree>
    <p:extLst>
      <p:ext uri="{BB962C8B-B14F-4D97-AF65-F5344CB8AC3E}">
        <p14:creationId xmlns:p14="http://schemas.microsoft.com/office/powerpoint/2010/main" val="370330818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Khóa</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hay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những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mỗi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gọi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khóa</a:t>
            </a:r>
            <a:r>
              <a:rPr lang="en-US" sz="2800" dirty="0" smtClean="0">
                <a:latin typeface="Times New Roman" pitchFamily="18" charset="0"/>
                <a:cs typeface="Times New Roman" pitchFamily="18" charset="0"/>
              </a:rPr>
              <a:t> (key)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Khóa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gồm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err="1" smtClean="0">
                <a:latin typeface="Times New Roman" pitchFamily="18" charset="0"/>
                <a:cs typeface="Times New Roman" pitchFamily="18" charset="0"/>
              </a:rPr>
              <a:t>và</a:t>
            </a:r>
            <a:r>
              <a:rPr lang="en-US" sz="2800" smtClean="0">
                <a:latin typeface="Times New Roman" pitchFamily="18" charset="0"/>
                <a:cs typeface="Times New Roman" pitchFamily="18" charset="0"/>
              </a:rPr>
              <a:t> một</a:t>
            </a:r>
            <a:r>
              <a:rPr lang="en-US" sz="2800">
                <a:latin typeface="Times New Roman" pitchFamily="18" charset="0"/>
                <a:cs typeface="Times New Roman" pitchFamily="18" charset="0"/>
              </a:rPr>
              <a:t> </a:t>
            </a:r>
            <a:r>
              <a:rPr lang="en-US" sz="2800" smtClean="0">
                <a:latin typeface="Times New Roman" pitchFamily="18" charset="0"/>
                <a:cs typeface="Times New Roman" pitchFamily="18" charset="0"/>
              </a:rPr>
              <a:t>thực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khóa</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Ví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Tìm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NHANVIEN</a:t>
            </a:r>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13</a:t>
            </a:fld>
            <a:endParaRPr lang="en-US"/>
          </a:p>
        </p:txBody>
      </p:sp>
    </p:spTree>
    <p:extLst>
      <p:ext uri="{BB962C8B-B14F-4D97-AF65-F5344CB8AC3E}">
        <p14:creationId xmlns:p14="http://schemas.microsoft.com/office/powerpoint/2010/main" val="83278647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14</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r>
              <a:rPr lang="en-US" sz="4400" b="1" dirty="0" err="1" smtClean="0">
                <a:solidFill>
                  <a:srgbClr val="002060"/>
                </a:solidFill>
                <a:latin typeface="Tahoma" pitchFamily="34" charset="0"/>
                <a:ea typeface="Tahoma" pitchFamily="34" charset="0"/>
                <a:cs typeface="Tahoma" pitchFamily="34" charset="0"/>
              </a:rPr>
              <a:t>LIÊN</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KẾT</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KIỂU</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LIÊN</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KẾT</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VÀ</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CÁC</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RÀNG</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BUỘC</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LIÊN</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KẾT</a:t>
            </a:r>
            <a:endParaRPr lang="en-US" sz="4400" b="1"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32376943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itchFamily="34" charset="0"/>
                <a:cs typeface="Arial" pitchFamily="34" charset="0"/>
              </a:rPr>
              <a:t>Liên</a:t>
            </a:r>
            <a:r>
              <a:rPr lang="en-US" dirty="0" smtClean="0">
                <a:latin typeface="Arial" pitchFamily="34" charset="0"/>
                <a:cs typeface="Arial" pitchFamily="34" charset="0"/>
              </a:rPr>
              <a:t> </a:t>
            </a:r>
            <a:r>
              <a:rPr lang="en-US" dirty="0" err="1" smtClean="0">
                <a:latin typeface="Arial" pitchFamily="34" charset="0"/>
                <a:cs typeface="Arial" pitchFamily="34" charset="0"/>
              </a:rPr>
              <a:t>kết</a:t>
            </a:r>
            <a:r>
              <a:rPr lang="en-US" dirty="0" smtClean="0">
                <a:latin typeface="Arial" pitchFamily="34" charset="0"/>
                <a:cs typeface="Arial" pitchFamily="34" charset="0"/>
              </a:rPr>
              <a:t>, </a:t>
            </a:r>
            <a:r>
              <a:rPr lang="en-US" dirty="0" err="1" smtClean="0">
                <a:latin typeface="Arial" pitchFamily="34" charset="0"/>
                <a:cs typeface="Arial" pitchFamily="34" charset="0"/>
              </a:rPr>
              <a:t>kiểu</a:t>
            </a:r>
            <a:r>
              <a:rPr lang="en-US" dirty="0" smtClean="0">
                <a:latin typeface="Arial" pitchFamily="34" charset="0"/>
                <a:cs typeface="Arial" pitchFamily="34" charset="0"/>
              </a:rPr>
              <a:t> </a:t>
            </a:r>
            <a:r>
              <a:rPr lang="en-US" dirty="0" err="1" smtClean="0">
                <a:latin typeface="Arial" pitchFamily="34" charset="0"/>
                <a:cs typeface="Arial" pitchFamily="34" charset="0"/>
              </a:rPr>
              <a:t>liên</a:t>
            </a:r>
            <a:r>
              <a:rPr lang="en-US" dirty="0" smtClean="0">
                <a:latin typeface="Arial" pitchFamily="34" charset="0"/>
                <a:cs typeface="Arial" pitchFamily="34" charset="0"/>
              </a:rPr>
              <a:t> </a:t>
            </a:r>
            <a:r>
              <a:rPr lang="en-US" dirty="0" err="1" smtClean="0">
                <a:latin typeface="Arial" pitchFamily="34" charset="0"/>
                <a:cs typeface="Arial" pitchFamily="34" charset="0"/>
              </a:rPr>
              <a:t>kết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vi-VN" sz="2800" dirty="0" smtClean="0">
                <a:latin typeface="Times New Roman" pitchFamily="18" charset="0"/>
                <a:cs typeface="Times New Roman" pitchFamily="18" charset="0"/>
              </a:rPr>
              <a:t>Liên kết (</a:t>
            </a:r>
            <a:r>
              <a:rPr lang="vi-VN" sz="2800" b="1" dirty="0" smtClean="0">
                <a:latin typeface="Times New Roman" pitchFamily="18" charset="0"/>
                <a:cs typeface="Times New Roman" pitchFamily="18" charset="0"/>
              </a:rPr>
              <a:t>Relationship</a:t>
            </a:r>
            <a:r>
              <a:rPr lang="vi-VN" sz="2800" dirty="0" smtClean="0">
                <a:latin typeface="Times New Roman" pitchFamily="18" charset="0"/>
                <a:cs typeface="Times New Roman" pitchFamily="18" charset="0"/>
              </a:rPr>
              <a:t>) dùng để chỉ mối quan hệ giữa hai hay nhiều thực thể khác nhau. </a:t>
            </a:r>
            <a:endParaRPr lang="en-US" sz="2800" dirty="0" smtClean="0">
              <a:latin typeface="Times New Roman" pitchFamily="18" charset="0"/>
              <a:cs typeface="Times New Roman" pitchFamily="18" charset="0"/>
            </a:endParaRPr>
          </a:p>
          <a:p>
            <a:r>
              <a:rPr lang="vi-VN" sz="2800" dirty="0" smtClean="0">
                <a:latin typeface="Times New Roman" pitchFamily="18" charset="0"/>
                <a:cs typeface="Times New Roman" pitchFamily="18" charset="0"/>
              </a:rPr>
              <a:t>Những liên kết của cùng một kiểu được nhóm lại gọi là kiểu liên kết (</a:t>
            </a:r>
            <a:r>
              <a:rPr lang="vi-VN" sz="2800" b="1" dirty="0" smtClean="0">
                <a:latin typeface="Times New Roman" pitchFamily="18" charset="0"/>
                <a:cs typeface="Times New Roman" pitchFamily="18" charset="0"/>
              </a:rPr>
              <a:t>RelationshipType</a:t>
            </a:r>
            <a:r>
              <a:rPr lang="vi-VN" sz="2800" dirty="0" smtClean="0">
                <a:latin typeface="Times New Roman" pitchFamily="18" charset="0"/>
                <a:cs typeface="Times New Roman" pitchFamily="18" charset="0"/>
              </a:rPr>
              <a:t>)</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15</a:t>
            </a:fld>
            <a:endParaRPr lang="en-US"/>
          </a:p>
        </p:txBody>
      </p:sp>
    </p:spTree>
    <p:extLst>
      <p:ext uri="{BB962C8B-B14F-4D97-AF65-F5344CB8AC3E}">
        <p14:creationId xmlns:p14="http://schemas.microsoft.com/office/powerpoint/2010/main" val="228661688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itchFamily="34" charset="0"/>
                <a:cs typeface="Arial" pitchFamily="34" charset="0"/>
              </a:rPr>
              <a:t>Bậc</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kiểu</a:t>
            </a:r>
            <a:r>
              <a:rPr lang="en-US" dirty="0" smtClean="0">
                <a:latin typeface="Arial" pitchFamily="34" charset="0"/>
                <a:cs typeface="Arial" pitchFamily="34" charset="0"/>
              </a:rPr>
              <a:t> </a:t>
            </a:r>
            <a:r>
              <a:rPr lang="en-US" dirty="0" err="1" smtClean="0">
                <a:latin typeface="Arial" pitchFamily="34" charset="0"/>
                <a:cs typeface="Arial" pitchFamily="34" charset="0"/>
              </a:rPr>
              <a:t>liên</a:t>
            </a:r>
            <a:r>
              <a:rPr lang="en-US" dirty="0" smtClean="0">
                <a:latin typeface="Arial" pitchFamily="34" charset="0"/>
                <a:cs typeface="Arial" pitchFamily="34" charset="0"/>
              </a:rPr>
              <a:t> </a:t>
            </a:r>
            <a:r>
              <a:rPr lang="en-US" dirty="0" err="1" smtClean="0">
                <a:latin typeface="Arial" pitchFamily="34" charset="0"/>
                <a:cs typeface="Arial" pitchFamily="34" charset="0"/>
              </a:rPr>
              <a:t>kết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r>
              <a:rPr lang="en-US" sz="2800" dirty="0" err="1" smtClean="0">
                <a:latin typeface="Times New Roman" pitchFamily="18" charset="0"/>
                <a:cs typeface="Times New Roman" pitchFamily="18" charset="0"/>
              </a:rPr>
              <a:t>Bậc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endParaRPr lang="en-US" sz="2800" dirty="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sau</a:t>
            </a:r>
            <a:r>
              <a:rPr lang="en-US" sz="2800" dirty="0" smtClean="0">
                <a:latin typeface="Times New Roman" pitchFamily="18" charset="0"/>
                <a:cs typeface="Times New Roman" pitchFamily="18" charset="0"/>
              </a:rPr>
              <a:t>:</a:t>
            </a:r>
          </a:p>
          <a:p>
            <a:pPr lvl="1"/>
            <a:r>
              <a:rPr lang="en-US" sz="2600" dirty="0" err="1" smtClean="0">
                <a:latin typeface="Times New Roman" pitchFamily="18" charset="0"/>
                <a:cs typeface="Times New Roman" pitchFamily="18" charset="0"/>
              </a:rPr>
              <a:t>Kiểu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liên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bậc</a:t>
            </a:r>
            <a:r>
              <a:rPr lang="en-US" sz="2600" dirty="0" smtClean="0">
                <a:latin typeface="Times New Roman" pitchFamily="18" charset="0"/>
                <a:cs typeface="Times New Roman" pitchFamily="18" charset="0"/>
              </a:rPr>
              <a:t> 1 ( </a:t>
            </a:r>
            <a:r>
              <a:rPr lang="en-US" sz="2600" dirty="0" err="1" smtClean="0">
                <a:latin typeface="Times New Roman" pitchFamily="18" charset="0"/>
                <a:cs typeface="Times New Roman" pitchFamily="18" charset="0"/>
              </a:rPr>
              <a:t>đệ</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hệ</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giữa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cùng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một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kiểu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thực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thể</a:t>
            </a:r>
            <a:endParaRPr lang="en-US" sz="2600"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đình</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quản</a:t>
            </a:r>
            <a:r>
              <a:rPr lang="en-US" smtClean="0">
                <a:latin typeface="Times New Roman" pitchFamily="18" charset="0"/>
                <a:cs typeface="Times New Roman" pitchFamily="18" charset="0"/>
              </a:rPr>
              <a:t> lý</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16</a:t>
            </a:fld>
            <a:endParaRPr lang="en-US"/>
          </a:p>
        </p:txBody>
      </p:sp>
    </p:spTree>
    <p:extLst>
      <p:ext uri="{BB962C8B-B14F-4D97-AF65-F5344CB8AC3E}">
        <p14:creationId xmlns:p14="http://schemas.microsoft.com/office/powerpoint/2010/main" val="111421898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887" y="2215416"/>
            <a:ext cx="74199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37985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vi-VN" sz="2600">
                <a:latin typeface="Times New Roman" pitchFamily="18" charset="0"/>
                <a:cs typeface="Times New Roman" pitchFamily="18" charset="0"/>
              </a:rPr>
              <a:t>Kiểu liên kết bậc 2 là mối liên kết giữa hai kiểu thực thể</a:t>
            </a:r>
          </a:p>
          <a:p>
            <a:pPr>
              <a:buNone/>
            </a:pPr>
            <a:r>
              <a:rPr lang="en-US">
                <a:latin typeface="Times New Roman" pitchFamily="18" charset="0"/>
                <a:cs typeface="Times New Roman" pitchFamily="18" charset="0"/>
              </a:rPr>
              <a:t>		Ví dụ: Thể hiện mối quan hệ giữa 2 thực thể: </a:t>
            </a:r>
            <a:r>
              <a:rPr lang="en-US" smtClean="0">
                <a:latin typeface="Times New Roman" pitchFamily="18" charset="0"/>
                <a:cs typeface="Times New Roman" pitchFamily="18" charset="0"/>
              </a:rPr>
              <a:t>STUDENT</a:t>
            </a:r>
            <a:endParaRPr lang="en-US">
              <a:latin typeface="Times New Roman" pitchFamily="18" charset="0"/>
              <a:cs typeface="Times New Roman" pitchFamily="18" charset="0"/>
            </a:endParaRPr>
          </a:p>
          <a:p>
            <a:pPr>
              <a:buNone/>
            </a:pPr>
            <a:r>
              <a:rPr lang="en-US">
                <a:latin typeface="Times New Roman" pitchFamily="18" charset="0"/>
                <a:cs typeface="Times New Roman" pitchFamily="18" charset="0"/>
              </a:rPr>
              <a:t>                                                                                                   và </a:t>
            </a:r>
            <a:r>
              <a:rPr lang="en-US" smtClean="0">
                <a:latin typeface="Times New Roman" pitchFamily="18" charset="0"/>
                <a:cs typeface="Times New Roman" pitchFamily="18" charset="0"/>
              </a:rPr>
              <a:t>COURSE</a:t>
            </a:r>
            <a:endParaRPr lang="vi-VN">
              <a:latin typeface="Times New Roman" pitchFamily="18" charset="0"/>
              <a:cs typeface="Times New Roman" pitchFamily="18" charset="0"/>
            </a:endParaRP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18</a:t>
            </a:fld>
            <a:endParaRPr 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780" y="3378604"/>
            <a:ext cx="76771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6059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itchFamily="34" charset="0"/>
                <a:cs typeface="Arial" pitchFamily="34" charset="0"/>
              </a:rPr>
              <a:t>Bậc</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kiểu</a:t>
            </a:r>
            <a:r>
              <a:rPr lang="en-US" dirty="0" smtClean="0">
                <a:latin typeface="Arial" pitchFamily="34" charset="0"/>
                <a:cs typeface="Arial" pitchFamily="34" charset="0"/>
              </a:rPr>
              <a:t> </a:t>
            </a:r>
            <a:r>
              <a:rPr lang="en-US" dirty="0" err="1" smtClean="0">
                <a:latin typeface="Arial" pitchFamily="34" charset="0"/>
                <a:cs typeface="Arial" pitchFamily="34" charset="0"/>
              </a:rPr>
              <a:t>liên</a:t>
            </a:r>
            <a:r>
              <a:rPr lang="en-US" dirty="0" smtClean="0">
                <a:latin typeface="Arial" pitchFamily="34" charset="0"/>
                <a:cs typeface="Arial" pitchFamily="34" charset="0"/>
              </a:rPr>
              <a:t> </a:t>
            </a:r>
            <a:r>
              <a:rPr lang="en-US" dirty="0" err="1" smtClean="0">
                <a:latin typeface="Arial" pitchFamily="34" charset="0"/>
                <a:cs typeface="Arial" pitchFamily="34" charset="0"/>
              </a:rPr>
              <a:t>kết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800" dirty="0" err="1" smtClean="0">
                <a:latin typeface="Times New Roman" pitchFamily="18" charset="0"/>
                <a:cs typeface="Times New Roman" pitchFamily="18" charset="0"/>
              </a:rPr>
              <a:t>Bậc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endParaRPr lang="en-US" sz="2800" dirty="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sau</a:t>
            </a:r>
            <a:r>
              <a:rPr lang="en-US" sz="2800" dirty="0" smtClean="0">
                <a:latin typeface="Times New Roman" pitchFamily="18" charset="0"/>
                <a:cs typeface="Times New Roman" pitchFamily="18" charset="0"/>
              </a:rPr>
              <a:t>:</a:t>
            </a:r>
          </a:p>
          <a:p>
            <a:pPr lvl="1"/>
            <a:r>
              <a:rPr lang="en-US" sz="2800" dirty="0" err="1" smtClean="0">
                <a:latin typeface="Times New Roman" pitchFamily="18" charset="0"/>
                <a:cs typeface="Times New Roman" pitchFamily="18" charset="0"/>
              </a:rPr>
              <a:t>Kiểu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bậc</a:t>
            </a:r>
            <a:r>
              <a:rPr lang="en-US" sz="2800" dirty="0" smtClean="0">
                <a:latin typeface="Times New Roman" pitchFamily="18" charset="0"/>
                <a:cs typeface="Times New Roman" pitchFamily="18" charset="0"/>
              </a:rPr>
              <a:t> 3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cùng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endParaRPr lang="en-US" sz="2800" dirty="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dụ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3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TEACHER, SUBJECT, CLASS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dạy</a:t>
            </a:r>
            <a:r>
              <a:rPr lang="vi-VN"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endParaRPr lang="vi-VN" dirty="0">
              <a:latin typeface="Times New Roman" pitchFamily="18" charset="0"/>
              <a:cs typeface="Times New Roman" pitchFamily="18" charset="0"/>
            </a:endParaRPr>
          </a:p>
          <a:p>
            <a:pPr>
              <a:buNone/>
            </a:pPr>
            <a:endParaRPr lang="vi-VN" sz="28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19</a:t>
            </a:fld>
            <a:endParaRPr lang="en-US"/>
          </a:p>
        </p:txBody>
      </p:sp>
    </p:spTree>
    <p:extLst>
      <p:ext uri="{BB962C8B-B14F-4D97-AF65-F5344CB8AC3E}">
        <p14:creationId xmlns:p14="http://schemas.microsoft.com/office/powerpoint/2010/main" val="77344879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Nội</a:t>
            </a:r>
            <a:r>
              <a:rPr lang="en-US" dirty="0">
                <a:latin typeface="Arial" pitchFamily="34" charset="0"/>
                <a:cs typeface="Arial" pitchFamily="34" charset="0"/>
              </a:rPr>
              <a:t> dung</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a:t>
            </a:fld>
            <a:endParaRPr lang="en-US"/>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1433428315"/>
              </p:ext>
            </p:extLst>
          </p:nvPr>
        </p:nvGraphicFramePr>
        <p:xfrm>
          <a:off x="3224605" y="2123268"/>
          <a:ext cx="7855131" cy="3972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26797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564" y="2090738"/>
            <a:ext cx="6714699" cy="342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34926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itchFamily="34" charset="0"/>
                <a:cs typeface="Arial" pitchFamily="34" charset="0"/>
              </a:rPr>
              <a:t>Ràng</a:t>
            </a:r>
            <a:r>
              <a:rPr lang="en-US" dirty="0" smtClean="0">
                <a:latin typeface="Arial" pitchFamily="34" charset="0"/>
                <a:cs typeface="Arial" pitchFamily="34" charset="0"/>
              </a:rPr>
              <a:t> </a:t>
            </a:r>
            <a:r>
              <a:rPr lang="en-US" dirty="0" err="1" smtClean="0">
                <a:latin typeface="Arial" pitchFamily="34" charset="0"/>
                <a:cs typeface="Arial" pitchFamily="34" charset="0"/>
              </a:rPr>
              <a:t>buộc</a:t>
            </a:r>
            <a:r>
              <a:rPr lang="en-US" dirty="0" smtClean="0">
                <a:latin typeface="Arial" pitchFamily="34" charset="0"/>
                <a:cs typeface="Arial" pitchFamily="34" charset="0"/>
              </a:rPr>
              <a:t> </a:t>
            </a:r>
            <a:r>
              <a:rPr lang="en-US" dirty="0" err="1" smtClean="0">
                <a:latin typeface="Arial" pitchFamily="34" charset="0"/>
                <a:cs typeface="Arial" pitchFamily="34" charset="0"/>
              </a:rPr>
              <a:t>liên</a:t>
            </a:r>
            <a:r>
              <a:rPr lang="en-US" dirty="0" smtClean="0">
                <a:latin typeface="Arial" pitchFamily="34" charset="0"/>
                <a:cs typeface="Arial" pitchFamily="34" charset="0"/>
              </a:rPr>
              <a:t> </a:t>
            </a:r>
            <a:r>
              <a:rPr lang="en-US" dirty="0" err="1" smtClean="0">
                <a:latin typeface="Arial" pitchFamily="34" charset="0"/>
                <a:cs typeface="Arial" pitchFamily="34" charset="0"/>
              </a:rPr>
              <a:t>kết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r>
              <a:rPr lang="vi-VN" sz="2800" dirty="0" smtClean="0">
                <a:latin typeface="Times New Roman" pitchFamily="18" charset="0"/>
                <a:cs typeface="Times New Roman" pitchFamily="18" charset="0"/>
              </a:rPr>
              <a:t>Các kiểu liên kết thường có một số ràng buộc nào đó về các thực thể có thể kết hợp với nhau tham gia trong một liên kết phù hợp. </a:t>
            </a:r>
            <a:endParaRPr lang="en-US" sz="2800" dirty="0" smtClean="0">
              <a:latin typeface="Times New Roman" pitchFamily="18" charset="0"/>
              <a:cs typeface="Times New Roman" pitchFamily="18" charset="0"/>
            </a:endParaRPr>
          </a:p>
          <a:p>
            <a:r>
              <a:rPr lang="vi-VN" sz="2800" dirty="0" smtClean="0">
                <a:latin typeface="Times New Roman" pitchFamily="18" charset="0"/>
                <a:cs typeface="Times New Roman" pitchFamily="18" charset="0"/>
              </a:rPr>
              <a:t>Có các loại ràng buộc như sau:</a:t>
            </a:r>
            <a:endParaRPr lang="en-US" sz="2800" dirty="0" smtClean="0">
              <a:latin typeface="Times New Roman" pitchFamily="18" charset="0"/>
              <a:cs typeface="Times New Roman" pitchFamily="18" charset="0"/>
            </a:endParaRPr>
          </a:p>
          <a:p>
            <a:pPr lvl="1">
              <a:buFont typeface="Wingdings" pitchFamily="2" charset="2"/>
              <a:buChar char="Ø"/>
            </a:pPr>
            <a:r>
              <a:rPr lang="en-US" sz="2800" dirty="0" err="1" smtClean="0">
                <a:latin typeface="Times New Roman" pitchFamily="18" charset="0"/>
                <a:cs typeface="Times New Roman" pitchFamily="18" charset="0"/>
              </a:rPr>
              <a:t>Tỷ</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lượng</a:t>
            </a:r>
            <a:r>
              <a:rPr lang="en-US"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Trong các kiểu liên kết bậc 2, tỷ số lực lượng chỉ rõ số thực thể tham gia vào liên kết. </a:t>
            </a:r>
            <a:r>
              <a:rPr lang="en-US" sz="2800" dirty="0" err="1">
                <a:latin typeface="Times New Roman" pitchFamily="18" charset="0"/>
                <a:cs typeface="Times New Roman" pitchFamily="18" charset="0"/>
              </a:rPr>
              <a:t>Gồm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loại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sau</a:t>
            </a:r>
            <a:r>
              <a:rPr lang="en-US" sz="2800" dirty="0">
                <a:latin typeface="Times New Roman" pitchFamily="18" charset="0"/>
                <a:cs typeface="Times New Roman" pitchFamily="18" charset="0"/>
              </a:rPr>
              <a:t>:</a:t>
            </a:r>
            <a:r>
              <a:rPr lang="vi-VN" sz="2800" dirty="0">
                <a:latin typeface="Times New Roman" pitchFamily="18" charset="0"/>
                <a:cs typeface="Times New Roman" pitchFamily="18" charset="0"/>
              </a:rPr>
              <a:t> </a:t>
            </a:r>
          </a:p>
          <a:p>
            <a:pPr lvl="2"/>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ISA</a:t>
            </a:r>
            <a:r>
              <a:rPr lang="vi-VN" sz="2400" dirty="0">
                <a:latin typeface="Times New Roman" pitchFamily="18" charset="0"/>
                <a:cs typeface="Times New Roman" pitchFamily="18" charset="0"/>
              </a:rPr>
              <a:t> </a:t>
            </a:r>
          </a:p>
          <a:p>
            <a:pPr lvl="2"/>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một</a:t>
            </a:r>
            <a:r>
              <a:rPr lang="vi-VN"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lvl="2"/>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nhiều</a:t>
            </a:r>
            <a:r>
              <a:rPr lang="vi-VN"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lvl="2"/>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nhiều</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nhiều</a:t>
            </a:r>
            <a:endParaRPr lang="en-US" sz="2400" dirty="0">
              <a:latin typeface="Times New Roman" pitchFamily="18" charset="0"/>
              <a:cs typeface="Times New Roman" pitchFamily="18" charset="0"/>
            </a:endParaRPr>
          </a:p>
          <a:p>
            <a:pPr lvl="1">
              <a:buFont typeface="Wingdings" pitchFamily="2" charset="2"/>
              <a:buChar char="Ø"/>
            </a:pPr>
            <a:r>
              <a:rPr lang="en-US" sz="2800" dirty="0" err="1" smtClean="0">
                <a:latin typeface="Times New Roman" pitchFamily="18" charset="0"/>
                <a:cs typeface="Times New Roman" pitchFamily="18" charset="0"/>
              </a:rPr>
              <a:t>Ràng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endParaRPr lang="vi-VN" sz="2800"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21</a:t>
            </a:fld>
            <a:endParaRPr lang="en-US"/>
          </a:p>
        </p:txBody>
      </p:sp>
    </p:spTree>
    <p:extLst>
      <p:ext uri="{BB962C8B-B14F-4D97-AF65-F5344CB8AC3E}">
        <p14:creationId xmlns:p14="http://schemas.microsoft.com/office/powerpoint/2010/main" val="115997017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itchFamily="34" charset="0"/>
                <a:cs typeface="Arial" pitchFamily="34" charset="0"/>
              </a:rPr>
              <a:t>Ràng</a:t>
            </a:r>
            <a:r>
              <a:rPr lang="en-US" dirty="0" smtClean="0">
                <a:latin typeface="Arial" pitchFamily="34" charset="0"/>
                <a:cs typeface="Arial" pitchFamily="34" charset="0"/>
              </a:rPr>
              <a:t> </a:t>
            </a:r>
            <a:r>
              <a:rPr lang="en-US" dirty="0" err="1" smtClean="0">
                <a:latin typeface="Arial" pitchFamily="34" charset="0"/>
                <a:cs typeface="Arial" pitchFamily="34" charset="0"/>
              </a:rPr>
              <a:t>buộc</a:t>
            </a:r>
            <a:r>
              <a:rPr lang="en-US" dirty="0" smtClean="0">
                <a:latin typeface="Arial" pitchFamily="34" charset="0"/>
                <a:cs typeface="Arial" pitchFamily="34" charset="0"/>
              </a:rPr>
              <a:t> </a:t>
            </a:r>
            <a:r>
              <a:rPr lang="en-US" dirty="0" err="1" smtClean="0">
                <a:latin typeface="Arial" pitchFamily="34" charset="0"/>
                <a:cs typeface="Arial" pitchFamily="34" charset="0"/>
              </a:rPr>
              <a:t>liên</a:t>
            </a:r>
            <a:r>
              <a:rPr lang="en-US" dirty="0" smtClean="0">
                <a:latin typeface="Arial" pitchFamily="34" charset="0"/>
                <a:cs typeface="Arial" pitchFamily="34" charset="0"/>
              </a:rPr>
              <a:t> </a:t>
            </a:r>
            <a:r>
              <a:rPr lang="en-US" dirty="0" err="1" smtClean="0">
                <a:latin typeface="Arial" pitchFamily="34" charset="0"/>
                <a:cs typeface="Arial" pitchFamily="34" charset="0"/>
              </a:rPr>
              <a:t>kết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lvl="1">
              <a:buFont typeface="Wingdings" pitchFamily="2" charset="2"/>
              <a:buChar char="Ø"/>
            </a:pPr>
            <a:r>
              <a:rPr lang="en-US" sz="2600" smtClean="0">
                <a:latin typeface="Times New Roman" pitchFamily="18" charset="0"/>
                <a:cs typeface="Times New Roman" pitchFamily="18" charset="0"/>
              </a:rPr>
              <a:t>Ràng </a:t>
            </a:r>
            <a:r>
              <a:rPr lang="en-US" sz="2600" dirty="0" err="1" smtClean="0">
                <a:latin typeface="Times New Roman" pitchFamily="18" charset="0"/>
                <a:cs typeface="Times New Roman" pitchFamily="18" charset="0"/>
              </a:rPr>
              <a:t>buộc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tham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gia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liên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kết</a:t>
            </a:r>
            <a:r>
              <a:rPr lang="en-US" sz="2600" dirty="0" smtClean="0">
                <a:latin typeface="Times New Roman" pitchFamily="18" charset="0"/>
                <a:cs typeface="Times New Roman" pitchFamily="18" charset="0"/>
              </a:rPr>
              <a:t>: </a:t>
            </a:r>
            <a:r>
              <a:rPr lang="vi-VN" sz="2600" dirty="0">
                <a:latin typeface="Times New Roman" pitchFamily="18" charset="0"/>
                <a:cs typeface="Times New Roman" pitchFamily="18" charset="0"/>
              </a:rPr>
              <a:t>Trong mối liên kết giữa các thực thể, ta cần quan tâm đến lực lượng tham gia liên kết, đó là số bản ghi lớn nhất và nhỏ nhất của thực thể tham gia vào liên kết đó.</a:t>
            </a:r>
          </a:p>
          <a:p>
            <a:pPr lvl="2"/>
            <a:r>
              <a:rPr lang="vi-VN" sz="2600" dirty="0">
                <a:latin typeface="Times New Roman" pitchFamily="18" charset="0"/>
                <a:cs typeface="Times New Roman" pitchFamily="18" charset="0"/>
              </a:rPr>
              <a:t>Ký hiệu: Thêm (min,max) vào mối liên kết. </a:t>
            </a:r>
            <a:endParaRPr lang="en-US" sz="2600" dirty="0">
              <a:latin typeface="Times New Roman" pitchFamily="18" charset="0"/>
              <a:cs typeface="Times New Roman" pitchFamily="18" charset="0"/>
            </a:endParaRPr>
          </a:p>
          <a:p>
            <a:pPr lvl="2"/>
            <a:r>
              <a:rPr lang="vi-VN" sz="2600" dirty="0">
                <a:latin typeface="Times New Roman" pitchFamily="18" charset="0"/>
                <a:cs typeface="Times New Roman" pitchFamily="18" charset="0"/>
              </a:rPr>
              <a:t>Mặc định, min=0, </a:t>
            </a:r>
            <a:r>
              <a:rPr lang="vi-VN" sz="2600" dirty="0" smtClean="0">
                <a:latin typeface="Times New Roman" pitchFamily="18" charset="0"/>
                <a:cs typeface="Times New Roman" pitchFamily="18" charset="0"/>
              </a:rPr>
              <a:t>max=</a:t>
            </a:r>
            <a:r>
              <a:rPr lang="en-US" sz="2600" dirty="0" smtClean="0">
                <a:latin typeface="Times New Roman" pitchFamily="18" charset="0"/>
                <a:cs typeface="Times New Roman" pitchFamily="18" charset="0"/>
              </a:rPr>
              <a:t>n </a:t>
            </a:r>
            <a:endParaRPr lang="vi-VN" dirty="0" smtClean="0"/>
          </a:p>
          <a:p>
            <a:pPr lvl="1"/>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22</a:t>
            </a:fld>
            <a:endParaRPr lang="en-US"/>
          </a:p>
        </p:txBody>
      </p:sp>
    </p:spTree>
    <p:extLst>
      <p:ext uri="{BB962C8B-B14F-4D97-AF65-F5344CB8AC3E}">
        <p14:creationId xmlns:p14="http://schemas.microsoft.com/office/powerpoint/2010/main" val="2056343890"/>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0952"/>
            <a:ext cx="10972800" cy="1143000"/>
          </a:xfrm>
        </p:spPr>
        <p:txBody>
          <a:bodyPr>
            <a:normAutofit/>
          </a:bodyPr>
          <a:lstStyle/>
          <a:p>
            <a:r>
              <a:rPr lang="en-US" dirty="0" err="1" smtClean="0">
                <a:latin typeface="Arial" pitchFamily="34" charset="0"/>
                <a:cs typeface="Arial" pitchFamily="34" charset="0"/>
              </a:rPr>
              <a:t>Ví</a:t>
            </a:r>
            <a:r>
              <a:rPr lang="en-US" dirty="0" smtClean="0">
                <a:latin typeface="Arial" pitchFamily="34" charset="0"/>
                <a:cs typeface="Arial" pitchFamily="34" charset="0"/>
              </a:rPr>
              <a:t> </a:t>
            </a:r>
            <a:r>
              <a:rPr lang="en-US" dirty="0" err="1" smtClean="0">
                <a:latin typeface="Arial" pitchFamily="34" charset="0"/>
                <a:cs typeface="Arial" pitchFamily="34" charset="0"/>
              </a:rPr>
              <a:t>dụ</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en-US" sz="2800" dirty="0" err="1" smtClean="0">
                <a:latin typeface="Times New Roman" pitchFamily="18" charset="0"/>
                <a:cs typeface="Times New Roman" pitchFamily="18" charset="0"/>
              </a:rPr>
              <a:t>Ví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a:t>
            </a:r>
            <a:r>
              <a:rPr lang="en-US" sz="2800" dirty="0" smtClean="0">
                <a:latin typeface="Times New Roman" pitchFamily="18" charset="0"/>
                <a:cs typeface="Times New Roman" pitchFamily="18" charset="0"/>
              </a:rPr>
              <a:t> PHONGBAN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NHANVIEN</a:t>
            </a:r>
            <a:endParaRPr lang="en-US" sz="2800" dirty="0" smtClean="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219201" y="3124201"/>
            <a:ext cx="9048751" cy="1939118"/>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pPr>
              <a:defRPr/>
            </a:pPr>
            <a:fld id="{A303D800-2B31-4B5C-8617-870AB2EE8D48}" type="slidenum">
              <a:rPr lang="en-US" smtClean="0"/>
              <a:pPr>
                <a:defRPr/>
              </a:pPr>
              <a:t>23</a:t>
            </a:fld>
            <a:endParaRPr lang="en-US"/>
          </a:p>
        </p:txBody>
      </p:sp>
    </p:spTree>
    <p:extLst>
      <p:ext uri="{BB962C8B-B14F-4D97-AF65-F5344CB8AC3E}">
        <p14:creationId xmlns:p14="http://schemas.microsoft.com/office/powerpoint/2010/main" val="217313261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665163" lvl="1" algn="just">
              <a:lnSpc>
                <a:spcPct val="105000"/>
              </a:lnSpc>
            </a:pPr>
            <a:r>
              <a:rPr lang="en-US">
                <a:solidFill>
                  <a:srgbClr val="CC00FF"/>
                </a:solidFill>
              </a:rPr>
              <a:t>một - một (</a:t>
            </a:r>
            <a:r>
              <a:rPr lang="en-US" i="1">
                <a:solidFill>
                  <a:srgbClr val="CC00FF"/>
                </a:solidFill>
              </a:rPr>
              <a:t>one-to-one</a:t>
            </a:r>
            <a:r>
              <a:rPr lang="en-US">
                <a:solidFill>
                  <a:srgbClr val="CC00FF"/>
                </a:solidFill>
              </a:rPr>
              <a:t>):</a:t>
            </a:r>
            <a:r>
              <a:rPr lang="en-US"/>
              <a:t> một thể hiện của kiểu thực thể </a:t>
            </a:r>
            <a:r>
              <a:rPr lang="en-US" i="1"/>
              <a:t>a</a:t>
            </a:r>
            <a:r>
              <a:rPr lang="en-US"/>
              <a:t> liên kết với một thể hiện của kiểu thực thể </a:t>
            </a:r>
            <a:r>
              <a:rPr lang="en-US" i="1"/>
              <a:t>b</a:t>
            </a:r>
            <a:r>
              <a:rPr lang="en-US"/>
              <a:t> và ngược lại</a:t>
            </a:r>
          </a:p>
          <a:p>
            <a:pPr marL="665163" lvl="1" algn="just">
              <a:lnSpc>
                <a:spcPct val="105000"/>
              </a:lnSpc>
            </a:pPr>
            <a:r>
              <a:rPr lang="en-US">
                <a:solidFill>
                  <a:srgbClr val="CC00FF"/>
                </a:solidFill>
              </a:rPr>
              <a:t>một - nhiều (one-to-many):</a:t>
            </a:r>
            <a:r>
              <a:rPr lang="en-US"/>
              <a:t> một thể hiện của kiểu thực thể </a:t>
            </a:r>
            <a:r>
              <a:rPr lang="en-US" i="1"/>
              <a:t>a</a:t>
            </a:r>
            <a:r>
              <a:rPr lang="en-US"/>
              <a:t> liên kết với nhiều thể hiện của kiểu thực thể </a:t>
            </a:r>
            <a:r>
              <a:rPr lang="en-US" i="1"/>
              <a:t>b</a:t>
            </a:r>
            <a:r>
              <a:rPr lang="en-US"/>
              <a:t>; ngược lại một thể hiện của kiểu thực thể </a:t>
            </a:r>
            <a:r>
              <a:rPr lang="en-US" i="1"/>
              <a:t>b</a:t>
            </a:r>
            <a:r>
              <a:rPr lang="en-US"/>
              <a:t> chỉ liên kết với một thể hiện của kiểu thực thể </a:t>
            </a:r>
            <a:r>
              <a:rPr lang="en-US" i="1"/>
              <a:t>a</a:t>
            </a:r>
            <a:r>
              <a:rPr lang="en-US"/>
              <a:t>.</a:t>
            </a:r>
          </a:p>
          <a:p>
            <a:pPr marL="665163" lvl="1" algn="just">
              <a:lnSpc>
                <a:spcPct val="105000"/>
              </a:lnSpc>
            </a:pPr>
            <a:r>
              <a:rPr lang="en-US">
                <a:solidFill>
                  <a:srgbClr val="CC00FF"/>
                </a:solidFill>
              </a:rPr>
              <a:t>nhiều - nhiều (many-to-many):</a:t>
            </a:r>
            <a:r>
              <a:rPr lang="en-US"/>
              <a:t> một thể hiện của kiểu thực thể </a:t>
            </a:r>
            <a:r>
              <a:rPr lang="en-US" i="1"/>
              <a:t>a</a:t>
            </a:r>
            <a:r>
              <a:rPr lang="en-US"/>
              <a:t> liên kết với nhiều thể hiện của kiểu thực thể </a:t>
            </a:r>
            <a:r>
              <a:rPr lang="en-US" i="1"/>
              <a:t>b</a:t>
            </a:r>
            <a:r>
              <a:rPr lang="en-US"/>
              <a:t>; ngược lại một thể hiện của kiểu thực thể </a:t>
            </a:r>
            <a:r>
              <a:rPr lang="en-US" i="1"/>
              <a:t>b</a:t>
            </a:r>
            <a:r>
              <a:rPr lang="en-US"/>
              <a:t> liên kết với nhiều thể hiện của kiểu thực thể </a:t>
            </a:r>
            <a:r>
              <a:rPr lang="en-US" i="1"/>
              <a:t>a</a:t>
            </a:r>
            <a:r>
              <a:rPr lang="en-US"/>
              <a:t>.</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24</a:t>
            </a:fld>
            <a:endParaRPr lang="en-US"/>
          </a:p>
        </p:txBody>
      </p:sp>
    </p:spTree>
    <p:extLst>
      <p:ext uri="{BB962C8B-B14F-4D97-AF65-F5344CB8AC3E}">
        <p14:creationId xmlns:p14="http://schemas.microsoft.com/office/powerpoint/2010/main" val="270541231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895" y="527429"/>
            <a:ext cx="10972800" cy="1143000"/>
          </a:xfrm>
        </p:spPr>
        <p:txBody>
          <a:bodyPr/>
          <a:lstStyle/>
          <a:p>
            <a:r>
              <a:rPr lang="en-US"/>
              <a:t>Mối Kết hợp </a:t>
            </a:r>
            <a:r>
              <a:rPr lang="en-US" smtClean="0"/>
              <a:t>1-1</a:t>
            </a:r>
            <a:endParaRPr lang="en-US"/>
          </a:p>
        </p:txBody>
      </p:sp>
      <p:sp>
        <p:nvSpPr>
          <p:cNvPr id="3" name="Content Placeholder 2"/>
          <p:cNvSpPr>
            <a:spLocks noGrp="1"/>
          </p:cNvSpPr>
          <p:nvPr>
            <p:ph idx="1"/>
          </p:nvPr>
        </p:nvSpPr>
        <p:spPr>
          <a:xfrm>
            <a:off x="609600" y="1787857"/>
            <a:ext cx="10972800" cy="4568494"/>
          </a:xfrm>
        </p:spPr>
        <p:txBody>
          <a:bodyPr/>
          <a:lstStyle/>
          <a:p>
            <a:r>
              <a:rPr lang="vi-VN" sz="3200">
                <a:latin typeface="Times New Roman" pitchFamily="18" charset="0"/>
                <a:cs typeface="Times New Roman" pitchFamily="18" charset="0"/>
              </a:rPr>
              <a:t>Ví dụ, mỗi giảng viên được cấp 1 và chỉ một máy tính. Một máy tính chỉ được cấp cho 1 và chỉ một giảng viên</a:t>
            </a:r>
            <a:r>
              <a:rPr lang="vi-VN" sz="3200" smtClean="0">
                <a:latin typeface="Times New Roman" pitchFamily="18" charset="0"/>
                <a:cs typeface="Times New Roman" pitchFamily="18" charset="0"/>
              </a:rPr>
              <a:t>.</a:t>
            </a:r>
            <a:endParaRPr lang="en-US" sz="3200" smtClean="0">
              <a:latin typeface="Times New Roman" pitchFamily="18" charset="0"/>
              <a:cs typeface="Times New Roman" pitchFamily="18" charset="0"/>
            </a:endParaRPr>
          </a:p>
          <a:p>
            <a:endParaRPr lang="en-US" smtClean="0"/>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752" y="2871152"/>
            <a:ext cx="4724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528" y="3556952"/>
            <a:ext cx="6400800" cy="249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351344"/>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2020"/>
            <a:ext cx="10972800" cy="1143000"/>
          </a:xfrm>
        </p:spPr>
        <p:txBody>
          <a:bodyPr/>
          <a:lstStyle/>
          <a:p>
            <a:r>
              <a:rPr lang="en-US"/>
              <a:t>Mối Kết hợp 1-n</a:t>
            </a:r>
          </a:p>
        </p:txBody>
      </p:sp>
      <p:sp>
        <p:nvSpPr>
          <p:cNvPr id="3" name="Content Placeholder 2"/>
          <p:cNvSpPr>
            <a:spLocks noGrp="1"/>
          </p:cNvSpPr>
          <p:nvPr>
            <p:ph idx="1"/>
          </p:nvPr>
        </p:nvSpPr>
        <p:spPr/>
        <p:txBody>
          <a:bodyPr/>
          <a:lstStyle/>
          <a:p>
            <a:r>
              <a:rPr lang="en-US" sz="3200">
                <a:latin typeface="Times New Roman" pitchFamily="18" charset="0"/>
                <a:cs typeface="Times New Roman" pitchFamily="18" charset="0"/>
              </a:rPr>
              <a:t>Ví dụ, mỗi sinh viên thuộc một và chỉ một lớp. Một lớp có nhiều sinh viên</a:t>
            </a:r>
            <a:r>
              <a:rPr lang="en-US" sz="3200" smtClean="0">
                <a:latin typeface="Times New Roman" pitchFamily="18" charset="0"/>
                <a:cs typeface="Times New Roman" pitchFamily="18" charset="0"/>
              </a:rPr>
              <a:t>.</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8" y="2891549"/>
            <a:ext cx="4695825" cy="82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238" y="3875964"/>
            <a:ext cx="46386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47709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57" y="554725"/>
            <a:ext cx="10972800" cy="1143000"/>
          </a:xfrm>
        </p:spPr>
        <p:txBody>
          <a:bodyPr/>
          <a:lstStyle/>
          <a:p>
            <a:r>
              <a:rPr lang="en-US"/>
              <a:t>Mối Kết hợp </a:t>
            </a:r>
            <a:r>
              <a:rPr lang="en-US" smtClean="0"/>
              <a:t>n-n</a:t>
            </a:r>
            <a:endParaRPr lang="en-US"/>
          </a:p>
        </p:txBody>
      </p:sp>
      <p:sp>
        <p:nvSpPr>
          <p:cNvPr id="3" name="Content Placeholder 2"/>
          <p:cNvSpPr>
            <a:spLocks noGrp="1"/>
          </p:cNvSpPr>
          <p:nvPr>
            <p:ph idx="1"/>
          </p:nvPr>
        </p:nvSpPr>
        <p:spPr>
          <a:xfrm>
            <a:off x="568657" y="1803458"/>
            <a:ext cx="10972800" cy="4389120"/>
          </a:xfrm>
        </p:spPr>
        <p:txBody>
          <a:bodyPr/>
          <a:lstStyle/>
          <a:p>
            <a:r>
              <a:rPr lang="en-US" sz="3200">
                <a:latin typeface="Times" pitchFamily="18" charset="0"/>
              </a:rPr>
              <a:t>Ví dụ, </a:t>
            </a:r>
            <a:r>
              <a:rPr lang="en-US" sz="3200" b="1">
                <a:latin typeface="Times" pitchFamily="18" charset="0"/>
              </a:rPr>
              <a:t>Mỗi sinh viên</a:t>
            </a:r>
            <a:r>
              <a:rPr lang="en-US" sz="3200">
                <a:latin typeface="Times" pitchFamily="18" charset="0"/>
              </a:rPr>
              <a:t> học </a:t>
            </a:r>
            <a:r>
              <a:rPr lang="en-US" sz="3200" b="1">
                <a:latin typeface="Times" pitchFamily="18" charset="0"/>
              </a:rPr>
              <a:t>một hoặc nhiều môn học. Một môn học</a:t>
            </a:r>
            <a:r>
              <a:rPr lang="en-US" sz="3200">
                <a:latin typeface="Times" pitchFamily="18" charset="0"/>
              </a:rPr>
              <a:t> có </a:t>
            </a:r>
            <a:r>
              <a:rPr lang="en-US" sz="3200" b="1">
                <a:latin typeface="Times" pitchFamily="18" charset="0"/>
              </a:rPr>
              <a:t>một hoặc nhiều sinh viên</a:t>
            </a:r>
            <a:r>
              <a:rPr lang="en-US" sz="3200">
                <a:latin typeface="Times" pitchFamily="18" charset="0"/>
              </a:rPr>
              <a:t> học</a:t>
            </a:r>
            <a:r>
              <a:rPr lang="en-US" sz="3200" smtClean="0">
                <a:latin typeface="Times" pitchFamily="18" charset="0"/>
              </a:rPr>
              <a:t>.</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27</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095" y="3021985"/>
            <a:ext cx="47339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200" y="3888262"/>
            <a:ext cx="437197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8645801"/>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itchFamily="34" charset="0"/>
                <a:cs typeface="Arial" pitchFamily="34" charset="0"/>
              </a:rPr>
              <a:t>Tập</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yếu</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gọi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gọi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mạnh</a:t>
            </a:r>
            <a:endParaRPr lang="en-US" sz="3200" dirty="0" smtClean="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28</a:t>
            </a:fld>
            <a:endParaRPr lang="en-US"/>
          </a:p>
        </p:txBody>
      </p:sp>
    </p:spTree>
    <p:extLst>
      <p:ext uri="{BB962C8B-B14F-4D97-AF65-F5344CB8AC3E}">
        <p14:creationId xmlns:p14="http://schemas.microsoft.com/office/powerpoint/2010/main" val="213498316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rial" pitchFamily="34" charset="0"/>
                <a:cs typeface="Arial" pitchFamily="34" charset="0"/>
              </a:rPr>
              <a:t>Tập</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dirty="0" err="1">
                <a:latin typeface="Arial" pitchFamily="34" charset="0"/>
                <a:cs typeface="Arial" pitchFamily="34" charset="0"/>
              </a:rPr>
              <a:t>yếu</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en-US" sz="2800" dirty="0" err="1" smtClean="0">
                <a:latin typeface="Times New Roman" pitchFamily="18" charset="0"/>
                <a:cs typeface="Times New Roman" pitchFamily="18" charset="0"/>
              </a:rPr>
              <a:t>Ví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a:t>
            </a:r>
            <a:r>
              <a:rPr lang="en-US" sz="2800" dirty="0" smtClean="0">
                <a:latin typeface="Times New Roman" pitchFamily="18" charset="0"/>
                <a:cs typeface="Times New Roman" pitchFamily="18" charset="0"/>
              </a:rPr>
              <a:t> NHANVIEN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THANNHAN</a:t>
            </a:r>
          </a:p>
          <a:p>
            <a:pPr lvl="1">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NHANVIEN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MANV, </a:t>
            </a:r>
            <a:r>
              <a:rPr lang="en-US" sz="2800" dirty="0" err="1" smtClean="0">
                <a:latin typeface="Times New Roman" pitchFamily="18" charset="0"/>
                <a:cs typeface="Times New Roman" pitchFamily="18" charset="0"/>
              </a:rPr>
              <a:t>Hoten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Diachi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THANNHAN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TENTN,NSTN,PHAI,QUANHE</a:t>
            </a:r>
          </a:p>
          <a:p>
            <a:pPr lvl="1">
              <a:buNone/>
            </a:pP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05656" y="3886201"/>
            <a:ext cx="8816367" cy="1553704"/>
          </a:xfrm>
          <a:prstGeom prst="rect">
            <a:avLst/>
          </a:prstGeom>
          <a:noFill/>
          <a:ln w="9525">
            <a:noFill/>
            <a:miter lim="800000"/>
            <a:headEnd/>
            <a:tailEnd/>
          </a:ln>
        </p:spPr>
      </p:pic>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29</a:t>
            </a:fld>
            <a:endParaRPr lang="en-US"/>
          </a:p>
        </p:txBody>
      </p:sp>
    </p:spTree>
    <p:extLst>
      <p:ext uri="{BB962C8B-B14F-4D97-AF65-F5344CB8AC3E}">
        <p14:creationId xmlns:p14="http://schemas.microsoft.com/office/powerpoint/2010/main" val="114610488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Mục</a:t>
            </a:r>
            <a:r>
              <a:rPr lang="en-US" dirty="0" smtClean="0">
                <a:latin typeface="Arial" pitchFamily="34" charset="0"/>
                <a:cs typeface="Arial" pitchFamily="34" charset="0"/>
              </a:rPr>
              <a:t> </a:t>
            </a:r>
            <a:r>
              <a:rPr lang="en-US" dirty="0" err="1" smtClean="0">
                <a:latin typeface="Arial" pitchFamily="34" charset="0"/>
                <a:cs typeface="Arial" pitchFamily="34" charset="0"/>
              </a:rPr>
              <a:t>tiêu</a:t>
            </a:r>
            <a:endParaRPr lang="en-US" dirty="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C8B7C8DB-B033-4BA1-81E7-6232851DDF50}" type="slidenum">
              <a:rPr lang="en-US" smtClean="0"/>
              <a:pPr>
                <a:defRPr/>
              </a:pPr>
              <a:t>3</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6663"/>
            <a:ext cx="22383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18136" y="5114925"/>
            <a:ext cx="1692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2847976" y="2135188"/>
            <a:ext cx="8762436"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eaLnBrk="1" hangingPunct="1">
              <a:buFont typeface="Wingdings" panose="05000000000000000000" pitchFamily="2" charset="2"/>
              <a:buChar char="Ø"/>
            </a:pPr>
            <a:r>
              <a:rPr lang="en-US" sz="3200" dirty="0" err="1">
                <a:latin typeface="Times New Roman" pitchFamily="18" charset="0"/>
                <a:cs typeface="Times New Roman" pitchFamily="18" charset="0"/>
              </a:rPr>
              <a:t>Trình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bày</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một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mô</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hình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cơ</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sở</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dữ</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liệu</a:t>
            </a:r>
            <a:r>
              <a:rPr lang="en-US" sz="3200" dirty="0">
                <a:latin typeface="Times New Roman" pitchFamily="18" charset="0"/>
                <a:cs typeface="Times New Roman" pitchFamily="18" charset="0"/>
              </a:rPr>
              <a:t> ở </a:t>
            </a:r>
            <a:r>
              <a:rPr lang="en-US" sz="3200" dirty="0" err="1">
                <a:latin typeface="Times New Roman" pitchFamily="18" charset="0"/>
                <a:cs typeface="Times New Roman" pitchFamily="18" charset="0"/>
              </a:rPr>
              <a:t>mức</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niệm</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mô</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hình</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hệ</a:t>
            </a:r>
            <a:r>
              <a:rPr lang="en-US" sz="3200" dirty="0">
                <a:latin typeface="Times New Roman" pitchFamily="18" charset="0"/>
                <a:cs typeface="Times New Roman" pitchFamily="18" charset="0"/>
              </a:rPr>
              <a:t> </a:t>
            </a:r>
          </a:p>
          <a:p>
            <a:pPr eaLnBrk="1" hangingPunct="1">
              <a:buFont typeface="Wingdings" panose="05000000000000000000" pitchFamily="2" charset="2"/>
              <a:buChar char="Ø"/>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Hiểu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khái</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tắc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bản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mô</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endParaRPr lang="en-US" sz="3200" dirty="0" smtClean="0">
              <a:latin typeface="Times New Roman" pitchFamily="18" charset="0"/>
              <a:cs typeface="Times New Roman" pitchFamily="18" charset="0"/>
            </a:endParaRPr>
          </a:p>
          <a:p>
            <a:pPr eaLnBrk="1" hangingPunct="1">
              <a:buFont typeface="Wingdings" panose="05000000000000000000" pitchFamily="2" charset="2"/>
              <a:buChar char="Ø"/>
            </a:pP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 </a:t>
            </a:r>
            <a:r>
              <a:rPr lang="en-US" sz="3200" dirty="0" err="1">
                <a:latin typeface="Times New Roman" pitchFamily="18" charset="0"/>
                <a:cs typeface="Times New Roman" pitchFamily="18" charset="0"/>
              </a:rPr>
              <a:t>quan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hệ</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trên</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toán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tiễn</a:t>
            </a:r>
            <a:r>
              <a:rPr lang="en-US" sz="32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126298661"/>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47688" lvl="1" indent="-200025" algn="just"/>
            <a:r>
              <a:rPr lang="en-US" sz="2800">
                <a:solidFill>
                  <a:srgbClr val="000000"/>
                </a:solidFill>
                <a:latin typeface="Times New Roman" pitchFamily="18" charset="0"/>
                <a:cs typeface="Times New Roman" pitchFamily="18" charset="0"/>
              </a:rPr>
              <a:t>LOAN (Mượn) </a:t>
            </a:r>
            <a:r>
              <a:rPr lang="en-US" sz="2800">
                <a:latin typeface="Times New Roman" pitchFamily="18" charset="0"/>
                <a:cs typeface="Times New Roman" pitchFamily="18" charset="0"/>
              </a:rPr>
              <a:t>là kiểu thực thể mạnh. </a:t>
            </a:r>
          </a:p>
          <a:p>
            <a:pPr marL="547688" lvl="1" indent="-200025" algn="just"/>
            <a:r>
              <a:rPr lang="en-US" sz="2800">
                <a:solidFill>
                  <a:srgbClr val="000000"/>
                </a:solidFill>
                <a:latin typeface="Times New Roman" pitchFamily="18" charset="0"/>
                <a:cs typeface="Times New Roman" pitchFamily="18" charset="0"/>
              </a:rPr>
              <a:t>PAYMENT (Trả) </a:t>
            </a:r>
            <a:r>
              <a:rPr lang="en-US" sz="2800">
                <a:latin typeface="Times New Roman" pitchFamily="18" charset="0"/>
                <a:cs typeface="Times New Roman" pitchFamily="18" charset="0"/>
              </a:rPr>
              <a:t>là kiểu thực thể yếu, lệ thuộc vào LOAN.</a:t>
            </a:r>
          </a:p>
          <a:p>
            <a:pPr marL="547688" lvl="1" indent="-200025" algn="just"/>
            <a:r>
              <a:rPr lang="en-US" sz="2800">
                <a:latin typeface="Times New Roman" pitchFamily="18" charset="0"/>
                <a:cs typeface="Times New Roman" pitchFamily="18" charset="0"/>
              </a:rPr>
              <a:t>Xác định thực thể mạnh và yếu cho 2 thực thể BenhNhan va ThanNhan</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30</a:t>
            </a:fld>
            <a:endParaRPr lang="en-US"/>
          </a:p>
        </p:txBody>
      </p:sp>
    </p:spTree>
    <p:extLst>
      <p:ext uri="{BB962C8B-B14F-4D97-AF65-F5344CB8AC3E}">
        <p14:creationId xmlns:p14="http://schemas.microsoft.com/office/powerpoint/2010/main" val="387891759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134" y="418247"/>
            <a:ext cx="10972800" cy="1143000"/>
          </a:xfrm>
        </p:spPr>
        <p:txBody>
          <a:bodyPr/>
          <a:lstStyle/>
          <a:p>
            <a:r>
              <a:rPr lang="en-US" smtClean="0"/>
              <a:t>Ví dụ</a:t>
            </a:r>
            <a:endParaRPr lang="en-US"/>
          </a:p>
        </p:txBody>
      </p:sp>
      <p:sp>
        <p:nvSpPr>
          <p:cNvPr id="3" name="Content Placeholder 2"/>
          <p:cNvSpPr>
            <a:spLocks noGrp="1"/>
          </p:cNvSpPr>
          <p:nvPr>
            <p:ph idx="1"/>
          </p:nvPr>
        </p:nvSpPr>
        <p:spPr>
          <a:xfrm>
            <a:off x="650543" y="1557798"/>
            <a:ext cx="10972800" cy="4389120"/>
          </a:xfrm>
        </p:spPr>
        <p:txBody>
          <a:bodyPr/>
          <a:lstStyle/>
          <a:p>
            <a:r>
              <a:rPr lang="en-US" sz="2800" smtClean="0">
                <a:latin typeface="Times New Roman" pitchFamily="18" charset="0"/>
                <a:cs typeface="Times New Roman" pitchFamily="18" charset="0"/>
              </a:rPr>
              <a:t>GIANGVIEN gồm các thông tin: MaGV, họ tên, Khoa, Mon-Giảng dạy</a:t>
            </a:r>
          </a:p>
          <a:p>
            <a:r>
              <a:rPr lang="en-US" sz="2800" smtClean="0">
                <a:latin typeface="Times New Roman" pitchFamily="18" charset="0"/>
                <a:cs typeface="Times New Roman" pitchFamily="18" charset="0"/>
              </a:rPr>
              <a:t>LOP gồm các thông tin: MaLop, tên lớp</a:t>
            </a:r>
          </a:p>
          <a:p>
            <a:r>
              <a:rPr lang="en-US" sz="2800" smtClean="0">
                <a:latin typeface="Times New Roman" pitchFamily="18" charset="0"/>
                <a:cs typeface="Times New Roman" pitchFamily="18" charset="0"/>
              </a:rPr>
              <a:t>MONHOC gồm các thông tin: MaMH, TenMH</a:t>
            </a:r>
          </a:p>
          <a:p>
            <a:r>
              <a:rPr lang="en-US" sz="2800" smtClean="0">
                <a:latin typeface="Times New Roman" pitchFamily="18" charset="0"/>
                <a:cs typeface="Times New Roman" pitchFamily="18" charset="0"/>
              </a:rPr>
              <a:t>KHOA  gồm có các thông tin MaKhoa, TenKhoa, SoDT</a:t>
            </a:r>
          </a:p>
          <a:p>
            <a:r>
              <a:rPr lang="en-US" sz="2800" smtClean="0">
                <a:latin typeface="Times New Roman" pitchFamily="18" charset="0"/>
                <a:cs typeface="Times New Roman" pitchFamily="18" charset="0"/>
              </a:rPr>
              <a:t> Mỗi giảng viên đều thuộc về 1 khoa, 1 khoa có nhiều giảng viên</a:t>
            </a:r>
          </a:p>
          <a:p>
            <a:r>
              <a:rPr lang="en-US" sz="2800" smtClean="0">
                <a:latin typeface="Times New Roman" pitchFamily="18" charset="0"/>
                <a:cs typeface="Times New Roman" pitchFamily="18" charset="0"/>
              </a:rPr>
              <a:t>Mỗi giảng viên dạy nhiều môn học, 1 môn học do nhiều giảng viên giảng dạy</a:t>
            </a:r>
          </a:p>
          <a:p>
            <a:r>
              <a:rPr lang="en-US" sz="2800" smtClean="0">
                <a:latin typeface="Times New Roman" pitchFamily="18" charset="0"/>
                <a:cs typeface="Times New Roman" pitchFamily="18" charset="0"/>
              </a:rPr>
              <a:t>Giảng viên có thể dạy nhiều lớp, một lớp sẽ do nhiêu giảng viên tham gia giảng dạy</a:t>
            </a:r>
            <a:endParaRPr lang="en-US" sz="280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31</a:t>
            </a:fld>
            <a:endParaRPr lang="en-US"/>
          </a:p>
        </p:txBody>
      </p:sp>
    </p:spTree>
    <p:extLst>
      <p:ext uri="{BB962C8B-B14F-4D97-AF65-F5344CB8AC3E}">
        <p14:creationId xmlns:p14="http://schemas.microsoft.com/office/powerpoint/2010/main" val="241062102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32</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r>
              <a:rPr lang="en-US" sz="4400" b="1" dirty="0" err="1" smtClean="0">
                <a:solidFill>
                  <a:srgbClr val="002060"/>
                </a:solidFill>
                <a:latin typeface="Tahoma" pitchFamily="34" charset="0"/>
                <a:ea typeface="Tahoma" pitchFamily="34" charset="0"/>
                <a:cs typeface="Tahoma" pitchFamily="34" charset="0"/>
              </a:rPr>
              <a:t>SƠ</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ĐỒ</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THỰC</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THỂ</a:t>
            </a:r>
            <a:r>
              <a:rPr lang="en-US" sz="4400" b="1" dirty="0">
                <a:solidFill>
                  <a:srgbClr val="002060"/>
                </a:solidFill>
                <a:latin typeface="Tahoma" pitchFamily="34" charset="0"/>
                <a:ea typeface="Tahoma" pitchFamily="34" charset="0"/>
                <a:cs typeface="Tahoma" pitchFamily="34" charset="0"/>
              </a:rPr>
              <a:t> </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QUAN</a:t>
            </a:r>
            <a:r>
              <a:rPr lang="en-US" sz="4400" b="1" dirty="0" smtClean="0">
                <a:solidFill>
                  <a:srgbClr val="002060"/>
                </a:solidFill>
                <a:latin typeface="Tahoma" pitchFamily="34" charset="0"/>
                <a:ea typeface="Tahoma" pitchFamily="34" charset="0"/>
                <a:cs typeface="Tahoma" pitchFamily="34" charset="0"/>
              </a:rPr>
              <a:t> </a:t>
            </a:r>
            <a:r>
              <a:rPr lang="en-US" sz="4400" b="1" dirty="0" err="1">
                <a:solidFill>
                  <a:srgbClr val="002060"/>
                </a:solidFill>
                <a:latin typeface="Tahoma" pitchFamily="34" charset="0"/>
                <a:ea typeface="Tahoma" pitchFamily="34" charset="0"/>
                <a:cs typeface="Tahoma" pitchFamily="34" charset="0"/>
              </a:rPr>
              <a:t>HỆ</a:t>
            </a:r>
            <a:r>
              <a:rPr lang="en-US" sz="4400" b="1" dirty="0">
                <a:solidFill>
                  <a:srgbClr val="002060"/>
                </a:solidFill>
                <a:latin typeface="Tahoma" pitchFamily="34" charset="0"/>
                <a:ea typeface="Tahoma" pitchFamily="34" charset="0"/>
                <a:cs typeface="Tahoma" pitchFamily="34" charset="0"/>
              </a:rPr>
              <a:t> </a:t>
            </a:r>
          </a:p>
        </p:txBody>
      </p:sp>
    </p:spTree>
    <p:extLst>
      <p:ext uri="{BB962C8B-B14F-4D97-AF65-F5344CB8AC3E}">
        <p14:creationId xmlns:p14="http://schemas.microsoft.com/office/powerpoint/2010/main" val="258794283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ER</a:t>
            </a:r>
            <a:endParaRPr lang="en-US"/>
          </a:p>
        </p:txBody>
      </p:sp>
      <p:sp>
        <p:nvSpPr>
          <p:cNvPr id="3" name="Content Placeholder 2"/>
          <p:cNvSpPr>
            <a:spLocks noGrp="1"/>
          </p:cNvSpPr>
          <p:nvPr>
            <p:ph idx="1"/>
          </p:nvPr>
        </p:nvSpPr>
        <p:spPr/>
        <p:txBody>
          <a:bodyPr/>
          <a:lstStyle/>
          <a:p>
            <a:r>
              <a:rPr lang="vi-VN" sz="2800" smtClean="0">
                <a:latin typeface="Times New Roman" pitchFamily="18" charset="0"/>
                <a:cs typeface="Times New Roman" pitchFamily="18" charset="0"/>
              </a:rPr>
              <a:t>ER </a:t>
            </a:r>
            <a:r>
              <a:rPr lang="vi-VN" sz="2800">
                <a:latin typeface="Times New Roman" pitchFamily="18" charset="0"/>
                <a:cs typeface="Times New Roman" pitchFamily="18" charset="0"/>
              </a:rPr>
              <a:t>là mô hình trung gian để chuyển những yêu câu quản lý dữ liệu trong thế giới thực thành mô hình CSDL quan hệ</a:t>
            </a:r>
            <a:endParaRPr lang="en-US" sz="280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010" y="3565477"/>
            <a:ext cx="96393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1146413" y="3565477"/>
            <a:ext cx="2333766" cy="185182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smtClean="0"/>
              <a:t>Bài toán thực tế</a:t>
            </a:r>
            <a:endParaRPr lang="en-US" sz="2800" b="1"/>
          </a:p>
        </p:txBody>
      </p:sp>
    </p:spTree>
    <p:extLst>
      <p:ext uri="{BB962C8B-B14F-4D97-AF65-F5344CB8AC3E}">
        <p14:creationId xmlns:p14="http://schemas.microsoft.com/office/powerpoint/2010/main" val="568931496"/>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bước</a:t>
            </a:r>
            <a:r>
              <a:rPr lang="en-US" dirty="0" smtClean="0">
                <a:latin typeface="Arial" pitchFamily="34" charset="0"/>
                <a:cs typeface="Arial" pitchFamily="34" charset="0"/>
              </a:rPr>
              <a:t> </a:t>
            </a:r>
            <a:r>
              <a:rPr lang="en-US" dirty="0" err="1" smtClean="0">
                <a:latin typeface="Arial" pitchFamily="34" charset="0"/>
                <a:cs typeface="Arial" pitchFamily="34" charset="0"/>
              </a:rPr>
              <a:t>xây</a:t>
            </a:r>
            <a:r>
              <a:rPr lang="en-US" dirty="0" smtClean="0">
                <a:latin typeface="Arial" pitchFamily="34" charset="0"/>
                <a:cs typeface="Arial" pitchFamily="34" charset="0"/>
              </a:rPr>
              <a:t> </a:t>
            </a:r>
            <a:r>
              <a:rPr lang="en-US" dirty="0" err="1" smtClean="0">
                <a:latin typeface="Arial" pitchFamily="34" charset="0"/>
                <a:cs typeface="Arial" pitchFamily="34" charset="0"/>
              </a:rPr>
              <a:t>dựng</a:t>
            </a:r>
            <a:r>
              <a:rPr lang="en-US" dirty="0" smtClean="0">
                <a:latin typeface="Arial" pitchFamily="34" charset="0"/>
                <a:cs typeface="Arial" pitchFamily="34" charset="0"/>
              </a:rPr>
              <a:t> </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ER</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b="1" smtClean="0">
                <a:latin typeface="Times New Roman" pitchFamily="18" charset="0"/>
                <a:cs typeface="Times New Roman" pitchFamily="18" charset="0"/>
              </a:rPr>
              <a:t>B1: </a:t>
            </a:r>
            <a:r>
              <a:rPr lang="vi-VN" b="1" smtClean="0">
                <a:latin typeface="Times New Roman" pitchFamily="18" charset="0"/>
                <a:cs typeface="Times New Roman" pitchFamily="18" charset="0"/>
              </a:rPr>
              <a:t>Liệt </a:t>
            </a:r>
            <a:r>
              <a:rPr lang="vi-VN" b="1" dirty="0" smtClean="0">
                <a:latin typeface="Times New Roman" pitchFamily="18" charset="0"/>
                <a:cs typeface="Times New Roman" pitchFamily="18" charset="0"/>
              </a:rPr>
              <a:t>kê, chính xác hóa và lựa chọn thông tin cơ sở</a:t>
            </a:r>
          </a:p>
          <a:p>
            <a:pPr lvl="1"/>
            <a:r>
              <a:rPr lang="vi-VN" dirty="0" smtClean="0">
                <a:latin typeface="Times New Roman" pitchFamily="18" charset="0"/>
                <a:cs typeface="Times New Roman" pitchFamily="18" charset="0"/>
              </a:rPr>
              <a:t>Thuộc tính cần phải đặc trưng</a:t>
            </a:r>
          </a:p>
          <a:p>
            <a:pPr lvl="1"/>
            <a:r>
              <a:rPr lang="vi-VN" dirty="0" smtClean="0">
                <a:latin typeface="Times New Roman" pitchFamily="18" charset="0"/>
                <a:cs typeface="Times New Roman" pitchFamily="18" charset="0"/>
              </a:rPr>
              <a:t>Chọn một thuộc tính một lần, nếu lặp lại thì bỏ qua.</a:t>
            </a:r>
          </a:p>
          <a:p>
            <a:pPr lvl="1"/>
            <a:r>
              <a:rPr lang="vi-VN" dirty="0" smtClean="0">
                <a:latin typeface="Times New Roman" pitchFamily="18" charset="0"/>
                <a:cs typeface="Times New Roman" pitchFamily="18" charset="0"/>
              </a:rPr>
              <a:t>Một thuộc tính phải là sơ cấp</a:t>
            </a:r>
          </a:p>
          <a:p>
            <a:r>
              <a:rPr lang="en-US" b="1" smtClean="0">
                <a:latin typeface="Times New Roman" pitchFamily="18" charset="0"/>
                <a:cs typeface="Times New Roman" pitchFamily="18" charset="0"/>
              </a:rPr>
              <a:t>B2: </a:t>
            </a:r>
            <a:r>
              <a:rPr lang="vi-VN" b="1" smtClean="0">
                <a:latin typeface="Times New Roman" pitchFamily="18" charset="0"/>
                <a:cs typeface="Times New Roman" pitchFamily="18" charset="0"/>
              </a:rPr>
              <a:t>Xác </a:t>
            </a:r>
            <a:r>
              <a:rPr lang="vi-VN" b="1" dirty="0" smtClean="0">
                <a:latin typeface="Times New Roman" pitchFamily="18" charset="0"/>
                <a:cs typeface="Times New Roman" pitchFamily="18" charset="0"/>
              </a:rPr>
              <a:t>định các thực thể và các thuộc tính của nó, sau đó xác định thuộc tính </a:t>
            </a:r>
            <a:r>
              <a:rPr lang="en-US" b="1" dirty="0" err="1" smtClean="0">
                <a:latin typeface="Times New Roman" pitchFamily="18" charset="0"/>
                <a:cs typeface="Times New Roman" pitchFamily="18" charset="0"/>
              </a:rPr>
              <a:t>khóa</a:t>
            </a:r>
            <a:r>
              <a:rPr lang="en-US" b="1" dirty="0" smtClean="0">
                <a:latin typeface="Times New Roman" pitchFamily="18" charset="0"/>
                <a:cs typeface="Times New Roman" pitchFamily="18" charset="0"/>
              </a:rPr>
              <a:t> </a:t>
            </a:r>
            <a:r>
              <a:rPr lang="vi-VN" b="1" dirty="0" smtClean="0">
                <a:latin typeface="Times New Roman" pitchFamily="18" charset="0"/>
                <a:cs typeface="Times New Roman" pitchFamily="18" charset="0"/>
              </a:rPr>
              <a:t>cho từng thực </a:t>
            </a:r>
            <a:r>
              <a:rPr lang="vi-VN" b="1" smtClean="0">
                <a:latin typeface="Times New Roman" pitchFamily="18" charset="0"/>
                <a:cs typeface="Times New Roman" pitchFamily="18" charset="0"/>
              </a:rPr>
              <a:t>thể.</a:t>
            </a:r>
            <a:endParaRPr lang="en-US" b="1" dirty="0" smtClean="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34</a:t>
            </a:fld>
            <a:endParaRPr lang="en-US"/>
          </a:p>
        </p:txBody>
      </p:sp>
    </p:spTree>
    <p:extLst>
      <p:ext uri="{BB962C8B-B14F-4D97-AF65-F5344CB8AC3E}">
        <p14:creationId xmlns:p14="http://schemas.microsoft.com/office/powerpoint/2010/main" val="2961475549"/>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smtClean="0">
                <a:latin typeface="Times New Roman" pitchFamily="18" charset="0"/>
                <a:cs typeface="Times New Roman" pitchFamily="18" charset="0"/>
              </a:rPr>
              <a:t>B3: </a:t>
            </a:r>
            <a:r>
              <a:rPr lang="vi-VN" b="1" smtClean="0">
                <a:latin typeface="Times New Roman" pitchFamily="18" charset="0"/>
                <a:cs typeface="Times New Roman" pitchFamily="18" charset="0"/>
              </a:rPr>
              <a:t>Xác </a:t>
            </a:r>
            <a:r>
              <a:rPr lang="vi-VN" b="1">
                <a:latin typeface="Times New Roman" pitchFamily="18" charset="0"/>
                <a:cs typeface="Times New Roman" pitchFamily="18" charset="0"/>
              </a:rPr>
              <a:t>định các mối quan hệ và các thuộc tính riêng của </a:t>
            </a:r>
            <a:r>
              <a:rPr lang="vi-VN" b="1" smtClean="0">
                <a:latin typeface="Times New Roman" pitchFamily="18" charset="0"/>
                <a:cs typeface="Times New Roman" pitchFamily="18" charset="0"/>
              </a:rPr>
              <a:t>nó</a:t>
            </a:r>
            <a:endParaRPr lang="en-US" b="1" smtClean="0">
              <a:latin typeface="Times New Roman" pitchFamily="18" charset="0"/>
              <a:cs typeface="Times New Roman" pitchFamily="18" charset="0"/>
            </a:endParaRPr>
          </a:p>
          <a:p>
            <a:r>
              <a:rPr lang="en-US" b="1" smtClean="0">
                <a:latin typeface="Times New Roman" pitchFamily="18" charset="0"/>
                <a:cs typeface="Times New Roman" pitchFamily="18" charset="0"/>
              </a:rPr>
              <a:t>B4: </a:t>
            </a:r>
            <a:r>
              <a:rPr lang="vi-VN" b="1" smtClean="0">
                <a:latin typeface="Times New Roman" pitchFamily="18" charset="0"/>
                <a:cs typeface="Times New Roman" pitchFamily="18" charset="0"/>
              </a:rPr>
              <a:t>Vẽ </a:t>
            </a:r>
            <a:r>
              <a:rPr lang="vi-VN" b="1">
                <a:latin typeface="Times New Roman" pitchFamily="18" charset="0"/>
                <a:cs typeface="Times New Roman" pitchFamily="18" charset="0"/>
              </a:rPr>
              <a:t>sơ đồ mô hình thực thể- mối quan hệ, xác định lực lượng tham gia liên kết cho các thực thể. </a:t>
            </a:r>
          </a:p>
          <a:p>
            <a:r>
              <a:rPr lang="en-US" b="1" smtClean="0">
                <a:latin typeface="Times New Roman" pitchFamily="18" charset="0"/>
                <a:cs typeface="Times New Roman" pitchFamily="18" charset="0"/>
              </a:rPr>
              <a:t>B5: </a:t>
            </a:r>
            <a:r>
              <a:rPr lang="vi-VN" b="1" smtClean="0">
                <a:latin typeface="Times New Roman" pitchFamily="18" charset="0"/>
                <a:cs typeface="Times New Roman" pitchFamily="18" charset="0"/>
              </a:rPr>
              <a:t>Chuẩn </a:t>
            </a:r>
            <a:r>
              <a:rPr lang="vi-VN" b="1">
                <a:latin typeface="Times New Roman" pitchFamily="18" charset="0"/>
                <a:cs typeface="Times New Roman" pitchFamily="18" charset="0"/>
              </a:rPr>
              <a:t>hóa sơ đồ và thu gọn sơ đồ</a:t>
            </a:r>
          </a:p>
          <a:p>
            <a:endParaRPr lang="en-US" b="1">
              <a:latin typeface="Times New Roman" pitchFamily="18" charset="0"/>
              <a:cs typeface="Times New Roman" pitchFamily="18" charset="0"/>
            </a:endParaRPr>
          </a:p>
          <a:p>
            <a:pPr marL="0" indent="0">
              <a:buNone/>
            </a:pPr>
            <a:r>
              <a:rPr lang="vi-VN"/>
              <a:t> </a:t>
            </a:r>
            <a:endParaRPr lang="vi-VN" b="1">
              <a:latin typeface="Times New Roman" pitchFamily="18" charset="0"/>
              <a:cs typeface="Times New Roman" pitchFamily="18" charset="0"/>
            </a:endParaRP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35</a:t>
            </a:fld>
            <a:endParaRPr lang="en-US"/>
          </a:p>
        </p:txBody>
      </p:sp>
    </p:spTree>
    <p:extLst>
      <p:ext uri="{BB962C8B-B14F-4D97-AF65-F5344CB8AC3E}">
        <p14:creationId xmlns:p14="http://schemas.microsoft.com/office/powerpoint/2010/main" val="2306894578"/>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08" y="1937982"/>
            <a:ext cx="9868521" cy="4107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2812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487" y="1881330"/>
            <a:ext cx="5433444"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61885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637" y="1897039"/>
            <a:ext cx="6234966" cy="416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19472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027" y="2129051"/>
            <a:ext cx="7915701" cy="357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05258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4</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r>
              <a:rPr lang="en-US" sz="4400" b="1" dirty="0" err="1" smtClean="0">
                <a:solidFill>
                  <a:srgbClr val="002060"/>
                </a:solidFill>
                <a:latin typeface="Tahoma" pitchFamily="34" charset="0"/>
                <a:ea typeface="Tahoma" pitchFamily="34" charset="0"/>
                <a:cs typeface="Tahoma" pitchFamily="34" charset="0"/>
              </a:rPr>
              <a:t>THỰC</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THỂ</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VÀ</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TẬP</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THỰC</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THỂ</a:t>
            </a:r>
            <a:endParaRPr lang="en-US" sz="4400" b="1"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394203458"/>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40</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838" y="914399"/>
            <a:ext cx="4467580" cy="511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833492"/>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Tóm</a:t>
            </a:r>
            <a:r>
              <a:rPr lang="en-US" dirty="0" smtClean="0">
                <a:latin typeface="Arial" pitchFamily="34" charset="0"/>
                <a:cs typeface="Arial" pitchFamily="34" charset="0"/>
              </a:rPr>
              <a:t> </a:t>
            </a:r>
            <a:r>
              <a:rPr lang="en-US" dirty="0" err="1" smtClean="0">
                <a:latin typeface="Arial" pitchFamily="34" charset="0"/>
                <a:cs typeface="Arial" pitchFamily="34" charset="0"/>
              </a:rPr>
              <a:t>tắt</a:t>
            </a:r>
            <a:endParaRPr lang="en-US" dirty="0">
              <a:latin typeface="Arial" pitchFamily="34" charset="0"/>
              <a:cs typeface="Arial" pitchFamily="34" charset="0"/>
            </a:endParaRPr>
          </a:p>
        </p:txBody>
      </p:sp>
      <p:sp>
        <p:nvSpPr>
          <p:cNvPr id="3" name="Content Placeholder 2"/>
          <p:cNvSpPr>
            <a:spLocks noGrp="1"/>
          </p:cNvSpPr>
          <p:nvPr>
            <p:ph idx="1"/>
          </p:nvPr>
        </p:nvSpPr>
        <p:spPr>
          <a:xfrm>
            <a:off x="609600" y="2200759"/>
            <a:ext cx="10972800" cy="4155592"/>
          </a:xfrm>
        </p:spPr>
        <p:txBody>
          <a:bodyPr/>
          <a:lstStyle/>
          <a:p>
            <a:pPr eaLnBrk="1" hangingPunct="1">
              <a:buFont typeface="Wingdings" panose="05000000000000000000" pitchFamily="2" charset="2"/>
              <a:buChar char="Ø"/>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khóa</a:t>
            </a:r>
            <a:endParaRPr lang="en-US" sz="2800" dirty="0" smtClean="0">
              <a:latin typeface="Times New Roman" pitchFamily="18" charset="0"/>
              <a:cs typeface="Times New Roman" pitchFamily="18" charset="0"/>
            </a:endParaRPr>
          </a:p>
          <a:p>
            <a:pPr eaLnBrk="1" hangingPunct="1">
              <a:buFont typeface="Wingdings" panose="05000000000000000000" pitchFamily="2" charset="2"/>
              <a:buChar char="Ø"/>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tin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ta </a:t>
            </a:r>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41</a:t>
            </a:fld>
            <a:endParaRPr lang="en-US"/>
          </a:p>
        </p:txBody>
      </p:sp>
    </p:spTree>
    <p:extLst>
      <p:ext uri="{BB962C8B-B14F-4D97-AF65-F5344CB8AC3E}">
        <p14:creationId xmlns:p14="http://schemas.microsoft.com/office/powerpoint/2010/main" val="282048910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1069382" y="2014780"/>
            <a:ext cx="10724828" cy="4216158"/>
          </a:xfrm>
        </p:spPr>
        <p:txBody>
          <a:bodyPr/>
          <a:lstStyle/>
          <a:p>
            <a:pPr>
              <a:spcBef>
                <a:spcPts val="600"/>
              </a:spcBef>
              <a:buFont typeface="Wingdings" pitchFamily="2" charset="2"/>
              <a:buChar char="Ø"/>
            </a:pP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nghĩa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miền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endParaRPr lang="en-US" sz="2800" dirty="0" smtClean="0">
              <a:latin typeface="Times New Roman" pitchFamily="18" charset="0"/>
              <a:cs typeface="Times New Roman" pitchFamily="18" charset="0"/>
            </a:endParaRPr>
          </a:p>
          <a:p>
            <a:pPr>
              <a:spcBef>
                <a:spcPts val="600"/>
              </a:spcBef>
              <a:buFont typeface="Wingdings" pitchFamily="2" charset="2"/>
              <a:buChar char="Ø"/>
            </a:pP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gì</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gì</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endParaRPr lang="en-US" sz="2800" dirty="0" smtClean="0">
              <a:latin typeface="Times New Roman" pitchFamily="18" charset="0"/>
              <a:cs typeface="Times New Roman" pitchFamily="18" charset="0"/>
            </a:endParaRPr>
          </a:p>
          <a:p>
            <a:pPr>
              <a:spcBef>
                <a:spcPts val="600"/>
              </a:spcBef>
              <a:buFont typeface="Wingdings" pitchFamily="2" charset="2"/>
              <a:buChar char="Ø"/>
            </a:pP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endParaRPr lang="en-US" sz="2800" dirty="0" smtClean="0">
              <a:latin typeface="Times New Roman" pitchFamily="18" charset="0"/>
              <a:cs typeface="Times New Roman" pitchFamily="18" charset="0"/>
            </a:endParaRPr>
          </a:p>
          <a:p>
            <a:pPr>
              <a:spcBef>
                <a:spcPts val="600"/>
              </a:spcBef>
              <a:buFont typeface="Wingdings" pitchFamily="2" charset="2"/>
              <a:buChar char="Ø"/>
            </a:pP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bày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ER</a:t>
            </a:r>
          </a:p>
        </p:txBody>
      </p:sp>
      <p:sp>
        <p:nvSpPr>
          <p:cNvPr id="256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E35D68C-E5E9-414D-AE6E-A93AD4BE98E2}" type="slidenum">
              <a:rPr lang="en-US">
                <a:solidFill>
                  <a:srgbClr val="FFC000"/>
                </a:solidFill>
                <a:latin typeface="Palatino Linotype" pitchFamily="18" charset="0"/>
              </a:rPr>
              <a:pPr/>
              <a:t>42</a:t>
            </a:fld>
            <a:endParaRPr lang="en-US">
              <a:solidFill>
                <a:srgbClr val="FFC000"/>
              </a:solidFill>
              <a:latin typeface="Palatino Linotype" pitchFamily="18" charset="0"/>
            </a:endParaRPr>
          </a:p>
        </p:txBody>
      </p:sp>
      <p:sp>
        <p:nvSpPr>
          <p:cNvPr id="25604" name="Title 1"/>
          <p:cNvSpPr>
            <a:spLocks noGrp="1"/>
          </p:cNvSpPr>
          <p:nvPr>
            <p:ph type="title"/>
          </p:nvPr>
        </p:nvSpPr>
        <p:spPr/>
        <p:txBody>
          <a:bodyPr/>
          <a:lstStyle/>
          <a:p>
            <a:r>
              <a:rPr lang="en-US" dirty="0" err="1" smtClean="0">
                <a:latin typeface="Arial" pitchFamily="34" charset="0"/>
                <a:cs typeface="Arial" pitchFamily="34" charset="0"/>
              </a:rPr>
              <a:t>Câu</a:t>
            </a:r>
            <a:r>
              <a:rPr lang="en-US" dirty="0" smtClean="0">
                <a:latin typeface="Arial" pitchFamily="34" charset="0"/>
                <a:cs typeface="Arial" pitchFamily="34" charset="0"/>
              </a:rPr>
              <a:t> </a:t>
            </a:r>
            <a:r>
              <a:rPr lang="en-US" dirty="0" err="1" smtClean="0">
                <a:latin typeface="Arial" pitchFamily="34" charset="0"/>
                <a:cs typeface="Arial" pitchFamily="34" charset="0"/>
              </a:rPr>
              <a:t>hỏi</a:t>
            </a:r>
            <a:r>
              <a:rPr lang="en-US" dirty="0" smtClean="0">
                <a:latin typeface="Arial" pitchFamily="34" charset="0"/>
                <a:cs typeface="Arial" pitchFamily="34" charset="0"/>
              </a:rPr>
              <a:t> </a:t>
            </a:r>
            <a:r>
              <a:rPr lang="en-US" dirty="0" err="1" smtClean="0">
                <a:latin typeface="Arial" pitchFamily="34" charset="0"/>
                <a:cs typeface="Arial" pitchFamily="34" charset="0"/>
              </a:rPr>
              <a:t>ôn</a:t>
            </a:r>
            <a:r>
              <a:rPr lang="en-US" dirty="0" smtClean="0">
                <a:latin typeface="Arial" pitchFamily="34" charset="0"/>
                <a:cs typeface="Arial" pitchFamily="34" charset="0"/>
              </a:rPr>
              <a:t> </a:t>
            </a:r>
            <a:r>
              <a:rPr lang="en-US" dirty="0" err="1" smtClean="0">
                <a:latin typeface="Arial" pitchFamily="34" charset="0"/>
                <a:cs typeface="Arial" pitchFamily="34" charset="0"/>
              </a:rPr>
              <a:t>tập</a:t>
            </a:r>
            <a:endParaRPr lang="en-US" dirty="0" smtClean="0">
              <a:latin typeface="Arial" pitchFamily="34" charset="0"/>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hành</a:t>
            </a:r>
            <a:endParaRPr lang="en-US" dirty="0" smtClean="0">
              <a:latin typeface="Arial" pitchFamily="34" charset="0"/>
              <a:cs typeface="Arial" pitchFamily="34" charset="0"/>
            </a:endParaRPr>
          </a:p>
        </p:txBody>
      </p:sp>
      <p:sp>
        <p:nvSpPr>
          <p:cNvPr id="3" name="Content Placeholder 2"/>
          <p:cNvSpPr>
            <a:spLocks noGrp="1"/>
          </p:cNvSpPr>
          <p:nvPr>
            <p:ph idx="1"/>
          </p:nvPr>
        </p:nvSpPr>
        <p:spPr>
          <a:xfrm>
            <a:off x="1550988" y="1966913"/>
            <a:ext cx="4554537" cy="2322512"/>
          </a:xfrm>
        </p:spPr>
        <p:txBody>
          <a:bodyPr/>
          <a:lstStyle/>
          <a:p>
            <a:pPr algn="just" eaLnBrk="1" hangingPunct="1">
              <a:defRPr/>
            </a:pPr>
            <a:r>
              <a:rPr lang="en-US" sz="2800" b="1" dirty="0" err="1" smtClean="0">
                <a:latin typeface="Times New Roman" panose="02020603050405020304" pitchFamily="18" charset="0"/>
                <a:cs typeface="Times New Roman" panose="02020603050405020304" pitchFamily="18" charset="0"/>
                <a:hlinkClick r:id="rId2" action="ppaction://hlinkfile"/>
              </a:rPr>
              <a:t>Bài</a:t>
            </a:r>
            <a:r>
              <a:rPr lang="en-US" sz="2800" b="1" dirty="0" smtClean="0">
                <a:latin typeface="Times New Roman" panose="02020603050405020304" pitchFamily="18" charset="0"/>
                <a:cs typeface="Times New Roman" panose="02020603050405020304" pitchFamily="18" charset="0"/>
                <a:hlinkClick r:id="rId2" action="ppaction://hlinkfile"/>
              </a:rPr>
              <a:t> </a:t>
            </a:r>
            <a:r>
              <a:rPr lang="en-US" sz="2800" b="1" dirty="0" err="1" smtClean="0">
                <a:latin typeface="Times New Roman" panose="02020603050405020304" pitchFamily="18" charset="0"/>
                <a:cs typeface="Times New Roman" panose="02020603050405020304" pitchFamily="18" charset="0"/>
                <a:hlinkClick r:id="rId2" action="ppaction://hlinkfile"/>
              </a:rPr>
              <a:t>thực</a:t>
            </a:r>
            <a:r>
              <a:rPr lang="en-US" sz="2800" b="1" dirty="0" smtClean="0">
                <a:latin typeface="Times New Roman" panose="02020603050405020304" pitchFamily="18" charset="0"/>
                <a:cs typeface="Times New Roman" panose="02020603050405020304" pitchFamily="18" charset="0"/>
                <a:hlinkClick r:id="rId2" action="ppaction://hlinkfile"/>
              </a:rPr>
              <a:t> </a:t>
            </a:r>
            <a:r>
              <a:rPr lang="en-US" sz="2800" b="1" dirty="0" err="1" smtClean="0">
                <a:latin typeface="Times New Roman" panose="02020603050405020304" pitchFamily="18" charset="0"/>
                <a:cs typeface="Times New Roman" panose="02020603050405020304" pitchFamily="18" charset="0"/>
                <a:hlinkClick r:id="rId2" action="ppaction://hlinkfile"/>
              </a:rPr>
              <a:t>hành</a:t>
            </a:r>
            <a:r>
              <a:rPr lang="en-US" sz="2800" b="1" dirty="0" smtClean="0">
                <a:latin typeface="Times New Roman" panose="02020603050405020304" pitchFamily="18" charset="0"/>
                <a:cs typeface="Times New Roman" panose="02020603050405020304" pitchFamily="18" charset="0"/>
                <a:hlinkClick r:id="rId2" action="ppaction://hlinkfile"/>
              </a:rPr>
              <a:t> </a:t>
            </a:r>
            <a:r>
              <a:rPr lang="en-US" sz="2800" b="1" dirty="0">
                <a:latin typeface="Times New Roman" panose="02020603050405020304" pitchFamily="18" charset="0"/>
                <a:cs typeface="Times New Roman" panose="02020603050405020304" pitchFamily="18" charset="0"/>
                <a:hlinkClick r:id="rId2" action="ppaction://hlinkfile"/>
              </a:rPr>
              <a:t>2</a:t>
            </a:r>
            <a:r>
              <a:rPr lang="en-US" sz="2800" b="1" dirty="0" smtClean="0">
                <a:latin typeface="Times New Roman" panose="02020603050405020304" pitchFamily="18" charset="0"/>
                <a:cs typeface="Times New Roman" panose="02020603050405020304" pitchFamily="18" charset="0"/>
                <a:hlinkClick r:id="rId2" action="ppaction://hlinkfile"/>
              </a:rPr>
              <a:t>.1</a:t>
            </a:r>
            <a:endParaRPr lang="en-US" sz="2800" b="1" dirty="0" smtClean="0">
              <a:latin typeface="Times New Roman" panose="02020603050405020304" pitchFamily="18" charset="0"/>
              <a:cs typeface="Times New Roman" panose="02020603050405020304" pitchFamily="18" charset="0"/>
            </a:endParaRPr>
          </a:p>
          <a:p>
            <a:pPr algn="just" eaLnBrk="1" hangingPunct="1">
              <a:defRPr/>
            </a:pPr>
            <a:r>
              <a:rPr lang="en-US" sz="2800" b="1" dirty="0" err="1" smtClean="0">
                <a:latin typeface="Times New Roman" panose="02020603050405020304" pitchFamily="18" charset="0"/>
                <a:cs typeface="Times New Roman" panose="02020603050405020304" pitchFamily="18" charset="0"/>
                <a:hlinkClick r:id="rId3" action="ppaction://hlinkfile"/>
              </a:rPr>
              <a:t>Bài</a:t>
            </a:r>
            <a:r>
              <a:rPr lang="en-US" sz="2800" b="1" dirty="0" smtClean="0">
                <a:latin typeface="Times New Roman" panose="02020603050405020304" pitchFamily="18" charset="0"/>
                <a:cs typeface="Times New Roman" panose="02020603050405020304" pitchFamily="18" charset="0"/>
                <a:hlinkClick r:id="rId3" action="ppaction://hlinkfile"/>
              </a:rPr>
              <a:t> </a:t>
            </a:r>
            <a:r>
              <a:rPr lang="en-US" sz="2800" b="1" dirty="0" err="1" smtClean="0">
                <a:latin typeface="Times New Roman" panose="02020603050405020304" pitchFamily="18" charset="0"/>
                <a:cs typeface="Times New Roman" panose="02020603050405020304" pitchFamily="18" charset="0"/>
                <a:hlinkClick r:id="rId3" action="ppaction://hlinkfile"/>
              </a:rPr>
              <a:t>thực</a:t>
            </a:r>
            <a:r>
              <a:rPr lang="en-US" sz="2800" b="1" dirty="0" smtClean="0">
                <a:latin typeface="Times New Roman" panose="02020603050405020304" pitchFamily="18" charset="0"/>
                <a:cs typeface="Times New Roman" panose="02020603050405020304" pitchFamily="18" charset="0"/>
                <a:hlinkClick r:id="rId3" action="ppaction://hlinkfile"/>
              </a:rPr>
              <a:t> </a:t>
            </a:r>
            <a:r>
              <a:rPr lang="en-US" sz="2800" b="1" dirty="0" err="1" smtClean="0">
                <a:latin typeface="Times New Roman" panose="02020603050405020304" pitchFamily="18" charset="0"/>
                <a:cs typeface="Times New Roman" panose="02020603050405020304" pitchFamily="18" charset="0"/>
                <a:hlinkClick r:id="rId3" action="ppaction://hlinkfile"/>
              </a:rPr>
              <a:t>hành</a:t>
            </a:r>
            <a:r>
              <a:rPr lang="en-US" sz="2800" b="1" dirty="0" smtClean="0">
                <a:latin typeface="Times New Roman" panose="02020603050405020304" pitchFamily="18" charset="0"/>
                <a:cs typeface="Times New Roman" panose="02020603050405020304" pitchFamily="18" charset="0"/>
                <a:hlinkClick r:id="rId3" action="ppaction://hlinkfile"/>
              </a:rPr>
              <a:t> </a:t>
            </a:r>
            <a:r>
              <a:rPr lang="en-US" sz="2800" b="1" dirty="0">
                <a:latin typeface="Times New Roman" panose="02020603050405020304" pitchFamily="18" charset="0"/>
                <a:cs typeface="Times New Roman" panose="02020603050405020304" pitchFamily="18" charset="0"/>
                <a:hlinkClick r:id="rId3" action="ppaction://hlinkfile"/>
              </a:rPr>
              <a:t>2</a:t>
            </a:r>
            <a:r>
              <a:rPr lang="en-US" sz="2800" b="1" dirty="0" smtClean="0">
                <a:latin typeface="Times New Roman" panose="02020603050405020304" pitchFamily="18" charset="0"/>
                <a:cs typeface="Times New Roman" panose="02020603050405020304" pitchFamily="18" charset="0"/>
                <a:hlinkClick r:id="rId3" action="ppaction://hlinkfile"/>
              </a:rPr>
              <a:t>.2</a:t>
            </a:r>
            <a:endParaRPr lang="en-US" sz="2800" b="1" dirty="0" smtClean="0">
              <a:latin typeface="Times New Roman" panose="02020603050405020304" pitchFamily="18" charset="0"/>
              <a:cs typeface="Times New Roman" panose="02020603050405020304" pitchFamily="18" charset="0"/>
            </a:endParaRPr>
          </a:p>
          <a:p>
            <a:pPr algn="just" eaLnBrk="1" hangingPunct="1">
              <a:defRPr/>
            </a:pPr>
            <a:r>
              <a:rPr lang="en-US" sz="2800" b="1" dirty="0" err="1" smtClean="0">
                <a:latin typeface="Times New Roman" panose="02020603050405020304" pitchFamily="18" charset="0"/>
                <a:cs typeface="Times New Roman" panose="02020603050405020304" pitchFamily="18" charset="0"/>
                <a:hlinkClick r:id="rId4" action="ppaction://hlinkfile"/>
              </a:rPr>
              <a:t>Bài</a:t>
            </a:r>
            <a:r>
              <a:rPr lang="en-US" sz="2800" b="1" dirty="0" smtClean="0">
                <a:latin typeface="Times New Roman" panose="02020603050405020304" pitchFamily="18" charset="0"/>
                <a:cs typeface="Times New Roman" panose="02020603050405020304" pitchFamily="18" charset="0"/>
                <a:hlinkClick r:id="rId4" action="ppaction://hlinkfile"/>
              </a:rPr>
              <a:t> </a:t>
            </a:r>
            <a:r>
              <a:rPr lang="en-US" sz="2800" b="1" dirty="0" err="1" smtClean="0">
                <a:latin typeface="Times New Roman" panose="02020603050405020304" pitchFamily="18" charset="0"/>
                <a:cs typeface="Times New Roman" panose="02020603050405020304" pitchFamily="18" charset="0"/>
                <a:hlinkClick r:id="rId4" action="ppaction://hlinkfile"/>
              </a:rPr>
              <a:t>thực</a:t>
            </a:r>
            <a:r>
              <a:rPr lang="en-US" sz="2800" b="1" dirty="0" smtClean="0">
                <a:latin typeface="Times New Roman" panose="02020603050405020304" pitchFamily="18" charset="0"/>
                <a:cs typeface="Times New Roman" panose="02020603050405020304" pitchFamily="18" charset="0"/>
                <a:hlinkClick r:id="rId4" action="ppaction://hlinkfile"/>
              </a:rPr>
              <a:t> </a:t>
            </a:r>
            <a:r>
              <a:rPr lang="en-US" sz="2800" b="1" dirty="0" err="1" smtClean="0">
                <a:latin typeface="Times New Roman" panose="02020603050405020304" pitchFamily="18" charset="0"/>
                <a:cs typeface="Times New Roman" panose="02020603050405020304" pitchFamily="18" charset="0"/>
                <a:hlinkClick r:id="rId4" action="ppaction://hlinkfile"/>
              </a:rPr>
              <a:t>hành</a:t>
            </a:r>
            <a:r>
              <a:rPr lang="en-US" sz="2800" b="1" dirty="0" smtClean="0">
                <a:latin typeface="Times New Roman" panose="02020603050405020304" pitchFamily="18" charset="0"/>
                <a:cs typeface="Times New Roman" panose="02020603050405020304" pitchFamily="18" charset="0"/>
                <a:hlinkClick r:id="rId4" action="ppaction://hlinkfile"/>
              </a:rPr>
              <a:t> </a:t>
            </a:r>
            <a:r>
              <a:rPr lang="en-US" sz="2800" b="1" dirty="0">
                <a:latin typeface="Times New Roman" panose="02020603050405020304" pitchFamily="18" charset="0"/>
                <a:cs typeface="Times New Roman" panose="02020603050405020304" pitchFamily="18" charset="0"/>
                <a:hlinkClick r:id="rId4" action="ppaction://hlinkfile"/>
              </a:rPr>
              <a:t>2</a:t>
            </a:r>
            <a:r>
              <a:rPr lang="en-US" sz="2800" b="1" dirty="0" smtClean="0">
                <a:latin typeface="Times New Roman" panose="02020603050405020304" pitchFamily="18" charset="0"/>
                <a:cs typeface="Times New Roman" panose="02020603050405020304" pitchFamily="18" charset="0"/>
                <a:hlinkClick r:id="rId4" action="ppaction://hlinkfile"/>
              </a:rPr>
              <a:t>.3</a:t>
            </a:r>
            <a:endParaRPr lang="en-US" sz="2800" b="1"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endParaRPr lang="en-US" dirty="0"/>
          </a:p>
        </p:txBody>
      </p:sp>
      <p:sp>
        <p:nvSpPr>
          <p:cNvPr id="2662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1861748-79C9-4D6A-8ED2-54C9BDD97E6A}" type="slidenum">
              <a:rPr lang="en-US">
                <a:solidFill>
                  <a:srgbClr val="FFC000"/>
                </a:solidFill>
                <a:latin typeface="Palatino Linotype" pitchFamily="18" charset="0"/>
              </a:rPr>
              <a:pPr/>
              <a:t>43</a:t>
            </a:fld>
            <a:endParaRPr lang="en-US">
              <a:solidFill>
                <a:srgbClr val="FFC000"/>
              </a:solidFill>
              <a:latin typeface="Palatino Linotype" pitchFamily="18" charset="0"/>
            </a:endParaRPr>
          </a:p>
        </p:txBody>
      </p:sp>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704850"/>
            <a:ext cx="10972800" cy="1054100"/>
          </a:xfrm>
        </p:spPr>
        <p:txBody>
          <a:bodyPr/>
          <a:lstStyle/>
          <a:p>
            <a:r>
              <a:rPr lang="en-US" dirty="0" err="1" smtClean="0">
                <a:latin typeface="Arial" pitchFamily="34" charset="0"/>
                <a:cs typeface="Arial" pitchFamily="34" charset="0"/>
              </a:rPr>
              <a:t>Câu</a:t>
            </a:r>
            <a:r>
              <a:rPr lang="en-US" dirty="0" smtClean="0">
                <a:latin typeface="Arial" pitchFamily="34" charset="0"/>
                <a:cs typeface="Arial" pitchFamily="34" charset="0"/>
              </a:rPr>
              <a:t> </a:t>
            </a:r>
            <a:r>
              <a:rPr lang="en-US" dirty="0" err="1" smtClean="0">
                <a:latin typeface="Arial" pitchFamily="34" charset="0"/>
                <a:cs typeface="Arial" pitchFamily="34" charset="0"/>
              </a:rPr>
              <a:t>hỏi</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thảo</a:t>
            </a:r>
            <a:r>
              <a:rPr lang="en-US" dirty="0" smtClean="0">
                <a:latin typeface="Arial" pitchFamily="34" charset="0"/>
                <a:cs typeface="Arial" pitchFamily="34" charset="0"/>
              </a:rPr>
              <a:t> </a:t>
            </a:r>
            <a:r>
              <a:rPr lang="en-US" dirty="0" err="1" smtClean="0">
                <a:latin typeface="Arial" pitchFamily="34" charset="0"/>
                <a:cs typeface="Arial" pitchFamily="34" charset="0"/>
              </a:rPr>
              <a:t>luận</a:t>
            </a:r>
            <a:endParaRPr lang="en-US" dirty="0" smtClean="0">
              <a:latin typeface="Arial" pitchFamily="34" charset="0"/>
              <a:cs typeface="Arial" pitchFamily="34" charset="0"/>
            </a:endParaRPr>
          </a:p>
        </p:txBody>
      </p:sp>
      <p:sp>
        <p:nvSpPr>
          <p:cNvPr id="27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0C6844BD-AD8C-4167-846E-31EB131EED87}" type="slidenum">
              <a:rPr lang="en-US">
                <a:solidFill>
                  <a:srgbClr val="FFC000"/>
                </a:solidFill>
                <a:latin typeface="Palatino Linotype" pitchFamily="18" charset="0"/>
              </a:rPr>
              <a:pPr/>
              <a:t>44</a:t>
            </a:fld>
            <a:endParaRPr lang="en-US">
              <a:solidFill>
                <a:srgbClr val="FFC000"/>
              </a:solidFill>
              <a:latin typeface="Palatino Linotype" pitchFamily="18" charset="0"/>
            </a:endParaRPr>
          </a:p>
        </p:txBody>
      </p:sp>
      <p:pic>
        <p:nvPicPr>
          <p:cNvPr id="27652"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644900" y="2044700"/>
            <a:ext cx="3481388" cy="3468688"/>
          </a:xfrm>
          <a:noFill/>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57" y="541077"/>
            <a:ext cx="10972800" cy="1143000"/>
          </a:xfrm>
        </p:spPr>
        <p:txBody>
          <a:bodyPr>
            <a:normAutofit/>
          </a:bodyPr>
          <a:lstStyle/>
          <a:p>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10000"/>
          </a:bodyPr>
          <a:lstStyle/>
          <a:p>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(entity)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tồn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biệt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a:t>
            </a:r>
            <a:endParaRPr lang="en-US" sz="3200" dirty="0" smtClean="0">
              <a:latin typeface="Times New Roman" pitchFamily="18" charset="0"/>
              <a:cs typeface="Times New Roman" pitchFamily="18" charset="0"/>
            </a:endParaRPr>
          </a:p>
          <a:p>
            <a:pPr marL="293687" indent="-312738" algn="just">
              <a:lnSpc>
                <a:spcPct val="150000"/>
              </a:lnSpc>
            </a:pPr>
            <a:r>
              <a:rPr lang="en-US" sz="3400" dirty="0" err="1" smtClean="0">
                <a:latin typeface="Times New Roman" pitchFamily="18" charset="0"/>
                <a:cs typeface="Times New Roman" pitchFamily="18" charset="0"/>
              </a:rPr>
              <a:t>Ví</a:t>
            </a:r>
            <a:r>
              <a:rPr lang="en-US" sz="3400" dirty="0" smtClean="0">
                <a:latin typeface="Times New Roman" pitchFamily="18" charset="0"/>
                <a:cs typeface="Times New Roman" pitchFamily="18" charset="0"/>
              </a:rPr>
              <a:t> </a:t>
            </a:r>
            <a:r>
              <a:rPr lang="en-US" sz="3400" err="1" smtClean="0">
                <a:latin typeface="Times New Roman" pitchFamily="18" charset="0"/>
                <a:cs typeface="Times New Roman" pitchFamily="18" charset="0"/>
              </a:rPr>
              <a:t>dụ</a:t>
            </a:r>
            <a:r>
              <a:rPr lang="en-US" sz="3400" smtClean="0">
                <a:latin typeface="Times New Roman" pitchFamily="18" charset="0"/>
                <a:cs typeface="Times New Roman" pitchFamily="18" charset="0"/>
              </a:rPr>
              <a:t>:</a:t>
            </a:r>
          </a:p>
          <a:p>
            <a:pPr marL="965199" lvl="2" indent="-342900" algn="just">
              <a:lnSpc>
                <a:spcPct val="150000"/>
              </a:lnSpc>
            </a:pPr>
            <a:r>
              <a:rPr lang="en-US" sz="2800" smtClean="0">
                <a:latin typeface="Times New Roman" pitchFamily="18" charset="0"/>
                <a:cs typeface="Times New Roman" pitchFamily="18" charset="0"/>
              </a:rPr>
              <a:t>Một </a:t>
            </a:r>
            <a:r>
              <a:rPr lang="en-US" sz="2800">
                <a:latin typeface="Times New Roman" pitchFamily="18" charset="0"/>
                <a:cs typeface="Times New Roman" pitchFamily="18" charset="0"/>
              </a:rPr>
              <a:t>người như nhân viên, sinh viên,..</a:t>
            </a:r>
          </a:p>
          <a:p>
            <a:pPr marL="965199" lvl="2" indent="-342900" algn="just">
              <a:lnSpc>
                <a:spcPct val="150000"/>
              </a:lnSpc>
            </a:pPr>
            <a:r>
              <a:rPr lang="en-US" sz="2800" smtClean="0">
                <a:latin typeface="Times New Roman" pitchFamily="18" charset="0"/>
                <a:cs typeface="Times New Roman" pitchFamily="18" charset="0"/>
              </a:rPr>
              <a:t>Một </a:t>
            </a:r>
            <a:r>
              <a:rPr lang="en-US" sz="2800">
                <a:latin typeface="Times New Roman" pitchFamily="18" charset="0"/>
                <a:cs typeface="Times New Roman" pitchFamily="18" charset="0"/>
              </a:rPr>
              <a:t>nơi chốn như thành phố, đất nước,..</a:t>
            </a:r>
          </a:p>
          <a:p>
            <a:pPr marL="965199" lvl="2" indent="-342900" algn="just">
              <a:lnSpc>
                <a:spcPct val="150000"/>
              </a:lnSpc>
            </a:pPr>
            <a:r>
              <a:rPr lang="en-US" sz="2800">
                <a:latin typeface="Times New Roman" pitchFamily="18" charset="0"/>
                <a:cs typeface="Times New Roman" pitchFamily="18" charset="0"/>
              </a:rPr>
              <a:t>Một sự kiện như mua hàng, trả lương,..</a:t>
            </a:r>
          </a:p>
          <a:p>
            <a:pPr marL="965199" lvl="2" indent="-342900" algn="just">
              <a:lnSpc>
                <a:spcPct val="150000"/>
              </a:lnSpc>
            </a:pPr>
            <a:r>
              <a:rPr lang="en-US" sz="2800">
                <a:latin typeface="Times New Roman" pitchFamily="18" charset="0"/>
                <a:cs typeface="Times New Roman" pitchFamily="18" charset="0"/>
              </a:rPr>
              <a:t>Một khái niệm như môn học, tài khoản,…</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5</a:t>
            </a:fld>
            <a:endParaRPr lang="en-US"/>
          </a:p>
        </p:txBody>
      </p:sp>
    </p:spTree>
    <p:extLst>
      <p:ext uri="{BB962C8B-B14F-4D97-AF65-F5344CB8AC3E}">
        <p14:creationId xmlns:p14="http://schemas.microsoft.com/office/powerpoint/2010/main" val="71945273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itchFamily="34" charset="0"/>
                <a:cs typeface="Arial" pitchFamily="34" charset="0"/>
              </a:rPr>
              <a:t>Tập</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(entity set)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cùng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hoặc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cùng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thuộc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tính</a:t>
            </a:r>
            <a:endParaRPr lang="en-US" sz="3200" dirty="0" smtClean="0">
              <a:latin typeface="Times New Roman" pitchFamily="18" charset="0"/>
              <a:cs typeface="Times New Roman" pitchFamily="18" charset="0"/>
            </a:endParaRPr>
          </a:p>
          <a:p>
            <a:r>
              <a:rPr lang="en-US" sz="3200" dirty="0" err="1" smtClean="0">
                <a:latin typeface="Times New Roman" pitchFamily="18" charset="0"/>
                <a:cs typeface="Times New Roman" pitchFamily="18" charset="0"/>
              </a:rPr>
              <a:t>Ví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a:t>
            </a:r>
            <a:r>
              <a:rPr lang="en-US" sz="3200" dirty="0" smtClean="0">
                <a:latin typeface="Times New Roman" pitchFamily="18" charset="0"/>
                <a:cs typeface="Times New Roman" pitchFamily="18" charset="0"/>
              </a:rPr>
              <a:t>: -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viên</a:t>
            </a:r>
            <a:r>
              <a:rPr lang="en-US" sz="3200" dirty="0" smtClean="0">
                <a:latin typeface="Times New Roman" pitchFamily="18" charset="0"/>
                <a:cs typeface="Times New Roman" pitchFamily="18" charset="0"/>
              </a:rPr>
              <a:t> </a:t>
            </a:r>
          </a:p>
          <a:p>
            <a:pPr marL="0" indent="0">
              <a:buNone/>
            </a:pPr>
            <a:r>
              <a:rPr lang="en-US" sz="3200" dirty="0" smtClean="0">
                <a:latin typeface="Times New Roman" pitchFamily="18" charset="0"/>
                <a:cs typeface="Times New Roman" pitchFamily="18" charset="0"/>
              </a:rPr>
              <a:t>	      -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phòng</a:t>
            </a:r>
            <a:r>
              <a:rPr lang="en-US" sz="3200" dirty="0" smtClean="0">
                <a:latin typeface="Times New Roman" pitchFamily="18" charset="0"/>
                <a:cs typeface="Times New Roman" pitchFamily="18" charset="0"/>
              </a:rPr>
              <a:t> ban</a:t>
            </a:r>
          </a:p>
          <a:p>
            <a:pPr marL="0" indent="0">
              <a:buNone/>
            </a:pPr>
            <a:endParaRPr lang="en-US" sz="3200" dirty="0" smtClean="0">
              <a:latin typeface="Times New Roman" pitchFamily="18" charset="0"/>
              <a:cs typeface="Times New Roman" pitchFamily="18" charset="0"/>
            </a:endParaRPr>
          </a:p>
          <a:p>
            <a:pPr>
              <a:buNone/>
            </a:pPr>
            <a:r>
              <a:rPr lang="en-US" sz="3200" b="1" i="1" u="sng" dirty="0" err="1" smtClean="0">
                <a:latin typeface="Times New Roman" pitchFamily="18" charset="0"/>
                <a:cs typeface="Times New Roman" pitchFamily="18" charset="0"/>
              </a:rPr>
              <a:t>Ghi</a:t>
            </a:r>
            <a:r>
              <a:rPr lang="en-US" sz="3200" b="1" i="1" u="sng" dirty="0" smtClean="0">
                <a:latin typeface="Times New Roman" pitchFamily="18" charset="0"/>
                <a:cs typeface="Times New Roman" pitchFamily="18" charset="0"/>
              </a:rPr>
              <a:t> </a:t>
            </a:r>
            <a:r>
              <a:rPr lang="en-US" sz="3200" b="1" i="1" u="sng" dirty="0" err="1" smtClean="0">
                <a:latin typeface="Times New Roman" pitchFamily="18" charset="0"/>
                <a:cs typeface="Times New Roman" pitchFamily="18" charset="0"/>
              </a:rPr>
              <a:t>chú</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biểu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diễn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6</a:t>
            </a:fld>
            <a:endParaRPr lang="en-US"/>
          </a:p>
        </p:txBody>
      </p:sp>
    </p:spTree>
    <p:extLst>
      <p:ext uri="{BB962C8B-B14F-4D97-AF65-F5344CB8AC3E}">
        <p14:creationId xmlns:p14="http://schemas.microsoft.com/office/powerpoint/2010/main" val="200463804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7</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r>
              <a:rPr lang="en-US" sz="4400" b="1" dirty="0" err="1" smtClean="0">
                <a:solidFill>
                  <a:srgbClr val="002060"/>
                </a:solidFill>
                <a:latin typeface="Tahoma" pitchFamily="34" charset="0"/>
                <a:ea typeface="Tahoma" pitchFamily="34" charset="0"/>
                <a:cs typeface="Tahoma" pitchFamily="34" charset="0"/>
              </a:rPr>
              <a:t>THUỘC</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TÍNH</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VÀ</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KHÓA</a:t>
            </a:r>
            <a:endParaRPr lang="en-US" sz="4400" b="1"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00592705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Thuộc</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r>
              <a:rPr lang="en-US" sz="2800" dirty="0" err="1" smtClean="0">
                <a:latin typeface="Times New Roman" pitchFamily="18" charset="0"/>
                <a:cs typeface="Times New Roman" pitchFamily="18" charset="0"/>
              </a:rPr>
              <a:t>Mỗi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gọi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p>
          <a:p>
            <a:r>
              <a:rPr lang="en-US" sz="2800" dirty="0" err="1" smtClean="0">
                <a:latin typeface="Times New Roman" pitchFamily="18" charset="0"/>
                <a:cs typeface="Times New Roman" pitchFamily="18" charset="0"/>
              </a:rPr>
              <a:t>Mỗi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bởi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tin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mỗi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gọi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miền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3200" b="1" i="1" u="sng" dirty="0" err="1">
                <a:latin typeface="Times New Roman" pitchFamily="18" charset="0"/>
                <a:cs typeface="Times New Roman" pitchFamily="18" charset="0"/>
              </a:rPr>
              <a:t>Ghi</a:t>
            </a:r>
            <a:r>
              <a:rPr lang="en-US" sz="3200" b="1" i="1" u="sng" dirty="0">
                <a:latin typeface="Times New Roman" pitchFamily="18" charset="0"/>
                <a:cs typeface="Times New Roman" pitchFamily="18" charset="0"/>
              </a:rPr>
              <a:t> </a:t>
            </a:r>
            <a:r>
              <a:rPr lang="en-US" sz="3200" b="1" i="1" u="sng" dirty="0" err="1">
                <a:latin typeface="Times New Roman" pitchFamily="18" charset="0"/>
                <a:cs typeface="Times New Roman" pitchFamily="18" charset="0"/>
              </a:rPr>
              <a:t>chú</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Hình</a:t>
            </a:r>
            <a:r>
              <a:rPr lang="en-US" sz="3200" dirty="0">
                <a:latin typeface="Times New Roman" pitchFamily="18" charset="0"/>
                <a:cs typeface="Times New Roman" pitchFamily="18" charset="0"/>
              </a:rPr>
              <a:t> oval </a:t>
            </a:r>
            <a:r>
              <a:rPr lang="en-US" sz="3200" dirty="0" err="1">
                <a:latin typeface="Times New Roman" pitchFamily="18" charset="0"/>
                <a:cs typeface="Times New Roman" pitchFamily="18" charset="0"/>
              </a:rPr>
              <a:t>biểu</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diễn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các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thuộc</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tính</a:t>
            </a:r>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8</a:t>
            </a:fld>
            <a:endParaRPr lang="en-US"/>
          </a:p>
        </p:txBody>
      </p:sp>
    </p:spTree>
    <p:extLst>
      <p:ext uri="{BB962C8B-B14F-4D97-AF65-F5344CB8AC3E}">
        <p14:creationId xmlns:p14="http://schemas.microsoft.com/office/powerpoint/2010/main" val="34523315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Ví</a:t>
            </a:r>
            <a:r>
              <a:rPr lang="en-US" dirty="0" smtClean="0">
                <a:latin typeface="Arial" pitchFamily="34" charset="0"/>
                <a:cs typeface="Arial" pitchFamily="34" charset="0"/>
              </a:rPr>
              <a:t> </a:t>
            </a:r>
            <a:r>
              <a:rPr lang="en-US" dirty="0" err="1" smtClean="0">
                <a:latin typeface="Arial" pitchFamily="34" charset="0"/>
                <a:cs typeface="Arial" pitchFamily="34" charset="0"/>
              </a:rPr>
              <a:t>dụ</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sz="2800" dirty="0" err="1">
                <a:latin typeface="Times New Roman" pitchFamily="18" charset="0"/>
                <a:cs typeface="Times New Roman" pitchFamily="18" charset="0"/>
              </a:rPr>
              <a:t>Ví</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a:t>
            </a:r>
            <a:r>
              <a:rPr lang="en-US" sz="2800" dirty="0" smtClean="0">
                <a:latin typeface="Times New Roman" pitchFamily="18" charset="0"/>
                <a:cs typeface="Times New Roman" pitchFamily="18" charset="0"/>
              </a:rPr>
              <a:t> 1: </a:t>
            </a:r>
            <a:r>
              <a:rPr lang="en-US" sz="2800" dirty="0" err="1">
                <a:latin typeface="Times New Roman" pitchFamily="18" charset="0"/>
                <a:cs typeface="Times New Roman" pitchFamily="18" charset="0"/>
              </a:rPr>
              <a:t>Tập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SINHVIEN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thuộc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p>
          <a:p>
            <a:pPr lvl="3"/>
            <a:r>
              <a:rPr lang="en-US" sz="2800" dirty="0">
                <a:latin typeface="Times New Roman" pitchFamily="18" charset="0"/>
                <a:cs typeface="Times New Roman" pitchFamily="18" charset="0"/>
              </a:rPr>
              <a:t>Ten : </a:t>
            </a:r>
            <a:r>
              <a:rPr lang="en-US" sz="2800" dirty="0" err="1">
                <a:latin typeface="Times New Roman" pitchFamily="18" charset="0"/>
                <a:cs typeface="Times New Roman" pitchFamily="18" charset="0"/>
              </a:rPr>
              <a:t>miền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chuỗi</a:t>
            </a:r>
            <a:endParaRPr lang="en-US" sz="2800" dirty="0">
              <a:latin typeface="Times New Roman" pitchFamily="18" charset="0"/>
              <a:cs typeface="Times New Roman" pitchFamily="18" charset="0"/>
            </a:endParaRPr>
          </a:p>
          <a:p>
            <a:pPr lvl="3"/>
            <a:r>
              <a:rPr lang="en-US" sz="2800" dirty="0" err="1">
                <a:latin typeface="Times New Roman" pitchFamily="18" charset="0"/>
                <a:cs typeface="Times New Roman" pitchFamily="18" charset="0"/>
              </a:rPr>
              <a:t>Tuoi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miền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số</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nguyên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dương</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Ví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a:t>
            </a:r>
            <a:r>
              <a:rPr lang="en-US" sz="2800" dirty="0" smtClean="0">
                <a:latin typeface="Times New Roman" pitchFamily="18" charset="0"/>
                <a:cs typeface="Times New Roman" pitchFamily="18" charset="0"/>
              </a:rPr>
              <a:t> 2: </a:t>
            </a:r>
            <a:r>
              <a:rPr lang="en-US" sz="2800" dirty="0" err="1">
                <a:latin typeface="Times New Roman" pitchFamily="18" charset="0"/>
                <a:cs typeface="Times New Roman" pitchFamily="18" charset="0"/>
              </a:rPr>
              <a:t>Thực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EMPLOYEE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thuộc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Name, </a:t>
            </a:r>
            <a:r>
              <a:rPr lang="en-US" sz="2800" dirty="0" err="1">
                <a:latin typeface="Times New Roman" pitchFamily="18" charset="0"/>
                <a:cs typeface="Times New Roman" pitchFamily="18" charset="0"/>
              </a:rPr>
              <a:t>SSN</a:t>
            </a:r>
            <a:r>
              <a:rPr lang="en-US" sz="2800" dirty="0">
                <a:latin typeface="Times New Roman" pitchFamily="18" charset="0"/>
                <a:cs typeface="Times New Roman" pitchFamily="18" charset="0"/>
              </a:rPr>
              <a:t>, Address, Sex, Birthday</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9</a:t>
            </a:fld>
            <a:endParaRPr lang="en-US"/>
          </a:p>
        </p:txBody>
      </p:sp>
    </p:spTree>
    <p:extLst>
      <p:ext uri="{BB962C8B-B14F-4D97-AF65-F5344CB8AC3E}">
        <p14:creationId xmlns:p14="http://schemas.microsoft.com/office/powerpoint/2010/main" val="4264908083"/>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xmlns="" name="Business brainstorming presentation.potx" id="{DE77CA07-3D7A-4CF2-AF02-587F794CB3CB}" vid="{13C2A94F-C0A1-4622-B71C-29A3B00D5E0B}"/>
    </a:ext>
  </a:extLst>
</a:theme>
</file>

<file path=ppt/theme/theme2.xml><?xml version="1.0" encoding="utf-8"?>
<a:theme xmlns:a="http://schemas.openxmlformats.org/drawingml/2006/main" name="1_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xmlns="" name="Business brainstorming presentation.potx" id="{DE77CA07-3D7A-4CF2-AF02-587F794CB3CB}" vid="{13C2A94F-C0A1-4622-B71C-29A3B00D5E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A0E63A753D31EE4D86B6E31F57028090" ma:contentTypeVersion="2" ma:contentTypeDescription="Tạo tài liệu mới." ma:contentTypeScope="" ma:versionID="a09b0c30553dce902020210f197a06fe">
  <xsd:schema xmlns:xsd="http://www.w3.org/2001/XMLSchema" xmlns:xs="http://www.w3.org/2001/XMLSchema" xmlns:p="http://schemas.microsoft.com/office/2006/metadata/properties" xmlns:ns2="ba2be740-fd05-4395-bdfd-088e20a9725c" targetNamespace="http://schemas.microsoft.com/office/2006/metadata/properties" ma:root="true" ma:fieldsID="7fee5655ab15a211cf9363b58277e1d4" ns2:_="">
    <xsd:import namespace="ba2be740-fd05-4395-bdfd-088e20a9725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2be740-fd05-4395-bdfd-088e20a972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AA97B0-2201-468D-8DA5-FAAE3CACB551}"/>
</file>

<file path=customXml/itemProps2.xml><?xml version="1.0" encoding="utf-8"?>
<ds:datastoreItem xmlns:ds="http://schemas.openxmlformats.org/officeDocument/2006/customXml" ds:itemID="{A5459312-C04A-4300-B9FB-82D05CDCC990}"/>
</file>

<file path=customXml/itemProps3.xml><?xml version="1.0" encoding="utf-8"?>
<ds:datastoreItem xmlns:ds="http://schemas.openxmlformats.org/officeDocument/2006/customXml" ds:itemID="{562F96CA-FB5E-44E6-9ABA-0CE4FD09260E}"/>
</file>

<file path=docProps/app.xml><?xml version="1.0" encoding="utf-8"?>
<Properties xmlns="http://schemas.openxmlformats.org/officeDocument/2006/extended-properties" xmlns:vt="http://schemas.openxmlformats.org/officeDocument/2006/docPropsVTypes">
  <Template/>
  <TotalTime>2631</TotalTime>
  <Words>1749</Words>
  <Application>Microsoft Office PowerPoint</Application>
  <PresentationFormat>Custom</PresentationFormat>
  <Paragraphs>186</Paragraphs>
  <Slides>44</Slides>
  <Notes>0</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Presentation on brainstorming</vt:lpstr>
      <vt:lpstr>1_Presentation on brainstorming</vt:lpstr>
      <vt:lpstr>MÔ HÌNH THỰC THỂ - QUAN HỆ (ENTITY – RELATIONSHIP MODEL)</vt:lpstr>
      <vt:lpstr>Nội dung</vt:lpstr>
      <vt:lpstr>Mục tiêu</vt:lpstr>
      <vt:lpstr>PowerPoint Presentation</vt:lpstr>
      <vt:lpstr>Thực thể </vt:lpstr>
      <vt:lpstr>Tập thực thể</vt:lpstr>
      <vt:lpstr>PowerPoint Presentation</vt:lpstr>
      <vt:lpstr>Thuộc tính</vt:lpstr>
      <vt:lpstr>Ví dụ</vt:lpstr>
      <vt:lpstr>Ví dụ</vt:lpstr>
      <vt:lpstr>Phân loại Thuộc tính</vt:lpstr>
      <vt:lpstr>PowerPoint Presentation</vt:lpstr>
      <vt:lpstr>Khóa</vt:lpstr>
      <vt:lpstr>PowerPoint Presentation</vt:lpstr>
      <vt:lpstr>Liên kết, kiểu liên kết</vt:lpstr>
      <vt:lpstr>Bậc của kiểu liên kết</vt:lpstr>
      <vt:lpstr>PowerPoint Presentation</vt:lpstr>
      <vt:lpstr>PowerPoint Presentation</vt:lpstr>
      <vt:lpstr>Bậc của kiểu liên kết</vt:lpstr>
      <vt:lpstr>PowerPoint Presentation</vt:lpstr>
      <vt:lpstr>Ràng buộc liên kết</vt:lpstr>
      <vt:lpstr>Ràng buộc liên kết</vt:lpstr>
      <vt:lpstr>Ví dụ</vt:lpstr>
      <vt:lpstr>PowerPoint Presentation</vt:lpstr>
      <vt:lpstr>Mối Kết hợp 1-1</vt:lpstr>
      <vt:lpstr>Mối Kết hợp 1-n</vt:lpstr>
      <vt:lpstr>Mối Kết hợp n-n</vt:lpstr>
      <vt:lpstr>Tập thực thể yếu</vt:lpstr>
      <vt:lpstr>Tập thực thể yếu</vt:lpstr>
      <vt:lpstr>PowerPoint Presentation</vt:lpstr>
      <vt:lpstr>Ví dụ</vt:lpstr>
      <vt:lpstr>PowerPoint Presentation</vt:lpstr>
      <vt:lpstr>Mô hình ER</vt:lpstr>
      <vt:lpstr>Các bước xây dựng mô hình ER</vt:lpstr>
      <vt:lpstr>PowerPoint Presentation</vt:lpstr>
      <vt:lpstr>Ví dụ</vt:lpstr>
      <vt:lpstr>PowerPoint Presentation</vt:lpstr>
      <vt:lpstr>PowerPoint Presentation</vt:lpstr>
      <vt:lpstr>PowerPoint Presentation</vt:lpstr>
      <vt:lpstr>PowerPoint Presentation</vt:lpstr>
      <vt:lpstr>Tóm tắt</vt:lpstr>
      <vt:lpstr>Câu hỏi ôn tập</vt:lpstr>
      <vt:lpstr>Bài thực hành</vt:lpstr>
      <vt:lpstr>Câu hỏi và thảo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PLH</dc:creator>
  <cp:lastModifiedBy>admin</cp:lastModifiedBy>
  <cp:revision>258</cp:revision>
  <dcterms:created xsi:type="dcterms:W3CDTF">2018-10-17T08:05:59Z</dcterms:created>
  <dcterms:modified xsi:type="dcterms:W3CDTF">2020-09-08T12:21:35Z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0x010100A0E63A753D31EE4D86B6E31F57028090</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