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theme/theme3.xml" ContentType="application/vnd.openxmlformats-officedocument.them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05" r:id="rId2"/>
  </p:sldMasterIdLst>
  <p:notesMasterIdLst>
    <p:notesMasterId r:id="rId24"/>
  </p:notesMasterIdLst>
  <p:sldIdLst>
    <p:sldId id="365" r:id="rId3"/>
    <p:sldId id="366" r:id="rId4"/>
    <p:sldId id="367" r:id="rId5"/>
    <p:sldId id="483" r:id="rId6"/>
    <p:sldId id="487" r:id="rId7"/>
    <p:sldId id="488" r:id="rId8"/>
    <p:sldId id="489" r:id="rId9"/>
    <p:sldId id="490" r:id="rId10"/>
    <p:sldId id="506" r:id="rId11"/>
    <p:sldId id="491" r:id="rId12"/>
    <p:sldId id="494" r:id="rId13"/>
    <p:sldId id="496" r:id="rId14"/>
    <p:sldId id="497" r:id="rId15"/>
    <p:sldId id="495" r:id="rId16"/>
    <p:sldId id="502" r:id="rId17"/>
    <p:sldId id="504" r:id="rId18"/>
    <p:sldId id="505" r:id="rId19"/>
    <p:sldId id="477" r:id="rId20"/>
    <p:sldId id="377" r:id="rId21"/>
    <p:sldId id="315" r:id="rId22"/>
    <p:sldId id="317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838EEBD-2441-4C95-8E7B-92D3948B8E77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tương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đương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giữa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thuộc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hàm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B6128689-6E26-4F44-9D7D-E868DE3B21BD}" type="parTrans" cxnId="{3B8295E8-918F-4145-AD53-259DA330EB3E}">
      <dgm:prSet/>
      <dgm:spPr/>
      <dgm:t>
        <a:bodyPr/>
        <a:lstStyle/>
        <a:p>
          <a:endParaRPr lang="en-US" sz="3600"/>
        </a:p>
      </dgm:t>
    </dgm:pt>
    <dgm:pt modelId="{28579636-F3DF-47B6-9B80-29E12EBCE78C}" type="sibTrans" cxnId="{3B8295E8-918F-4145-AD53-259DA330EB3E}">
      <dgm:prSet/>
      <dgm:spPr/>
      <dgm:t>
        <a:bodyPr/>
        <a:lstStyle/>
        <a:p>
          <a:endParaRPr lang="en-US" sz="3600"/>
        </a:p>
      </dgm:t>
    </dgm:pt>
    <dgm:pt modelId="{21854CAF-AB6A-43DB-81C7-8A2B7FC80373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Phủ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tối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thiểu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57B9FC2A-713D-497B-9BDE-9606AE13D483}" type="parTrans" cxnId="{6887ECBF-86C6-4355-834B-434D543377CC}">
      <dgm:prSet/>
      <dgm:spPr/>
      <dgm:t>
        <a:bodyPr/>
        <a:lstStyle/>
        <a:p>
          <a:endParaRPr lang="en-US" sz="3600"/>
        </a:p>
      </dgm:t>
    </dgm:pt>
    <dgm:pt modelId="{E61EBEF6-77CF-41A8-9C42-562E3907EAEF}" type="sibTrans" cxnId="{6887ECBF-86C6-4355-834B-434D543377CC}">
      <dgm:prSet/>
      <dgm:spPr/>
      <dgm:t>
        <a:bodyPr/>
        <a:lstStyle/>
        <a:p>
          <a:endParaRPr lang="en-US" sz="3600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2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  <dgm:t>
        <a:bodyPr/>
        <a:lstStyle/>
        <a:p>
          <a:endParaRPr lang="en-US"/>
        </a:p>
      </dgm:t>
    </dgm:pt>
    <dgm:pt modelId="{5EDE7D33-F6BC-4D84-8A2C-78525067C1B5}" type="pres">
      <dgm:prSet presAssocID="{C98C41DB-A256-4DD6-9087-BEEDD9D36424}" presName="extraNode" presStyleLbl="node1" presStyleIdx="0" presStyleCnt="2"/>
      <dgm:spPr/>
    </dgm:pt>
    <dgm:pt modelId="{8F9BCFB6-4E51-43CA-BE15-9AFB8F2DBBB1}" type="pres">
      <dgm:prSet presAssocID="{C98C41DB-A256-4DD6-9087-BEEDD9D36424}" presName="dstNode" presStyleLbl="node1" presStyleIdx="0" presStyleCnt="2"/>
      <dgm:spPr/>
    </dgm:pt>
    <dgm:pt modelId="{3FEF5CF7-4EDC-45F8-8E96-6D7950AC2495}" type="pres">
      <dgm:prSet presAssocID="{6838EEBD-2441-4C95-8E7B-92D3948B8E77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41D25-5678-4973-B06B-3B669EEA7E8A}" type="pres">
      <dgm:prSet presAssocID="{6838EEBD-2441-4C95-8E7B-92D3948B8E77}" presName="accent_1" presStyleCnt="0"/>
      <dgm:spPr/>
    </dgm:pt>
    <dgm:pt modelId="{2082ACD2-B57F-410A-BA77-11856A0B8792}" type="pres">
      <dgm:prSet presAssocID="{6838EEBD-2441-4C95-8E7B-92D3948B8E77}" presName="accentRepeatNode" presStyleLbl="solidFgAcc1" presStyleIdx="0" presStyleCnt="2"/>
      <dgm:spPr/>
    </dgm:pt>
    <dgm:pt modelId="{5C60DFDA-FBD3-483A-BFFB-900470239E6C}" type="pres">
      <dgm:prSet presAssocID="{21854CAF-AB6A-43DB-81C7-8A2B7FC80373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28FEB-5BAE-45D6-A207-6671A5A895AD}" type="pres">
      <dgm:prSet presAssocID="{21854CAF-AB6A-43DB-81C7-8A2B7FC80373}" presName="accent_2" presStyleCnt="0"/>
      <dgm:spPr/>
    </dgm:pt>
    <dgm:pt modelId="{F215B380-BD88-4ACF-87F7-394201BEF6BC}" type="pres">
      <dgm:prSet presAssocID="{21854CAF-AB6A-43DB-81C7-8A2B7FC80373}" presName="accentRepeatNode" presStyleLbl="solidFgAcc1" presStyleIdx="1" presStyleCnt="2"/>
      <dgm:spPr/>
    </dgm:pt>
  </dgm:ptLst>
  <dgm:cxnLst>
    <dgm:cxn modelId="{83CAC4A2-6C0F-4B93-A0F4-6699BBCE7430}" type="presOf" srcId="{21854CAF-AB6A-43DB-81C7-8A2B7FC80373}" destId="{5C60DFDA-FBD3-483A-BFFB-900470239E6C}" srcOrd="0" destOrd="0" presId="urn:microsoft.com/office/officeart/2008/layout/VerticalCurvedList"/>
    <dgm:cxn modelId="{93E154D2-FDCF-4D48-822F-CFAFECD58BA0}" type="presOf" srcId="{6838EEBD-2441-4C95-8E7B-92D3948B8E77}" destId="{3FEF5CF7-4EDC-45F8-8E96-6D7950AC2495}" srcOrd="0" destOrd="0" presId="urn:microsoft.com/office/officeart/2008/layout/VerticalCurvedList"/>
    <dgm:cxn modelId="{3B8295E8-918F-4145-AD53-259DA330EB3E}" srcId="{C98C41DB-A256-4DD6-9087-BEEDD9D36424}" destId="{6838EEBD-2441-4C95-8E7B-92D3948B8E77}" srcOrd="0" destOrd="0" parTransId="{B6128689-6E26-4F44-9D7D-E868DE3B21BD}" sibTransId="{28579636-F3DF-47B6-9B80-29E12EBCE78C}"/>
    <dgm:cxn modelId="{14E7A1BB-9E02-4D37-A772-EA950F263852}" type="presOf" srcId="{C98C41DB-A256-4DD6-9087-BEEDD9D36424}" destId="{79318394-5224-4893-AF5C-6FFBE511F8C3}" srcOrd="0" destOrd="0" presId="urn:microsoft.com/office/officeart/2008/layout/VerticalCurvedList"/>
    <dgm:cxn modelId="{6887ECBF-86C6-4355-834B-434D543377CC}" srcId="{C98C41DB-A256-4DD6-9087-BEEDD9D36424}" destId="{21854CAF-AB6A-43DB-81C7-8A2B7FC80373}" srcOrd="1" destOrd="0" parTransId="{57B9FC2A-713D-497B-9BDE-9606AE13D483}" sibTransId="{E61EBEF6-77CF-41A8-9C42-562E3907EAEF}"/>
    <dgm:cxn modelId="{DDFBE2AB-F330-4EB6-AADD-B581BA5B8826}" type="presOf" srcId="{28579636-F3DF-47B6-9B80-29E12EBCE78C}" destId="{E3AF4CFE-EFD8-4FF0-8409-D027A37D0B12}" srcOrd="0" destOrd="0" presId="urn:microsoft.com/office/officeart/2008/layout/VerticalCurvedList"/>
    <dgm:cxn modelId="{ADA3D7C4-1089-4B09-B2F2-53FEAE734E45}" type="presParOf" srcId="{79318394-5224-4893-AF5C-6FFBE511F8C3}" destId="{4F76F852-A85A-4F9F-8C5D-1DA65793965C}" srcOrd="0" destOrd="0" presId="urn:microsoft.com/office/officeart/2008/layout/VerticalCurvedList"/>
    <dgm:cxn modelId="{65C087A0-46D7-4990-A3C4-02078CEA0F19}" type="presParOf" srcId="{4F76F852-A85A-4F9F-8C5D-1DA65793965C}" destId="{F6026DCC-AF97-482C-A922-1EBA1A6F26C7}" srcOrd="0" destOrd="0" presId="urn:microsoft.com/office/officeart/2008/layout/VerticalCurvedList"/>
    <dgm:cxn modelId="{D2C6B24B-A263-4246-95EC-116F9514AEB1}" type="presParOf" srcId="{F6026DCC-AF97-482C-A922-1EBA1A6F26C7}" destId="{528CF905-E8B3-4A8C-B401-7965387F7C73}" srcOrd="0" destOrd="0" presId="urn:microsoft.com/office/officeart/2008/layout/VerticalCurvedList"/>
    <dgm:cxn modelId="{F7C6CB23-D17F-47ED-A8F0-A7C584504937}" type="presParOf" srcId="{F6026DCC-AF97-482C-A922-1EBA1A6F26C7}" destId="{E3AF4CFE-EFD8-4FF0-8409-D027A37D0B12}" srcOrd="1" destOrd="0" presId="urn:microsoft.com/office/officeart/2008/layout/VerticalCurvedList"/>
    <dgm:cxn modelId="{7DFE001B-F3E0-4AF4-AED3-EF1D7A0979CF}" type="presParOf" srcId="{F6026DCC-AF97-482C-A922-1EBA1A6F26C7}" destId="{5EDE7D33-F6BC-4D84-8A2C-78525067C1B5}" srcOrd="2" destOrd="0" presId="urn:microsoft.com/office/officeart/2008/layout/VerticalCurvedList"/>
    <dgm:cxn modelId="{763BFDB7-C396-4078-A224-45ACED5339F4}" type="presParOf" srcId="{F6026DCC-AF97-482C-A922-1EBA1A6F26C7}" destId="{8F9BCFB6-4E51-43CA-BE15-9AFB8F2DBBB1}" srcOrd="3" destOrd="0" presId="urn:microsoft.com/office/officeart/2008/layout/VerticalCurvedList"/>
    <dgm:cxn modelId="{5382187B-4ECB-4C1D-9B43-6188B556043F}" type="presParOf" srcId="{4F76F852-A85A-4F9F-8C5D-1DA65793965C}" destId="{3FEF5CF7-4EDC-45F8-8E96-6D7950AC2495}" srcOrd="1" destOrd="0" presId="urn:microsoft.com/office/officeart/2008/layout/VerticalCurvedList"/>
    <dgm:cxn modelId="{38E23678-669C-4C1A-92B3-0DCEEA401004}" type="presParOf" srcId="{4F76F852-A85A-4F9F-8C5D-1DA65793965C}" destId="{84541D25-5678-4973-B06B-3B669EEA7E8A}" srcOrd="2" destOrd="0" presId="urn:microsoft.com/office/officeart/2008/layout/VerticalCurvedList"/>
    <dgm:cxn modelId="{ACA866AB-C179-48CA-BADB-D28251FC4236}" type="presParOf" srcId="{84541D25-5678-4973-B06B-3B669EEA7E8A}" destId="{2082ACD2-B57F-410A-BA77-11856A0B8792}" srcOrd="0" destOrd="0" presId="urn:microsoft.com/office/officeart/2008/layout/VerticalCurvedList"/>
    <dgm:cxn modelId="{C5EB23D7-362D-4E24-8738-FC8820F9EA11}" type="presParOf" srcId="{4F76F852-A85A-4F9F-8C5D-1DA65793965C}" destId="{5C60DFDA-FBD3-483A-BFFB-900470239E6C}" srcOrd="3" destOrd="0" presId="urn:microsoft.com/office/officeart/2008/layout/VerticalCurvedList"/>
    <dgm:cxn modelId="{7E73783C-D7E9-412C-A044-4DB7931EC256}" type="presParOf" srcId="{4F76F852-A85A-4F9F-8C5D-1DA65793965C}" destId="{F8C28FEB-5BAE-45D6-A207-6671A5A895AD}" srcOrd="4" destOrd="0" presId="urn:microsoft.com/office/officeart/2008/layout/VerticalCurvedList"/>
    <dgm:cxn modelId="{01DBD139-1645-40A9-BBC3-BD14F03270E7}" type="presParOf" srcId="{F8C28FEB-5BAE-45D6-A207-6671A5A895AD}" destId="{F215B380-BD88-4ACF-87F7-394201BEF6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2610803" y="-405207"/>
          <a:ext cx="3134876" cy="3134876"/>
        </a:xfrm>
        <a:prstGeom prst="blockArc">
          <a:avLst>
            <a:gd name="adj1" fmla="val 18900000"/>
            <a:gd name="adj2" fmla="val 2700000"/>
            <a:gd name="adj3" fmla="val 68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F5CF7-4EDC-45F8-8E96-6D7950AC2495}">
      <dsp:nvSpPr>
        <dsp:cNvPr id="0" name=""/>
        <dsp:cNvSpPr/>
      </dsp:nvSpPr>
      <dsp:spPr>
        <a:xfrm>
          <a:off x="427294" y="332072"/>
          <a:ext cx="8385979" cy="6640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092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tương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đương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giữa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thuộc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hàm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27294" y="332072"/>
        <a:ext cx="8385979" cy="664052"/>
      </dsp:txXfrm>
    </dsp:sp>
    <dsp:sp modelId="{2082ACD2-B57F-410A-BA77-11856A0B8792}">
      <dsp:nvSpPr>
        <dsp:cNvPr id="0" name=""/>
        <dsp:cNvSpPr/>
      </dsp:nvSpPr>
      <dsp:spPr>
        <a:xfrm>
          <a:off x="12261" y="249066"/>
          <a:ext cx="830065" cy="830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0DFDA-FBD3-483A-BFFB-900470239E6C}">
      <dsp:nvSpPr>
        <dsp:cNvPr id="0" name=""/>
        <dsp:cNvSpPr/>
      </dsp:nvSpPr>
      <dsp:spPr>
        <a:xfrm>
          <a:off x="427294" y="1328337"/>
          <a:ext cx="8385979" cy="6640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092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Phủ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tối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thiểu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27294" y="1328337"/>
        <a:ext cx="8385979" cy="664052"/>
      </dsp:txXfrm>
    </dsp:sp>
    <dsp:sp modelId="{F215B380-BD88-4ACF-87F7-394201BEF6BC}">
      <dsp:nvSpPr>
        <dsp:cNvPr id="0" name=""/>
        <dsp:cNvSpPr/>
      </dsp:nvSpPr>
      <dsp:spPr>
        <a:xfrm>
          <a:off x="12261" y="1245330"/>
          <a:ext cx="830065" cy="830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2DB55-4E7A-42D3-9F7B-BFC6C2AB354B}" type="datetime1">
              <a:rPr lang="en-US" smtClean="0"/>
              <a:t>9/19/2020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Thiết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kế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phát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triển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CSDL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                        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 smtClean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EBB90-8ABE-41D1-8FD2-AB8E86BC0320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BAF3F-5B41-4380-A08E-36F69780B3D4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1F9C1-6824-46BC-A2CD-FB8C7CE8552D}" type="datetime1">
              <a:rPr lang="en-US" smtClean="0"/>
              <a:t>9/19/2020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EBD7-8362-4904-9A2A-CD187524E936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F396-9516-4A28-944C-D3BA73B2D37B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4343A-9CFC-4E1D-9E8C-3B46BF8F3A03}" type="datetime1">
              <a:rPr lang="en-US" smtClean="0"/>
              <a:t>9/19/2020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7CA8-618F-4B9F-A100-402E833E8337}" type="datetime1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374CC-AC2C-4B1A-A8F5-4832426B88CB}" type="datetime1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E946-CB16-432D-AF34-FC6B5157E326}" type="datetime1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3F4E4-0576-4A4C-86CD-5D58D1452810}" type="datetime1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D8-05EA-4E3B-8C20-01D95766BF9E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FF5F6-A167-4F93-B3C4-3A228F6B92E8}" type="datetime1">
              <a:rPr lang="en-US" smtClean="0"/>
              <a:t>9/19/2020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0854D-70CB-40C6-A5CE-E5E8CB03148A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4673D-C90C-4DAC-8D1A-1CDDFB97508F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B76AA-896C-444B-8A94-86E164529CB7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6EB9C-7A44-4693-A220-97F6B21B6F40}" type="datetime1">
              <a:rPr lang="en-US" smtClean="0"/>
              <a:t>9/19/2020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2D908-E27A-4245-AC8D-DAA59D94DB68}" type="datetime1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D2B5-7018-4B94-A9EA-F5AB2B3D1866}" type="datetime1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28FA-4C29-4573-83EB-0866F6C355AD}" type="datetime1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E1AE4-EE35-4BC2-BB90-084693432D1B}" type="datetime1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31A44-FC8C-40D6-B7B7-49F6A7E7585D}" type="datetime1">
              <a:rPr lang="en-US" smtClean="0"/>
              <a:t>9/19/2020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90127F-2541-4A3C-9A79-8A2BE8520D2B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AB9768-A992-44EF-80A3-DA4B24E44A8A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PHỤ</a:t>
            </a:r>
            <a:r>
              <a:rPr lang="en-US" sz="4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THUỘC</a:t>
            </a:r>
            <a:r>
              <a:rPr lang="en-US" sz="4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4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4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tt</a:t>
            </a:r>
            <a:r>
              <a:rPr lang="en-US" sz="4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endParaRPr lang="en-US" sz="44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97477" y="4050793"/>
            <a:ext cx="44325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585788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u="sng" smtClean="0">
                <a:latin typeface="Times New Roman" pitchFamily="18" charset="0"/>
              </a:rPr>
              <a:t>Cách 2: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</a:rPr>
              <a:t>Ta </a:t>
            </a:r>
            <a:r>
              <a:rPr lang="en-US" sz="2800">
                <a:latin typeface="Times New Roman" pitchFamily="18" charset="0"/>
              </a:rPr>
              <a:t>có </a:t>
            </a:r>
            <a:r>
              <a:rPr lang="en-US" sz="2800" smtClean="0">
                <a:latin typeface="Times New Roman" pitchFamily="18" charset="0"/>
              </a:rPr>
              <a:t>: (A</a:t>
            </a:r>
            <a:r>
              <a:rPr lang="en-US" sz="2800" baseline="-25000" smtClean="0">
                <a:latin typeface="Times New Roman" pitchFamily="18" charset="0"/>
              </a:rPr>
              <a:t>F</a:t>
            </a:r>
            <a:r>
              <a:rPr lang="en-US" sz="2800" smtClean="0">
                <a:latin typeface="Times New Roman" pitchFamily="18" charset="0"/>
              </a:rPr>
              <a:t>)+ </a:t>
            </a:r>
            <a:r>
              <a:rPr lang="en-US" sz="2800">
                <a:latin typeface="Times New Roman" pitchFamily="18" charset="0"/>
              </a:rPr>
              <a:t>=ABCDE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800">
                <a:latin typeface="Times New Roman" pitchFamily="18" charset="0"/>
              </a:rPr>
              <a:t> A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BCE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F+, A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ABD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F+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	</a:t>
            </a:r>
            <a:r>
              <a:rPr lang="en-US" sz="2800" smtClean="0">
                <a:latin typeface="Times New Roman" pitchFamily="18" charset="0"/>
              </a:rPr>
              <a:t>    (CD</a:t>
            </a:r>
            <a:r>
              <a:rPr lang="en-US" sz="2800" baseline="-25000" smtClean="0">
                <a:latin typeface="Times New Roman" pitchFamily="18" charset="0"/>
              </a:rPr>
              <a:t>F</a:t>
            </a:r>
            <a:r>
              <a:rPr lang="en-US" sz="2800" smtClean="0">
                <a:latin typeface="Times New Roman" pitchFamily="18" charset="0"/>
              </a:rPr>
              <a:t>)+= </a:t>
            </a:r>
            <a:r>
              <a:rPr lang="en-US" sz="2800">
                <a:latin typeface="Times New Roman" pitchFamily="18" charset="0"/>
              </a:rPr>
              <a:t>CDE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800">
                <a:latin typeface="Times New Roman" pitchFamily="18" charset="0"/>
              </a:rPr>
              <a:t> CD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E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F</a:t>
            </a:r>
            <a:r>
              <a:rPr lang="en-US" sz="2800" smtClean="0">
                <a:latin typeface="Times New Roman" pitchFamily="18" charset="0"/>
              </a:rPr>
              <a:t>+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2800" smtClean="0"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800" smtClean="0">
                <a:latin typeface="Times New Roman" pitchFamily="18" charset="0"/>
              </a:rPr>
              <a:t>F</a:t>
            </a:r>
            <a:r>
              <a:rPr lang="en-US" sz="2800">
                <a:latin typeface="Times New Roman" pitchFamily="18" charset="0"/>
              </a:rPr>
              <a:t>+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 b="1">
                <a:latin typeface="Times New Roman" pitchFamily="18" charset="0"/>
              </a:rPr>
              <a:t> G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800" b="1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Ta có </a:t>
            </a:r>
            <a:r>
              <a:rPr lang="en-US" sz="2800" smtClean="0">
                <a:latin typeface="Times New Roman" pitchFamily="18" charset="0"/>
              </a:rPr>
              <a:t>: (A</a:t>
            </a:r>
            <a:r>
              <a:rPr lang="en-US" sz="2800" baseline="-25000" smtClean="0">
                <a:latin typeface="Times New Roman" pitchFamily="18" charset="0"/>
              </a:rPr>
              <a:t>G</a:t>
            </a:r>
            <a:r>
              <a:rPr lang="en-US" sz="2800" smtClean="0">
                <a:latin typeface="Times New Roman" pitchFamily="18" charset="0"/>
              </a:rPr>
              <a:t>)+=</a:t>
            </a:r>
            <a:r>
              <a:rPr lang="en-US" sz="2800">
                <a:latin typeface="Times New Roman" pitchFamily="18" charset="0"/>
              </a:rPr>
              <a:t>ABCED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800">
                <a:latin typeface="Times New Roman" pitchFamily="18" charset="0"/>
              </a:rPr>
              <a:t> A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BC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G+, A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D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G+,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	</a:t>
            </a:r>
            <a:r>
              <a:rPr lang="en-US" sz="2800" smtClean="0">
                <a:latin typeface="Times New Roman" pitchFamily="18" charset="0"/>
              </a:rPr>
              <a:t>     (CD</a:t>
            </a:r>
            <a:r>
              <a:rPr lang="en-US" sz="2800" baseline="-25000" smtClean="0">
                <a:latin typeface="Times New Roman" pitchFamily="18" charset="0"/>
              </a:rPr>
              <a:t>G</a:t>
            </a:r>
            <a:r>
              <a:rPr lang="en-US" sz="2800" smtClean="0">
                <a:latin typeface="Times New Roman" pitchFamily="18" charset="0"/>
              </a:rPr>
              <a:t>)+=</a:t>
            </a:r>
            <a:r>
              <a:rPr lang="en-US" sz="2800">
                <a:latin typeface="Times New Roman" pitchFamily="18" charset="0"/>
              </a:rPr>
              <a:t>CDE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800">
                <a:latin typeface="Times New Roman" pitchFamily="18" charset="0"/>
              </a:rPr>
              <a:t> CD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E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G+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		</a:t>
            </a:r>
            <a:r>
              <a:rPr lang="en-US" sz="2800" smtClean="0">
                <a:latin typeface="Times New Roman" pitchFamily="18" charset="0"/>
              </a:rPr>
              <a:t>     	</a:t>
            </a:r>
            <a:r>
              <a:rPr lang="en-US" sz="2800" smtClean="0"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800" smtClean="0">
                <a:latin typeface="Times New Roman" pitchFamily="18" charset="0"/>
              </a:rPr>
              <a:t>G</a:t>
            </a:r>
            <a:r>
              <a:rPr lang="en-US" sz="2800">
                <a:latin typeface="Times New Roman" pitchFamily="18" charset="0"/>
              </a:rPr>
              <a:t>+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 b="1">
                <a:latin typeface="Times New Roman" pitchFamily="18" charset="0"/>
              </a:rPr>
              <a:t> F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solidFill>
                  <a:srgbClr val="002060"/>
                </a:solidFill>
                <a:latin typeface="Times New Roman" pitchFamily="18" charset="0"/>
              </a:rPr>
              <a:t>Vậy F+=G+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baseline="-25000" smtClean="0"/>
              <a:pPr>
                <a:defRPr/>
              </a:pPr>
              <a:t>10</a:t>
            </a:fld>
            <a:endParaRPr lang="en-US" baseline="-25000"/>
          </a:p>
        </p:txBody>
      </p:sp>
      <p:sp>
        <p:nvSpPr>
          <p:cNvPr id="5" name="Rectangle 4"/>
          <p:cNvSpPr/>
          <p:nvPr/>
        </p:nvSpPr>
        <p:spPr>
          <a:xfrm>
            <a:off x="889687" y="2119134"/>
            <a:ext cx="7587048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sz="22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176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11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4400" b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PHỦ </a:t>
            </a:r>
            <a:r>
              <a:rPr lang="en-US" sz="4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TỐI</a:t>
            </a:r>
            <a:r>
              <a:rPr lang="en-US" sz="4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THIỂU</a:t>
            </a:r>
            <a:endParaRPr lang="en-US" sz="4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543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u="sng">
                <a:solidFill>
                  <a:srgbClr val="993300"/>
                </a:solidFill>
                <a:latin typeface="Times New Roman" pitchFamily="18" charset="0"/>
              </a:rPr>
              <a:t>Phụ thuộc hàm có vế trái dư thừa</a:t>
            </a:r>
          </a:p>
          <a:p>
            <a:r>
              <a:rPr lang="en-US" sz="2800" b="1" i="1">
                <a:latin typeface="Times New Roman" pitchFamily="18" charset="0"/>
              </a:rPr>
              <a:t>Nói rằng phụ thuộc hàm Z 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 b="1" i="1">
                <a:latin typeface="Times New Roman" pitchFamily="18" charset="0"/>
              </a:rPr>
              <a:t> Y có vế trái dư thừa nếu có một A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 b="1" i="1">
                <a:latin typeface="Times New Roman" pitchFamily="18" charset="0"/>
              </a:rPr>
              <a:t>Z sao cho F 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sz="2800" b="1" i="1">
                <a:latin typeface="Times New Roman" pitchFamily="18" charset="0"/>
              </a:rPr>
              <a:t> F-{Z 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 b="1" i="1">
                <a:latin typeface="Times New Roman" pitchFamily="18" charset="0"/>
              </a:rPr>
              <a:t> Y}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800" b="1" i="1">
                <a:latin typeface="Times New Roman" pitchFamily="18" charset="0"/>
              </a:rPr>
              <a:t>{(Z-A) 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 b="1" i="1">
                <a:latin typeface="Times New Roman" pitchFamily="18" charset="0"/>
              </a:rPr>
              <a:t> Y}</a:t>
            </a:r>
            <a:endParaRPr lang="en-US" sz="28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186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>
                <a:latin typeface="Times New Roman" pitchFamily="18" charset="0"/>
              </a:rPr>
              <a:t>Ví du</a:t>
            </a:r>
            <a:r>
              <a:rPr lang="en-US" sz="2400">
                <a:latin typeface="Times New Roman" pitchFamily="18" charset="0"/>
              </a:rPr>
              <a:t>: cho tập phụ thuộc hàm F={A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BC, B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C, AB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D} thì phụ thuộc hàm AB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D có vế trái dư thừa B </a:t>
            </a:r>
            <a:r>
              <a:rPr lang="en-US" sz="2400" smtClean="0">
                <a:latin typeface="Times New Roman" pitchFamily="18" charset="0"/>
              </a:rPr>
              <a:t>vì</a:t>
            </a:r>
          </a:p>
          <a:p>
            <a:pPr marL="668337" lvl="2" indent="0">
              <a:buNone/>
            </a:pPr>
            <a:r>
              <a:rPr lang="en-US" sz="2400" smtClean="0">
                <a:latin typeface="Times New Roman" pitchFamily="18" charset="0"/>
              </a:rPr>
              <a:t>   </a:t>
            </a:r>
            <a:r>
              <a:rPr lang="en-US" sz="2400">
                <a:latin typeface="Times New Roman" pitchFamily="18" charset="0"/>
              </a:rPr>
              <a:t>A+ = ABC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2400">
                <a:latin typeface="Times New Roman" pitchFamily="18" charset="0"/>
              </a:rPr>
              <a:t> Vậy A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 D thuoc F+ nên thay AB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 D </a:t>
            </a:r>
            <a:r>
              <a:rPr lang="en-US" sz="2400" smtClean="0">
                <a:latin typeface="Times New Roman" pitchFamily="18" charset="0"/>
              </a:rPr>
              <a:t>bằng </a:t>
            </a:r>
            <a:r>
              <a:rPr lang="en-US" sz="2400">
                <a:latin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B+   = BC </a:t>
            </a:r>
            <a:r>
              <a:rPr lang="en-US" sz="2400" smtClean="0">
                <a:latin typeface="Times New Roman" pitchFamily="18" charset="0"/>
              </a:rPr>
              <a:t>nên </a:t>
            </a:r>
            <a:r>
              <a:rPr lang="en-US" sz="2400">
                <a:latin typeface="Times New Roman" pitchFamily="18" charset="0"/>
              </a:rPr>
              <a:t>không thay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F     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sz="2400">
                <a:latin typeface="Times New Roman" pitchFamily="18" charset="0"/>
              </a:rPr>
              <a:t> F – {AB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D}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400">
                <a:latin typeface="Times New Roman" pitchFamily="18" charset="0"/>
              </a:rPr>
              <a:t>{A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D}	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               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sz="2400">
                <a:latin typeface="Times New Roman" pitchFamily="18" charset="0"/>
              </a:rPr>
              <a:t> {A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BC</a:t>
            </a:r>
            <a:r>
              <a:rPr lang="en-US" sz="2400" smtClean="0">
                <a:latin typeface="Times New Roman" pitchFamily="18" charset="0"/>
              </a:rPr>
              <a:t>, B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C</a:t>
            </a:r>
            <a:r>
              <a:rPr lang="en-US" sz="2400" smtClean="0">
                <a:latin typeface="Times New Roman" pitchFamily="18" charset="0"/>
              </a:rPr>
              <a:t>, A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D}</a:t>
            </a:r>
          </a:p>
          <a:p>
            <a:r>
              <a:rPr lang="en-US" sz="2400" u="sng">
                <a:latin typeface="Times New Roman" pitchFamily="18" charset="0"/>
              </a:rPr>
              <a:t>Tập phụ thuộc hàm có vế trái không dư thừa</a:t>
            </a:r>
            <a:r>
              <a:rPr lang="en-US" sz="2400">
                <a:latin typeface="Times New Roman" pitchFamily="18" charset="0"/>
              </a:rPr>
              <a:t> là tập phụ thuộc hàm không có phụ thuộc hàm có vế trái dư thừa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6767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nghĩa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PTH (hay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PTH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thõa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 là tập PTH có thuộc tính vế phải một thuộc tính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PTH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PTH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904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thiểu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1: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Phân rã các phụ thuộc hàm có vế phải nhiều thuộc tính thành vế phải có một thuộc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tính. V</a:t>
            </a:r>
            <a:r>
              <a:rPr lang="vi-VN" sz="2800" smtClean="0">
                <a:latin typeface="Times New Roman" pitchFamily="18" charset="0"/>
                <a:cs typeface="Times New Roman" pitchFamily="18" charset="0"/>
              </a:rPr>
              <a:t>í 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dụ: A-&gt;BC thành A-&gt;B và A-&gt;C) </a:t>
            </a:r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thừa </a:t>
            </a:r>
          </a:p>
          <a:p>
            <a:pPr marL="0" indent="0"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35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u="sng">
                <a:latin typeface="Times New Roman" pitchFamily="18" charset="0"/>
              </a:rPr>
              <a:t>Ví dụ</a:t>
            </a:r>
            <a:r>
              <a:rPr lang="en-US" sz="2800">
                <a:latin typeface="Times New Roman" pitchFamily="18" charset="0"/>
              </a:rPr>
              <a:t>: Cho lược đồ quan hệ Q(A,B,C,D) và tập phụ thuộc F như sau: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F={AB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CD,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Hãy tính phủ tối thiểu của F. </a:t>
            </a:r>
            <a:endParaRPr lang="en-US" sz="28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>
                <a:solidFill>
                  <a:srgbClr val="993300"/>
                </a:solidFill>
                <a:latin typeface="Times New Roman" pitchFamily="18" charset="0"/>
              </a:rPr>
              <a:t>Bước </a:t>
            </a:r>
            <a:r>
              <a:rPr lang="en-US" sz="2800" smtClean="0">
                <a:solidFill>
                  <a:srgbClr val="993300"/>
                </a:solidFill>
                <a:latin typeface="Times New Roman" pitchFamily="18" charset="0"/>
              </a:rPr>
              <a:t>1:</a:t>
            </a: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F</a:t>
            </a:r>
            <a:r>
              <a:rPr lang="en-US" sz="2800" smtClean="0">
                <a:latin typeface="Times New Roman" pitchFamily="18" charset="0"/>
              </a:rPr>
              <a:t>={AB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 </a:t>
            </a:r>
            <a:r>
              <a:rPr lang="en-US" sz="2800" smtClean="0">
                <a:latin typeface="Times New Roman" pitchFamily="18" charset="0"/>
              </a:rPr>
              <a:t>AB</a:t>
            </a:r>
            <a:r>
              <a:rPr lang="en-US" sz="2800" smtClean="0">
                <a:latin typeface="Times New Roman" pitchFamily="18" charset="0"/>
                <a:sym typeface="Wingdings" pitchFamily="2" charset="2"/>
              </a:rPr>
              <a:t>D, </a:t>
            </a:r>
            <a:r>
              <a:rPr lang="en-US" sz="2800" smtClean="0">
                <a:latin typeface="Times New Roman" pitchFamily="18" charset="0"/>
              </a:rPr>
              <a:t>B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800" smtClean="0">
                <a:latin typeface="Times New Roman" pitchFamily="18" charset="0"/>
              </a:rPr>
              <a:t>, </a:t>
            </a:r>
            <a:r>
              <a:rPr lang="en-US" sz="2800">
                <a:latin typeface="Times New Roman" pitchFamily="18" charset="0"/>
              </a:rPr>
              <a:t>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993300"/>
                </a:solidFill>
                <a:latin typeface="Times New Roman" pitchFamily="18" charset="0"/>
              </a:rPr>
              <a:t>Bước 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Xét  AB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</a:rPr>
              <a:t>C;</a:t>
            </a:r>
            <a:endParaRPr lang="en-US" sz="2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A+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B+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B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sz="2800">
                <a:latin typeface="Times New Roman" pitchFamily="18" charset="0"/>
              </a:rPr>
              <a:t>D 	Vậy F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>
                <a:latin typeface="Times New Roman" pitchFamily="18" charset="0"/>
              </a:rPr>
              <a:t>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CD Thay AB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 smtClean="0">
                <a:latin typeface="Times New Roman" pitchFamily="18" charset="0"/>
              </a:rPr>
              <a:t>C </a:t>
            </a:r>
            <a:r>
              <a:rPr lang="en-US" sz="2800">
                <a:latin typeface="Times New Roman" pitchFamily="18" charset="0"/>
              </a:rPr>
              <a:t>bằng </a:t>
            </a:r>
            <a:r>
              <a:rPr lang="en-US" sz="2800">
                <a:solidFill>
                  <a:srgbClr val="FFC000"/>
                </a:solidFill>
                <a:latin typeface="Times New Roman" pitchFamily="18" charset="0"/>
              </a:rPr>
              <a:t>B</a:t>
            </a:r>
            <a:r>
              <a:rPr lang="en-US" sz="2800" smtClean="0">
                <a:solidFill>
                  <a:srgbClr val="FFC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 smtClean="0">
                <a:solidFill>
                  <a:srgbClr val="FFC000"/>
                </a:solidFill>
                <a:latin typeface="Times New Roman" pitchFamily="18" charset="0"/>
              </a:rPr>
              <a:t>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</a:rPr>
              <a:t>	F={B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 smtClean="0">
                <a:latin typeface="Times New Roman" pitchFamily="18" charset="0"/>
              </a:rPr>
              <a:t>CD, B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 smtClean="0">
                <a:latin typeface="Times New Roman" pitchFamily="18" charset="0"/>
              </a:rPr>
              <a:t>C, C</a:t>
            </a:r>
            <a:r>
              <a:rPr lang="en-US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 smtClean="0">
                <a:latin typeface="Times New Roman" pitchFamily="18" charset="0"/>
              </a:rPr>
              <a:t>D 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032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Xét  AB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</a:rPr>
              <a:t>D;</a:t>
            </a:r>
            <a:endParaRPr lang="en-US" sz="2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A+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B+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BC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sz="2800">
                <a:latin typeface="Times New Roman" pitchFamily="18" charset="0"/>
              </a:rPr>
              <a:t> 	Vậy F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</a:rPr>
              <a:t>D  </a:t>
            </a:r>
            <a:r>
              <a:rPr lang="en-US" sz="2800">
                <a:latin typeface="Times New Roman" pitchFamily="18" charset="0"/>
              </a:rPr>
              <a:t>Thay </a:t>
            </a:r>
            <a:r>
              <a:rPr lang="en-US" sz="2800" smtClean="0">
                <a:latin typeface="Times New Roman" pitchFamily="18" charset="0"/>
              </a:rPr>
              <a:t>AB</a:t>
            </a:r>
            <a:r>
              <a:rPr lang="en-US" sz="28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 smtClean="0">
                <a:latin typeface="Times New Roman" pitchFamily="18" charset="0"/>
              </a:rPr>
              <a:t>D </a:t>
            </a:r>
            <a:r>
              <a:rPr lang="en-US" sz="2800">
                <a:latin typeface="Times New Roman" pitchFamily="18" charset="0"/>
              </a:rPr>
              <a:t>bằng </a:t>
            </a:r>
            <a:r>
              <a:rPr lang="en-US" sz="2800">
                <a:solidFill>
                  <a:srgbClr val="FFC000"/>
                </a:solidFill>
                <a:latin typeface="Times New Roman" pitchFamily="18" charset="0"/>
              </a:rPr>
              <a:t>B</a:t>
            </a:r>
            <a:r>
              <a:rPr lang="en-US" sz="2800" smtClean="0">
                <a:solidFill>
                  <a:srgbClr val="FFC000"/>
                </a:solidFill>
                <a:latin typeface="Times New Roman" pitchFamily="18" charset="0"/>
                <a:sym typeface="Wingdings" pitchFamily="2" charset="2"/>
              </a:rPr>
              <a:t>D</a:t>
            </a:r>
            <a:endParaRPr lang="en-US" sz="2800">
              <a:solidFill>
                <a:srgbClr val="FFC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F={B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 smtClean="0">
                <a:latin typeface="Times New Roman" pitchFamily="18" charset="0"/>
              </a:rPr>
              <a:t>C, B</a:t>
            </a:r>
            <a:r>
              <a:rPr lang="en-US" sz="28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 smtClean="0">
                <a:latin typeface="Times New Roman" pitchFamily="18" charset="0"/>
              </a:rPr>
              <a:t>D</a:t>
            </a:r>
            <a:r>
              <a:rPr lang="en-US" sz="2800">
                <a:latin typeface="Times New Roman" pitchFamily="18" charset="0"/>
              </a:rPr>
              <a:t>,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 </a:t>
            </a:r>
            <a:r>
              <a:rPr lang="en-US" sz="2800" smtClean="0">
                <a:latin typeface="Times New Roman" pitchFamily="18" charset="0"/>
              </a:rPr>
              <a:t>}</a:t>
            </a:r>
            <a:r>
              <a:rPr lang="en-US" sz="2800" smtClean="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800">
                <a:latin typeface="Times New Roman" pitchFamily="18" charset="0"/>
              </a:rPr>
              <a:t>F</a:t>
            </a:r>
            <a:r>
              <a:rPr lang="en-US" sz="2800" smtClean="0">
                <a:latin typeface="Times New Roman" pitchFamily="18" charset="0"/>
              </a:rPr>
              <a:t>={ </a:t>
            </a:r>
            <a:r>
              <a:rPr lang="en-US" sz="2800">
                <a:latin typeface="Times New Roman" pitchFamily="18" charset="0"/>
              </a:rPr>
              <a:t>B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D,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 </a:t>
            </a:r>
            <a:r>
              <a:rPr lang="en-US" sz="2800" smtClean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993300"/>
                </a:solidFill>
                <a:latin typeface="Times New Roman" pitchFamily="18" charset="0"/>
              </a:rPr>
              <a:t>Bước 3:</a:t>
            </a:r>
            <a:r>
              <a:rPr lang="en-US" sz="280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Loại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C , F’={B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D,C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</a:t>
            </a:r>
            <a:r>
              <a:rPr lang="en-US" sz="2800" smtClean="0">
                <a:latin typeface="Times New Roman" pitchFamily="18" charset="0"/>
              </a:rPr>
              <a:t>} </a:t>
            </a:r>
            <a:r>
              <a:rPr lang="en-US" sz="2800">
                <a:latin typeface="Times New Roman" pitchFamily="18" charset="0"/>
              </a:rPr>
              <a:t>	B+=D; Không loại được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Loại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D, F’={B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</a:t>
            </a:r>
            <a:r>
              <a:rPr lang="en-US" sz="2800" smtClean="0"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	B+=CBD;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D thuộc F’+ nên loại khỏi 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Loại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D , F’ = {B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C</a:t>
            </a:r>
            <a:r>
              <a:rPr lang="en-US" sz="2800" smtClean="0">
                <a:latin typeface="Times New Roman" pitchFamily="18" charset="0"/>
              </a:rPr>
              <a:t>}		C</a:t>
            </a:r>
            <a:r>
              <a:rPr lang="en-US" sz="2800">
                <a:latin typeface="Times New Roman" pitchFamily="18" charset="0"/>
              </a:rPr>
              <a:t>+=C Không lọai được;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Vậy phủ tối thiểu là  F ={B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176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5576" y="1734761"/>
            <a:ext cx="10972800" cy="438912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smtClean="0">
                <a:latin typeface="Times New Roman" pitchFamily="18" charset="0"/>
              </a:rPr>
              <a:t>1. Cho </a:t>
            </a:r>
            <a:r>
              <a:rPr lang="en-US" sz="3600">
                <a:latin typeface="Times New Roman" pitchFamily="18" charset="0"/>
              </a:rPr>
              <a:t>tập thuộc tính ABCDEFGH, và tập phụ thuộc </a:t>
            </a:r>
            <a:r>
              <a:rPr lang="en-US" sz="3600">
                <a:latin typeface="Times New Roman" pitchFamily="18" charset="0"/>
              </a:rPr>
              <a:t>hàm </a:t>
            </a:r>
            <a:r>
              <a:rPr lang="en-US" sz="3600" smtClean="0">
                <a:latin typeface="Times New Roman" pitchFamily="18" charset="0"/>
              </a:rPr>
              <a:t>F={ABH</a:t>
            </a:r>
            <a:r>
              <a:rPr lang="en-US" sz="36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3600" smtClean="0">
                <a:latin typeface="Times New Roman" pitchFamily="18" charset="0"/>
                <a:sym typeface="Wingdings" pitchFamily="2" charset="2"/>
              </a:rPr>
              <a:t>C,A</a:t>
            </a:r>
            <a:r>
              <a:rPr lang="en-US" sz="36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3600" smtClean="0">
                <a:latin typeface="Times New Roman" pitchFamily="18" charset="0"/>
                <a:sym typeface="Wingdings" pitchFamily="2" charset="2"/>
              </a:rPr>
              <a:t>D, C</a:t>
            </a:r>
            <a:r>
              <a:rPr lang="en-US" sz="36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3600" smtClean="0">
                <a:latin typeface="Times New Roman" pitchFamily="18" charset="0"/>
                <a:sym typeface="Wingdings" pitchFamily="2" charset="2"/>
              </a:rPr>
              <a:t>E, BGH</a:t>
            </a:r>
            <a:r>
              <a:rPr lang="en-US" sz="36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3600" smtClean="0">
                <a:latin typeface="Times New Roman" pitchFamily="18" charset="0"/>
                <a:sym typeface="Wingdings" pitchFamily="2" charset="2"/>
              </a:rPr>
              <a:t>F,</a:t>
            </a:r>
            <a:r>
              <a:rPr lang="en-US" sz="3600">
                <a:latin typeface="Times New Roman" pitchFamily="18" charset="0"/>
                <a:sym typeface="Wingdings" pitchFamily="2" charset="2"/>
              </a:rPr>
              <a:t>	F</a:t>
            </a:r>
            <a:r>
              <a:rPr lang="en-US" sz="36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3600" smtClean="0">
                <a:latin typeface="Times New Roman" pitchFamily="18" charset="0"/>
                <a:sym typeface="Wingdings" pitchFamily="2" charset="2"/>
              </a:rPr>
              <a:t>AD, E</a:t>
            </a:r>
            <a:r>
              <a:rPr lang="en-US" sz="36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3600" smtClean="0">
                <a:latin typeface="Times New Roman" pitchFamily="18" charset="0"/>
                <a:sym typeface="Wingdings" pitchFamily="2" charset="2"/>
              </a:rPr>
              <a:t>F,</a:t>
            </a:r>
            <a:endParaRPr lang="en-US" sz="3600">
              <a:latin typeface="Times New Roman" pitchFamily="18" charset="0"/>
              <a:sym typeface="Wingdings" pitchFamily="2" charset="2"/>
            </a:endParaRPr>
          </a:p>
          <a:p>
            <a:pPr marL="406400" indent="-406400" eaLnBrk="1" hangingPunct="1">
              <a:lnSpc>
                <a:spcPct val="90000"/>
              </a:lnSpc>
              <a:buNone/>
            </a:pPr>
            <a:r>
              <a:rPr lang="en-US" sz="3600">
                <a:latin typeface="Times New Roman" pitchFamily="18" charset="0"/>
              </a:rPr>
              <a:t>	BH</a:t>
            </a:r>
            <a:r>
              <a:rPr lang="en-US" sz="36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3600" smtClean="0">
                <a:latin typeface="Times New Roman" pitchFamily="18" charset="0"/>
                <a:sym typeface="Wingdings" pitchFamily="2" charset="2"/>
              </a:rPr>
              <a:t>E}.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Tìm phủ tối thiểu của F</a:t>
            </a:r>
          </a:p>
          <a:p>
            <a:pPr>
              <a:buNone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Cho R(A B C D E G)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F={AB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C, CA, BCD,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ACDB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DEG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BEC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, CGBD, CEAG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43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Tóm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tắt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0759"/>
            <a:ext cx="10972800" cy="4155592"/>
          </a:xfrm>
        </p:spPr>
        <p:txBody>
          <a:bodyPr/>
          <a:lstStyle/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PTH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G</a:t>
            </a:r>
          </a:p>
          <a:p>
            <a:pPr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89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553212"/>
              </p:ext>
            </p:extLst>
          </p:nvPr>
        </p:nvGraphicFramePr>
        <p:xfrm>
          <a:off x="2412124" y="2405195"/>
          <a:ext cx="8825535" cy="232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2679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66432" y="2030278"/>
            <a:ext cx="10864312" cy="4216158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PTH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20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21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5" y="2346325"/>
            <a:ext cx="8762436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PTH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G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PTH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98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SỰ</a:t>
            </a:r>
            <a:r>
              <a:rPr lang="en-US" sz="4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TƯƠNG</a:t>
            </a:r>
            <a:r>
              <a:rPr lang="en-US" sz="4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ĐƯƠNG</a:t>
            </a:r>
            <a:r>
              <a:rPr lang="en-US" sz="4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GIỮA</a:t>
            </a:r>
            <a:r>
              <a:rPr lang="en-US" sz="4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4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4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PHỤ</a:t>
            </a:r>
            <a:r>
              <a:rPr lang="en-US" sz="4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THUỘC</a:t>
            </a:r>
            <a:r>
              <a:rPr lang="en-US" sz="4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sz="4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888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nghĩa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41313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PTH 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=G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41313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marL="0" indent="341313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 G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lang="en-US" sz="28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750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4913313" algn="l"/>
              </a:tabLs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>
              <a:buNone/>
            </a:pPr>
            <a:r>
              <a:rPr lang="en-US" b="1" dirty="0"/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03225" indent="-403225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G?</a:t>
            </a:r>
          </a:p>
          <a:p>
            <a:pPr marL="403225" indent="-403225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G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03225" indent="-403225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F?</a:t>
            </a:r>
          </a:p>
          <a:p>
            <a:pPr marL="403225" indent="-403225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1,2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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3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u="sng">
                <a:latin typeface="Times New Roman" pitchFamily="18" charset="0"/>
              </a:rPr>
              <a:t>Ví du</a:t>
            </a:r>
            <a:r>
              <a:rPr lang="en-US" sz="2800">
                <a:latin typeface="Times New Roman" pitchFamily="18" charset="0"/>
              </a:rPr>
              <a:t>: Cho lược đồ quan hệ Q(ABCDE) hai tập phụ thuộc hàm: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F={A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BC</a:t>
            </a:r>
            <a:r>
              <a:rPr lang="en-US" sz="2800" smtClean="0">
                <a:latin typeface="Times New Roman" pitchFamily="18" charset="0"/>
              </a:rPr>
              <a:t>, 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</a:t>
            </a:r>
            <a:r>
              <a:rPr lang="en-US" sz="2800" smtClean="0">
                <a:latin typeface="Times New Roman" pitchFamily="18" charset="0"/>
              </a:rPr>
              <a:t>, CD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E} và G={A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BCE</a:t>
            </a:r>
            <a:r>
              <a:rPr lang="en-US" sz="2800" smtClean="0">
                <a:latin typeface="Times New Roman" pitchFamily="18" charset="0"/>
              </a:rPr>
              <a:t>, 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ABD</a:t>
            </a:r>
            <a:r>
              <a:rPr lang="en-US" sz="2800" smtClean="0">
                <a:latin typeface="Times New Roman" pitchFamily="18" charset="0"/>
              </a:rPr>
              <a:t>, CD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E}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a) F có tương đương với G không?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b) F có tương đương với G’={A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BCDE} không?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0568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u="sng" smtClean="0">
                <a:latin typeface="Times New Roman" pitchFamily="18" charset="0"/>
              </a:rPr>
              <a:t>Cách 1:</a:t>
            </a:r>
            <a:endParaRPr lang="en-US" sz="2400" b="1" u="sng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Xét  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BCE;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A	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BC;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A	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E; 		Vậy 	F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400">
                <a:latin typeface="Times New Roman" pitchFamily="18" charset="0"/>
              </a:rPr>
              <a:t> 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BC (1)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Xét  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ABD;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A	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AB;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A	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D; 		Vậy 	F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400">
                <a:latin typeface="Times New Roman" pitchFamily="18" charset="0"/>
              </a:rPr>
              <a:t> 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D   (2)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Xét  CD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E;			F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400">
                <a:latin typeface="Times New Roman" pitchFamily="18" charset="0"/>
              </a:rPr>
              <a:t> CD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E   (3)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(1),(2),(3) suy ra </a:t>
            </a:r>
            <a:r>
              <a:rPr lang="en-US" sz="2400" b="1">
                <a:latin typeface="Times New Roman" pitchFamily="18" charset="0"/>
              </a:rPr>
              <a:t>G+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400" b="1">
                <a:latin typeface="Times New Roman" pitchFamily="18" charset="0"/>
              </a:rPr>
              <a:t> F+</a:t>
            </a:r>
            <a:r>
              <a:rPr lang="en-US" sz="2400">
                <a:latin typeface="Times New Roman" pitchFamily="18" charset="0"/>
              </a:rPr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827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8047"/>
            <a:ext cx="10972800" cy="438912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Xét  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BC;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		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A (phản </a:t>
            </a:r>
            <a:r>
              <a:rPr lang="en-US" sz="2800">
                <a:latin typeface="Times New Roman" pitchFamily="18" charset="0"/>
              </a:rPr>
              <a:t>xạ</a:t>
            </a:r>
            <a:r>
              <a:rPr lang="en-US" sz="2800" smtClean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</a:t>
            </a:r>
            <a:r>
              <a:rPr lang="en-US" sz="2800" smtClean="0">
                <a:latin typeface="Times New Roman" pitchFamily="18" charset="0"/>
              </a:rPr>
              <a:t>		A</a:t>
            </a:r>
            <a:r>
              <a:rPr lang="en-US" sz="2800" smtClean="0">
                <a:latin typeface="Times New Roman" pitchFamily="18" charset="0"/>
                <a:sym typeface="Wingdings" pitchFamily="2" charset="2"/>
              </a:rPr>
              <a:t>D</a:t>
            </a:r>
            <a:endParaRPr lang="en-US" sz="280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		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ABCD </a:t>
            </a:r>
            <a:r>
              <a:rPr lang="en-US" sz="2800" smtClean="0">
                <a:latin typeface="Times New Roman" pitchFamily="18" charset="0"/>
              </a:rPr>
              <a:t>; </a:t>
            </a:r>
            <a:r>
              <a:rPr lang="en-US" sz="2800">
                <a:latin typeface="Times New Roman" pitchFamily="18" charset="0"/>
              </a:rPr>
              <a:t>	</a:t>
            </a:r>
            <a:r>
              <a:rPr lang="en-US" sz="2800" smtClean="0">
                <a:latin typeface="Times New Roman" pitchFamily="18" charset="0"/>
              </a:rPr>
              <a:t>		Vậy </a:t>
            </a:r>
            <a:r>
              <a:rPr lang="en-US" sz="2800">
                <a:latin typeface="Times New Roman" pitchFamily="18" charset="0"/>
              </a:rPr>
              <a:t>	G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>
                <a:latin typeface="Times New Roman" pitchFamily="18" charset="0"/>
              </a:rPr>
              <a:t> 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ABD (1)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Xét  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</a:rPr>
              <a:t>BCD, </a:t>
            </a:r>
            <a:r>
              <a:rPr lang="en-US" sz="2800">
                <a:latin typeface="Times New Roman" pitchFamily="18" charset="0"/>
              </a:rPr>
              <a:t>phân rã được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		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CD; 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		CD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</a:t>
            </a:r>
            <a:r>
              <a:rPr lang="en-US" sz="2800">
                <a:latin typeface="Times New Roman" pitchFamily="18" charset="0"/>
              </a:rPr>
              <a:t>	</a:t>
            </a:r>
            <a:r>
              <a:rPr lang="en-US" sz="2800" smtClean="0">
                <a:latin typeface="Times New Roman" pitchFamily="18" charset="0"/>
                <a:sym typeface="Wingdings" pitchFamily="2" charset="2"/>
              </a:rPr>
              <a:t>      </a:t>
            </a:r>
            <a:r>
              <a:rPr lang="en-US" sz="2800" smtClean="0">
                <a:latin typeface="Times New Roman" pitchFamily="18" charset="0"/>
              </a:rPr>
              <a:t>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E mà 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BC ; </a:t>
            </a:r>
            <a:r>
              <a:rPr lang="en-US" sz="2800">
                <a:latin typeface="Times New Roman" pitchFamily="18" charset="0"/>
              </a:rPr>
              <a:t>	</a:t>
            </a:r>
            <a:r>
              <a:rPr lang="en-US" sz="2800" smtClean="0">
                <a:latin typeface="Times New Roman" pitchFamily="18" charset="0"/>
              </a:rPr>
              <a:t>	Vậy </a:t>
            </a:r>
            <a:r>
              <a:rPr lang="en-US" sz="2800">
                <a:latin typeface="Times New Roman" pitchFamily="18" charset="0"/>
              </a:rPr>
              <a:t>	G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>
                <a:latin typeface="Times New Roman" pitchFamily="18" charset="0"/>
              </a:rPr>
              <a:t> 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BCE   (2)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Xét 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E;	G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>
                <a:latin typeface="Times New Roman" pitchFamily="18" charset="0"/>
              </a:rPr>
              <a:t>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E  (3)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(1),(2),(3) suy ra </a:t>
            </a:r>
            <a:r>
              <a:rPr lang="en-US" sz="2800" b="1">
                <a:latin typeface="Times New Roman" pitchFamily="18" charset="0"/>
              </a:rPr>
              <a:t>F+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 b="1">
                <a:latin typeface="Times New Roman" pitchFamily="18" charset="0"/>
              </a:rPr>
              <a:t> G+</a:t>
            </a:r>
            <a:r>
              <a:rPr lang="en-US" sz="2800">
                <a:latin typeface="Times New Roman" pitchFamily="18" charset="0"/>
              </a:rPr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29286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0E63A753D31EE4D86B6E31F57028090" ma:contentTypeVersion="2" ma:contentTypeDescription="Tạo tài liệu mới." ma:contentTypeScope="" ma:versionID="a09b0c30553dce902020210f197a06fe">
  <xsd:schema xmlns:xsd="http://www.w3.org/2001/XMLSchema" xmlns:xs="http://www.w3.org/2001/XMLSchema" xmlns:p="http://schemas.microsoft.com/office/2006/metadata/properties" xmlns:ns2="ba2be740-fd05-4395-bdfd-088e20a9725c" targetNamespace="http://schemas.microsoft.com/office/2006/metadata/properties" ma:root="true" ma:fieldsID="7fee5655ab15a211cf9363b58277e1d4" ns2:_="">
    <xsd:import namespace="ba2be740-fd05-4395-bdfd-088e20a97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be740-fd05-4395-bdfd-088e20a97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1925A2-CFBF-492A-B818-19F16FC26264}"/>
</file>

<file path=customXml/itemProps2.xml><?xml version="1.0" encoding="utf-8"?>
<ds:datastoreItem xmlns:ds="http://schemas.openxmlformats.org/officeDocument/2006/customXml" ds:itemID="{C8CB3B88-A0F2-4412-BC13-A7F6120E211B}"/>
</file>

<file path=customXml/itemProps3.xml><?xml version="1.0" encoding="utf-8"?>
<ds:datastoreItem xmlns:ds="http://schemas.openxmlformats.org/officeDocument/2006/customXml" ds:itemID="{6053EBA8-CE5A-4D79-8D95-68178F4A06D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Words>494</Words>
  <Application>Microsoft Office PowerPoint</Application>
  <PresentationFormat>Custom</PresentationFormat>
  <Paragraphs>122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Presentation on brainstorming</vt:lpstr>
      <vt:lpstr>1_Presentation on brainstorming</vt:lpstr>
      <vt:lpstr>PHỤ THUỘC HÀM (tt) </vt:lpstr>
      <vt:lpstr>Nội dung</vt:lpstr>
      <vt:lpstr>Mục tiêu</vt:lpstr>
      <vt:lpstr>PowerPoint Presentation</vt:lpstr>
      <vt:lpstr>Định nghĩa</vt:lpstr>
      <vt:lpstr>Thuật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Định nghĩa</vt:lpstr>
      <vt:lpstr>Thuật toán tìm phủ tối thiểu</vt:lpstr>
      <vt:lpstr>PowerPoint Presentation</vt:lpstr>
      <vt:lpstr>PowerPoint Presentation</vt:lpstr>
      <vt:lpstr>Ví dụ</vt:lpstr>
      <vt:lpstr>Tóm tắt</vt:lpstr>
      <vt:lpstr>Câu hỏi ôn tập</vt:lpstr>
      <vt:lpstr>Câu hỏi và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lastModifiedBy>admin</cp:lastModifiedBy>
  <cp:revision>294</cp:revision>
  <dcterms:created xsi:type="dcterms:W3CDTF">2018-10-17T08:05:59Z</dcterms:created>
  <dcterms:modified xsi:type="dcterms:W3CDTF">2020-09-19T02:00:56Z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0x010100A0E63A753D31EE4D86B6E31F57028090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