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  <p:sldMasterId id="2147483905" r:id="rId5"/>
  </p:sldMasterIdLst>
  <p:notesMasterIdLst>
    <p:notesMasterId r:id="rId27"/>
  </p:notesMasterIdLst>
  <p:sldIdLst>
    <p:sldId id="365" r:id="rId6"/>
    <p:sldId id="366" r:id="rId7"/>
    <p:sldId id="367" r:id="rId8"/>
    <p:sldId id="483" r:id="rId9"/>
    <p:sldId id="487" r:id="rId10"/>
    <p:sldId id="488" r:id="rId11"/>
    <p:sldId id="489" r:id="rId12"/>
    <p:sldId id="490" r:id="rId13"/>
    <p:sldId id="491" r:id="rId14"/>
    <p:sldId id="492" r:id="rId15"/>
    <p:sldId id="494" r:id="rId16"/>
    <p:sldId id="496" r:id="rId17"/>
    <p:sldId id="497" r:id="rId18"/>
    <p:sldId id="495" r:id="rId19"/>
    <p:sldId id="502" r:id="rId20"/>
    <p:sldId id="504" r:id="rId21"/>
    <p:sldId id="505" r:id="rId22"/>
    <p:sldId id="477" r:id="rId23"/>
    <p:sldId id="377" r:id="rId24"/>
    <p:sldId id="315" r:id="rId25"/>
    <p:sldId id="317" r:id="rId2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115FEA-DD25-4FAC-AAF2-B8AED08E9677}" v="1" dt="2020-09-22T06:16:20.677"/>
  </p1510:revLst>
</p1510:revInfo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o Phuoc Son" userId="S::son.caophuoc@phuxuan.edu.vn::9a8e8d48-241c-4d8b-baa3-7bc1ab8ab4aa" providerId="AD" clId="Web-{FA115FEA-DD25-4FAC-AAF2-B8AED08E9677}"/>
    <pc:docChg chg="modSld">
      <pc:chgData name="Cao Phuoc Son" userId="S::son.caophuoc@phuxuan.edu.vn::9a8e8d48-241c-4d8b-baa3-7bc1ab8ab4aa" providerId="AD" clId="Web-{FA115FEA-DD25-4FAC-AAF2-B8AED08E9677}" dt="2020-09-22T06:16:20.677" v="0" actId="1076"/>
      <pc:docMkLst>
        <pc:docMk/>
      </pc:docMkLst>
      <pc:sldChg chg="modSp">
        <pc:chgData name="Cao Phuoc Son" userId="S::son.caophuoc@phuxuan.edu.vn::9a8e8d48-241c-4d8b-baa3-7bc1ab8ab4aa" providerId="AD" clId="Web-{FA115FEA-DD25-4FAC-AAF2-B8AED08E9677}" dt="2020-09-22T06:16:20.677" v="0" actId="1076"/>
        <pc:sldMkLst>
          <pc:docMk/>
          <pc:sldMk cId="4154333506" sldId="502"/>
        </pc:sldMkLst>
        <pc:spChg chg="mod">
          <ac:chgData name="Cao Phuoc Son" userId="S::son.caophuoc@phuxuan.edu.vn::9a8e8d48-241c-4d8b-baa3-7bc1ab8ab4aa" providerId="AD" clId="Web-{FA115FEA-DD25-4FAC-AAF2-B8AED08E9677}" dt="2020-09-22T06:16:20.677" v="0" actId="1076"/>
          <ac:spMkLst>
            <pc:docMk/>
            <pc:sldMk cId="4154333506" sldId="502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8C41DB-A256-4DD6-9087-BEEDD9D36424}" type="doc">
      <dgm:prSet loTypeId="urn:microsoft.com/office/officeart/2008/layout/VerticalCurvedList" loCatId="list" qsTypeId="urn:microsoft.com/office/officeart/2005/8/quickstyle/simple1#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838EEBD-2441-4C95-8E7B-92D3948B8E77}">
      <dgm:prSet custT="1"/>
      <dgm:spPr/>
      <dgm:t>
        <a:bodyPr/>
        <a:lstStyle/>
        <a:p>
          <a:r>
            <a:rPr lang="en-US" sz="3600" err="1">
              <a:latin typeface="Times New Roman" pitchFamily="18" charset="0"/>
              <a:cs typeface="Times New Roman" pitchFamily="18" charset="0"/>
            </a:rPr>
            <a:t>Sự</a:t>
          </a:r>
          <a:r>
            <a:rPr lang="en-US" sz="360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err="1">
              <a:latin typeface="Times New Roman" pitchFamily="18" charset="0"/>
              <a:cs typeface="Times New Roman" pitchFamily="18" charset="0"/>
            </a:rPr>
            <a:t>tương</a:t>
          </a:r>
          <a:r>
            <a:rPr lang="en-US" sz="360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err="1">
              <a:latin typeface="Times New Roman" pitchFamily="18" charset="0"/>
              <a:cs typeface="Times New Roman" pitchFamily="18" charset="0"/>
            </a:rPr>
            <a:t>đương</a:t>
          </a:r>
          <a:r>
            <a:rPr lang="en-US" sz="360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err="1">
              <a:latin typeface="Times New Roman" pitchFamily="18" charset="0"/>
              <a:cs typeface="Times New Roman" pitchFamily="18" charset="0"/>
            </a:rPr>
            <a:t>giữa</a:t>
          </a:r>
          <a:r>
            <a:rPr lang="en-US" sz="360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err="1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360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err="1">
              <a:latin typeface="Times New Roman" pitchFamily="18" charset="0"/>
              <a:cs typeface="Times New Roman" pitchFamily="18" charset="0"/>
            </a:rPr>
            <a:t>phụ</a:t>
          </a:r>
          <a:r>
            <a:rPr lang="en-US" sz="360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err="1">
              <a:latin typeface="Times New Roman" pitchFamily="18" charset="0"/>
              <a:cs typeface="Times New Roman" pitchFamily="18" charset="0"/>
            </a:rPr>
            <a:t>thuộc</a:t>
          </a:r>
          <a:r>
            <a:rPr lang="en-US" sz="360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err="1">
              <a:latin typeface="Times New Roman" pitchFamily="18" charset="0"/>
              <a:cs typeface="Times New Roman" pitchFamily="18" charset="0"/>
            </a:rPr>
            <a:t>hàm</a:t>
          </a:r>
          <a:endParaRPr lang="en-US" sz="3600">
            <a:latin typeface="Times New Roman" pitchFamily="18" charset="0"/>
            <a:cs typeface="Times New Roman" pitchFamily="18" charset="0"/>
          </a:endParaRPr>
        </a:p>
      </dgm:t>
    </dgm:pt>
    <dgm:pt modelId="{B6128689-6E26-4F44-9D7D-E868DE3B21BD}" type="parTrans" cxnId="{3B8295E8-918F-4145-AD53-259DA330EB3E}">
      <dgm:prSet/>
      <dgm:spPr/>
      <dgm:t>
        <a:bodyPr/>
        <a:lstStyle/>
        <a:p>
          <a:endParaRPr lang="en-US" sz="3600"/>
        </a:p>
      </dgm:t>
    </dgm:pt>
    <dgm:pt modelId="{28579636-F3DF-47B6-9B80-29E12EBCE78C}" type="sibTrans" cxnId="{3B8295E8-918F-4145-AD53-259DA330EB3E}">
      <dgm:prSet/>
      <dgm:spPr/>
      <dgm:t>
        <a:bodyPr/>
        <a:lstStyle/>
        <a:p>
          <a:endParaRPr lang="en-US" sz="3600"/>
        </a:p>
      </dgm:t>
    </dgm:pt>
    <dgm:pt modelId="{21854CAF-AB6A-43DB-81C7-8A2B7FC80373}">
      <dgm:prSet custT="1"/>
      <dgm:spPr/>
      <dgm:t>
        <a:bodyPr/>
        <a:lstStyle/>
        <a:p>
          <a:r>
            <a:rPr lang="en-US" sz="3600" err="1">
              <a:latin typeface="Times New Roman" pitchFamily="18" charset="0"/>
              <a:cs typeface="Times New Roman" pitchFamily="18" charset="0"/>
            </a:rPr>
            <a:t>Phủ</a:t>
          </a:r>
          <a:r>
            <a:rPr lang="en-US" sz="360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err="1">
              <a:latin typeface="Times New Roman" pitchFamily="18" charset="0"/>
              <a:cs typeface="Times New Roman" pitchFamily="18" charset="0"/>
            </a:rPr>
            <a:t>tối</a:t>
          </a:r>
          <a:r>
            <a:rPr lang="en-US" sz="360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err="1">
              <a:latin typeface="Times New Roman" pitchFamily="18" charset="0"/>
              <a:cs typeface="Times New Roman" pitchFamily="18" charset="0"/>
            </a:rPr>
            <a:t>thiểu</a:t>
          </a:r>
          <a:r>
            <a:rPr lang="en-US" sz="3600">
              <a:latin typeface="Times New Roman" pitchFamily="18" charset="0"/>
              <a:cs typeface="Times New Roman" pitchFamily="18" charset="0"/>
            </a:rPr>
            <a:t> </a:t>
          </a:r>
        </a:p>
      </dgm:t>
    </dgm:pt>
    <dgm:pt modelId="{57B9FC2A-713D-497B-9BDE-9606AE13D483}" type="parTrans" cxnId="{6887ECBF-86C6-4355-834B-434D543377CC}">
      <dgm:prSet/>
      <dgm:spPr/>
      <dgm:t>
        <a:bodyPr/>
        <a:lstStyle/>
        <a:p>
          <a:endParaRPr lang="en-US" sz="3600"/>
        </a:p>
      </dgm:t>
    </dgm:pt>
    <dgm:pt modelId="{E61EBEF6-77CF-41A8-9C42-562E3907EAEF}" type="sibTrans" cxnId="{6887ECBF-86C6-4355-834B-434D543377CC}">
      <dgm:prSet/>
      <dgm:spPr/>
      <dgm:t>
        <a:bodyPr/>
        <a:lstStyle/>
        <a:p>
          <a:endParaRPr lang="en-US" sz="3600"/>
        </a:p>
      </dgm:t>
    </dgm:pt>
    <dgm:pt modelId="{79318394-5224-4893-AF5C-6FFBE511F8C3}" type="pres">
      <dgm:prSet presAssocID="{C98C41DB-A256-4DD6-9087-BEEDD9D36424}" presName="Name0" presStyleCnt="0">
        <dgm:presLayoutVars>
          <dgm:chMax val="7"/>
          <dgm:chPref val="7"/>
          <dgm:dir/>
        </dgm:presLayoutVars>
      </dgm:prSet>
      <dgm:spPr/>
    </dgm:pt>
    <dgm:pt modelId="{4F76F852-A85A-4F9F-8C5D-1DA65793965C}" type="pres">
      <dgm:prSet presAssocID="{C98C41DB-A256-4DD6-9087-BEEDD9D36424}" presName="Name1" presStyleCnt="0"/>
      <dgm:spPr/>
    </dgm:pt>
    <dgm:pt modelId="{F6026DCC-AF97-482C-A922-1EBA1A6F26C7}" type="pres">
      <dgm:prSet presAssocID="{C98C41DB-A256-4DD6-9087-BEEDD9D36424}" presName="cycle" presStyleCnt="0"/>
      <dgm:spPr/>
    </dgm:pt>
    <dgm:pt modelId="{528CF905-E8B3-4A8C-B401-7965387F7C73}" type="pres">
      <dgm:prSet presAssocID="{C98C41DB-A256-4DD6-9087-BEEDD9D36424}" presName="srcNode" presStyleLbl="node1" presStyleIdx="0" presStyleCnt="2"/>
      <dgm:spPr/>
    </dgm:pt>
    <dgm:pt modelId="{E3AF4CFE-EFD8-4FF0-8409-D027A37D0B12}" type="pres">
      <dgm:prSet presAssocID="{C98C41DB-A256-4DD6-9087-BEEDD9D36424}" presName="conn" presStyleLbl="parChTrans1D2" presStyleIdx="0" presStyleCnt="1"/>
      <dgm:spPr/>
    </dgm:pt>
    <dgm:pt modelId="{5EDE7D33-F6BC-4D84-8A2C-78525067C1B5}" type="pres">
      <dgm:prSet presAssocID="{C98C41DB-A256-4DD6-9087-BEEDD9D36424}" presName="extraNode" presStyleLbl="node1" presStyleIdx="0" presStyleCnt="2"/>
      <dgm:spPr/>
    </dgm:pt>
    <dgm:pt modelId="{8F9BCFB6-4E51-43CA-BE15-9AFB8F2DBBB1}" type="pres">
      <dgm:prSet presAssocID="{C98C41DB-A256-4DD6-9087-BEEDD9D36424}" presName="dstNode" presStyleLbl="node1" presStyleIdx="0" presStyleCnt="2"/>
      <dgm:spPr/>
    </dgm:pt>
    <dgm:pt modelId="{3FEF5CF7-4EDC-45F8-8E96-6D7950AC2495}" type="pres">
      <dgm:prSet presAssocID="{6838EEBD-2441-4C95-8E7B-92D3948B8E77}" presName="text_1" presStyleLbl="node1" presStyleIdx="0" presStyleCnt="2">
        <dgm:presLayoutVars>
          <dgm:bulletEnabled val="1"/>
        </dgm:presLayoutVars>
      </dgm:prSet>
      <dgm:spPr/>
    </dgm:pt>
    <dgm:pt modelId="{84541D25-5678-4973-B06B-3B669EEA7E8A}" type="pres">
      <dgm:prSet presAssocID="{6838EEBD-2441-4C95-8E7B-92D3948B8E77}" presName="accent_1" presStyleCnt="0"/>
      <dgm:spPr/>
    </dgm:pt>
    <dgm:pt modelId="{2082ACD2-B57F-410A-BA77-11856A0B8792}" type="pres">
      <dgm:prSet presAssocID="{6838EEBD-2441-4C95-8E7B-92D3948B8E77}" presName="accentRepeatNode" presStyleLbl="solidFgAcc1" presStyleIdx="0" presStyleCnt="2"/>
      <dgm:spPr/>
    </dgm:pt>
    <dgm:pt modelId="{5C60DFDA-FBD3-483A-BFFB-900470239E6C}" type="pres">
      <dgm:prSet presAssocID="{21854CAF-AB6A-43DB-81C7-8A2B7FC80373}" presName="text_2" presStyleLbl="node1" presStyleIdx="1" presStyleCnt="2">
        <dgm:presLayoutVars>
          <dgm:bulletEnabled val="1"/>
        </dgm:presLayoutVars>
      </dgm:prSet>
      <dgm:spPr/>
    </dgm:pt>
    <dgm:pt modelId="{F8C28FEB-5BAE-45D6-A207-6671A5A895AD}" type="pres">
      <dgm:prSet presAssocID="{21854CAF-AB6A-43DB-81C7-8A2B7FC80373}" presName="accent_2" presStyleCnt="0"/>
      <dgm:spPr/>
    </dgm:pt>
    <dgm:pt modelId="{F215B380-BD88-4ACF-87F7-394201BEF6BC}" type="pres">
      <dgm:prSet presAssocID="{21854CAF-AB6A-43DB-81C7-8A2B7FC80373}" presName="accentRepeatNode" presStyleLbl="solidFgAcc1" presStyleIdx="1" presStyleCnt="2"/>
      <dgm:spPr/>
    </dgm:pt>
  </dgm:ptLst>
  <dgm:cxnLst>
    <dgm:cxn modelId="{83CAC4A2-6C0F-4B93-A0F4-6699BBCE7430}" type="presOf" srcId="{21854CAF-AB6A-43DB-81C7-8A2B7FC80373}" destId="{5C60DFDA-FBD3-483A-BFFB-900470239E6C}" srcOrd="0" destOrd="0" presId="urn:microsoft.com/office/officeart/2008/layout/VerticalCurvedList"/>
    <dgm:cxn modelId="{DDFBE2AB-F330-4EB6-AADD-B581BA5B8826}" type="presOf" srcId="{28579636-F3DF-47B6-9B80-29E12EBCE78C}" destId="{E3AF4CFE-EFD8-4FF0-8409-D027A37D0B12}" srcOrd="0" destOrd="0" presId="urn:microsoft.com/office/officeart/2008/layout/VerticalCurvedList"/>
    <dgm:cxn modelId="{14E7A1BB-9E02-4D37-A772-EA950F263852}" type="presOf" srcId="{C98C41DB-A256-4DD6-9087-BEEDD9D36424}" destId="{79318394-5224-4893-AF5C-6FFBE511F8C3}" srcOrd="0" destOrd="0" presId="urn:microsoft.com/office/officeart/2008/layout/VerticalCurvedList"/>
    <dgm:cxn modelId="{6887ECBF-86C6-4355-834B-434D543377CC}" srcId="{C98C41DB-A256-4DD6-9087-BEEDD9D36424}" destId="{21854CAF-AB6A-43DB-81C7-8A2B7FC80373}" srcOrd="1" destOrd="0" parTransId="{57B9FC2A-713D-497B-9BDE-9606AE13D483}" sibTransId="{E61EBEF6-77CF-41A8-9C42-562E3907EAEF}"/>
    <dgm:cxn modelId="{93E154D2-FDCF-4D48-822F-CFAFECD58BA0}" type="presOf" srcId="{6838EEBD-2441-4C95-8E7B-92D3948B8E77}" destId="{3FEF5CF7-4EDC-45F8-8E96-6D7950AC2495}" srcOrd="0" destOrd="0" presId="urn:microsoft.com/office/officeart/2008/layout/VerticalCurvedList"/>
    <dgm:cxn modelId="{3B8295E8-918F-4145-AD53-259DA330EB3E}" srcId="{C98C41DB-A256-4DD6-9087-BEEDD9D36424}" destId="{6838EEBD-2441-4C95-8E7B-92D3948B8E77}" srcOrd="0" destOrd="0" parTransId="{B6128689-6E26-4F44-9D7D-E868DE3B21BD}" sibTransId="{28579636-F3DF-47B6-9B80-29E12EBCE78C}"/>
    <dgm:cxn modelId="{ADA3D7C4-1089-4B09-B2F2-53FEAE734E45}" type="presParOf" srcId="{79318394-5224-4893-AF5C-6FFBE511F8C3}" destId="{4F76F852-A85A-4F9F-8C5D-1DA65793965C}" srcOrd="0" destOrd="0" presId="urn:microsoft.com/office/officeart/2008/layout/VerticalCurvedList"/>
    <dgm:cxn modelId="{65C087A0-46D7-4990-A3C4-02078CEA0F19}" type="presParOf" srcId="{4F76F852-A85A-4F9F-8C5D-1DA65793965C}" destId="{F6026DCC-AF97-482C-A922-1EBA1A6F26C7}" srcOrd="0" destOrd="0" presId="urn:microsoft.com/office/officeart/2008/layout/VerticalCurvedList"/>
    <dgm:cxn modelId="{D2C6B24B-A263-4246-95EC-116F9514AEB1}" type="presParOf" srcId="{F6026DCC-AF97-482C-A922-1EBA1A6F26C7}" destId="{528CF905-E8B3-4A8C-B401-7965387F7C73}" srcOrd="0" destOrd="0" presId="urn:microsoft.com/office/officeart/2008/layout/VerticalCurvedList"/>
    <dgm:cxn modelId="{F7C6CB23-D17F-47ED-A8F0-A7C584504937}" type="presParOf" srcId="{F6026DCC-AF97-482C-A922-1EBA1A6F26C7}" destId="{E3AF4CFE-EFD8-4FF0-8409-D027A37D0B12}" srcOrd="1" destOrd="0" presId="urn:microsoft.com/office/officeart/2008/layout/VerticalCurvedList"/>
    <dgm:cxn modelId="{7DFE001B-F3E0-4AF4-AED3-EF1D7A0979CF}" type="presParOf" srcId="{F6026DCC-AF97-482C-A922-1EBA1A6F26C7}" destId="{5EDE7D33-F6BC-4D84-8A2C-78525067C1B5}" srcOrd="2" destOrd="0" presId="urn:microsoft.com/office/officeart/2008/layout/VerticalCurvedList"/>
    <dgm:cxn modelId="{763BFDB7-C396-4078-A224-45ACED5339F4}" type="presParOf" srcId="{F6026DCC-AF97-482C-A922-1EBA1A6F26C7}" destId="{8F9BCFB6-4E51-43CA-BE15-9AFB8F2DBBB1}" srcOrd="3" destOrd="0" presId="urn:microsoft.com/office/officeart/2008/layout/VerticalCurvedList"/>
    <dgm:cxn modelId="{5382187B-4ECB-4C1D-9B43-6188B556043F}" type="presParOf" srcId="{4F76F852-A85A-4F9F-8C5D-1DA65793965C}" destId="{3FEF5CF7-4EDC-45F8-8E96-6D7950AC2495}" srcOrd="1" destOrd="0" presId="urn:microsoft.com/office/officeart/2008/layout/VerticalCurvedList"/>
    <dgm:cxn modelId="{38E23678-669C-4C1A-92B3-0DCEEA401004}" type="presParOf" srcId="{4F76F852-A85A-4F9F-8C5D-1DA65793965C}" destId="{84541D25-5678-4973-B06B-3B669EEA7E8A}" srcOrd="2" destOrd="0" presId="urn:microsoft.com/office/officeart/2008/layout/VerticalCurvedList"/>
    <dgm:cxn modelId="{ACA866AB-C179-48CA-BADB-D28251FC4236}" type="presParOf" srcId="{84541D25-5678-4973-B06B-3B669EEA7E8A}" destId="{2082ACD2-B57F-410A-BA77-11856A0B8792}" srcOrd="0" destOrd="0" presId="urn:microsoft.com/office/officeart/2008/layout/VerticalCurvedList"/>
    <dgm:cxn modelId="{C5EB23D7-362D-4E24-8738-FC8820F9EA11}" type="presParOf" srcId="{4F76F852-A85A-4F9F-8C5D-1DA65793965C}" destId="{5C60DFDA-FBD3-483A-BFFB-900470239E6C}" srcOrd="3" destOrd="0" presId="urn:microsoft.com/office/officeart/2008/layout/VerticalCurvedList"/>
    <dgm:cxn modelId="{7E73783C-D7E9-412C-A044-4DB7931EC256}" type="presParOf" srcId="{4F76F852-A85A-4F9F-8C5D-1DA65793965C}" destId="{F8C28FEB-5BAE-45D6-A207-6671A5A895AD}" srcOrd="4" destOrd="0" presId="urn:microsoft.com/office/officeart/2008/layout/VerticalCurvedList"/>
    <dgm:cxn modelId="{01DBD139-1645-40A9-BBC3-BD14F03270E7}" type="presParOf" srcId="{F8C28FEB-5BAE-45D6-A207-6671A5A895AD}" destId="{F215B380-BD88-4ACF-87F7-394201BEF6B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F4CFE-EFD8-4FF0-8409-D027A37D0B12}">
      <dsp:nvSpPr>
        <dsp:cNvPr id="0" name=""/>
        <dsp:cNvSpPr/>
      </dsp:nvSpPr>
      <dsp:spPr>
        <a:xfrm>
          <a:off x="-2610803" y="-405207"/>
          <a:ext cx="3134876" cy="3134876"/>
        </a:xfrm>
        <a:prstGeom prst="blockArc">
          <a:avLst>
            <a:gd name="adj1" fmla="val 18900000"/>
            <a:gd name="adj2" fmla="val 2700000"/>
            <a:gd name="adj3" fmla="val 689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EF5CF7-4EDC-45F8-8E96-6D7950AC2495}">
      <dsp:nvSpPr>
        <dsp:cNvPr id="0" name=""/>
        <dsp:cNvSpPr/>
      </dsp:nvSpPr>
      <dsp:spPr>
        <a:xfrm>
          <a:off x="427294" y="332072"/>
          <a:ext cx="8385979" cy="6640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7092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err="1">
              <a:latin typeface="Times New Roman" pitchFamily="18" charset="0"/>
              <a:cs typeface="Times New Roman" pitchFamily="18" charset="0"/>
            </a:rPr>
            <a:t>Sự</a:t>
          </a:r>
          <a:r>
            <a:rPr lang="en-US" sz="36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err="1">
              <a:latin typeface="Times New Roman" pitchFamily="18" charset="0"/>
              <a:cs typeface="Times New Roman" pitchFamily="18" charset="0"/>
            </a:rPr>
            <a:t>tương</a:t>
          </a:r>
          <a:r>
            <a:rPr lang="en-US" sz="36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err="1">
              <a:latin typeface="Times New Roman" pitchFamily="18" charset="0"/>
              <a:cs typeface="Times New Roman" pitchFamily="18" charset="0"/>
            </a:rPr>
            <a:t>đương</a:t>
          </a:r>
          <a:r>
            <a:rPr lang="en-US" sz="36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err="1">
              <a:latin typeface="Times New Roman" pitchFamily="18" charset="0"/>
              <a:cs typeface="Times New Roman" pitchFamily="18" charset="0"/>
            </a:rPr>
            <a:t>giữa</a:t>
          </a:r>
          <a:r>
            <a:rPr lang="en-US" sz="36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err="1">
              <a:latin typeface="Times New Roman" pitchFamily="18" charset="0"/>
              <a:cs typeface="Times New Roman" pitchFamily="18" charset="0"/>
            </a:rPr>
            <a:t>các</a:t>
          </a:r>
          <a:r>
            <a:rPr lang="en-US" sz="36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err="1">
              <a:latin typeface="Times New Roman" pitchFamily="18" charset="0"/>
              <a:cs typeface="Times New Roman" pitchFamily="18" charset="0"/>
            </a:rPr>
            <a:t>phụ</a:t>
          </a:r>
          <a:r>
            <a:rPr lang="en-US" sz="36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err="1">
              <a:latin typeface="Times New Roman" pitchFamily="18" charset="0"/>
              <a:cs typeface="Times New Roman" pitchFamily="18" charset="0"/>
            </a:rPr>
            <a:t>thuộc</a:t>
          </a:r>
          <a:r>
            <a:rPr lang="en-US" sz="36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err="1">
              <a:latin typeface="Times New Roman" pitchFamily="18" charset="0"/>
              <a:cs typeface="Times New Roman" pitchFamily="18" charset="0"/>
            </a:rPr>
            <a:t>hàm</a:t>
          </a:r>
          <a:endParaRPr lang="en-US" sz="3600" kern="1200">
            <a:latin typeface="Times New Roman" pitchFamily="18" charset="0"/>
            <a:cs typeface="Times New Roman" pitchFamily="18" charset="0"/>
          </a:endParaRPr>
        </a:p>
      </dsp:txBody>
      <dsp:txXfrm>
        <a:off x="427294" y="332072"/>
        <a:ext cx="8385979" cy="664052"/>
      </dsp:txXfrm>
    </dsp:sp>
    <dsp:sp modelId="{2082ACD2-B57F-410A-BA77-11856A0B8792}">
      <dsp:nvSpPr>
        <dsp:cNvPr id="0" name=""/>
        <dsp:cNvSpPr/>
      </dsp:nvSpPr>
      <dsp:spPr>
        <a:xfrm>
          <a:off x="12261" y="249066"/>
          <a:ext cx="830065" cy="830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0DFDA-FBD3-483A-BFFB-900470239E6C}">
      <dsp:nvSpPr>
        <dsp:cNvPr id="0" name=""/>
        <dsp:cNvSpPr/>
      </dsp:nvSpPr>
      <dsp:spPr>
        <a:xfrm>
          <a:off x="427294" y="1328337"/>
          <a:ext cx="8385979" cy="6640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7092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err="1">
              <a:latin typeface="Times New Roman" pitchFamily="18" charset="0"/>
              <a:cs typeface="Times New Roman" pitchFamily="18" charset="0"/>
            </a:rPr>
            <a:t>Phủ</a:t>
          </a:r>
          <a:r>
            <a:rPr lang="en-US" sz="36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err="1">
              <a:latin typeface="Times New Roman" pitchFamily="18" charset="0"/>
              <a:cs typeface="Times New Roman" pitchFamily="18" charset="0"/>
            </a:rPr>
            <a:t>tối</a:t>
          </a:r>
          <a:r>
            <a:rPr lang="en-US" sz="3600" kern="1200">
              <a:latin typeface="Times New Roman" pitchFamily="18" charset="0"/>
              <a:cs typeface="Times New Roman" pitchFamily="18" charset="0"/>
            </a:rPr>
            <a:t> </a:t>
          </a:r>
          <a:r>
            <a:rPr lang="en-US" sz="3600" kern="1200" err="1">
              <a:latin typeface="Times New Roman" pitchFamily="18" charset="0"/>
              <a:cs typeface="Times New Roman" pitchFamily="18" charset="0"/>
            </a:rPr>
            <a:t>thiểu</a:t>
          </a:r>
          <a:r>
            <a:rPr lang="en-US" sz="3600" kern="1200">
              <a:latin typeface="Times New Roman" pitchFamily="18" charset="0"/>
              <a:cs typeface="Times New Roman" pitchFamily="18" charset="0"/>
            </a:rPr>
            <a:t> </a:t>
          </a:r>
        </a:p>
      </dsp:txBody>
      <dsp:txXfrm>
        <a:off x="427294" y="1328337"/>
        <a:ext cx="8385979" cy="664052"/>
      </dsp:txXfrm>
    </dsp:sp>
    <dsp:sp modelId="{F215B380-BD88-4ACF-87F7-394201BEF6BC}">
      <dsp:nvSpPr>
        <dsp:cNvPr id="0" name=""/>
        <dsp:cNvSpPr/>
      </dsp:nvSpPr>
      <dsp:spPr>
        <a:xfrm>
          <a:off x="12261" y="1245330"/>
          <a:ext cx="830065" cy="830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815A83-21D4-4526-9CE6-2D86A6D2862D}" type="datetimeFigureOut">
              <a:rPr lang="en-US"/>
              <a:pPr>
                <a:defRPr/>
              </a:pPr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E4B52D9B-B8BF-4BE9-8674-916B43F40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2DB55-4E7A-42D3-9F7B-BFC6C2AB354B}" type="datetime1">
              <a:rPr lang="en-US" smtClean="0"/>
              <a:t>9/21/2020</a:t>
            </a:fld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740503-E42D-4267-812F-3E78873EA9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Google Shape;38;p3"/>
          <p:cNvSpPr txBox="1"/>
          <p:nvPr userDrawn="1"/>
        </p:nvSpPr>
        <p:spPr>
          <a:xfrm>
            <a:off x="4563897" y="6368142"/>
            <a:ext cx="72117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Môn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học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: 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Thiết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kế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và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phát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triển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 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CSDL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                         </a:t>
            </a: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</a:t>
            </a:r>
            <a:r>
              <a:rPr lang="en-US" sz="1200" b="0" i="0" u="none" strike="noStrike" cap="none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u="none" strike="noStrike" cap="none" baseline="0">
              <a:solidFill>
                <a:srgbClr val="FFCC00"/>
              </a:solidFill>
              <a:latin typeface="Tahoma"/>
              <a:ea typeface="Tahoma"/>
              <a:cs typeface="Tahoma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503446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EBB90-8ABE-41D1-8FD2-AB8E86BC0320}" type="datetime1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EE0798-DDDA-46B4-8D13-9AA881D97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2230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BAF3F-5B41-4380-A08E-36F69780B3D4}" type="datetime1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3B703B-2EA5-417E-A0C3-536B6028F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76390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6208713"/>
            <a:ext cx="12192000" cy="649287"/>
            <a:chOff x="0" y="6208894"/>
            <a:chExt cx="12192000" cy="649106"/>
          </a:xfrm>
        </p:grpSpPr>
        <p:sp>
          <p:nvSpPr>
            <p:cNvPr id="5" name="Rectangle 1"/>
            <p:cNvSpPr/>
            <p:nvPr/>
          </p:nvSpPr>
          <p:spPr>
            <a:xfrm>
              <a:off x="3175" y="6220003"/>
              <a:ext cx="12188825" cy="63799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4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 userDrawn="1"/>
        </p:nvCxnSpPr>
        <p:spPr>
          <a:xfrm flipV="1">
            <a:off x="3175" y="5937250"/>
            <a:ext cx="793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1F9C1-6824-46BC-A2CD-FB8C7CE8552D}" type="datetime1">
              <a:rPr lang="en-US" smtClean="0"/>
              <a:t>9/21/2020</a:t>
            </a:fld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F6D38-1BE7-40D6-95EC-01D92E544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86248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10972800" cy="4389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8EBD7-8362-4904-9A2A-CD187524E936}" type="datetime1">
              <a:rPr lang="en-US" smtClean="0"/>
              <a:t>9/21/2020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58DFAC62-5A9B-4256-A05E-9850F6793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1056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2F396-9516-4A28-944C-D3BA73B2D37B}" type="datetime1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92A26-6D5A-4BBD-A1FF-4AF95735F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3578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4343A-9CFC-4E1D-9E8C-3B46BF8F3A03}" type="datetime1">
              <a:rPr lang="en-US" smtClean="0"/>
              <a:t>9/21/2020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77390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37CA8-618F-4B9F-A100-402E833E8337}" type="datetime1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2F291-6C46-4715-96D9-E87DE87E7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1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374CC-AC2C-4B1A-A8F5-4832426B88CB}" type="datetime1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2DBAE-F7E1-480D-AF35-29189A18BE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5164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E946-CB16-432D-AF34-FC6B5157E326}" type="datetime1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CE293-DD88-4BF3-B1CC-D512B6070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190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3F4E4-0576-4A4C-86CD-5D58D1452810}" type="datetime1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07198-BE29-46E6-B0D7-311405F274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3896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7231"/>
            <a:ext cx="10972800" cy="4389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359D8-05EA-4E3B-8C20-01D95766BF9E}" type="datetime1">
              <a:rPr lang="en-US" smtClean="0"/>
              <a:t>9/21/2020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 smtClean="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A303D800-2B31-4B5C-8617-870AB2EE8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Google Shape;38;p3"/>
          <p:cNvSpPr txBox="1"/>
          <p:nvPr userDrawn="1"/>
        </p:nvSpPr>
        <p:spPr>
          <a:xfrm>
            <a:off x="5180251" y="6426198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</a:t>
            </a:r>
            <a:r>
              <a:rPr lang="en-US" sz="1200" b="0" i="0" u="none" strike="noStrike" cap="none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33621461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116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72763" y="5359400"/>
            <a:ext cx="2063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2000" y="6219825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FF5F6-A167-4F93-B3C4-3A228F6B92E8}" type="datetime1">
              <a:rPr lang="en-US" smtClean="0"/>
              <a:t>9/21/2020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0"/>
            <a:ext cx="812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04A5C-5E45-4DAC-ACAA-04AC410889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56551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0854D-70CB-40C6-A5CE-E5E8CB03148A}" type="datetime1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B2F68-0D77-416C-8015-2853C80F6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5160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4673D-C90C-4DAC-8D1A-1CDDFB97508F}" type="datetime1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6F8D4-8918-4ADE-A4F7-9367B7498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40110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B76AA-896C-444B-8A94-86E164529CB7}" type="datetime1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7D8D12F-C683-46E6-B8B3-78CA522322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719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6EB9C-7A44-4693-A220-97F6B21B6F40}" type="datetime1">
              <a:rPr lang="en-US" smtClean="0"/>
              <a:t>9/21/2020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6205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2D908-E27A-4245-AC8D-DAA59D94DB68}" type="datetime1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6D280C-2919-4084-BCD0-D68FF2C4B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72794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3D2B5-7018-4B94-A9EA-F5AB2B3D1866}" type="datetime1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223B15-86E7-44E5-B27E-9623E70EE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0505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228FA-4C29-4573-83EB-0866F6C355AD}" type="datetime1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9FD257-A79B-4EDE-9DE9-C9555A2E5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32781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E1AE4-EE35-4BC2-BB90-084693432D1B}" type="datetime1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C9A04A-1A0D-45BF-BFDC-CD98F9735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011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116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72763" y="5359400"/>
            <a:ext cx="2063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2000" y="6219825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31A44-FC8C-40D6-B7B7-49F6A7E7585D}" type="datetime1">
              <a:rPr lang="en-US" smtClean="0"/>
              <a:t>9/21/2020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0"/>
            <a:ext cx="8128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DA9C9D-001E-48C9-B14F-37C4E81616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5996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75" y="-7938"/>
            <a:ext cx="12239625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690127F-2541-4A3C-9A79-8A2BE8520D2B}" type="datetime1">
              <a:rPr lang="en-US" smtClean="0"/>
              <a:t>9/21/2020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 smtClean="0">
                <a:latin typeface="Palatino Linotype" pitchFamily="18" charset="0"/>
              </a:defRPr>
            </a:lvl1pPr>
          </a:lstStyle>
          <a:p>
            <a:pPr>
              <a:defRPr/>
            </a:pPr>
            <a:fld id="{6BEDDAA5-8D89-49EB-9F89-33594B26F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38;p3"/>
          <p:cNvSpPr txBox="1"/>
          <p:nvPr/>
        </p:nvSpPr>
        <p:spPr>
          <a:xfrm>
            <a:off x="4672383" y="6339114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</a:t>
            </a:r>
            <a:r>
              <a:rPr lang="en-US" sz="1200" b="0" i="0" u="none" strike="noStrike" cap="none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ransition spd="med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anose="020B0502020202020204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75" y="-7938"/>
            <a:ext cx="12239625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3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7AB9768-A992-44EF-80A3-DA4B24E44A8A}" type="datetime1">
              <a:rPr lang="en-US" smtClean="0"/>
              <a:t>9/21/2020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8085288E-0695-4CB7-997F-4D79050D7E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0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ransition spd="med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3932" y="1828800"/>
            <a:ext cx="10468864" cy="1828800"/>
          </a:xfrm>
        </p:spPr>
        <p:txBody>
          <a:bodyPr>
            <a:normAutofit/>
          </a:bodyPr>
          <a:lstStyle/>
          <a:p>
            <a:pPr marL="0" indent="0" algn="ctr"/>
            <a:r>
              <a:rPr lang="en-US" sz="440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PHỤ</a:t>
            </a:r>
            <a:r>
              <a:rPr lang="en-US" sz="440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THUỘC</a:t>
            </a:r>
            <a:r>
              <a:rPr lang="en-US" sz="440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HÀM</a:t>
            </a:r>
            <a:r>
              <a:rPr lang="en-US" sz="440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4400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tt</a:t>
            </a:r>
            <a:r>
              <a:rPr lang="en-US" sz="440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898526"/>
            <a:ext cx="3691466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97477" y="4050793"/>
            <a:ext cx="443251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/>
            <a:r>
              <a:rPr lang="en-US" sz="280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ThS</a:t>
            </a:r>
            <a:r>
              <a:rPr lang="en-US" sz="28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sz="28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8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280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Thảo</a:t>
            </a:r>
            <a:endParaRPr lang="en-US" sz="280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211414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Ví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dụ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R(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A,B,C,D,E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	F = {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BC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AD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CDE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}</a:t>
            </a:r>
          </a:p>
          <a:p>
            <a:pPr marL="514350" indent="-514350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	G = {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BCE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AABD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CDE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}</a:t>
            </a:r>
          </a:p>
          <a:p>
            <a:pPr marL="514350" indent="-514350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Cho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biết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F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và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G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có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tương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đương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không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?</a:t>
            </a:r>
          </a:p>
          <a:p>
            <a:pPr marL="514350" indent="-514350">
              <a:buNone/>
            </a:pP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57479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11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sz="4400" b="1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 eaLnBrk="1" hangingPunct="1">
              <a:buNone/>
            </a:pPr>
            <a:r>
              <a:rPr lang="en-US" sz="44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PHỦ </a:t>
            </a: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TỐI</a:t>
            </a:r>
            <a:r>
              <a:rPr lang="en-US" sz="44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THIỂU</a:t>
            </a:r>
            <a:endParaRPr lang="en-US" sz="4400" b="1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854361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u="sng">
                <a:solidFill>
                  <a:srgbClr val="993300"/>
                </a:solidFill>
                <a:latin typeface="Times New Roman" pitchFamily="18" charset="0"/>
              </a:rPr>
              <a:t>Phụ thuộc hàm có vế trái dư thừa</a:t>
            </a:r>
          </a:p>
          <a:p>
            <a:r>
              <a:rPr lang="en-US" sz="2800" b="1" i="1">
                <a:latin typeface="Times New Roman" pitchFamily="18" charset="0"/>
              </a:rPr>
              <a:t>Nói rằng phụ thuộc hàm Z </a:t>
            </a:r>
            <a:r>
              <a:rPr lang="en-US" sz="2800" b="1" i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 b="1" i="1">
                <a:latin typeface="Times New Roman" pitchFamily="18" charset="0"/>
              </a:rPr>
              <a:t> Y có vế trái dư thừa nếu có một A</a:t>
            </a:r>
            <a:r>
              <a:rPr lang="en-US" sz="2800" b="1" i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sz="2800" b="1" i="1">
                <a:latin typeface="Times New Roman" pitchFamily="18" charset="0"/>
              </a:rPr>
              <a:t>Z sao cho F </a:t>
            </a:r>
            <a:r>
              <a:rPr lang="en-US" sz="2800" b="1" i="1"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sz="2800" b="1" i="1">
                <a:latin typeface="Times New Roman" pitchFamily="18" charset="0"/>
              </a:rPr>
              <a:t> F-{Z </a:t>
            </a:r>
            <a:r>
              <a:rPr lang="en-US" sz="2800" b="1" i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 b="1" i="1">
                <a:latin typeface="Times New Roman" pitchFamily="18" charset="0"/>
              </a:rPr>
              <a:t> Y}</a:t>
            </a:r>
            <a:r>
              <a:rPr lang="en-US" sz="2800" b="1" i="1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sz="2800" b="1" i="1">
                <a:latin typeface="Times New Roman" pitchFamily="18" charset="0"/>
              </a:rPr>
              <a:t>{(Z-A) </a:t>
            </a:r>
            <a:r>
              <a:rPr lang="en-US" sz="2800" b="1" i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 b="1" i="1">
                <a:latin typeface="Times New Roman" pitchFamily="18" charset="0"/>
              </a:rPr>
              <a:t> Y}</a:t>
            </a:r>
            <a:endParaRPr lang="en-US" sz="2800">
              <a:latin typeface="Times New Roman" pitchFamily="18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91863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u="sng">
                <a:latin typeface="Times New Roman" pitchFamily="18" charset="0"/>
              </a:rPr>
              <a:t>Ví du</a:t>
            </a:r>
            <a:r>
              <a:rPr lang="en-US" sz="2400">
                <a:latin typeface="Times New Roman" pitchFamily="18" charset="0"/>
              </a:rPr>
              <a:t>: cho tập phụ thuộc hàm F={A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Times New Roman" pitchFamily="18" charset="0"/>
              </a:rPr>
              <a:t>BC, B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Times New Roman" pitchFamily="18" charset="0"/>
              </a:rPr>
              <a:t>C, AB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Times New Roman" pitchFamily="18" charset="0"/>
              </a:rPr>
              <a:t>D} thì phụ thuộc hàm AB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Times New Roman" pitchFamily="18" charset="0"/>
              </a:rPr>
              <a:t>D có vế trái dư thừa B vì A+ = ABCD Vậy A</a:t>
            </a:r>
            <a:r>
              <a:rPr lang="en-US" sz="24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400">
                <a:latin typeface="Times New Roman" pitchFamily="18" charset="0"/>
              </a:rPr>
              <a:t> D thuoc F+ nên thay AB</a:t>
            </a:r>
            <a:r>
              <a:rPr lang="en-US" sz="24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400">
                <a:latin typeface="Times New Roman" pitchFamily="18" charset="0"/>
              </a:rPr>
              <a:t> D bang A</a:t>
            </a:r>
            <a:r>
              <a:rPr lang="en-US" sz="24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400">
                <a:latin typeface="Times New Roman" pitchFamily="18" charset="0"/>
              </a:rPr>
              <a:t>D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		B+   = BC suy ra B</a:t>
            </a:r>
            <a:r>
              <a:rPr lang="en-US" sz="24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400">
                <a:latin typeface="Times New Roman" pitchFamily="18" charset="0"/>
              </a:rPr>
              <a:t>B, B</a:t>
            </a:r>
            <a:r>
              <a:rPr lang="en-US" sz="24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400">
                <a:latin typeface="Times New Roman" pitchFamily="18" charset="0"/>
              </a:rPr>
              <a:t>C đầy đủ nên không thay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		F     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sz="2400">
                <a:latin typeface="Times New Roman" pitchFamily="18" charset="0"/>
              </a:rPr>
              <a:t> F – {AB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Times New Roman" pitchFamily="18" charset="0"/>
              </a:rPr>
              <a:t> D}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</a:t>
            </a:r>
            <a:r>
              <a:rPr lang="en-US" sz="2400">
                <a:latin typeface="Times New Roman" pitchFamily="18" charset="0"/>
              </a:rPr>
              <a:t>{A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Times New Roman" pitchFamily="18" charset="0"/>
              </a:rPr>
              <a:t> D}	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	               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sz="2400">
                <a:latin typeface="Times New Roman" pitchFamily="18" charset="0"/>
              </a:rPr>
              <a:t> {A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Times New Roman" pitchFamily="18" charset="0"/>
              </a:rPr>
              <a:t> BC,B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Times New Roman" pitchFamily="18" charset="0"/>
              </a:rPr>
              <a:t> C,A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Times New Roman" pitchFamily="18" charset="0"/>
              </a:rPr>
              <a:t> D}</a:t>
            </a:r>
          </a:p>
          <a:p>
            <a:r>
              <a:rPr lang="en-US" sz="2400" u="sng">
                <a:latin typeface="Times New Roman" pitchFamily="18" charset="0"/>
              </a:rPr>
              <a:t>Tập phụ thuộc hàm có vế trái không dư thừa</a:t>
            </a:r>
            <a:r>
              <a:rPr lang="en-US" sz="2400">
                <a:latin typeface="Times New Roman" pitchFamily="18" charset="0"/>
              </a:rPr>
              <a:t> là tập phụ thuộc hàm không có phụ thuộc hàm có vế trái dư thừa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67671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nghĩa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phủ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thiểu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PTH (hay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PTH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thiểu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thõa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PTH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vế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thừa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PTH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vế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PTH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thừa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90420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19227"/>
            <a:ext cx="10972800" cy="1143000"/>
          </a:xfrm>
        </p:spPr>
        <p:txBody>
          <a:bodyPr>
            <a:normAutofit/>
          </a:bodyPr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Thuật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toán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tìm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phủ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tối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thiểu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>
                <a:latin typeface="Times New Roman" pitchFamily="18" charset="0"/>
                <a:cs typeface="Times New Roman" pitchFamily="18" charset="0"/>
              </a:rPr>
              <a:t>Bước 1: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Phân rã các phụ thuộc hàm có vế phải nhiều thuộc tính thành vế phải có một thuộc tính. V</a:t>
            </a:r>
            <a:r>
              <a:rPr lang="vi-VN" sz="2800">
                <a:latin typeface="Times New Roman" pitchFamily="18" charset="0"/>
                <a:cs typeface="Times New Roman" pitchFamily="18" charset="0"/>
              </a:rPr>
              <a:t>í dụ: A-&gt;BC thành A-&gt;B và A-&gt;C) </a:t>
            </a:r>
            <a:endParaRPr lang="en-US" sz="2800" b="1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b="1">
                <a:latin typeface="Times New Roman" pitchFamily="18" charset="0"/>
                <a:cs typeface="Times New Roman" pitchFamily="18" charset="0"/>
              </a:rPr>
              <a:t>Bước 2: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vế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trái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thừa </a:t>
            </a:r>
          </a:p>
          <a:p>
            <a:pPr marL="0" indent="0">
              <a:buNone/>
            </a:pPr>
            <a:r>
              <a:rPr lang="en-US" sz="2800" b="1">
                <a:latin typeface="Times New Roman" pitchFamily="18" charset="0"/>
                <a:cs typeface="Times New Roman" pitchFamily="18" charset="0"/>
              </a:rPr>
              <a:t>Bước 3: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dư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thừa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33506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u="sng">
                <a:latin typeface="Times New Roman" pitchFamily="18" charset="0"/>
              </a:rPr>
              <a:t>Ví dụ</a:t>
            </a:r>
            <a:r>
              <a:rPr lang="en-US" sz="2800">
                <a:latin typeface="Times New Roman" pitchFamily="18" charset="0"/>
              </a:rPr>
              <a:t>: Cho lược đồ quan hệ Q(A,B,C,D) và tập phụ thuộc F như sau: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	F={AB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CD, B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C, C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D}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	Hãy tính phủ tối thiểu của F. </a:t>
            </a:r>
          </a:p>
          <a:p>
            <a:pPr>
              <a:lnSpc>
                <a:spcPct val="80000"/>
              </a:lnSpc>
              <a:buNone/>
            </a:pPr>
            <a:r>
              <a:rPr lang="en-US" sz="2800">
                <a:solidFill>
                  <a:srgbClr val="993300"/>
                </a:solidFill>
                <a:latin typeface="Times New Roman" pitchFamily="18" charset="0"/>
              </a:rPr>
              <a:t>Bước 1:</a:t>
            </a:r>
            <a:r>
              <a:rPr lang="en-US" sz="2800">
                <a:latin typeface="Times New Roman" pitchFamily="18" charset="0"/>
              </a:rPr>
              <a:t> F={AB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C, AB</a:t>
            </a:r>
            <a:r>
              <a:rPr lang="en-US" sz="2800">
                <a:latin typeface="Times New Roman" pitchFamily="18" charset="0"/>
                <a:sym typeface="Wingdings" pitchFamily="2" charset="2"/>
              </a:rPr>
              <a:t>D, </a:t>
            </a:r>
            <a:r>
              <a:rPr lang="en-US" sz="2800">
                <a:latin typeface="Times New Roman" pitchFamily="18" charset="0"/>
              </a:rPr>
              <a:t>B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D, C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D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solidFill>
                  <a:srgbClr val="993300"/>
                </a:solidFill>
                <a:latin typeface="Times New Roman" pitchFamily="18" charset="0"/>
              </a:rPr>
              <a:t>Bước 2: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 Xét  AB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 C;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	A+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 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	B+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 BCD 	Vậy F </a:t>
            </a:r>
            <a:r>
              <a:rPr lang="en-US" sz="2800" b="1">
                <a:latin typeface="Times New Roman" pitchFamily="18" charset="0"/>
                <a:sym typeface="Symbol" pitchFamily="18" charset="2"/>
              </a:rPr>
              <a:t></a:t>
            </a:r>
            <a:r>
              <a:rPr lang="en-US" sz="2800">
                <a:latin typeface="Times New Roman" pitchFamily="18" charset="0"/>
              </a:rPr>
              <a:t> B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 CD Thay AB</a:t>
            </a:r>
            <a:r>
              <a:rPr lang="en-US" sz="28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800">
                <a:latin typeface="Times New Roman" pitchFamily="18" charset="0"/>
              </a:rPr>
              <a:t>C bằng </a:t>
            </a:r>
            <a:r>
              <a:rPr lang="en-US" sz="2800">
                <a:solidFill>
                  <a:srgbClr val="FFC000"/>
                </a:solidFill>
                <a:latin typeface="Times New Roman" pitchFamily="18" charset="0"/>
              </a:rPr>
              <a:t>B</a:t>
            </a:r>
            <a:r>
              <a:rPr lang="en-US" sz="2800">
                <a:solidFill>
                  <a:srgbClr val="FFC000"/>
                </a:solidFill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800">
                <a:solidFill>
                  <a:srgbClr val="FFC000"/>
                </a:solidFill>
                <a:latin typeface="Times New Roman" pitchFamily="18" charset="0"/>
              </a:rPr>
              <a:t>C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	F={B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CD, B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C, C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D }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60324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Xét  AB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 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	A+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 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	B+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 BCD 	Vậy F </a:t>
            </a:r>
            <a:r>
              <a:rPr lang="en-US" sz="2800" b="1">
                <a:latin typeface="Times New Roman" pitchFamily="18" charset="0"/>
                <a:sym typeface="Symbol" pitchFamily="18" charset="2"/>
              </a:rPr>
              <a:t></a:t>
            </a:r>
            <a:r>
              <a:rPr lang="en-US" sz="2800">
                <a:latin typeface="Times New Roman" pitchFamily="18" charset="0"/>
              </a:rPr>
              <a:t> D  Thay B</a:t>
            </a:r>
            <a:r>
              <a:rPr lang="en-US" sz="28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800">
                <a:latin typeface="Times New Roman" pitchFamily="18" charset="0"/>
              </a:rPr>
              <a:t>D bằng </a:t>
            </a:r>
            <a:r>
              <a:rPr lang="en-US" sz="2800">
                <a:solidFill>
                  <a:srgbClr val="FFC000"/>
                </a:solidFill>
                <a:latin typeface="Times New Roman" pitchFamily="18" charset="0"/>
              </a:rPr>
              <a:t>B</a:t>
            </a:r>
            <a:r>
              <a:rPr lang="en-US" sz="2800">
                <a:solidFill>
                  <a:srgbClr val="FFC000"/>
                </a:solidFill>
                <a:latin typeface="Times New Roman" pitchFamily="18" charset="0"/>
                <a:sym typeface="Wingdings" pitchFamily="2" charset="2"/>
              </a:rPr>
              <a:t>D</a:t>
            </a:r>
            <a:endParaRPr lang="en-US" sz="2800">
              <a:solidFill>
                <a:srgbClr val="FFC000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	F={B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C, B</a:t>
            </a:r>
            <a:r>
              <a:rPr lang="en-US" sz="28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800">
                <a:latin typeface="Times New Roman" pitchFamily="18" charset="0"/>
              </a:rPr>
              <a:t>D, B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C, C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D }</a:t>
            </a:r>
            <a:r>
              <a:rPr lang="en-US" sz="2800">
                <a:latin typeface="Times New Roman" pitchFamily="18" charset="0"/>
                <a:sym typeface="Wingdings" pitchFamily="2" charset="2"/>
              </a:rPr>
              <a:t> </a:t>
            </a:r>
            <a:r>
              <a:rPr lang="en-US" sz="2800">
                <a:latin typeface="Times New Roman" pitchFamily="18" charset="0"/>
              </a:rPr>
              <a:t>F={ B</a:t>
            </a:r>
            <a:r>
              <a:rPr lang="en-US" sz="28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800">
                <a:latin typeface="Times New Roman" pitchFamily="18" charset="0"/>
              </a:rPr>
              <a:t>D, B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C, C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D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solidFill>
                  <a:srgbClr val="993300"/>
                </a:solidFill>
                <a:latin typeface="Times New Roman" pitchFamily="18" charset="0"/>
              </a:rPr>
              <a:t>Bước 3:</a:t>
            </a:r>
            <a:r>
              <a:rPr lang="en-US" sz="2800">
                <a:latin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	Loại B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 C , F’={B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D,C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D} 	B+=D; Không loại được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	Loại B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 D, F’={B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C,C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D}	B+=CBD; B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 D thuộc F’+ nên loại khỏi F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	Loại C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 D , F’ = {B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 C}		C+=C Không lọai được;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Vậy phủ tối thiểu là  F ={B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C,C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D}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>
              <a:latin typeface="Times New Roman" pitchFamily="18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1768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Ví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dụ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95576" y="1734761"/>
            <a:ext cx="10972800" cy="43891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>
                <a:latin typeface="Times New Roman" pitchFamily="18" charset="0"/>
                <a:cs typeface="Times New Roman" pitchFamily="18" charset="0"/>
              </a:rPr>
              <a:t>1. Cho R(A B C D E G)</a:t>
            </a:r>
          </a:p>
          <a:p>
            <a:pPr>
              <a:buNone/>
            </a:pPr>
            <a:r>
              <a:rPr lang="en-US" sz="3600">
                <a:latin typeface="Times New Roman" pitchFamily="18" charset="0"/>
                <a:cs typeface="Times New Roman" pitchFamily="18" charset="0"/>
              </a:rPr>
              <a:t>F={AB</a:t>
            </a:r>
            <a:r>
              <a:rPr lang="en-US" sz="3600">
                <a:latin typeface="Times New Roman" pitchFamily="18" charset="0"/>
                <a:cs typeface="Times New Roman" pitchFamily="18" charset="0"/>
                <a:sym typeface="Symbol"/>
              </a:rPr>
              <a:t>C, CA, BCD, </a:t>
            </a:r>
            <a:r>
              <a:rPr lang="en-US" sz="3600" err="1">
                <a:latin typeface="Times New Roman" pitchFamily="18" charset="0"/>
                <a:cs typeface="Times New Roman" pitchFamily="18" charset="0"/>
                <a:sym typeface="Symbol"/>
              </a:rPr>
              <a:t>ACDB</a:t>
            </a:r>
            <a:r>
              <a:rPr lang="en-US" sz="360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3600" err="1">
                <a:latin typeface="Times New Roman" pitchFamily="18" charset="0"/>
                <a:cs typeface="Times New Roman" pitchFamily="18" charset="0"/>
                <a:sym typeface="Symbol"/>
              </a:rPr>
              <a:t>DEG</a:t>
            </a:r>
            <a:r>
              <a:rPr lang="en-US" sz="360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3600" err="1">
                <a:latin typeface="Times New Roman" pitchFamily="18" charset="0"/>
                <a:cs typeface="Times New Roman" pitchFamily="18" charset="0"/>
                <a:sym typeface="Symbol"/>
              </a:rPr>
              <a:t>BEC</a:t>
            </a:r>
            <a:r>
              <a:rPr lang="en-US" sz="3600">
                <a:latin typeface="Times New Roman" pitchFamily="18" charset="0"/>
                <a:cs typeface="Times New Roman" pitchFamily="18" charset="0"/>
                <a:sym typeface="Symbol"/>
              </a:rPr>
              <a:t>, CGBD, CEAG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phủ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thiểu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F</a:t>
            </a:r>
          </a:p>
          <a:p>
            <a:pPr>
              <a:buNone/>
            </a:pPr>
            <a:r>
              <a:rPr lang="en-US" sz="3600">
                <a:latin typeface="Times New Roman" pitchFamily="18" charset="0"/>
                <a:cs typeface="Times New Roman" pitchFamily="18" charset="0"/>
              </a:rPr>
              <a:t>2. Cho R(A B C D E G H)</a:t>
            </a:r>
          </a:p>
          <a:p>
            <a:pPr>
              <a:buNone/>
            </a:pPr>
            <a:r>
              <a:rPr lang="en-US" sz="3600">
                <a:latin typeface="Times New Roman" pitchFamily="18" charset="0"/>
                <a:cs typeface="Times New Roman" pitchFamily="18" charset="0"/>
              </a:rPr>
              <a:t>F={B</a:t>
            </a:r>
            <a:r>
              <a:rPr lang="en-US" sz="3600">
                <a:latin typeface="Times New Roman" pitchFamily="18" charset="0"/>
                <a:cs typeface="Times New Roman" pitchFamily="18" charset="0"/>
                <a:sym typeface="Symbol"/>
              </a:rPr>
              <a:t>A, DACE, </a:t>
            </a:r>
            <a:r>
              <a:rPr lang="en-US" sz="3600" err="1">
                <a:latin typeface="Times New Roman" pitchFamily="18" charset="0"/>
                <a:cs typeface="Times New Roman" pitchFamily="18" charset="0"/>
                <a:sym typeface="Symbol"/>
              </a:rPr>
              <a:t>BAH</a:t>
            </a:r>
            <a:r>
              <a:rPr lang="en-US" sz="360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3600" err="1">
                <a:latin typeface="Times New Roman" pitchFamily="18" charset="0"/>
                <a:cs typeface="Times New Roman" pitchFamily="18" charset="0"/>
                <a:sym typeface="Symbol"/>
              </a:rPr>
              <a:t>GHC</a:t>
            </a:r>
            <a:r>
              <a:rPr lang="en-US" sz="3600">
                <a:latin typeface="Times New Roman" pitchFamily="18" charset="0"/>
                <a:cs typeface="Times New Roman" pitchFamily="18" charset="0"/>
                <a:sym typeface="Symbol"/>
              </a:rPr>
              <a:t>, AB E, </a:t>
            </a:r>
            <a:r>
              <a:rPr lang="en-US" sz="3600" err="1">
                <a:latin typeface="Times New Roman" pitchFamily="18" charset="0"/>
                <a:cs typeface="Times New Roman" pitchFamily="18" charset="0"/>
                <a:sym typeface="Symbol"/>
              </a:rPr>
              <a:t>ACD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phủ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thiểu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4360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Tóm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tắt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0759"/>
            <a:ext cx="10972800" cy="4155592"/>
          </a:xfrm>
        </p:spPr>
        <p:txBody>
          <a:bodyPr/>
          <a:lstStyle/>
          <a:p>
            <a:pPr algn="just" eaLnBrk="1" hangingPunct="1">
              <a:buClr>
                <a:srgbClr val="002060"/>
              </a:buClr>
              <a:buFont typeface="Symbol" pitchFamily="18" charset="2"/>
              <a:buChar char="·"/>
            </a:pP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đương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PTH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F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G</a:t>
            </a:r>
          </a:p>
          <a:p>
            <a:pPr eaLnBrk="1" hangingPunct="1">
              <a:buClr>
                <a:srgbClr val="002060"/>
              </a:buClr>
              <a:buFont typeface="Symbol" pitchFamily="18" charset="2"/>
              <a:buChar char="·"/>
            </a:pP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Phủ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thiểu</a:t>
            </a:r>
            <a:endParaRPr lang="en-US"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8910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Nội</a:t>
            </a:r>
            <a:r>
              <a:rPr lang="en-US">
                <a:latin typeface="Arial" pitchFamily="34" charset="0"/>
                <a:cs typeface="Arial" pitchFamily="34" charset="0"/>
              </a:rPr>
              <a:t> dung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6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553212"/>
              </p:ext>
            </p:extLst>
          </p:nvPr>
        </p:nvGraphicFramePr>
        <p:xfrm>
          <a:off x="2412124" y="2405195"/>
          <a:ext cx="8825535" cy="2324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0267970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666432" y="2030278"/>
            <a:ext cx="10864312" cy="4216158"/>
          </a:xfrm>
        </p:spPr>
        <p:txBody>
          <a:bodyPr/>
          <a:lstStyle/>
          <a:p>
            <a:pPr>
              <a:spcBef>
                <a:spcPts val="600"/>
              </a:spcBef>
              <a:buClr>
                <a:srgbClr val="002060"/>
              </a:buClr>
              <a:buFont typeface="Symbol" pitchFamily="18" charset="2"/>
              <a:buChar char="·"/>
            </a:pP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đương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PTH</a:t>
            </a:r>
            <a:endParaRPr lang="en-US" sz="360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600"/>
              </a:spcBef>
              <a:buClr>
                <a:srgbClr val="002060"/>
              </a:buClr>
              <a:buFont typeface="Symbol" pitchFamily="18" charset="2"/>
              <a:buChar char="·"/>
            </a:pP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Phủ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thiểu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phụ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hàm</a:t>
            </a:r>
            <a:endParaRPr lang="en-US"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6E35D68C-E5E9-414D-AE6E-A93AD4BE98E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20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25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Câu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hỏi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ôn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tập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1054100"/>
          </a:xfrm>
        </p:spPr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Câu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hỏi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và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thảo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luận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0C6844BD-AD8C-4167-846E-31EB131EED87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21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pic>
        <p:nvPicPr>
          <p:cNvPr id="27652" name="Picture 2" descr="E:\SE\HA\hinh\11218221_1031726646862322_2527442835322688873_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44900" y="2044700"/>
            <a:ext cx="3481388" cy="3468688"/>
          </a:xfrm>
          <a:noFill/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Mục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tiêu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B7C8DB-B033-4BA1-81E7-6232851DDF5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36663"/>
            <a:ext cx="22383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36" y="5114925"/>
            <a:ext cx="16922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847975" y="2346325"/>
            <a:ext cx="8762436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A4F1D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55C19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26B1A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715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2060"/>
              </a:buClr>
              <a:buFont typeface="Symbol" pitchFamily="18" charset="2"/>
              <a:buChar char="·"/>
            </a:pPr>
            <a:r>
              <a:rPr lang="en-US" sz="360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đương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PTH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F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G</a:t>
            </a:r>
          </a:p>
          <a:p>
            <a:pPr algn="just" eaLnBrk="1" hangingPunct="1">
              <a:buClr>
                <a:srgbClr val="002060"/>
              </a:buClr>
              <a:buFont typeface="Symbol" pitchFamily="18" charset="2"/>
              <a:buChar char="·"/>
            </a:pPr>
            <a:r>
              <a:rPr lang="en-US" sz="360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phủ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thiểu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36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err="1">
                <a:latin typeface="Times New Roman" pitchFamily="18" charset="0"/>
                <a:cs typeface="Times New Roman" pitchFamily="18" charset="0"/>
              </a:rPr>
              <a:t>PTH</a:t>
            </a:r>
            <a:endParaRPr lang="en-US" sz="36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29866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80A2719F-A3D1-4CB3-9C1D-819BF762FA72}" type="slidenum">
              <a:rPr lang="en-US">
                <a:solidFill>
                  <a:srgbClr val="FFC000"/>
                </a:solidFill>
                <a:latin typeface="Palatino Linotype" pitchFamily="18" charset="0"/>
              </a:rPr>
              <a:pPr/>
              <a:t>4</a:t>
            </a:fld>
            <a:endParaRPr lang="en-US">
              <a:solidFill>
                <a:srgbClr val="FFC000"/>
              </a:solidFill>
              <a:latin typeface="Palatino Linotype" pitchFamily="18" charset="0"/>
            </a:endParaRPr>
          </a:p>
        </p:txBody>
      </p:sp>
      <p:sp>
        <p:nvSpPr>
          <p:cNvPr id="16387" name="Content Placeholder 1"/>
          <p:cNvSpPr>
            <a:spLocks noGrp="1"/>
          </p:cNvSpPr>
          <p:nvPr>
            <p:ph idx="1"/>
          </p:nvPr>
        </p:nvSpPr>
        <p:spPr>
          <a:xfrm>
            <a:off x="609600" y="1966913"/>
            <a:ext cx="10972800" cy="21082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SỰ</a:t>
            </a:r>
            <a:r>
              <a:rPr lang="en-US" sz="44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TƯƠNG</a:t>
            </a:r>
            <a:r>
              <a:rPr lang="en-US" sz="44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ĐƯƠNG</a:t>
            </a:r>
            <a:r>
              <a:rPr lang="en-US" sz="44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GIỮA</a:t>
            </a:r>
            <a:r>
              <a:rPr lang="en-US" sz="44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44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TẬP</a:t>
            </a:r>
            <a:r>
              <a:rPr lang="en-US" sz="44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PHỤ</a:t>
            </a:r>
            <a:r>
              <a:rPr lang="en-US" sz="44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THUỘC</a:t>
            </a:r>
            <a:r>
              <a:rPr lang="en-US" sz="4400" b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400" b="1" err="1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HÀM</a:t>
            </a:r>
            <a:endParaRPr lang="en-US" sz="4400" b="1">
              <a:solidFill>
                <a:srgbClr val="00206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88885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Arial" pitchFamily="34" charset="0"/>
                <a:cs typeface="Arial" pitchFamily="34" charset="0"/>
              </a:rPr>
              <a:t>Định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nghĩa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41313"/>
            <a:r>
              <a:rPr lang="en-US" sz="2800" err="1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PTH F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G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đương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sz="2800" baseline="3000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=G</a:t>
            </a:r>
            <a:r>
              <a:rPr lang="en-US" sz="2800" baseline="3000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341313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: F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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G</a:t>
            </a:r>
          </a:p>
          <a:p>
            <a:pPr marL="0" indent="341313"/>
            <a:r>
              <a:rPr lang="en-US" sz="280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gọi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phủ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G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sz="2800" baseline="3000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 G</a:t>
            </a:r>
            <a:r>
              <a:rPr lang="en-US" sz="2800" baseline="3000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endParaRPr lang="en-US" sz="2800" baseline="30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75077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4913313" algn="l"/>
              </a:tabLst>
            </a:pPr>
            <a:r>
              <a:rPr lang="en-US" err="1">
                <a:latin typeface="Arial" pitchFamily="34" charset="0"/>
                <a:cs typeface="Arial" pitchFamily="34" charset="0"/>
              </a:rPr>
              <a:t>Thuật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err="1">
                <a:latin typeface="Arial" pitchFamily="34" charset="0"/>
                <a:cs typeface="Arial" pitchFamily="34" charset="0"/>
              </a:rPr>
              <a:t>toán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3225" indent="-403225">
              <a:buNone/>
            </a:pPr>
            <a:r>
              <a:rPr lang="en-US" b="1"/>
              <a:t>	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PTH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F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marL="403225" indent="-403225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G?</a:t>
            </a:r>
          </a:p>
          <a:p>
            <a:pPr marL="403225" indent="-403225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2: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PTH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G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marL="403225" indent="-403225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err="1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F?</a:t>
            </a:r>
          </a:p>
          <a:p>
            <a:pPr marL="403225" indent="-403225">
              <a:buNone/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3: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1,2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sz="2800">
                <a:latin typeface="Times New Roman" pitchFamily="18" charset="0"/>
                <a:cs typeface="Times New Roman" pitchFamily="18" charset="0"/>
                <a:sym typeface="Symbol"/>
              </a:rPr>
              <a:t>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G</a:t>
            </a:r>
          </a:p>
          <a:p>
            <a:pPr marL="514350" indent="-514350">
              <a:buNone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9388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u="sng">
                <a:latin typeface="Times New Roman" pitchFamily="18" charset="0"/>
              </a:rPr>
              <a:t>Ví du</a:t>
            </a:r>
            <a:r>
              <a:rPr lang="en-US" sz="2800">
                <a:latin typeface="Times New Roman" pitchFamily="18" charset="0"/>
              </a:rPr>
              <a:t>: Cho lược đồ quan hệ Q(ABCDE) hai tập phụ thuộc hàm: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F={A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BC,A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D,CD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E} và G={A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BCE,A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ABD,CD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E}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	a) F có tương đương với G không?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	b) F có tương đương với G’={A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latin typeface="Times New Roman" pitchFamily="18" charset="0"/>
              </a:rPr>
              <a:t>BCDE} không?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0568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u="sng">
                <a:latin typeface="Times New Roman" pitchFamily="18" charset="0"/>
              </a:rPr>
              <a:t>Cách 1: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80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	Xét  A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Times New Roman" pitchFamily="18" charset="0"/>
              </a:rPr>
              <a:t> BCE;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		A	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Times New Roman" pitchFamily="18" charset="0"/>
              </a:rPr>
              <a:t> BC;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		A	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Times New Roman" pitchFamily="18" charset="0"/>
              </a:rPr>
              <a:t> E; 		Vậy 	F </a:t>
            </a:r>
            <a:r>
              <a:rPr lang="en-US" sz="2400" b="1">
                <a:latin typeface="Times New Roman" pitchFamily="18" charset="0"/>
                <a:sym typeface="Symbol" pitchFamily="18" charset="2"/>
              </a:rPr>
              <a:t></a:t>
            </a:r>
            <a:r>
              <a:rPr lang="en-US" sz="2400">
                <a:latin typeface="Times New Roman" pitchFamily="18" charset="0"/>
              </a:rPr>
              <a:t> A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Times New Roman" pitchFamily="18" charset="0"/>
              </a:rPr>
              <a:t> BC (1)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	Xét  A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Times New Roman" pitchFamily="18" charset="0"/>
              </a:rPr>
              <a:t> ABD;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		A	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Times New Roman" pitchFamily="18" charset="0"/>
              </a:rPr>
              <a:t> AB;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		A	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Times New Roman" pitchFamily="18" charset="0"/>
              </a:rPr>
              <a:t> D; 		Vậy 	F </a:t>
            </a:r>
            <a:r>
              <a:rPr lang="en-US" sz="2400" b="1">
                <a:latin typeface="Times New Roman" pitchFamily="18" charset="0"/>
                <a:sym typeface="Symbol" pitchFamily="18" charset="2"/>
              </a:rPr>
              <a:t></a:t>
            </a:r>
            <a:r>
              <a:rPr lang="en-US" sz="2400">
                <a:latin typeface="Times New Roman" pitchFamily="18" charset="0"/>
              </a:rPr>
              <a:t> A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Times New Roman" pitchFamily="18" charset="0"/>
              </a:rPr>
              <a:t> D   (2)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	Xét  CD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Times New Roman" pitchFamily="18" charset="0"/>
              </a:rPr>
              <a:t> E;			F </a:t>
            </a:r>
            <a:r>
              <a:rPr lang="en-US" sz="2400" b="1">
                <a:latin typeface="Times New Roman" pitchFamily="18" charset="0"/>
                <a:sym typeface="Symbol" pitchFamily="18" charset="2"/>
              </a:rPr>
              <a:t></a:t>
            </a:r>
            <a:r>
              <a:rPr lang="en-US" sz="2400">
                <a:latin typeface="Times New Roman" pitchFamily="18" charset="0"/>
              </a:rPr>
              <a:t> CD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2400">
                <a:latin typeface="Times New Roman" pitchFamily="18" charset="0"/>
              </a:rPr>
              <a:t> E   (3)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	(1),(2),(3) suy ra </a:t>
            </a:r>
            <a:r>
              <a:rPr lang="en-US" sz="2400" b="1">
                <a:latin typeface="Times New Roman" pitchFamily="18" charset="0"/>
              </a:rPr>
              <a:t>G+ </a:t>
            </a:r>
            <a:r>
              <a:rPr lang="en-US" sz="2400" b="1">
                <a:latin typeface="Times New Roman" pitchFamily="18" charset="0"/>
                <a:sym typeface="Symbol" pitchFamily="18" charset="2"/>
              </a:rPr>
              <a:t></a:t>
            </a:r>
            <a:r>
              <a:rPr lang="en-US" sz="2400" b="1">
                <a:latin typeface="Times New Roman" pitchFamily="18" charset="0"/>
              </a:rPr>
              <a:t> F+</a:t>
            </a:r>
            <a:r>
              <a:rPr lang="en-US" sz="2400">
                <a:latin typeface="Times New Roman" pitchFamily="18" charset="0"/>
              </a:rPr>
              <a:t>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8272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-585788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u="sng">
                <a:latin typeface="Times New Roman" pitchFamily="18" charset="0"/>
              </a:rPr>
              <a:t>Cách 2: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Ta có : (A</a:t>
            </a:r>
            <a:r>
              <a:rPr lang="en-US" sz="2800" baseline="-25000">
                <a:latin typeface="Times New Roman" pitchFamily="18" charset="0"/>
              </a:rPr>
              <a:t>F</a:t>
            </a:r>
            <a:r>
              <a:rPr lang="en-US" sz="2800">
                <a:latin typeface="Times New Roman" pitchFamily="18" charset="0"/>
              </a:rPr>
              <a:t>)+ =ABCDE 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sz="2800">
                <a:latin typeface="Times New Roman" pitchFamily="18" charset="0"/>
              </a:rPr>
              <a:t> A</a:t>
            </a:r>
            <a:r>
              <a:rPr lang="en-US" sz="28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800">
                <a:latin typeface="Times New Roman" pitchFamily="18" charset="0"/>
              </a:rPr>
              <a:t>BCE 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sz="2800">
                <a:latin typeface="Times New Roman" pitchFamily="18" charset="0"/>
              </a:rPr>
              <a:t>F+, A</a:t>
            </a:r>
            <a:r>
              <a:rPr lang="en-US" sz="28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800">
                <a:latin typeface="Times New Roman" pitchFamily="18" charset="0"/>
              </a:rPr>
              <a:t>ABD 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sz="2800">
                <a:latin typeface="Times New Roman" pitchFamily="18" charset="0"/>
              </a:rPr>
              <a:t>F+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		    (CD</a:t>
            </a:r>
            <a:r>
              <a:rPr lang="en-US" sz="2800" baseline="-25000">
                <a:latin typeface="Times New Roman" pitchFamily="18" charset="0"/>
              </a:rPr>
              <a:t>F</a:t>
            </a:r>
            <a:r>
              <a:rPr lang="en-US" sz="2800">
                <a:latin typeface="Times New Roman" pitchFamily="18" charset="0"/>
              </a:rPr>
              <a:t>)+= CDE 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sz="2800">
                <a:latin typeface="Times New Roman" pitchFamily="18" charset="0"/>
              </a:rPr>
              <a:t> CD</a:t>
            </a:r>
            <a:r>
              <a:rPr lang="en-US" sz="28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800">
                <a:latin typeface="Times New Roman" pitchFamily="18" charset="0"/>
              </a:rPr>
              <a:t>E 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sz="2800">
                <a:latin typeface="Times New Roman" pitchFamily="18" charset="0"/>
              </a:rPr>
              <a:t>F+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  <a:sym typeface="Symbol" pitchFamily="18" charset="2"/>
              </a:rPr>
              <a:t>				</a:t>
            </a:r>
            <a:r>
              <a:rPr lang="en-US" sz="2800"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800">
                <a:latin typeface="Times New Roman" pitchFamily="18" charset="0"/>
              </a:rPr>
              <a:t>F+ </a:t>
            </a:r>
            <a:r>
              <a:rPr lang="en-US" sz="2800" b="1">
                <a:latin typeface="Times New Roman" pitchFamily="18" charset="0"/>
                <a:sym typeface="Symbol" pitchFamily="18" charset="2"/>
              </a:rPr>
              <a:t></a:t>
            </a:r>
            <a:r>
              <a:rPr lang="en-US" sz="2800" b="1">
                <a:latin typeface="Times New Roman" pitchFamily="18" charset="0"/>
              </a:rPr>
              <a:t> G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800" b="1">
              <a:latin typeface="Times New Roman" pitchFamily="18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Ta có : (A</a:t>
            </a:r>
            <a:r>
              <a:rPr lang="en-US" sz="2800" baseline="-25000">
                <a:latin typeface="Times New Roman" pitchFamily="18" charset="0"/>
              </a:rPr>
              <a:t>G</a:t>
            </a:r>
            <a:r>
              <a:rPr lang="en-US" sz="2800">
                <a:latin typeface="Times New Roman" pitchFamily="18" charset="0"/>
              </a:rPr>
              <a:t>)+=ABCED 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sz="2800">
                <a:latin typeface="Times New Roman" pitchFamily="18" charset="0"/>
              </a:rPr>
              <a:t> A</a:t>
            </a:r>
            <a:r>
              <a:rPr lang="en-US" sz="28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800">
                <a:latin typeface="Times New Roman" pitchFamily="18" charset="0"/>
              </a:rPr>
              <a:t>BC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sz="2800">
                <a:latin typeface="Times New Roman" pitchFamily="18" charset="0"/>
              </a:rPr>
              <a:t>G+, A</a:t>
            </a:r>
            <a:r>
              <a:rPr lang="en-US" sz="28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800">
                <a:latin typeface="Times New Roman" pitchFamily="18" charset="0"/>
              </a:rPr>
              <a:t>D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sz="2800">
                <a:latin typeface="Times New Roman" pitchFamily="18" charset="0"/>
              </a:rPr>
              <a:t>G+,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		     (CD</a:t>
            </a:r>
            <a:r>
              <a:rPr lang="en-US" sz="2800" baseline="-25000">
                <a:latin typeface="Times New Roman" pitchFamily="18" charset="0"/>
              </a:rPr>
              <a:t>G</a:t>
            </a:r>
            <a:r>
              <a:rPr lang="en-US" sz="2800">
                <a:latin typeface="Times New Roman" pitchFamily="18" charset="0"/>
              </a:rPr>
              <a:t>)+=CDE 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sz="2800">
                <a:latin typeface="Times New Roman" pitchFamily="18" charset="0"/>
              </a:rPr>
              <a:t> CD</a:t>
            </a:r>
            <a:r>
              <a:rPr lang="en-US" sz="280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2800">
                <a:latin typeface="Times New Roman" pitchFamily="18" charset="0"/>
              </a:rPr>
              <a:t>E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sz="2800">
                <a:latin typeface="Times New Roman" pitchFamily="18" charset="0"/>
              </a:rPr>
              <a:t>G+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800">
                <a:latin typeface="Times New Roman" pitchFamily="18" charset="0"/>
              </a:rPr>
              <a:t>			     	</a:t>
            </a:r>
            <a:r>
              <a:rPr lang="en-US" sz="2800">
                <a:latin typeface="Times New Roman" pitchFamily="18" charset="0"/>
                <a:sym typeface="Wingdings" pitchFamily="2" charset="2"/>
              </a:rPr>
              <a:t></a:t>
            </a:r>
            <a:r>
              <a:rPr lang="en-US" sz="2800">
                <a:latin typeface="Times New Roman" pitchFamily="18" charset="0"/>
              </a:rPr>
              <a:t>G+ </a:t>
            </a:r>
            <a:r>
              <a:rPr lang="en-US" sz="2800" b="1">
                <a:latin typeface="Times New Roman" pitchFamily="18" charset="0"/>
                <a:sym typeface="Symbol" pitchFamily="18" charset="2"/>
              </a:rPr>
              <a:t></a:t>
            </a:r>
            <a:r>
              <a:rPr lang="en-US" sz="2800" b="1">
                <a:latin typeface="Times New Roman" pitchFamily="18" charset="0"/>
              </a:rPr>
              <a:t> F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>
                <a:solidFill>
                  <a:srgbClr val="002060"/>
                </a:solidFill>
                <a:latin typeface="Times New Roman" pitchFamily="18" charset="0"/>
              </a:rPr>
              <a:t>Vậy F+=G+</a:t>
            </a:r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03D800-2B31-4B5C-8617-870AB2EE8D48}" type="slidenum">
              <a:rPr lang="en-US" baseline="-25000" smtClean="0"/>
              <a:pPr>
                <a:defRPr/>
              </a:pPr>
              <a:t>9</a:t>
            </a:fld>
            <a:endParaRPr lang="en-US" baseline="-25000"/>
          </a:p>
        </p:txBody>
      </p:sp>
      <p:sp>
        <p:nvSpPr>
          <p:cNvPr id="5" name="Rectangle 4"/>
          <p:cNvSpPr/>
          <p:nvPr/>
        </p:nvSpPr>
        <p:spPr>
          <a:xfrm>
            <a:off x="889687" y="2119134"/>
            <a:ext cx="7587048" cy="36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endParaRPr lang="en-US" sz="2200" b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91768"/>
      </p:ext>
    </p:extLst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1_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A0E63A753D31EE4D86B6E31F57028090" ma:contentTypeVersion="2" ma:contentTypeDescription="Tạo tài liệu mới." ma:contentTypeScope="" ma:versionID="a09b0c30553dce902020210f197a06fe">
  <xsd:schema xmlns:xsd="http://www.w3.org/2001/XMLSchema" xmlns:xs="http://www.w3.org/2001/XMLSchema" xmlns:p="http://schemas.microsoft.com/office/2006/metadata/properties" xmlns:ns2="ba2be740-fd05-4395-bdfd-088e20a9725c" targetNamespace="http://schemas.microsoft.com/office/2006/metadata/properties" ma:root="true" ma:fieldsID="7fee5655ab15a211cf9363b58277e1d4" ns2:_="">
    <xsd:import namespace="ba2be740-fd05-4395-bdfd-088e20a972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2be740-fd05-4395-bdfd-088e20a972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FCCF01-329A-4C84-A066-D4DAD7910F38}"/>
</file>

<file path=customXml/itemProps2.xml><?xml version="1.0" encoding="utf-8"?>
<ds:datastoreItem xmlns:ds="http://schemas.openxmlformats.org/officeDocument/2006/customXml" ds:itemID="{34445F81-8CB1-40BC-8E86-C7FDBA32EE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0D24C4-59ED-483E-9EAC-8FA85104C46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Presentation on brainstorming</vt:lpstr>
      <vt:lpstr>1_Presentation on brainstorming</vt:lpstr>
      <vt:lpstr>PHỤ THUỘC HÀM (tt) </vt:lpstr>
      <vt:lpstr>Nội dung</vt:lpstr>
      <vt:lpstr>Mục tiêu</vt:lpstr>
      <vt:lpstr>PowerPoint Presentation</vt:lpstr>
      <vt:lpstr>Định nghĩa</vt:lpstr>
      <vt:lpstr>Thuật toán</vt:lpstr>
      <vt:lpstr>PowerPoint Presentation</vt:lpstr>
      <vt:lpstr>PowerPoint Presentation</vt:lpstr>
      <vt:lpstr>PowerPoint Presentation</vt:lpstr>
      <vt:lpstr>Ví dụ</vt:lpstr>
      <vt:lpstr>PowerPoint Presentation</vt:lpstr>
      <vt:lpstr>PowerPoint Presentation</vt:lpstr>
      <vt:lpstr>PowerPoint Presentation</vt:lpstr>
      <vt:lpstr>Định nghĩa</vt:lpstr>
      <vt:lpstr>Thuật toán tìm phủ tối thiểu</vt:lpstr>
      <vt:lpstr>PowerPoint Presentation</vt:lpstr>
      <vt:lpstr>PowerPoint Presentation</vt:lpstr>
      <vt:lpstr>Ví dụ</vt:lpstr>
      <vt:lpstr>Tóm tắt</vt:lpstr>
      <vt:lpstr>Câu hỏi ôn tập</vt:lpstr>
      <vt:lpstr>Câu hỏi và thảo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PLH</dc:creator>
  <cp:revision>1</cp:revision>
  <dcterms:created xsi:type="dcterms:W3CDTF">2018-10-17T08:05:59Z</dcterms:created>
  <dcterms:modified xsi:type="dcterms:W3CDTF">2020-09-22T06:16:21Z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0x010100A0E63A753D31EE4D86B6E31F57028090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