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905" r:id="rId5"/>
  </p:sldMasterIdLst>
  <p:notesMasterIdLst>
    <p:notesMasterId r:id="rId49"/>
  </p:notesMasterIdLst>
  <p:sldIdLst>
    <p:sldId id="365" r:id="rId6"/>
    <p:sldId id="366" r:id="rId7"/>
    <p:sldId id="367" r:id="rId8"/>
    <p:sldId id="411" r:id="rId9"/>
    <p:sldId id="452" r:id="rId10"/>
    <p:sldId id="453" r:id="rId11"/>
    <p:sldId id="459" r:id="rId12"/>
    <p:sldId id="454" r:id="rId13"/>
    <p:sldId id="472" r:id="rId14"/>
    <p:sldId id="474" r:id="rId15"/>
    <p:sldId id="475" r:id="rId16"/>
    <p:sldId id="455" r:id="rId17"/>
    <p:sldId id="456" r:id="rId18"/>
    <p:sldId id="468" r:id="rId19"/>
    <p:sldId id="469" r:id="rId20"/>
    <p:sldId id="470" r:id="rId21"/>
    <p:sldId id="471" r:id="rId22"/>
    <p:sldId id="485" r:id="rId23"/>
    <p:sldId id="486" r:id="rId24"/>
    <p:sldId id="487" r:id="rId25"/>
    <p:sldId id="488" r:id="rId26"/>
    <p:sldId id="490" r:id="rId27"/>
    <p:sldId id="463" r:id="rId28"/>
    <p:sldId id="462" r:id="rId29"/>
    <p:sldId id="477" r:id="rId30"/>
    <p:sldId id="478" r:id="rId31"/>
    <p:sldId id="483" r:id="rId32"/>
    <p:sldId id="482" r:id="rId33"/>
    <p:sldId id="491" r:id="rId34"/>
    <p:sldId id="480" r:id="rId35"/>
    <p:sldId id="481" r:id="rId36"/>
    <p:sldId id="465" r:id="rId37"/>
    <p:sldId id="466" r:id="rId38"/>
    <p:sldId id="492" r:id="rId39"/>
    <p:sldId id="496" r:id="rId40"/>
    <p:sldId id="497" r:id="rId41"/>
    <p:sldId id="499" r:id="rId42"/>
    <p:sldId id="500" r:id="rId43"/>
    <p:sldId id="501" r:id="rId44"/>
    <p:sldId id="377" r:id="rId45"/>
    <p:sldId id="315" r:id="rId46"/>
    <p:sldId id="316" r:id="rId47"/>
    <p:sldId id="317" r:id="rId4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BBCEC-2997-49F5-9F25-1850844D4960}" v="2" dt="2020-09-29T06:46:29.751"/>
    <p1510:client id="{C4495EAD-4A5F-4ED6-A0CF-5E28DA38726C}" v="5" dt="2020-09-29T06:10:25.217"/>
    <p1510:client id="{D0D587B1-BF6D-407E-81F7-DE8BA75184E1}" v="1" dt="2020-09-29T07:09:47.550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Phuoc Son" userId="S::son.caophuoc@phuxuan.edu.vn::9a8e8d48-241c-4d8b-baa3-7bc1ab8ab4aa" providerId="AD" clId="Web-{C4495EAD-4A5F-4ED6-A0CF-5E28DA38726C}"/>
    <pc:docChg chg="modSld">
      <pc:chgData name="Cao Phuoc Son" userId="S::son.caophuoc@phuxuan.edu.vn::9a8e8d48-241c-4d8b-baa3-7bc1ab8ab4aa" providerId="AD" clId="Web-{C4495EAD-4A5F-4ED6-A0CF-5E28DA38726C}" dt="2020-09-29T06:10:24.858" v="3" actId="20577"/>
      <pc:docMkLst>
        <pc:docMk/>
      </pc:docMkLst>
      <pc:sldChg chg="modSp">
        <pc:chgData name="Cao Phuoc Son" userId="S::son.caophuoc@phuxuan.edu.vn::9a8e8d48-241c-4d8b-baa3-7bc1ab8ab4aa" providerId="AD" clId="Web-{C4495EAD-4A5F-4ED6-A0CF-5E28DA38726C}" dt="2020-09-29T06:10:24.858" v="3" actId="20577"/>
        <pc:sldMkLst>
          <pc:docMk/>
          <pc:sldMk cId="842843953" sldId="452"/>
        </pc:sldMkLst>
        <pc:spChg chg="mod">
          <ac:chgData name="Cao Phuoc Son" userId="S::son.caophuoc@phuxuan.edu.vn::9a8e8d48-241c-4d8b-baa3-7bc1ab8ab4aa" providerId="AD" clId="Web-{C4495EAD-4A5F-4ED6-A0CF-5E28DA38726C}" dt="2020-09-29T06:10:24.858" v="3" actId="20577"/>
          <ac:spMkLst>
            <pc:docMk/>
            <pc:sldMk cId="842843953" sldId="452"/>
            <ac:spMk id="3" creationId="{00000000-0000-0000-0000-000000000000}"/>
          </ac:spMkLst>
        </pc:spChg>
      </pc:sldChg>
    </pc:docChg>
  </pc:docChgLst>
  <pc:docChgLst>
    <pc:chgData name="Nguyen Van Sang" userId="S::sang.nguyenvan@phuxuan.edu.vn::09a23b91-7f7a-44c0-8e39-cbe8230e0b30" providerId="AD" clId="Web-{2E7BBCEC-2997-49F5-9F25-1850844D4960}"/>
    <pc:docChg chg="modSld">
      <pc:chgData name="Nguyen Van Sang" userId="S::sang.nguyenvan@phuxuan.edu.vn::09a23b91-7f7a-44c0-8e39-cbe8230e0b30" providerId="AD" clId="Web-{2E7BBCEC-2997-49F5-9F25-1850844D4960}" dt="2020-09-29T06:46:29.735" v="1" actId="1076"/>
      <pc:docMkLst>
        <pc:docMk/>
      </pc:docMkLst>
      <pc:sldChg chg="modSp">
        <pc:chgData name="Nguyen Van Sang" userId="S::sang.nguyenvan@phuxuan.edu.vn::09a23b91-7f7a-44c0-8e39-cbe8230e0b30" providerId="AD" clId="Web-{2E7BBCEC-2997-49F5-9F25-1850844D4960}" dt="2020-09-29T06:46:29.735" v="1" actId="1076"/>
        <pc:sldMkLst>
          <pc:docMk/>
          <pc:sldMk cId="3978537914" sldId="470"/>
        </pc:sldMkLst>
        <pc:spChg chg="mod">
          <ac:chgData name="Nguyen Van Sang" userId="S::sang.nguyenvan@phuxuan.edu.vn::09a23b91-7f7a-44c0-8e39-cbe8230e0b30" providerId="AD" clId="Web-{2E7BBCEC-2997-49F5-9F25-1850844D4960}" dt="2020-09-29T06:46:29.735" v="1" actId="1076"/>
          <ac:spMkLst>
            <pc:docMk/>
            <pc:sldMk cId="3978537914" sldId="470"/>
            <ac:spMk id="28675" creationId="{00000000-0000-0000-0000-000000000000}"/>
          </ac:spMkLst>
        </pc:spChg>
      </pc:sldChg>
    </pc:docChg>
  </pc:docChgLst>
  <pc:docChgLst>
    <pc:chgData name="Cao Phuoc Son" userId="9a8e8d48-241c-4d8b-baa3-7bc1ab8ab4aa" providerId="ADAL" clId="{D0D587B1-BF6D-407E-81F7-DE8BA75184E1}"/>
    <pc:docChg chg="modSld">
      <pc:chgData name="Cao Phuoc Son" userId="9a8e8d48-241c-4d8b-baa3-7bc1ab8ab4aa" providerId="ADAL" clId="{D0D587B1-BF6D-407E-81F7-DE8BA75184E1}" dt="2020-09-29T07:09:47.550" v="0" actId="20577"/>
      <pc:docMkLst>
        <pc:docMk/>
      </pc:docMkLst>
      <pc:sldChg chg="modSp">
        <pc:chgData name="Cao Phuoc Son" userId="9a8e8d48-241c-4d8b-baa3-7bc1ab8ab4aa" providerId="ADAL" clId="{D0D587B1-BF6D-407E-81F7-DE8BA75184E1}" dt="2020-09-29T07:09:47.550" v="0" actId="20577"/>
        <pc:sldMkLst>
          <pc:docMk/>
          <pc:sldMk cId="4271252529" sldId="492"/>
        </pc:sldMkLst>
        <pc:spChg chg="mod">
          <ac:chgData name="Cao Phuoc Son" userId="9a8e8d48-241c-4d8b-baa3-7bc1ab8ab4aa" providerId="ADAL" clId="{D0D587B1-BF6D-407E-81F7-DE8BA75184E1}" dt="2020-09-29T07:09:47.550" v="0" actId="20577"/>
          <ac:spMkLst>
            <pc:docMk/>
            <pc:sldMk cId="4271252529" sldId="492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8C0DCE5-717D-499A-A13D-8E657BBC839D}">
      <dgm:prSet phldrT="[Text]" custT="1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n-US" sz="2800" err="1"/>
            <a:t>Khái</a:t>
          </a:r>
          <a:r>
            <a:rPr lang="en-US" sz="2800"/>
            <a:t> </a:t>
          </a:r>
          <a:r>
            <a:rPr lang="en-US" sz="2800" err="1"/>
            <a:t>niệm</a:t>
          </a:r>
          <a:r>
            <a:rPr lang="en-US" sz="2800"/>
            <a:t> </a:t>
          </a:r>
        </a:p>
      </dgm:t>
    </dgm:pt>
    <dgm:pt modelId="{96A2A012-59C2-4D4C-84AE-474AFC27D9BA}" type="parTrans" cxnId="{DB5F4132-8623-436B-AA91-31CA668058FE}">
      <dgm:prSet/>
      <dgm:spPr/>
      <dgm:t>
        <a:bodyPr/>
        <a:lstStyle/>
        <a:p>
          <a:endParaRPr lang="en-US"/>
        </a:p>
      </dgm:t>
    </dgm:pt>
    <dgm:pt modelId="{A9C4D01E-77C3-454D-8E32-004D1C7D4EEC}" type="sibTrans" cxnId="{DB5F4132-8623-436B-AA91-31CA668058FE}">
      <dgm:prSet/>
      <dgm:spPr/>
      <dgm:t>
        <a:bodyPr/>
        <a:lstStyle/>
        <a:p>
          <a:endParaRPr lang="en-US"/>
        </a:p>
      </dgm:t>
    </dgm:pt>
    <dgm:pt modelId="{2E627186-BF78-4D50-B0FD-C06DFDAB4C97}">
      <dgm:prSet phldrT="[Text]" custT="1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n-US" sz="2800" err="1"/>
            <a:t>Phép</a:t>
          </a:r>
          <a:r>
            <a:rPr lang="en-US" sz="2800"/>
            <a:t> </a:t>
          </a:r>
          <a:r>
            <a:rPr lang="en-US" sz="2800" err="1"/>
            <a:t>tách</a:t>
          </a:r>
          <a:r>
            <a:rPr lang="en-US" sz="2800"/>
            <a:t> </a:t>
          </a:r>
          <a:r>
            <a:rPr lang="en-US" sz="2800" err="1"/>
            <a:t>bảo</a:t>
          </a:r>
          <a:r>
            <a:rPr lang="en-US" sz="2800"/>
            <a:t> </a:t>
          </a:r>
          <a:r>
            <a:rPr lang="en-US" sz="2800" err="1"/>
            <a:t>toàn</a:t>
          </a:r>
          <a:r>
            <a:rPr lang="en-US" sz="2800"/>
            <a:t> </a:t>
          </a:r>
          <a:r>
            <a:rPr lang="en-US" sz="2800" err="1"/>
            <a:t>thông</a:t>
          </a:r>
          <a:r>
            <a:rPr lang="en-US" sz="2800"/>
            <a:t> tin</a:t>
          </a:r>
        </a:p>
      </dgm:t>
    </dgm:pt>
    <dgm:pt modelId="{FA59CBF2-F10F-47F8-B446-84F2F51A72D2}" type="parTrans" cxnId="{44034B54-FB8E-44D8-BC92-BCE7378D65AB}">
      <dgm:prSet/>
      <dgm:spPr/>
      <dgm:t>
        <a:bodyPr/>
        <a:lstStyle/>
        <a:p>
          <a:endParaRPr lang="en-US"/>
        </a:p>
      </dgm:t>
    </dgm:pt>
    <dgm:pt modelId="{9AE50C27-0FFB-4C0F-B9A8-011A251D4D54}" type="sibTrans" cxnId="{44034B54-FB8E-44D8-BC92-BCE7378D65AB}">
      <dgm:prSet/>
      <dgm:spPr/>
      <dgm:t>
        <a:bodyPr/>
        <a:lstStyle/>
        <a:p>
          <a:endParaRPr lang="en-US"/>
        </a:p>
      </dgm:t>
    </dgm:pt>
    <dgm:pt modelId="{8ECD6D61-14F5-407E-AF8A-AC483FFCCA76}">
      <dgm:prSet custT="1"/>
      <dgm:spPr/>
      <dgm:t>
        <a:bodyPr/>
        <a:lstStyle/>
        <a:p>
          <a:r>
            <a:rPr lang="en-US" sz="2800" err="1"/>
            <a:t>Phép</a:t>
          </a:r>
          <a:r>
            <a:rPr lang="en-US" sz="2800"/>
            <a:t> </a:t>
          </a:r>
          <a:r>
            <a:rPr lang="en-US" sz="2800" err="1"/>
            <a:t>tách</a:t>
          </a:r>
          <a:r>
            <a:rPr lang="en-US" sz="2800"/>
            <a:t> </a:t>
          </a:r>
          <a:r>
            <a:rPr lang="en-US" sz="2800" err="1"/>
            <a:t>bảo</a:t>
          </a:r>
          <a:r>
            <a:rPr lang="en-US" sz="2800"/>
            <a:t> </a:t>
          </a:r>
          <a:r>
            <a:rPr lang="en-US" sz="2800" err="1"/>
            <a:t>toàn</a:t>
          </a:r>
          <a:r>
            <a:rPr lang="en-US" sz="2800"/>
            <a:t> </a:t>
          </a:r>
          <a:r>
            <a:rPr lang="en-US" sz="2800" err="1"/>
            <a:t>Phụ</a:t>
          </a:r>
          <a:r>
            <a:rPr lang="en-US" sz="2800"/>
            <a:t> </a:t>
          </a:r>
          <a:r>
            <a:rPr lang="en-US" sz="2800" err="1"/>
            <a:t>thuộc</a:t>
          </a:r>
          <a:r>
            <a:rPr lang="en-US" sz="2800"/>
            <a:t> </a:t>
          </a:r>
          <a:r>
            <a:rPr lang="en-US" sz="2800" err="1"/>
            <a:t>hàm</a:t>
          </a:r>
          <a:endParaRPr lang="en-US" sz="2800"/>
        </a:p>
      </dgm:t>
    </dgm:pt>
    <dgm:pt modelId="{89A69AC7-6915-467C-9EA7-4C496065A16F}" type="parTrans" cxnId="{50F11330-6EE8-47FE-8B14-7C4929C808A6}">
      <dgm:prSet/>
      <dgm:spPr/>
      <dgm:t>
        <a:bodyPr/>
        <a:lstStyle/>
        <a:p>
          <a:endParaRPr lang="en-US"/>
        </a:p>
      </dgm:t>
    </dgm:pt>
    <dgm:pt modelId="{D5EDEC59-2677-4565-A437-694D00C5C712}" type="sibTrans" cxnId="{50F11330-6EE8-47FE-8B14-7C4929C808A6}">
      <dgm:prSet/>
      <dgm:spPr/>
      <dgm:t>
        <a:bodyPr/>
        <a:lstStyle/>
        <a:p>
          <a:endParaRPr lang="en-US"/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3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</dgm:pt>
    <dgm:pt modelId="{5EDE7D33-F6BC-4D84-8A2C-78525067C1B5}" type="pres">
      <dgm:prSet presAssocID="{C98C41DB-A256-4DD6-9087-BEEDD9D36424}" presName="extraNode" presStyleLbl="node1" presStyleIdx="0" presStyleCnt="3"/>
      <dgm:spPr/>
    </dgm:pt>
    <dgm:pt modelId="{8F9BCFB6-4E51-43CA-BE15-9AFB8F2DBBB1}" type="pres">
      <dgm:prSet presAssocID="{C98C41DB-A256-4DD6-9087-BEEDD9D36424}" presName="dstNode" presStyleLbl="node1" presStyleIdx="0" presStyleCnt="3"/>
      <dgm:spPr/>
    </dgm:pt>
    <dgm:pt modelId="{F35A9806-AA1A-4329-8FF5-478B21036177}" type="pres">
      <dgm:prSet presAssocID="{78C0DCE5-717D-499A-A13D-8E657BBC839D}" presName="text_1" presStyleLbl="node1" presStyleIdx="0" presStyleCnt="3">
        <dgm:presLayoutVars>
          <dgm:bulletEnabled val="1"/>
        </dgm:presLayoutVars>
      </dgm:prSet>
      <dgm:spPr/>
    </dgm:pt>
    <dgm:pt modelId="{F38D4581-84B6-4659-9515-8198019A45C3}" type="pres">
      <dgm:prSet presAssocID="{78C0DCE5-717D-499A-A13D-8E657BBC839D}" presName="accent_1" presStyleCnt="0"/>
      <dgm:spPr/>
    </dgm:pt>
    <dgm:pt modelId="{DC2FD81A-6741-4990-AAD5-568A6C2E1FB9}" type="pres">
      <dgm:prSet presAssocID="{78C0DCE5-717D-499A-A13D-8E657BBC839D}" presName="accentRepeatNode" presStyleLbl="solidFgAcc1" presStyleIdx="0" presStyleCnt="3"/>
      <dgm:spPr/>
    </dgm:pt>
    <dgm:pt modelId="{06444861-88F0-4CF5-9DEE-BC89985DFA1E}" type="pres">
      <dgm:prSet presAssocID="{2E627186-BF78-4D50-B0FD-C06DFDAB4C97}" presName="text_2" presStyleLbl="node1" presStyleIdx="1" presStyleCnt="3">
        <dgm:presLayoutVars>
          <dgm:bulletEnabled val="1"/>
        </dgm:presLayoutVars>
      </dgm:prSet>
      <dgm:spPr/>
    </dgm:pt>
    <dgm:pt modelId="{AD1DD68C-B8CF-40FC-8F8D-80E30885F907}" type="pres">
      <dgm:prSet presAssocID="{2E627186-BF78-4D50-B0FD-C06DFDAB4C97}" presName="accent_2" presStyleCnt="0"/>
      <dgm:spPr/>
    </dgm:pt>
    <dgm:pt modelId="{305243F3-8D19-406B-B68D-65E1E1A011C9}" type="pres">
      <dgm:prSet presAssocID="{2E627186-BF78-4D50-B0FD-C06DFDAB4C97}" presName="accentRepeatNode" presStyleLbl="solidFgAcc1" presStyleIdx="1" presStyleCnt="3"/>
      <dgm:spPr/>
    </dgm:pt>
    <dgm:pt modelId="{40C8FE14-87D9-480F-B6C3-F16E76A05379}" type="pres">
      <dgm:prSet presAssocID="{8ECD6D61-14F5-407E-AF8A-AC483FFCCA76}" presName="text_3" presStyleLbl="node1" presStyleIdx="2" presStyleCnt="3">
        <dgm:presLayoutVars>
          <dgm:bulletEnabled val="1"/>
        </dgm:presLayoutVars>
      </dgm:prSet>
      <dgm:spPr/>
    </dgm:pt>
    <dgm:pt modelId="{28F39A02-3DF0-4581-BD60-449A3940F2DA}" type="pres">
      <dgm:prSet presAssocID="{8ECD6D61-14F5-407E-AF8A-AC483FFCCA76}" presName="accent_3" presStyleCnt="0"/>
      <dgm:spPr/>
    </dgm:pt>
    <dgm:pt modelId="{F8078680-956F-47C7-AE41-C2423D9DEBEF}" type="pres">
      <dgm:prSet presAssocID="{8ECD6D61-14F5-407E-AF8A-AC483FFCCA76}" presName="accentRepeatNode" presStyleLbl="solidFgAcc1" presStyleIdx="2" presStyleCnt="3"/>
      <dgm:spPr/>
    </dgm:pt>
  </dgm:ptLst>
  <dgm:cxnLst>
    <dgm:cxn modelId="{50F11330-6EE8-47FE-8B14-7C4929C808A6}" srcId="{C98C41DB-A256-4DD6-9087-BEEDD9D36424}" destId="{8ECD6D61-14F5-407E-AF8A-AC483FFCCA76}" srcOrd="2" destOrd="0" parTransId="{89A69AC7-6915-467C-9EA7-4C496065A16F}" sibTransId="{D5EDEC59-2677-4565-A437-694D00C5C712}"/>
    <dgm:cxn modelId="{DB5F4132-8623-436B-AA91-31CA668058FE}" srcId="{C98C41DB-A256-4DD6-9087-BEEDD9D36424}" destId="{78C0DCE5-717D-499A-A13D-8E657BBC839D}" srcOrd="0" destOrd="0" parTransId="{96A2A012-59C2-4D4C-84AE-474AFC27D9BA}" sibTransId="{A9C4D01E-77C3-454D-8E32-004D1C7D4EEC}"/>
    <dgm:cxn modelId="{44034B54-FB8E-44D8-BC92-BCE7378D65AB}" srcId="{C98C41DB-A256-4DD6-9087-BEEDD9D36424}" destId="{2E627186-BF78-4D50-B0FD-C06DFDAB4C97}" srcOrd="1" destOrd="0" parTransId="{FA59CBF2-F10F-47F8-B446-84F2F51A72D2}" sibTransId="{9AE50C27-0FFB-4C0F-B9A8-011A251D4D54}"/>
    <dgm:cxn modelId="{0F4FD3B4-7511-4FC5-BD6D-5BA3DCCC8F4D}" type="presOf" srcId="{8ECD6D61-14F5-407E-AF8A-AC483FFCCA76}" destId="{40C8FE14-87D9-480F-B6C3-F16E76A05379}" srcOrd="0" destOrd="0" presId="urn:microsoft.com/office/officeart/2008/layout/VerticalCurvedList"/>
    <dgm:cxn modelId="{D2AE03B6-D2CC-407A-862E-D336D0EB17ED}" type="presOf" srcId="{78C0DCE5-717D-499A-A13D-8E657BBC839D}" destId="{F35A9806-AA1A-4329-8FF5-478B21036177}" srcOrd="0" destOrd="0" presId="urn:microsoft.com/office/officeart/2008/layout/VerticalCurvedList"/>
    <dgm:cxn modelId="{AE47B2B6-3A2D-4E5C-9C91-43BCFC2991BF}" type="presOf" srcId="{A9C4D01E-77C3-454D-8E32-004D1C7D4EEC}" destId="{E3AF4CFE-EFD8-4FF0-8409-D027A37D0B12}" srcOrd="0" destOrd="0" presId="urn:microsoft.com/office/officeart/2008/layout/VerticalCurvedList"/>
    <dgm:cxn modelId="{14E7A1BB-9E02-4D37-A772-EA950F263852}" type="presOf" srcId="{C98C41DB-A256-4DD6-9087-BEEDD9D36424}" destId="{79318394-5224-4893-AF5C-6FFBE511F8C3}" srcOrd="0" destOrd="0" presId="urn:microsoft.com/office/officeart/2008/layout/VerticalCurvedList"/>
    <dgm:cxn modelId="{E674BED1-9218-47A3-B7A2-80D7B3976D9B}" type="presOf" srcId="{2E627186-BF78-4D50-B0FD-C06DFDAB4C97}" destId="{06444861-88F0-4CF5-9DEE-BC89985DFA1E}" srcOrd="0" destOrd="0" presId="urn:microsoft.com/office/officeart/2008/layout/VerticalCurvedList"/>
    <dgm:cxn modelId="{ADA3D7C4-1089-4B09-B2F2-53FEAE734E45}" type="presParOf" srcId="{79318394-5224-4893-AF5C-6FFBE511F8C3}" destId="{4F76F852-A85A-4F9F-8C5D-1DA65793965C}" srcOrd="0" destOrd="0" presId="urn:microsoft.com/office/officeart/2008/layout/VerticalCurvedList"/>
    <dgm:cxn modelId="{65C087A0-46D7-4990-A3C4-02078CEA0F19}" type="presParOf" srcId="{4F76F852-A85A-4F9F-8C5D-1DA65793965C}" destId="{F6026DCC-AF97-482C-A922-1EBA1A6F26C7}" srcOrd="0" destOrd="0" presId="urn:microsoft.com/office/officeart/2008/layout/VerticalCurvedList"/>
    <dgm:cxn modelId="{D2C6B24B-A263-4246-95EC-116F9514AEB1}" type="presParOf" srcId="{F6026DCC-AF97-482C-A922-1EBA1A6F26C7}" destId="{528CF905-E8B3-4A8C-B401-7965387F7C73}" srcOrd="0" destOrd="0" presId="urn:microsoft.com/office/officeart/2008/layout/VerticalCurvedList"/>
    <dgm:cxn modelId="{F7C6CB23-D17F-47ED-A8F0-A7C584504937}" type="presParOf" srcId="{F6026DCC-AF97-482C-A922-1EBA1A6F26C7}" destId="{E3AF4CFE-EFD8-4FF0-8409-D027A37D0B12}" srcOrd="1" destOrd="0" presId="urn:microsoft.com/office/officeart/2008/layout/VerticalCurvedList"/>
    <dgm:cxn modelId="{7DFE001B-F3E0-4AF4-AED3-EF1D7A0979CF}" type="presParOf" srcId="{F6026DCC-AF97-482C-A922-1EBA1A6F26C7}" destId="{5EDE7D33-F6BC-4D84-8A2C-78525067C1B5}" srcOrd="2" destOrd="0" presId="urn:microsoft.com/office/officeart/2008/layout/VerticalCurvedList"/>
    <dgm:cxn modelId="{763BFDB7-C396-4078-A224-45ACED5339F4}" type="presParOf" srcId="{F6026DCC-AF97-482C-A922-1EBA1A6F26C7}" destId="{8F9BCFB6-4E51-43CA-BE15-9AFB8F2DBBB1}" srcOrd="3" destOrd="0" presId="urn:microsoft.com/office/officeart/2008/layout/VerticalCurvedList"/>
    <dgm:cxn modelId="{BD0F2CE4-9501-452A-AA4B-200D34455605}" type="presParOf" srcId="{4F76F852-A85A-4F9F-8C5D-1DA65793965C}" destId="{F35A9806-AA1A-4329-8FF5-478B21036177}" srcOrd="1" destOrd="0" presId="urn:microsoft.com/office/officeart/2008/layout/VerticalCurvedList"/>
    <dgm:cxn modelId="{ABD29C81-A25D-4A11-97ED-3A4DE9BE521F}" type="presParOf" srcId="{4F76F852-A85A-4F9F-8C5D-1DA65793965C}" destId="{F38D4581-84B6-4659-9515-8198019A45C3}" srcOrd="2" destOrd="0" presId="urn:microsoft.com/office/officeart/2008/layout/VerticalCurvedList"/>
    <dgm:cxn modelId="{36324D99-597F-4869-94BE-6DCA458E551E}" type="presParOf" srcId="{F38D4581-84B6-4659-9515-8198019A45C3}" destId="{DC2FD81A-6741-4990-AAD5-568A6C2E1FB9}" srcOrd="0" destOrd="0" presId="urn:microsoft.com/office/officeart/2008/layout/VerticalCurvedList"/>
    <dgm:cxn modelId="{DA9762CF-A27B-45C6-8D94-6BCC8EADD5E9}" type="presParOf" srcId="{4F76F852-A85A-4F9F-8C5D-1DA65793965C}" destId="{06444861-88F0-4CF5-9DEE-BC89985DFA1E}" srcOrd="3" destOrd="0" presId="urn:microsoft.com/office/officeart/2008/layout/VerticalCurvedList"/>
    <dgm:cxn modelId="{B90B4B8D-407E-4B9F-B0A2-31D023150FC6}" type="presParOf" srcId="{4F76F852-A85A-4F9F-8C5D-1DA65793965C}" destId="{AD1DD68C-B8CF-40FC-8F8D-80E30885F907}" srcOrd="4" destOrd="0" presId="urn:microsoft.com/office/officeart/2008/layout/VerticalCurvedList"/>
    <dgm:cxn modelId="{A23F662B-94FF-4FD8-B6B4-881EB2B53869}" type="presParOf" srcId="{AD1DD68C-B8CF-40FC-8F8D-80E30885F907}" destId="{305243F3-8D19-406B-B68D-65E1E1A011C9}" srcOrd="0" destOrd="0" presId="urn:microsoft.com/office/officeart/2008/layout/VerticalCurvedList"/>
    <dgm:cxn modelId="{209AAB1A-076D-4EE9-9535-C88A751EBD39}" type="presParOf" srcId="{4F76F852-A85A-4F9F-8C5D-1DA65793965C}" destId="{40C8FE14-87D9-480F-B6C3-F16E76A05379}" srcOrd="5" destOrd="0" presId="urn:microsoft.com/office/officeart/2008/layout/VerticalCurvedList"/>
    <dgm:cxn modelId="{FB9F764C-78B8-4284-985F-E148954787C9}" type="presParOf" srcId="{4F76F852-A85A-4F9F-8C5D-1DA65793965C}" destId="{28F39A02-3DF0-4581-BD60-449A3940F2DA}" srcOrd="6" destOrd="0" presId="urn:microsoft.com/office/officeart/2008/layout/VerticalCurvedList"/>
    <dgm:cxn modelId="{90F29ECF-AE7E-4E29-8D69-DA3437565F2B}" type="presParOf" srcId="{28F39A02-3DF0-4581-BD60-449A3940F2DA}" destId="{F8078680-956F-47C7-AE41-C2423D9DEB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4104732" y="-629975"/>
          <a:ext cx="4891202" cy="4891202"/>
        </a:xfrm>
        <a:prstGeom prst="blockArc">
          <a:avLst>
            <a:gd name="adj1" fmla="val 18900000"/>
            <a:gd name="adj2" fmla="val 2700000"/>
            <a:gd name="adj3" fmla="val 442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A9806-AA1A-4329-8FF5-478B21036177}">
      <dsp:nvSpPr>
        <dsp:cNvPr id="0" name=""/>
        <dsp:cNvSpPr/>
      </dsp:nvSpPr>
      <dsp:spPr>
        <a:xfrm>
          <a:off x="505777" y="363125"/>
          <a:ext cx="7301001" cy="726250"/>
        </a:xfrm>
        <a:prstGeom prst="rect">
          <a:avLst/>
        </a:pr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46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Khái</a:t>
          </a:r>
          <a:r>
            <a:rPr lang="en-US" sz="2800" kern="1200"/>
            <a:t> </a:t>
          </a:r>
          <a:r>
            <a:rPr lang="en-US" sz="2800" kern="1200" err="1"/>
            <a:t>niệm</a:t>
          </a:r>
          <a:r>
            <a:rPr lang="en-US" sz="2800" kern="1200"/>
            <a:t> </a:t>
          </a:r>
        </a:p>
      </dsp:txBody>
      <dsp:txXfrm>
        <a:off x="505777" y="363125"/>
        <a:ext cx="7301001" cy="726250"/>
      </dsp:txXfrm>
    </dsp:sp>
    <dsp:sp modelId="{DC2FD81A-6741-4990-AAD5-568A6C2E1FB9}">
      <dsp:nvSpPr>
        <dsp:cNvPr id="0" name=""/>
        <dsp:cNvSpPr/>
      </dsp:nvSpPr>
      <dsp:spPr>
        <a:xfrm>
          <a:off x="51870" y="272343"/>
          <a:ext cx="907813" cy="9078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44861-88F0-4CF5-9DEE-BC89985DFA1E}">
      <dsp:nvSpPr>
        <dsp:cNvPr id="0" name=""/>
        <dsp:cNvSpPr/>
      </dsp:nvSpPr>
      <dsp:spPr>
        <a:xfrm>
          <a:off x="769769" y="1452500"/>
          <a:ext cx="7037009" cy="726250"/>
        </a:xfrm>
        <a:prstGeom prst="rect">
          <a:avLst/>
        </a:prstGeom>
        <a:noFill/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46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Phép</a:t>
          </a:r>
          <a:r>
            <a:rPr lang="en-US" sz="2800" kern="1200"/>
            <a:t> </a:t>
          </a:r>
          <a:r>
            <a:rPr lang="en-US" sz="2800" kern="1200" err="1"/>
            <a:t>tách</a:t>
          </a:r>
          <a:r>
            <a:rPr lang="en-US" sz="2800" kern="1200"/>
            <a:t> </a:t>
          </a:r>
          <a:r>
            <a:rPr lang="en-US" sz="2800" kern="1200" err="1"/>
            <a:t>bảo</a:t>
          </a:r>
          <a:r>
            <a:rPr lang="en-US" sz="2800" kern="1200"/>
            <a:t> </a:t>
          </a:r>
          <a:r>
            <a:rPr lang="en-US" sz="2800" kern="1200" err="1"/>
            <a:t>toàn</a:t>
          </a:r>
          <a:r>
            <a:rPr lang="en-US" sz="2800" kern="1200"/>
            <a:t> </a:t>
          </a:r>
          <a:r>
            <a:rPr lang="en-US" sz="2800" kern="1200" err="1"/>
            <a:t>thông</a:t>
          </a:r>
          <a:r>
            <a:rPr lang="en-US" sz="2800" kern="1200"/>
            <a:t> tin</a:t>
          </a:r>
        </a:p>
      </dsp:txBody>
      <dsp:txXfrm>
        <a:off x="769769" y="1452500"/>
        <a:ext cx="7037009" cy="726250"/>
      </dsp:txXfrm>
    </dsp:sp>
    <dsp:sp modelId="{305243F3-8D19-406B-B68D-65E1E1A011C9}">
      <dsp:nvSpPr>
        <dsp:cNvPr id="0" name=""/>
        <dsp:cNvSpPr/>
      </dsp:nvSpPr>
      <dsp:spPr>
        <a:xfrm>
          <a:off x="315862" y="1361719"/>
          <a:ext cx="907813" cy="9078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8FE14-87D9-480F-B6C3-F16E76A05379}">
      <dsp:nvSpPr>
        <dsp:cNvPr id="0" name=""/>
        <dsp:cNvSpPr/>
      </dsp:nvSpPr>
      <dsp:spPr>
        <a:xfrm>
          <a:off x="505777" y="2541876"/>
          <a:ext cx="7301001" cy="7262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46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Phép</a:t>
          </a:r>
          <a:r>
            <a:rPr lang="en-US" sz="2800" kern="1200"/>
            <a:t> </a:t>
          </a:r>
          <a:r>
            <a:rPr lang="en-US" sz="2800" kern="1200" err="1"/>
            <a:t>tách</a:t>
          </a:r>
          <a:r>
            <a:rPr lang="en-US" sz="2800" kern="1200"/>
            <a:t> </a:t>
          </a:r>
          <a:r>
            <a:rPr lang="en-US" sz="2800" kern="1200" err="1"/>
            <a:t>bảo</a:t>
          </a:r>
          <a:r>
            <a:rPr lang="en-US" sz="2800" kern="1200"/>
            <a:t> </a:t>
          </a:r>
          <a:r>
            <a:rPr lang="en-US" sz="2800" kern="1200" err="1"/>
            <a:t>toàn</a:t>
          </a:r>
          <a:r>
            <a:rPr lang="en-US" sz="2800" kern="1200"/>
            <a:t> </a:t>
          </a:r>
          <a:r>
            <a:rPr lang="en-US" sz="2800" kern="1200" err="1"/>
            <a:t>Phụ</a:t>
          </a:r>
          <a:r>
            <a:rPr lang="en-US" sz="2800" kern="1200"/>
            <a:t> </a:t>
          </a:r>
          <a:r>
            <a:rPr lang="en-US" sz="2800" kern="1200" err="1"/>
            <a:t>thuộc</a:t>
          </a:r>
          <a:r>
            <a:rPr lang="en-US" sz="2800" kern="1200"/>
            <a:t> </a:t>
          </a:r>
          <a:r>
            <a:rPr lang="en-US" sz="2800" kern="1200" err="1"/>
            <a:t>hàm</a:t>
          </a:r>
          <a:endParaRPr lang="en-US" sz="2800" kern="1200"/>
        </a:p>
      </dsp:txBody>
      <dsp:txXfrm>
        <a:off x="505777" y="2541876"/>
        <a:ext cx="7301001" cy="726250"/>
      </dsp:txXfrm>
    </dsp:sp>
    <dsp:sp modelId="{F8078680-956F-47C7-AE41-C2423D9DEBEF}">
      <dsp:nvSpPr>
        <dsp:cNvPr id="0" name=""/>
        <dsp:cNvSpPr/>
      </dsp:nvSpPr>
      <dsp:spPr>
        <a:xfrm>
          <a:off x="51870" y="2451095"/>
          <a:ext cx="907813" cy="9078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E48B-ED53-4B33-A68F-E4494BAF06D9}" type="datetime1">
              <a:rPr lang="en-US" smtClean="0"/>
              <a:t>9/29/2020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 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Thiết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kế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phát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triển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CSDL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                        </a:t>
            </a: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0F80D-8917-43D7-AFB2-8D9B5B1B9C86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37C46-60F9-4A66-8399-8A44FC2728BA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1D546-D2D5-416F-8755-604CDF553DA2}" type="datetime1">
              <a:rPr lang="en-US" smtClean="0"/>
              <a:t>9/29/2020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B0AE1-F8C7-4365-BD02-24B79250D189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9A3B5-E704-4E9F-ACB4-666C221DC2A6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7A352-101E-4303-8338-64D3D3FF13BD}" type="datetime1">
              <a:rPr lang="en-US" smtClean="0"/>
              <a:t>9/29/2020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F789B-090D-4F5D-AFA6-235CC8718F40}" type="datetime1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75BDD-5C3C-4420-8F52-A970F284F408}" type="datetime1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0CD86-4EB6-4384-84B5-106CCC4CD8CE}" type="datetime1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D1A2-0CA0-4F2D-9967-08A8CC289F4B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A41DF-3F5A-4C5E-90DB-7033BE3FD021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F5D47-22D3-43CC-8E93-646F7B204179}" type="datetime1">
              <a:rPr lang="en-US" smtClean="0"/>
              <a:t>9/29/2020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E808E-4A9E-47A3-84D6-FD6D409C8EB2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078C7-0BFD-470B-9A1E-2AA5D7966B5F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70B98-FA0E-4C28-BAB1-5580D68E6E62}" type="datetime1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886D8-9851-471D-8298-B281AEAC23F2}" type="datetime1">
              <a:rPr lang="en-US" smtClean="0"/>
              <a:t>9/29/2020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9BE0F-0C83-4DFE-B0B8-BBD3401B368A}" type="datetime1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A3719-5CA1-440C-A40B-98AD88023891}" type="datetime1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ADF20-FED5-41F7-9260-700B8BDFDF5D}" type="datetime1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04D5D-BB21-4DBD-92D4-C0042F71BEE8}" type="datetime1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7A098-2EA5-4690-A60D-8D7EB233D9FE}" type="datetime1">
              <a:rPr lang="en-US" smtClean="0"/>
              <a:t>9/29/2020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344233-961B-4DFD-9E20-249E1A789778}" type="datetime1">
              <a:rPr lang="en-US" smtClean="0"/>
              <a:t>9/29/2020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B024095-2363-46B4-8A80-4554B8FA291C}" type="datetime1">
              <a:rPr lang="en-US" smtClean="0"/>
              <a:t>9/29/2020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INF1031_TH08.2.docx" TargetMode="External"/><Relationship Id="rId2" Type="http://schemas.openxmlformats.org/officeDocument/2006/relationships/hyperlink" Target="../BAITH/CNTT.INF1031_TH08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INF1031_TH08.3.docx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3932" y="1828800"/>
            <a:ext cx="10468864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4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44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TÁCH</a:t>
            </a:r>
            <a:endParaRPr lang="en-US" sz="440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6927" y="4128283"/>
            <a:ext cx="44325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80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8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8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endParaRPr lang="en-US" sz="28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609601" y="1371601"/>
            <a:ext cx="10911417" cy="4492625"/>
          </a:xfrm>
        </p:spPr>
        <p:txBody>
          <a:bodyPr lIns="182880" tIns="9144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Cho quan hệ r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/>
          </a:p>
          <a:p>
            <a:pPr eaLnBrk="1" hangingPunct="1">
              <a:buFont typeface="Wingdings" pitchFamily="2" charset="2"/>
              <a:buNone/>
            </a:pPr>
            <a:endParaRPr lang="en-US" altLang="en-US" sz="2400"/>
          </a:p>
          <a:p>
            <a:pPr eaLnBrk="1" hangingPunct="1">
              <a:buFont typeface="Wingdings" pitchFamily="2" charset="2"/>
              <a:buNone/>
            </a:pPr>
            <a:endParaRPr lang="en-US" altLang="en-US" sz="240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Phân rã thành 2 quan hệ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1551" y="6111876"/>
            <a:ext cx="609600" cy="365125"/>
          </a:xfrm>
        </p:spPr>
        <p:txBody>
          <a:bodyPr/>
          <a:lstStyle/>
          <a:p>
            <a:pPr>
              <a:defRPr/>
            </a:pPr>
            <a:fld id="{549FFAA2-CAA8-41E0-B0A1-D86C9176455A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10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1" y="1447800"/>
            <a:ext cx="21971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1" y="3886201"/>
            <a:ext cx="3706284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994400" y="1524000"/>
            <a:ext cx="4978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b="1">
                <a:latin typeface="Verdana" pitchFamily="34" charset="0"/>
              </a:rPr>
              <a:t>Kết nối tự nhiên 2 quan hệ phân rã này: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Verdana" pitchFamily="34" charset="0"/>
            </a:endParaRPr>
          </a:p>
        </p:txBody>
      </p:sp>
      <p:pic>
        <p:nvPicPr>
          <p:cNvPr id="204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2438400"/>
            <a:ext cx="2825751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05600" y="3810000"/>
            <a:ext cx="3454400" cy="685800"/>
          </a:xfrm>
          <a:prstGeom prst="rect">
            <a:avLst/>
          </a:prstGeom>
          <a:solidFill>
            <a:srgbClr val="F07F09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6096001" y="5105400"/>
            <a:ext cx="510116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>
                <a:latin typeface="Verdana" pitchFamily="34" charset="0"/>
                <a:sym typeface="Wingdings" pitchFamily="2" charset="2"/>
              </a:rPr>
              <a:t> Có những bộ không thuộc quan hệ gốc ban đầu</a:t>
            </a:r>
            <a:endParaRPr lang="en-US" altLang="en-US" sz="1800">
              <a:latin typeface="Verdan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Trần Thi Kim Chi</a:t>
            </a:r>
          </a:p>
        </p:txBody>
      </p:sp>
    </p:spTree>
    <p:extLst>
      <p:ext uri="{BB962C8B-B14F-4D97-AF65-F5344CB8AC3E}">
        <p14:creationId xmlns:p14="http://schemas.microsoft.com/office/powerpoint/2010/main" val="1840096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204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Ví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dụ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Cho R(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1 = (AB, BC) </a:t>
            </a:r>
          </a:p>
          <a:p>
            <a:pPr lvl="1"/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2 = (A, AC)</a:t>
            </a:r>
          </a:p>
          <a:p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Hãy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biết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phân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nào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bảo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toàn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thông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tin?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Vì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sao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?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503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4000">
                <a:latin typeface="Arial" pitchFamily="34" charset="0"/>
                <a:cs typeface="Arial" pitchFamily="34" charset="0"/>
              </a:rPr>
              <a:t>: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Kiểm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tra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tách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4000">
                <a:latin typeface="Arial" pitchFamily="34" charset="0"/>
                <a:cs typeface="Arial" pitchFamily="34" charset="0"/>
              </a:rPr>
              <a:t> tin</a:t>
            </a:r>
            <a:endParaRPr lang="en-US" sz="4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Input: &lt;R,F&gt;,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 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Output: KL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phép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mất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mát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thông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tin hay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?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Method: 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6436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toán</a:t>
            </a:r>
            <a:r>
              <a:rPr lang="en-US" sz="4000">
                <a:latin typeface="Arial" pitchFamily="34" charset="0"/>
                <a:cs typeface="Arial" pitchFamily="34" charset="0"/>
              </a:rPr>
              <a:t>: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Kiểm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tra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tách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bảo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sz="4000">
                <a:latin typeface="Arial" pitchFamily="34" charset="0"/>
                <a:cs typeface="Arial" pitchFamily="34" charset="0"/>
              </a:rPr>
              <a:t> </a:t>
            </a:r>
            <a:r>
              <a:rPr lang="en-US" sz="4000" err="1">
                <a:latin typeface="Arial" pitchFamily="34" charset="0"/>
                <a:cs typeface="Arial" pitchFamily="34" charset="0"/>
              </a:rPr>
              <a:t>thông</a:t>
            </a:r>
            <a:r>
              <a:rPr lang="en-US" sz="4000">
                <a:latin typeface="Arial" pitchFamily="34" charset="0"/>
                <a:cs typeface="Arial" pitchFamily="34" charset="0"/>
              </a:rPr>
              <a:t> tin</a:t>
            </a:r>
            <a:endParaRPr lang="en-US" sz="4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Bước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1: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Lập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bảng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n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cột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, k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hàng</a:t>
            </a:r>
            <a:endParaRPr lang="en-US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Bước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2: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Xét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PTH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từ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F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áp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dụng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cho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bảng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>
              <a:buNone/>
            </a:pP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Xét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X-&gt;YF,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hàng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giá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trị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bằng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nhau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X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bằng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nhau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tính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Y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như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sau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Giả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sử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2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hàng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i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,i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của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bảng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giống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nhau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X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khác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nhau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baseline="-2500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Y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ta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trường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hơp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818388" lvl="1" indent="-571500">
              <a:buAutoNum type="romanLcParenR"/>
            </a:pP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(i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,j)=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baseline="-2500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 (i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,j)=b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i2j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b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i2j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aj</a:t>
            </a:r>
            <a:endParaRPr lang="en-US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818388" lvl="1" indent="-571500">
              <a:buAutoNum type="romanLcParenR"/>
            </a:pP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(i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,j)= b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i1j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(i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,j)= b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i2j </a:t>
            </a:r>
            <a:endParaRPr lang="en-US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71500" indent="-57150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2200" err="1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 sz="2200">
                <a:latin typeface="Times New Roman" pitchFamily="18" charset="0"/>
                <a:cs typeface="Times New Roman" pitchFamily="18" charset="0"/>
                <a:sym typeface="Symbol"/>
              </a:rPr>
              <a:t>  b</a:t>
            </a:r>
            <a:r>
              <a:rPr lang="en-US" sz="2200" baseline="-25000">
                <a:latin typeface="Times New Roman" pitchFamily="18" charset="0"/>
                <a:cs typeface="Times New Roman" pitchFamily="18" charset="0"/>
                <a:sym typeface="Symbol"/>
              </a:rPr>
              <a:t>i1j</a:t>
            </a:r>
            <a:r>
              <a:rPr lang="en-US" sz="2200">
                <a:latin typeface="Times New Roman" pitchFamily="18" charset="0"/>
                <a:cs typeface="Times New Roman" pitchFamily="18" charset="0"/>
                <a:sym typeface="Symbol"/>
              </a:rPr>
              <a:t> = b</a:t>
            </a:r>
            <a:r>
              <a:rPr lang="en-US" sz="2200" baseline="-25000">
                <a:latin typeface="Times New Roman" pitchFamily="18" charset="0"/>
                <a:cs typeface="Times New Roman" pitchFamily="18" charset="0"/>
                <a:sym typeface="Symbol"/>
              </a:rPr>
              <a:t>i2j</a:t>
            </a:r>
            <a:r>
              <a:rPr lang="en-US" sz="2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200" err="1">
                <a:latin typeface="Times New Roman" pitchFamily="18" charset="0"/>
                <a:cs typeface="Times New Roman" pitchFamily="18" charset="0"/>
                <a:sym typeface="Symbol"/>
              </a:rPr>
              <a:t>hoặc</a:t>
            </a:r>
            <a:r>
              <a:rPr lang="en-US" sz="2200">
                <a:latin typeface="Times New Roman" pitchFamily="18" charset="0"/>
                <a:cs typeface="Times New Roman" pitchFamily="18" charset="0"/>
                <a:sym typeface="Symbol"/>
              </a:rPr>
              <a:t> b</a:t>
            </a:r>
            <a:r>
              <a:rPr lang="en-US" sz="2200" baseline="-25000">
                <a:latin typeface="Times New Roman" pitchFamily="18" charset="0"/>
                <a:cs typeface="Times New Roman" pitchFamily="18" charset="0"/>
                <a:sym typeface="Symbol"/>
              </a:rPr>
              <a:t>i2j</a:t>
            </a:r>
            <a:r>
              <a:rPr lang="en-US" sz="2200">
                <a:latin typeface="Times New Roman" pitchFamily="18" charset="0"/>
                <a:cs typeface="Times New Roman" pitchFamily="18" charset="0"/>
                <a:sym typeface="Symbol"/>
              </a:rPr>
              <a:t> = b</a:t>
            </a:r>
            <a:r>
              <a:rPr lang="en-US" sz="2200" baseline="-25000">
                <a:latin typeface="Times New Roman" pitchFamily="18" charset="0"/>
                <a:cs typeface="Times New Roman" pitchFamily="18" charset="0"/>
                <a:sym typeface="Symbol"/>
              </a:rPr>
              <a:t>i1j</a:t>
            </a:r>
            <a:r>
              <a:rPr lang="en-US" sz="2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sz="2200" baseline="-2500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71500" indent="-571500">
              <a:buNone/>
            </a:pP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Bước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3: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bảng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cuối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cùng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chứa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hàng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gồm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các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ký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hiệu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a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,a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,…,a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thì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KL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phép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tách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bảo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toàn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thông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tin</a:t>
            </a:r>
          </a:p>
          <a:p>
            <a:pPr marL="571500" indent="-571500">
              <a:buNone/>
            </a:pP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Ngược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lại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bảo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toàn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thông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tin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0602" y="2280484"/>
            <a:ext cx="6881015" cy="69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7605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7782"/>
            <a:ext cx="11313994" cy="914400"/>
          </a:xfrm>
        </p:spPr>
        <p:txBody>
          <a:bodyPr anchor="b">
            <a:noAutofit/>
          </a:bodyPr>
          <a:lstStyle/>
          <a:p>
            <a:pPr algn="r" eaLnBrk="1" hangingPunct="1">
              <a:defRPr/>
            </a:pPr>
            <a:r>
              <a:rPr lang="en-US" altLang="en-US" sz="4400" b="1">
                <a:solidFill>
                  <a:srgbClr val="FFC000"/>
                </a:solidFill>
              </a:rPr>
              <a:t>Ví dụ</a:t>
            </a:r>
            <a:endParaRPr lang="en-US" sz="440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1"/>
            <a:ext cx="10668000" cy="4187825"/>
          </a:xfrm>
        </p:spPr>
        <p:txBody>
          <a:bodyPr lIns="182880" tIns="91440"/>
          <a:lstStyle/>
          <a:p>
            <a:pPr marL="0" indent="0" eaLnBrk="1" hangingPunct="1">
              <a:buFont typeface="Wingdings" pitchFamily="2" charset="2"/>
              <a:buNone/>
            </a:pPr>
            <a:endParaRPr lang="vi-VN" altLang="en-US" sz="2400" b="1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1551" y="6111876"/>
            <a:ext cx="609600" cy="365125"/>
          </a:xfrm>
        </p:spPr>
        <p:txBody>
          <a:bodyPr/>
          <a:lstStyle/>
          <a:p>
            <a:pPr>
              <a:defRPr/>
            </a:pPr>
            <a:fld id="{757015DE-D788-453A-8E64-ADD2E00AD98C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14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28516" r="11523" b="26563"/>
          <a:stretch>
            <a:fillRect/>
          </a:stretch>
        </p:blipFill>
        <p:spPr bwMode="auto">
          <a:xfrm>
            <a:off x="711200" y="2057400"/>
            <a:ext cx="10464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93757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12192000" cy="914400"/>
          </a:xfrm>
        </p:spPr>
        <p:txBody>
          <a:bodyPr anchor="b">
            <a:noAutofit/>
          </a:bodyPr>
          <a:lstStyle/>
          <a:p>
            <a:pPr eaLnBrk="1" hangingPunct="1">
              <a:defRPr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091821"/>
            <a:ext cx="10668000" cy="4543806"/>
          </a:xfrm>
        </p:spPr>
        <p:txBody>
          <a:bodyPr lIns="182880" tIns="91440"/>
          <a:lstStyle/>
          <a:p>
            <a:pPr eaLnBrk="1" hangingPunct="1">
              <a:defRPr/>
            </a:pPr>
            <a:r>
              <a:rPr lang="en-US" sz="2400"/>
              <a:t>Tách thành 2 quan hệ:</a:t>
            </a:r>
            <a:endParaRPr lang="vi-VN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1551" y="6111876"/>
            <a:ext cx="609600" cy="365125"/>
          </a:xfrm>
        </p:spPr>
        <p:txBody>
          <a:bodyPr/>
          <a:lstStyle/>
          <a:p>
            <a:pPr>
              <a:defRPr/>
            </a:pPr>
            <a:fld id="{8FEF1AD5-CE10-416D-AD2E-B186AB7FCB2E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15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6" t="24609" r="12402" b="8203"/>
          <a:stretch>
            <a:fillRect/>
          </a:stretch>
        </p:blipFill>
        <p:spPr bwMode="auto">
          <a:xfrm>
            <a:off x="2456583" y="1663605"/>
            <a:ext cx="8615814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49148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261" y="351430"/>
            <a:ext cx="10795379" cy="914400"/>
          </a:xfrm>
        </p:spPr>
        <p:txBody>
          <a:bodyPr anchor="b">
            <a:noAutofit/>
          </a:bodyPr>
          <a:lstStyle/>
          <a:p>
            <a:pPr algn="r" eaLnBrk="1" hangingPunct="1">
              <a:defRPr/>
            </a:pPr>
            <a:r>
              <a:rPr lang="en-US" sz="4400" b="1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Ví dụ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47801"/>
            <a:ext cx="10668000" cy="4187825"/>
          </a:xfrm>
        </p:spPr>
        <p:txBody>
          <a:bodyPr lIns="182880" tIns="91440"/>
          <a:lstStyle/>
          <a:p>
            <a:pPr marL="0" indent="0" eaLnBrk="1" hangingPunct="1">
              <a:buFont typeface="Wingdings" pitchFamily="2" charset="2"/>
              <a:buNone/>
            </a:pPr>
            <a:endParaRPr lang="vi-VN" altLang="en-US" sz="2400" b="1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1551" y="6111876"/>
            <a:ext cx="609600" cy="365125"/>
          </a:xfrm>
        </p:spPr>
        <p:txBody>
          <a:bodyPr/>
          <a:lstStyle/>
          <a:p>
            <a:pPr>
              <a:defRPr/>
            </a:pPr>
            <a:fld id="{FEDA9FB6-DE48-4096-B0A7-1D725B7D7D51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16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8750" r="8888" b="28516"/>
          <a:stretch>
            <a:fillRect/>
          </a:stretch>
        </p:blipFill>
        <p:spPr bwMode="auto">
          <a:xfrm>
            <a:off x="1016001" y="1596789"/>
            <a:ext cx="9867900" cy="42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53791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12192000" cy="914400"/>
          </a:xfrm>
        </p:spPr>
        <p:txBody>
          <a:bodyPr anchor="b">
            <a:noAutofit/>
          </a:bodyPr>
          <a:lstStyle/>
          <a:p>
            <a:pPr eaLnBrk="1" hangingPunct="1">
              <a:defRPr/>
            </a:pP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94784" y="1338619"/>
            <a:ext cx="10668000" cy="4187825"/>
          </a:xfrm>
        </p:spPr>
        <p:txBody>
          <a:bodyPr lIns="182880" tIns="91440"/>
          <a:lstStyle/>
          <a:p>
            <a:pPr eaLnBrk="1" hangingPunct="1">
              <a:defRPr/>
            </a:pPr>
            <a:r>
              <a:rPr lang="vi-VN" sz="2400"/>
              <a:t>Bước 2: Xét phụ thuộc hàm Dnumber</a:t>
            </a:r>
            <a:r>
              <a:rPr lang="en-US" sz="2400">
                <a:sym typeface="Wingdings" pitchFamily="2" charset="2"/>
              </a:rPr>
              <a:t></a:t>
            </a:r>
            <a:r>
              <a:rPr lang="en-US" sz="2400"/>
              <a:t> </a:t>
            </a:r>
            <a:r>
              <a:rPr lang="vi-VN" sz="2400"/>
              <a:t>DName, DMgrSsn. Ta nhận thấy có</a:t>
            </a:r>
            <a:r>
              <a:rPr lang="en-US" sz="2400"/>
              <a:t> giá trị a5 ở dòng thứ 2, nên ta sẽ làm bằng giá trị a6, a7 cho dòng thứ 1.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vi-VN" sz="2400"/>
              <a:t>Bước 3: Tồn tại một dòng chứa giá trị a1, a2,..a7. Kết luận, phép phân rã trên</a:t>
            </a:r>
            <a:r>
              <a:rPr lang="en-US" sz="2400"/>
              <a:t> không mất mát thông tin.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1551" y="6111876"/>
            <a:ext cx="609600" cy="365125"/>
          </a:xfrm>
        </p:spPr>
        <p:txBody>
          <a:bodyPr/>
          <a:lstStyle/>
          <a:p>
            <a:pPr>
              <a:defRPr/>
            </a:pPr>
            <a:fld id="{A7FC4F1C-608D-4A6A-9863-A03E94EC6FFE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17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681288"/>
            <a:ext cx="100488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68776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dụ: Cho quan hệ R(U, F): U ={A B C D E G H} và F = {AB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D, B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CE, A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G, C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H} Hãy kiểm tra tính mất mát thông tin khi tách R thành: R1(ABCD), R2(ABC), R3(CEGH).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5958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Điền các ô (i, j): Nếhuộc tính J có trong quan hệ I thì tại ô (i,j) ta điền aj. Ngược lại thì không điền gì.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54" y="3087806"/>
            <a:ext cx="7112556" cy="163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55876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Nội</a:t>
            </a:r>
            <a:r>
              <a:rPr lang="en-US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282819"/>
              </p:ext>
            </p:extLst>
          </p:nvPr>
        </p:nvGraphicFramePr>
        <p:xfrm>
          <a:off x="3209107" y="2495227"/>
          <a:ext cx="7855131" cy="3631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267970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vi-VN"/>
              <a:t>Xét phụ thuộc hàm X </a:t>
            </a:r>
            <a:r>
              <a:rPr lang="en-US">
                <a:sym typeface="Wingdings" pitchFamily="2" charset="2"/>
              </a:rPr>
              <a:t></a:t>
            </a:r>
            <a:r>
              <a:rPr lang="vi-VN"/>
              <a:t> Y trong F. Nếu trên cột X có hai dòng bằng nhau theo aj (tức đều bằng aj) thì làm bằng trên 2 dòng tương ứng của cột 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04" y="2214420"/>
            <a:ext cx="8906828" cy="246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517211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Xét AB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rgbClr val="FF0000"/>
                </a:solidFill>
              </a:rPr>
              <a:t> D có làm bằng trên dòng 1 và 2 </a:t>
            </a:r>
          </a:p>
          <a:p>
            <a:r>
              <a:rPr lang="en-US"/>
              <a:t>Xét B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CE không cần làm bằng trên cột C, không thể làm bằng trên cột E. </a:t>
            </a:r>
          </a:p>
          <a:p>
            <a:r>
              <a:rPr lang="en-US"/>
              <a:t>Xét A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G không thể làm bằng trên G. </a:t>
            </a:r>
          </a:p>
          <a:p>
            <a:r>
              <a:rPr lang="en-US">
                <a:solidFill>
                  <a:srgbClr val="FF0000"/>
                </a:solidFill>
              </a:rPr>
              <a:t>Xét C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rgbClr val="FF0000"/>
                </a:solidFill>
              </a:rPr>
              <a:t> H có làm bằng trên dòng 1, 2, 3 </a:t>
            </a:r>
          </a:p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>
                <a:sym typeface="Wingdings" pitchFamily="2" charset="2"/>
              </a:rPr>
              <a:t>Không bảo toàn 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991" y="4271749"/>
            <a:ext cx="8117930" cy="180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283491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Ví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dụ</a:t>
            </a:r>
            <a:endParaRPr lang="en-US" sz="5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tin hay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1. Cho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cấp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NHA_CCAP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TEN,DIACHI,MATHANG,GIA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F = {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TEN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DIACHI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TEN,MATHANG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                  ={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(TEN,DIACHI), (TEN,MATHANG,GIA)}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2. Cho R(ABC), F={A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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B, B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C}</a:t>
            </a:r>
          </a:p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		={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AB,BC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</a:p>
          <a:p>
            <a:pPr>
              <a:buNone/>
            </a:pPr>
            <a:endParaRPr lang="en-US" sz="280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6247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23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TÁCH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BẢO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TOÀN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0" indent="0" algn="ctr" eaLnBrk="1" hangingPunct="1">
              <a:buNone/>
            </a:pP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PHỤ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THUỘC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endParaRPr lang="en-US" sz="44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39383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https://www.slideshare.net/anhhuycan83/tsch-csdl-02-dhcntt</a:t>
            </a:r>
          </a:p>
        </p:txBody>
      </p:sp>
    </p:spTree>
    <p:extLst>
      <p:ext uri="{BB962C8B-B14F-4D97-AF65-F5344CB8AC3E}">
        <p14:creationId xmlns:p14="http://schemas.microsoft.com/office/powerpoint/2010/main" val="1336295585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nghĩa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Phép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tách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lược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đồ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quan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hệ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R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thành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{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sz="3200" baseline="-25000" err="1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,..,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sz="3200" baseline="-2500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}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một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phép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tách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bảo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toàn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tập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phụ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hàm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F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  <a:p>
            <a:pPr marL="0" indent="0" algn="just">
              <a:buNone/>
            </a:pP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	           (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3200" baseline="-25000" err="1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 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3200" baseline="-25000" err="1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…. </a:t>
            </a:r>
            <a:r>
              <a:rPr lang="en-US" sz="3200" err="1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3200" baseline="-2500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3200" baseline="3000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sz="3200">
                <a:latin typeface="Times New Roman" pitchFamily="18" charset="0"/>
                <a:cs typeface="Times New Roman" pitchFamily="18" charset="0"/>
                <a:sym typeface="Symbol"/>
              </a:rPr>
              <a:t> = F</a:t>
            </a:r>
            <a:r>
              <a:rPr lang="en-US" sz="3200" baseline="3000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</a:p>
          <a:p>
            <a:pPr marL="0" indent="0" algn="just">
              <a:buNone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3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3412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14291"/>
            <a:ext cx="10972800" cy="865187"/>
          </a:xfrm>
        </p:spPr>
        <p:txBody>
          <a:bodyPr anchor="b">
            <a:normAutofit/>
          </a:bodyPr>
          <a:lstStyle/>
          <a:p>
            <a:pPr algn="r" eaLnBrk="1" hangingPunct="1">
              <a:defRPr/>
            </a:pPr>
            <a:r>
              <a:rPr lang="en-US" b="1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Ví dụ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371600"/>
            <a:ext cx="10972800" cy="685800"/>
          </a:xfrm>
        </p:spPr>
        <p:txBody>
          <a:bodyPr lIns="182880" tIns="91440"/>
          <a:lstStyle/>
          <a:p>
            <a:pPr eaLnBrk="1" hangingPunct="1"/>
            <a:r>
              <a:rPr lang="en-US" altLang="en-US" sz="2400"/>
              <a:t>Phân rã quan hệ HASACCOUNT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1551" y="6111876"/>
            <a:ext cx="609600" cy="365125"/>
          </a:xfrm>
        </p:spPr>
        <p:txBody>
          <a:bodyPr/>
          <a:lstStyle/>
          <a:p>
            <a:pPr>
              <a:defRPr/>
            </a:pPr>
            <a:fld id="{5D9C31D0-8C03-4D47-85FB-6AF7223F2CD6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25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graphicFrame>
        <p:nvGraphicFramePr>
          <p:cNvPr id="30788" name="Group 68"/>
          <p:cNvGraphicFramePr>
            <a:graphicFrameLocks noGrp="1"/>
          </p:cNvGraphicFramePr>
          <p:nvPr/>
        </p:nvGraphicFramePr>
        <p:xfrm>
          <a:off x="1016000" y="2057400"/>
          <a:ext cx="9753600" cy="1417638"/>
        </p:xfrm>
        <a:graphic>
          <a:graphicData uri="http://schemas.openxmlformats.org/drawingml/2006/table">
            <a:tbl>
              <a:tblPr/>
              <a:tblGrid>
                <a:gridCol w="44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AccountNumber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ClientId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OfficeId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B123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111111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SB01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A908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123456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MN08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786" name="Group 66"/>
          <p:cNvGraphicFramePr>
            <a:graphicFrameLocks noGrp="1"/>
          </p:cNvGraphicFramePr>
          <p:nvPr/>
        </p:nvGraphicFramePr>
        <p:xfrm>
          <a:off x="812800" y="3886201"/>
          <a:ext cx="4673600" cy="1555751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AccountNumber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OfficeId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B123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SB01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A908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MN08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787" name="Group 67"/>
          <p:cNvGraphicFramePr>
            <a:graphicFrameLocks noGrp="1"/>
          </p:cNvGraphicFramePr>
          <p:nvPr/>
        </p:nvGraphicFramePr>
        <p:xfrm>
          <a:off x="5588000" y="3886200"/>
          <a:ext cx="5283200" cy="1531938"/>
        </p:xfrm>
        <a:graphic>
          <a:graphicData uri="http://schemas.openxmlformats.org/drawingml/2006/table">
            <a:tbl>
              <a:tblPr/>
              <a:tblGrid>
                <a:gridCol w="314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Account Number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ClientId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B123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111111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A908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123456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Trần Thi Kim Chi</a:t>
            </a:r>
          </a:p>
        </p:txBody>
      </p:sp>
    </p:spTree>
    <p:extLst>
      <p:ext uri="{BB962C8B-B14F-4D97-AF65-F5344CB8AC3E}">
        <p14:creationId xmlns:p14="http://schemas.microsoft.com/office/powerpoint/2010/main" val="4231320558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00644"/>
            <a:ext cx="10972800" cy="865187"/>
          </a:xfrm>
        </p:spPr>
        <p:txBody>
          <a:bodyPr anchor="b">
            <a:normAutofit/>
          </a:bodyPr>
          <a:lstStyle/>
          <a:p>
            <a:pPr algn="r" eaLnBrk="1" hangingPunct="1">
              <a:defRPr/>
            </a:pPr>
            <a:r>
              <a:rPr lang="en-US" b="1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Ví dụ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295400"/>
            <a:ext cx="10972800" cy="533400"/>
          </a:xfrm>
        </p:spPr>
        <p:txBody>
          <a:bodyPr lIns="182880" tIns="91440"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HASACCOUNT và phân rã của nó sau khi chèn thêm 1 hàng</a:t>
            </a:r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1551" y="6111876"/>
            <a:ext cx="609600" cy="365125"/>
          </a:xfrm>
        </p:spPr>
        <p:txBody>
          <a:bodyPr/>
          <a:lstStyle/>
          <a:p>
            <a:pPr>
              <a:defRPr/>
            </a:pPr>
            <a:fld id="{B905530F-3121-49E6-B5E7-3D0600E3DA03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26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graphicFrame>
        <p:nvGraphicFramePr>
          <p:cNvPr id="31810" name="Group 66"/>
          <p:cNvGraphicFramePr>
            <a:graphicFrameLocks noGrp="1"/>
          </p:cNvGraphicFramePr>
          <p:nvPr/>
        </p:nvGraphicFramePr>
        <p:xfrm>
          <a:off x="1016000" y="1828800"/>
          <a:ext cx="9753600" cy="1920876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AccountNumber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ClientId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OfficeId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B123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111111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SB01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B567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111111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SB01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A908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123456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MN08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823" name="Group 79"/>
          <p:cNvGraphicFramePr>
            <a:graphicFrameLocks noGrp="1"/>
          </p:cNvGraphicFramePr>
          <p:nvPr/>
        </p:nvGraphicFramePr>
        <p:xfrm>
          <a:off x="914400" y="4114800"/>
          <a:ext cx="4876800" cy="1830388"/>
        </p:xfrm>
        <a:graphic>
          <a:graphicData uri="http://schemas.openxmlformats.org/drawingml/2006/table">
            <a:tbl>
              <a:tblPr/>
              <a:tblGrid>
                <a:gridCol w="314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AccountNumber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OfficeId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B123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SB01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B567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SB01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A908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MN08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824" name="Group 80"/>
          <p:cNvGraphicFramePr>
            <a:graphicFrameLocks noGrp="1"/>
          </p:cNvGraphicFramePr>
          <p:nvPr/>
        </p:nvGraphicFramePr>
        <p:xfrm>
          <a:off x="5892800" y="4114800"/>
          <a:ext cx="5181600" cy="1828800"/>
        </p:xfrm>
        <a:graphic>
          <a:graphicData uri="http://schemas.openxmlformats.org/drawingml/2006/table">
            <a:tbl>
              <a:tblPr/>
              <a:tblGrid>
                <a:gridCol w="35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Account Number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ClientId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B123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111111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B567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111111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A908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123456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997" name="Oval 89"/>
          <p:cNvSpPr>
            <a:spLocks noChangeArrowheads="1"/>
          </p:cNvSpPr>
          <p:nvPr/>
        </p:nvSpPr>
        <p:spPr bwMode="auto">
          <a:xfrm>
            <a:off x="609600" y="2209800"/>
            <a:ext cx="2641600" cy="1066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39998" name="Line 90"/>
          <p:cNvSpPr>
            <a:spLocks noChangeShapeType="1"/>
          </p:cNvSpPr>
          <p:nvPr/>
        </p:nvSpPr>
        <p:spPr bwMode="auto">
          <a:xfrm flipV="1">
            <a:off x="3454400" y="3124200"/>
            <a:ext cx="1320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9" name="Line 91"/>
          <p:cNvSpPr>
            <a:spLocks noChangeShapeType="1"/>
          </p:cNvSpPr>
          <p:nvPr/>
        </p:nvSpPr>
        <p:spPr bwMode="auto">
          <a:xfrm flipH="1" flipV="1">
            <a:off x="7620000" y="2895600"/>
            <a:ext cx="8128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0" name="Text Box 100"/>
          <p:cNvSpPr txBox="1">
            <a:spLocks noChangeArrowheads="1"/>
          </p:cNvSpPr>
          <p:nvPr/>
        </p:nvSpPr>
        <p:spPr bwMode="auto">
          <a:xfrm>
            <a:off x="283634" y="6178551"/>
            <a:ext cx="1190836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defRPr/>
            </a:pPr>
            <a:r>
              <a:rPr lang="en-US" sz="2000">
                <a:solidFill>
                  <a:schemeClr val="folHlink"/>
                </a:solidFill>
              </a:rPr>
              <a:t>Sau khi join 2 lược đồ phân rã lại, phụ thuộc hàm </a:t>
            </a:r>
          </a:p>
          <a:p>
            <a:pPr algn="ctr">
              <a:defRPr/>
            </a:pPr>
            <a:r>
              <a:rPr 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ClientId, OfficeId </a:t>
            </a:r>
            <a:r>
              <a:rPr lang="en-US" sz="2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 AcountNumber bị vi phạm</a:t>
            </a:r>
            <a:r>
              <a:rPr lang="en-US" sz="20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Trần Thi Kim Chi</a:t>
            </a:r>
          </a:p>
        </p:txBody>
      </p:sp>
    </p:spTree>
    <p:extLst>
      <p:ext uri="{BB962C8B-B14F-4D97-AF65-F5344CB8AC3E}">
        <p14:creationId xmlns:p14="http://schemas.microsoft.com/office/powerpoint/2010/main" val="3672069237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FD257-A79B-4EDE-9DE9-C9555A2E51D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9" y="750627"/>
            <a:ext cx="8604677" cy="525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961361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FD257-A79B-4EDE-9DE9-C9555A2E51D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40" y="799105"/>
            <a:ext cx="7962388" cy="476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501489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chiếu của tập phụ thuộc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Khảo sát lược đồ R =(U,F), một quan hệ r trên R và 1 tập thuộc tính S </a:t>
            </a:r>
            <a:r>
              <a:rPr lang="en-US">
                <a:sym typeface="Symbol" pitchFamily="18" charset="2"/>
              </a:rPr>
              <a:t> U</a:t>
            </a:r>
          </a:p>
          <a:p>
            <a:r>
              <a:rPr lang="en-US">
                <a:sym typeface="Symbol" pitchFamily="18" charset="2"/>
              </a:rPr>
              <a:t>Phép chiếu của tập F lên tập các thuộc tính S được định nghĩa như sau: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  </a:t>
            </a:r>
            <a:r>
              <a:rPr lang="en-US" sz="3600">
                <a:sym typeface="Symbol" pitchFamily="18" charset="2"/>
              </a:rPr>
              <a:t></a:t>
            </a:r>
            <a:r>
              <a:rPr lang="en-US" baseline="-25000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(F)={X</a:t>
            </a:r>
            <a:r>
              <a:rPr lang="en-US">
                <a:sym typeface="Wingdings" pitchFamily="2" charset="2"/>
              </a:rPr>
              <a:t>Y|XY </a:t>
            </a:r>
            <a:r>
              <a:rPr lang="en-US">
                <a:sym typeface="Symbol" pitchFamily="18" charset="2"/>
              </a:rPr>
              <a:t>F+ and X  Y S}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830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47975" y="2135188"/>
            <a:ext cx="9344025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tiễn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err="1">
                <a:latin typeface="Times New Roman" pitchFamily="18" charset="0"/>
                <a:cs typeface="Times New Roman" pitchFamily="18" charset="0"/>
              </a:rPr>
              <a:t>tách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98661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>
          <a:xfrm>
            <a:off x="609601" y="1600201"/>
            <a:ext cx="10911417" cy="4187825"/>
          </a:xfrm>
        </p:spPr>
        <p:txBody>
          <a:bodyPr lIns="182880" tIns="91440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Cho R=(U,F) với U={A,B,C},F={A</a:t>
            </a:r>
            <a:r>
              <a:rPr lang="en-US" altLang="en-US" sz="2400">
                <a:sym typeface="Wingdings" pitchFamily="2" charset="2"/>
              </a:rPr>
              <a:t>B, BC, CA}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ym typeface="Wingdings" pitchFamily="2" charset="2"/>
              </a:rPr>
              <a:t>Giả sử R được phân rã thành 2 lược đồ AB và BC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ym typeface="Wingdings" pitchFamily="2" charset="2"/>
              </a:rPr>
              <a:t>F</a:t>
            </a:r>
            <a:r>
              <a:rPr lang="en-US" altLang="en-US" baseline="-25000">
                <a:sym typeface="Wingdings" pitchFamily="2" charset="2"/>
              </a:rPr>
              <a:t>AB</a:t>
            </a:r>
            <a:r>
              <a:rPr lang="en-US" altLang="en-US">
                <a:sym typeface="Wingdings" pitchFamily="2" charset="2"/>
              </a:rPr>
              <a:t>= {AB}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ym typeface="Wingdings" pitchFamily="2" charset="2"/>
              </a:rPr>
              <a:t>F</a:t>
            </a:r>
            <a:r>
              <a:rPr lang="en-US" altLang="en-US" baseline="-25000">
                <a:sym typeface="Wingdings" pitchFamily="2" charset="2"/>
              </a:rPr>
              <a:t>BC</a:t>
            </a:r>
            <a:r>
              <a:rPr lang="en-US" altLang="en-US">
                <a:sym typeface="Wingdings" pitchFamily="2" charset="2"/>
              </a:rPr>
              <a:t>= {BC}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ym typeface="Wingdings" pitchFamily="2" charset="2"/>
              </a:rPr>
              <a:t>Còn CA thì sao??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ym typeface="Wingdings" pitchFamily="2" charset="2"/>
              </a:rPr>
              <a:t>Phép phân rã R có bảo toàn phụ thuộc hàm không??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1551" y="6111876"/>
            <a:ext cx="609600" cy="365125"/>
          </a:xfrm>
        </p:spPr>
        <p:txBody>
          <a:bodyPr/>
          <a:lstStyle/>
          <a:p>
            <a:pPr>
              <a:defRPr/>
            </a:pPr>
            <a:fld id="{B76B7791-D375-466B-A49F-A38F4BEB6937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30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2363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>
          <a:xfrm>
            <a:off x="609601" y="1447801"/>
            <a:ext cx="10911417" cy="4187825"/>
          </a:xfrm>
        </p:spPr>
        <p:txBody>
          <a:bodyPr lIns="182880" tIns="91440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F+ = F U {</a:t>
            </a:r>
            <a:r>
              <a:rPr lang="en-US" altLang="en-US" sz="2400" i="1"/>
              <a:t>A </a:t>
            </a:r>
            <a:r>
              <a:rPr lang="en-US" altLang="en-US" sz="2400" i="1">
                <a:sym typeface="Wingdings" pitchFamily="2" charset="2"/>
              </a:rPr>
              <a:t></a:t>
            </a:r>
            <a:r>
              <a:rPr lang="en-US" altLang="en-US" sz="2400" i="1"/>
              <a:t> C, B </a:t>
            </a:r>
            <a:r>
              <a:rPr lang="en-US" altLang="en-US" sz="2400" i="1">
                <a:sym typeface="Wingdings" pitchFamily="2" charset="2"/>
              </a:rPr>
              <a:t></a:t>
            </a:r>
            <a:r>
              <a:rPr lang="en-US" altLang="en-US" sz="2400" i="1"/>
              <a:t> A, and C </a:t>
            </a:r>
            <a:r>
              <a:rPr lang="en-US" altLang="en-US" sz="2400" i="1">
                <a:sym typeface="Wingdings" pitchFamily="2" charset="2"/>
              </a:rPr>
              <a:t></a:t>
            </a:r>
            <a:r>
              <a:rPr lang="en-US" altLang="en-US" sz="2400" i="1"/>
              <a:t> B}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è"/>
            </a:pPr>
            <a:r>
              <a:rPr lang="en-US" altLang="en-US" sz="2400">
                <a:sym typeface="Wingdings" pitchFamily="2" charset="2"/>
              </a:rPr>
              <a:t>F</a:t>
            </a:r>
            <a:r>
              <a:rPr lang="en-US" altLang="en-US" sz="2400" baseline="-25000">
                <a:sym typeface="Wingdings" pitchFamily="2" charset="2"/>
              </a:rPr>
              <a:t>AB</a:t>
            </a:r>
            <a:r>
              <a:rPr lang="en-US" altLang="en-US" sz="2400">
                <a:sym typeface="Wingdings" pitchFamily="2" charset="2"/>
              </a:rPr>
              <a:t>= {AB; BA}, F</a:t>
            </a:r>
            <a:r>
              <a:rPr lang="en-US" altLang="en-US" sz="2400" baseline="-25000">
                <a:sym typeface="Wingdings" pitchFamily="2" charset="2"/>
              </a:rPr>
              <a:t>BC</a:t>
            </a:r>
            <a:r>
              <a:rPr lang="en-US" altLang="en-US" sz="2400">
                <a:sym typeface="Wingdings" pitchFamily="2" charset="2"/>
              </a:rPr>
              <a:t>= {BC; CB}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è"/>
            </a:pPr>
            <a:r>
              <a:rPr lang="en-US" altLang="en-US" sz="2400">
                <a:sym typeface="Wingdings" pitchFamily="2" charset="2"/>
              </a:rPr>
              <a:t>F</a:t>
            </a:r>
            <a:r>
              <a:rPr lang="en-US" altLang="en-US" sz="2400" baseline="-25000">
                <a:sym typeface="Wingdings" pitchFamily="2" charset="2"/>
              </a:rPr>
              <a:t>AB</a:t>
            </a:r>
            <a:r>
              <a:rPr lang="en-US" altLang="en-US" sz="2400">
                <a:sym typeface="Wingdings" pitchFamily="2" charset="2"/>
              </a:rPr>
              <a:t> U F</a:t>
            </a:r>
            <a:r>
              <a:rPr lang="en-US" altLang="en-US" sz="2400" baseline="-25000">
                <a:sym typeface="Wingdings" pitchFamily="2" charset="2"/>
              </a:rPr>
              <a:t>BC</a:t>
            </a:r>
            <a:r>
              <a:rPr lang="en-US" altLang="en-US" sz="2400">
                <a:sym typeface="Wingdings" pitchFamily="2" charset="2"/>
              </a:rPr>
              <a:t>={</a:t>
            </a:r>
            <a:r>
              <a:rPr lang="en-US" altLang="en-US" sz="2400" i="1"/>
              <a:t>A</a:t>
            </a:r>
            <a:r>
              <a:rPr lang="en-US" altLang="en-US" sz="2400" i="1">
                <a:sym typeface="Wingdings" pitchFamily="2" charset="2"/>
              </a:rPr>
              <a:t></a:t>
            </a:r>
            <a:r>
              <a:rPr lang="en-US" altLang="en-US" sz="2400" i="1"/>
              <a:t>B, B</a:t>
            </a:r>
            <a:r>
              <a:rPr lang="en-US" altLang="en-US" sz="2400" i="1">
                <a:sym typeface="Wingdings" pitchFamily="2" charset="2"/>
              </a:rPr>
              <a:t></a:t>
            </a:r>
            <a:r>
              <a:rPr lang="en-US" altLang="en-US" sz="2400" i="1"/>
              <a:t>C, B</a:t>
            </a:r>
            <a:r>
              <a:rPr lang="en-US" altLang="en-US" sz="2400" i="1">
                <a:sym typeface="Wingdings" pitchFamily="2" charset="2"/>
              </a:rPr>
              <a:t></a:t>
            </a:r>
            <a:r>
              <a:rPr lang="en-US" altLang="en-US" sz="2400" i="1"/>
              <a:t>A, C</a:t>
            </a:r>
            <a:r>
              <a:rPr lang="en-US" altLang="en-US" sz="2400" i="1">
                <a:sym typeface="Wingdings" pitchFamily="2" charset="2"/>
              </a:rPr>
              <a:t></a:t>
            </a:r>
            <a:r>
              <a:rPr lang="en-US" altLang="en-US" sz="2400" i="1"/>
              <a:t>B}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è"/>
            </a:pPr>
            <a:r>
              <a:rPr lang="en-US" altLang="en-US" sz="2400">
                <a:sym typeface="Wingdings" pitchFamily="2" charset="2"/>
              </a:rPr>
              <a:t>(F</a:t>
            </a:r>
            <a:r>
              <a:rPr lang="en-US" altLang="en-US" sz="2400" baseline="-25000">
                <a:sym typeface="Wingdings" pitchFamily="2" charset="2"/>
              </a:rPr>
              <a:t>AB</a:t>
            </a:r>
            <a:r>
              <a:rPr lang="en-US" altLang="en-US" sz="2400">
                <a:sym typeface="Wingdings" pitchFamily="2" charset="2"/>
              </a:rPr>
              <a:t> U F</a:t>
            </a:r>
            <a:r>
              <a:rPr lang="en-US" altLang="en-US" sz="2400" baseline="-25000">
                <a:sym typeface="Wingdings" pitchFamily="2" charset="2"/>
              </a:rPr>
              <a:t>BC</a:t>
            </a:r>
            <a:r>
              <a:rPr lang="en-US" altLang="en-US" sz="2400">
                <a:sym typeface="Wingdings" pitchFamily="2" charset="2"/>
              </a:rPr>
              <a:t>)</a:t>
            </a:r>
            <a:r>
              <a:rPr lang="en-US" altLang="en-US" sz="2400" baseline="30000">
                <a:sym typeface="Wingdings" pitchFamily="2" charset="2"/>
              </a:rPr>
              <a:t>+</a:t>
            </a:r>
            <a:r>
              <a:rPr lang="en-US" altLang="en-US" sz="2400">
                <a:sym typeface="Wingdings" pitchFamily="2" charset="2"/>
              </a:rPr>
              <a:t> có chứa FD CA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Phân rã này bảo toàn phụ thuộc hàm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1551" y="6111876"/>
            <a:ext cx="609600" cy="365125"/>
          </a:xfrm>
        </p:spPr>
        <p:txBody>
          <a:bodyPr/>
          <a:lstStyle/>
          <a:p>
            <a:pPr>
              <a:defRPr/>
            </a:pPr>
            <a:fld id="{2FC5A9A1-D4C3-4A04-8081-40611571533A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31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84249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toán</a:t>
            </a:r>
            <a:r>
              <a:rPr lang="en-US">
                <a:latin typeface="Arial" pitchFamily="34" charset="0"/>
                <a:cs typeface="Arial" pitchFamily="34" charset="0"/>
              </a:rPr>
              <a:t>: </a:t>
            </a:r>
            <a:r>
              <a:rPr lang="en-US" err="1">
                <a:latin typeface="Arial" pitchFamily="34" charset="0"/>
                <a:cs typeface="Arial" pitchFamily="34" charset="0"/>
              </a:rPr>
              <a:t>Kiểm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tra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một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phân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tách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bảo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toàn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phụ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thuộc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hàm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Input: &lt;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R,F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&gt;,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 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Output: KL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phép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bảo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toàn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phụ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hàm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hay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?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Method: 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7557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8" y="104348"/>
            <a:ext cx="11309445" cy="1143000"/>
          </a:xfrm>
        </p:spPr>
        <p:txBody>
          <a:bodyPr>
            <a:norm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543" y="1339434"/>
            <a:ext cx="10972800" cy="4389120"/>
          </a:xfrm>
        </p:spPr>
        <p:txBody>
          <a:bodyPr/>
          <a:lstStyle/>
          <a:p>
            <a:pPr marL="346075" indent="-346075" eaLnBrk="1" hangingPunct="1"/>
            <a:r>
              <a:rPr lang="en-US" altLang="en-US" sz="2800"/>
              <a:t>Vào: 	</a:t>
            </a:r>
            <a:r>
              <a:rPr lang="en-US" altLang="en-US" sz="2800">
                <a:sym typeface="Symbol" pitchFamily="18" charset="2"/>
              </a:rPr>
              <a:t></a:t>
            </a:r>
            <a:r>
              <a:rPr lang="en-US" altLang="en-US" sz="2800"/>
              <a:t> =(Q1,Q2,…,Qk),F</a:t>
            </a:r>
          </a:p>
          <a:p>
            <a:pPr marL="346075" indent="-346075" eaLnBrk="1" hangingPunct="1"/>
            <a:r>
              <a:rPr lang="en-US" altLang="en-US" sz="2800"/>
              <a:t>Ra: 	kết luận phép tách </a:t>
            </a:r>
            <a:r>
              <a:rPr lang="en-US" altLang="en-US" sz="2800">
                <a:sym typeface="Symbol" pitchFamily="18" charset="2"/>
              </a:rPr>
              <a:t></a:t>
            </a:r>
            <a:r>
              <a:rPr lang="en-US" altLang="en-US" sz="2800"/>
              <a:t> bảo toàn hay không bảo toàn phụ thuộc hàm</a:t>
            </a:r>
            <a:endParaRPr lang="en-US" altLang="en-US" sz="2800" b="1" i="1"/>
          </a:p>
          <a:p>
            <a:pPr marL="346075" indent="-346075" eaLnBrk="1" hangingPunct="1"/>
            <a:r>
              <a:rPr lang="en-US" altLang="en-US" sz="2800" b="1"/>
              <a:t>Bước 1: </a:t>
            </a:r>
            <a:r>
              <a:rPr lang="en-US" altLang="en-US" sz="2800"/>
              <a:t>Với mỗi phụ thuộc hàm X</a:t>
            </a:r>
            <a:r>
              <a:rPr lang="en-US" altLang="en-US" sz="2800">
                <a:sym typeface="Symbol" pitchFamily="18" charset="2"/>
              </a:rPr>
              <a:t></a:t>
            </a:r>
            <a:r>
              <a:rPr lang="en-US" altLang="en-US" sz="2800"/>
              <a:t>Y</a:t>
            </a:r>
            <a:r>
              <a:rPr lang="en-US" altLang="en-US" sz="2800">
                <a:sym typeface="Symbol" pitchFamily="18" charset="2"/>
              </a:rPr>
              <a:t></a:t>
            </a:r>
            <a:r>
              <a:rPr lang="en-US" altLang="en-US" sz="2800"/>
              <a:t>F ta thực hiện từ bước 2 đến bước 3:</a:t>
            </a:r>
          </a:p>
          <a:p>
            <a:pPr marL="346075" indent="-346075" eaLnBrk="1" hangingPunct="1"/>
            <a:r>
              <a:rPr lang="en-US" altLang="en-US" sz="2800" b="1"/>
              <a:t>Bước 2: </a:t>
            </a:r>
            <a:r>
              <a:rPr lang="en-US" altLang="en-US" sz="2800"/>
              <a:t>Tìm bao đóng X</a:t>
            </a:r>
            <a:r>
              <a:rPr lang="en-US" altLang="en-US" sz="2800" baseline="-25000"/>
              <a:t>G+  </a:t>
            </a:r>
            <a:r>
              <a:rPr lang="en-US" altLang="en-US" sz="2800"/>
              <a:t>với G = </a:t>
            </a:r>
            <a:r>
              <a:rPr lang="en-US" altLang="en-US" sz="2800">
                <a:sym typeface="Symbol" pitchFamily="18" charset="2"/>
              </a:rPr>
              <a:t></a:t>
            </a:r>
            <a:r>
              <a:rPr lang="en-US" altLang="en-US" sz="2800"/>
              <a:t> </a:t>
            </a:r>
            <a:r>
              <a:rPr lang="en-US" altLang="en-US" sz="2800">
                <a:sym typeface="Symbol" pitchFamily="18" charset="2"/>
              </a:rPr>
              <a:t></a:t>
            </a:r>
            <a:r>
              <a:rPr lang="en-US" altLang="en-US" sz="2800"/>
              <a:t>Qi(F) </a:t>
            </a:r>
          </a:p>
          <a:p>
            <a:pPr marL="346075" indent="-346075" eaLnBrk="1" hangingPunct="1"/>
            <a:r>
              <a:rPr lang="en-US" altLang="en-US" sz="2800" b="1"/>
              <a:t>Bước 3: </a:t>
            </a:r>
            <a:r>
              <a:rPr lang="en-US" altLang="en-US" sz="2800"/>
              <a:t>Nếu Y </a:t>
            </a:r>
            <a:r>
              <a:rPr lang="en-US" altLang="en-US" sz="2800">
                <a:sym typeface="Symbol" pitchFamily="18" charset="2"/>
              </a:rPr>
              <a:t></a:t>
            </a:r>
            <a:r>
              <a:rPr lang="en-US" altLang="en-US" sz="2800"/>
              <a:t> X</a:t>
            </a:r>
            <a:r>
              <a:rPr lang="en-US" altLang="en-US" sz="2800" baseline="-25000"/>
              <a:t>G+ </a:t>
            </a:r>
            <a:r>
              <a:rPr lang="en-US" altLang="en-US" sz="2800"/>
              <a:t>thì X</a:t>
            </a:r>
            <a:r>
              <a:rPr lang="en-US" altLang="en-US" sz="2800">
                <a:sym typeface="Symbol" pitchFamily="18" charset="2"/>
              </a:rPr>
              <a:t></a:t>
            </a:r>
            <a:r>
              <a:rPr lang="en-US" altLang="en-US" sz="2800"/>
              <a:t>Y</a:t>
            </a:r>
            <a:r>
              <a:rPr lang="en-US" altLang="en-US" sz="2800">
                <a:sym typeface="Symbol" pitchFamily="18" charset="2"/>
              </a:rPr>
              <a:t></a:t>
            </a:r>
            <a:r>
              <a:rPr lang="en-US" altLang="en-US" sz="2800"/>
              <a:t> </a:t>
            </a:r>
            <a:r>
              <a:rPr lang="en-US" altLang="en-US" sz="2800">
                <a:sym typeface="Symbol" pitchFamily="18" charset="2"/>
              </a:rPr>
              <a:t></a:t>
            </a:r>
            <a:r>
              <a:rPr lang="en-US" altLang="en-US" sz="2800"/>
              <a:t>Q</a:t>
            </a:r>
            <a:r>
              <a:rPr lang="en-US" altLang="en-US" sz="2800" baseline="-25000"/>
              <a:t>i</a:t>
            </a:r>
            <a:r>
              <a:rPr lang="en-US" altLang="en-US" sz="2800"/>
              <a:t>(F)</a:t>
            </a:r>
            <a:r>
              <a:rPr lang="en-US" altLang="en-US" sz="2800" baseline="30000"/>
              <a:t>+</a:t>
            </a:r>
          </a:p>
          <a:p>
            <a:pPr marL="346075" indent="-346075" eaLnBrk="1" hangingPunct="1"/>
            <a:r>
              <a:rPr lang="en-US" altLang="en-US" sz="2800" b="1"/>
              <a:t>Bước 4: </a:t>
            </a:r>
            <a:r>
              <a:rPr lang="en-US" altLang="en-US" sz="2800"/>
              <a:t>Nếu tất cả phụ thuộc X</a:t>
            </a:r>
            <a:r>
              <a:rPr lang="en-US" altLang="en-US" sz="2800">
                <a:sym typeface="Symbol" pitchFamily="18" charset="2"/>
              </a:rPr>
              <a:t></a:t>
            </a:r>
            <a:r>
              <a:rPr lang="en-US" altLang="en-US" sz="2800"/>
              <a:t>Y</a:t>
            </a:r>
            <a:r>
              <a:rPr lang="en-US" altLang="en-US" sz="2800">
                <a:sym typeface="Symbol" pitchFamily="18" charset="2"/>
              </a:rPr>
              <a:t></a:t>
            </a:r>
            <a:r>
              <a:rPr lang="en-US" altLang="en-US" sz="2800"/>
              <a:t>F đều thuộc </a:t>
            </a:r>
            <a:r>
              <a:rPr lang="en-US" altLang="en-US" sz="2800">
                <a:sym typeface="Symbol" pitchFamily="18" charset="2"/>
              </a:rPr>
              <a:t></a:t>
            </a:r>
            <a:r>
              <a:rPr lang="en-US" altLang="en-US" sz="2800"/>
              <a:t>Q</a:t>
            </a:r>
            <a:r>
              <a:rPr lang="en-US" altLang="en-US" sz="2800" baseline="-25000"/>
              <a:t>i</a:t>
            </a:r>
            <a:r>
              <a:rPr lang="en-US" altLang="en-US" sz="2800"/>
              <a:t>(F)</a:t>
            </a:r>
            <a:r>
              <a:rPr lang="en-US" altLang="en-US" sz="2800" baseline="30000"/>
              <a:t>+</a:t>
            </a:r>
            <a:r>
              <a:rPr lang="en-US" altLang="en-US" sz="2800"/>
              <a:t> thì ta kết luận phân rã </a:t>
            </a:r>
            <a:r>
              <a:rPr lang="en-US" altLang="en-US" sz="2800">
                <a:sym typeface="Symbol" pitchFamily="18" charset="2"/>
              </a:rPr>
              <a:t></a:t>
            </a:r>
            <a:r>
              <a:rPr lang="en-US" altLang="en-US" sz="2800"/>
              <a:t> bảo toàn phụ thuộc hàm ngược lại </a:t>
            </a:r>
            <a:r>
              <a:rPr lang="en-US" altLang="en-US" sz="2800">
                <a:sym typeface="Symbol" pitchFamily="18" charset="2"/>
              </a:rPr>
              <a:t></a:t>
            </a:r>
            <a:r>
              <a:rPr lang="en-US" altLang="en-US" sz="2800"/>
              <a:t> không bảo toàn phụ hàm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1097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8" y="472838"/>
            <a:ext cx="11200263" cy="11430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Thuật toán: Kiểm tra bảo toàn phụ thuộc hàm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 eaLnBrk="1" hangingPunct="1"/>
            <a:r>
              <a:rPr lang="en-US" altLang="en-US" sz="2800" u="sng" err="1"/>
              <a:t>Vào</a:t>
            </a:r>
            <a:r>
              <a:rPr lang="en-US" altLang="en-US" sz="2800"/>
              <a:t>: 	</a:t>
            </a:r>
            <a:r>
              <a:rPr lang="en-US" altLang="en-US" sz="2800">
                <a:sym typeface="Symbol" pitchFamily="18" charset="2"/>
              </a:rPr>
              <a:t></a:t>
            </a:r>
            <a:r>
              <a:rPr lang="en-US" altLang="en-US" sz="2800"/>
              <a:t> =(Q1,Q2,…,</a:t>
            </a:r>
            <a:r>
              <a:rPr lang="en-US" altLang="en-US" sz="2800" err="1"/>
              <a:t>Qk</a:t>
            </a:r>
            <a:r>
              <a:rPr lang="en-US" altLang="en-US" sz="2800"/>
              <a:t>),F,X</a:t>
            </a:r>
            <a:endParaRPr lang="en-US" altLang="en-US" sz="2800" u="sng"/>
          </a:p>
          <a:p>
            <a:pPr marL="346075" indent="-346075" eaLnBrk="1" hangingPunct="1"/>
            <a:r>
              <a:rPr lang="en-US" altLang="en-US" sz="2800" u="sng"/>
              <a:t>Ra</a:t>
            </a:r>
            <a:r>
              <a:rPr lang="en-US" altLang="en-US" sz="2800"/>
              <a:t>: 	            XG</a:t>
            </a:r>
            <a:r>
              <a:rPr lang="en-US" altLang="en-US" sz="2800" baseline="30000"/>
              <a:t>+</a:t>
            </a:r>
            <a:endParaRPr lang="en-US" altLang="en-US" sz="2800" b="1" u="sng" baseline="30000"/>
          </a:p>
          <a:p>
            <a:pPr marL="346075" indent="-346075" eaLnBrk="1" hangingPunct="1"/>
            <a:r>
              <a:rPr lang="en-US" altLang="en-US" sz="2800" b="1" u="sng" err="1"/>
              <a:t>Bước</a:t>
            </a:r>
            <a:r>
              <a:rPr lang="en-US" altLang="en-US" sz="2800" b="1" u="sng"/>
              <a:t> 1</a:t>
            </a:r>
            <a:r>
              <a:rPr lang="en-US" altLang="en-US" sz="2800" b="1"/>
              <a:t>: </a:t>
            </a:r>
            <a:r>
              <a:rPr lang="en-US" altLang="en-US" sz="2800" err="1"/>
              <a:t>Với</a:t>
            </a:r>
            <a:r>
              <a:rPr lang="en-US" altLang="en-US" sz="2800"/>
              <a:t> </a:t>
            </a:r>
            <a:r>
              <a:rPr lang="en-US" altLang="en-US" sz="2800" err="1"/>
              <a:t>mỗi</a:t>
            </a:r>
            <a:r>
              <a:rPr lang="en-US" altLang="en-US" sz="2800"/>
              <a:t> </a:t>
            </a:r>
            <a:r>
              <a:rPr lang="en-US" altLang="en-US" sz="2800" err="1"/>
              <a:t>phụ</a:t>
            </a:r>
            <a:r>
              <a:rPr lang="en-US" altLang="en-US" sz="2800"/>
              <a:t> </a:t>
            </a:r>
            <a:r>
              <a:rPr lang="en-US" altLang="en-US" sz="2800" err="1"/>
              <a:t>thuộc</a:t>
            </a:r>
            <a:r>
              <a:rPr lang="en-US" altLang="en-US" sz="2800"/>
              <a:t> </a:t>
            </a:r>
            <a:r>
              <a:rPr lang="en-US" altLang="en-US" sz="2800" err="1"/>
              <a:t>hàm</a:t>
            </a:r>
            <a:r>
              <a:rPr lang="en-US" altLang="en-US" sz="2800"/>
              <a:t> X</a:t>
            </a:r>
            <a:r>
              <a:rPr lang="en-US" altLang="en-US" sz="2800">
                <a:sym typeface="Symbol" pitchFamily="18" charset="2"/>
              </a:rPr>
              <a:t></a:t>
            </a:r>
            <a:r>
              <a:rPr lang="en-US" altLang="en-US" sz="2800"/>
              <a:t>Y</a:t>
            </a:r>
            <a:r>
              <a:rPr lang="en-US" altLang="en-US" sz="2800">
                <a:sym typeface="Symbol" pitchFamily="18" charset="2"/>
              </a:rPr>
              <a:t></a:t>
            </a:r>
            <a:r>
              <a:rPr lang="en-US" altLang="en-US" sz="2800"/>
              <a:t>F ta </a:t>
            </a:r>
            <a:r>
              <a:rPr lang="en-US" altLang="en-US" sz="2800" err="1"/>
              <a:t>thực</a:t>
            </a:r>
            <a:r>
              <a:rPr lang="en-US" altLang="en-US" sz="2800"/>
              <a:t> </a:t>
            </a:r>
            <a:r>
              <a:rPr lang="en-US" altLang="en-US" sz="2800" err="1"/>
              <a:t>hiện</a:t>
            </a:r>
            <a:r>
              <a:rPr lang="en-US" altLang="en-US" sz="2800"/>
              <a:t> </a:t>
            </a:r>
            <a:r>
              <a:rPr lang="en-US" altLang="en-US" sz="2800" err="1"/>
              <a:t>từ</a:t>
            </a:r>
            <a:r>
              <a:rPr lang="en-US" altLang="en-US" sz="2800"/>
              <a:t> </a:t>
            </a:r>
            <a:r>
              <a:rPr lang="en-US" altLang="en-US" sz="2800" err="1"/>
              <a:t>bước</a:t>
            </a:r>
            <a:r>
              <a:rPr lang="en-US" altLang="en-US" sz="2800"/>
              <a:t> 2 </a:t>
            </a:r>
            <a:r>
              <a:rPr lang="en-US" altLang="en-US" sz="2800" err="1"/>
              <a:t>đến</a:t>
            </a:r>
            <a:r>
              <a:rPr lang="en-US" altLang="en-US" sz="2800"/>
              <a:t> </a:t>
            </a:r>
            <a:r>
              <a:rPr lang="en-US" altLang="en-US" sz="2800" err="1"/>
              <a:t>bước</a:t>
            </a:r>
            <a:r>
              <a:rPr lang="en-US" altLang="en-US" sz="2800"/>
              <a:t> 4</a:t>
            </a:r>
            <a:endParaRPr lang="en-US" altLang="en-US" sz="2800" u="sng"/>
          </a:p>
          <a:p>
            <a:pPr marL="346075" indent="-346075" eaLnBrk="1" hangingPunct="1"/>
            <a:r>
              <a:rPr lang="en-US" altLang="en-US" sz="2800" b="1" u="sng" err="1"/>
              <a:t>Bước</a:t>
            </a:r>
            <a:r>
              <a:rPr lang="en-US" altLang="en-US" sz="2800" b="1" u="sng"/>
              <a:t> 2</a:t>
            </a:r>
            <a:r>
              <a:rPr lang="en-US" altLang="en-US" sz="2800" b="1"/>
              <a:t>: </a:t>
            </a:r>
            <a:r>
              <a:rPr lang="en-US" altLang="en-US" sz="2800" err="1"/>
              <a:t>đặt</a:t>
            </a:r>
            <a:r>
              <a:rPr lang="en-US" altLang="en-US" sz="2800"/>
              <a:t> Z’ = X </a:t>
            </a:r>
            <a:endParaRPr lang="en-US" altLang="en-US" sz="2800" u="sng"/>
          </a:p>
          <a:p>
            <a:pPr marL="346075" indent="-346075" eaLnBrk="1" hangingPunct="1"/>
            <a:r>
              <a:rPr lang="en-US" altLang="en-US" sz="2800" b="1" u="sng" err="1"/>
              <a:t>Bước</a:t>
            </a:r>
            <a:r>
              <a:rPr lang="en-US" altLang="en-US" sz="2800" b="1" u="sng"/>
              <a:t> 3</a:t>
            </a:r>
            <a:r>
              <a:rPr lang="en-US" altLang="en-US" sz="2800" b="1"/>
              <a:t>: </a:t>
            </a:r>
            <a:r>
              <a:rPr lang="en-US" altLang="en-US" sz="2800" err="1"/>
              <a:t>thế</a:t>
            </a:r>
            <a:r>
              <a:rPr lang="en-US" altLang="en-US" sz="2800"/>
              <a:t> Z’ = Z’</a:t>
            </a:r>
            <a:r>
              <a:rPr lang="en-US" altLang="en-US" sz="2800">
                <a:sym typeface="Symbol" pitchFamily="18" charset="2"/>
              </a:rPr>
              <a:t></a:t>
            </a:r>
            <a:r>
              <a:rPr lang="en-US" altLang="en-US" sz="2800"/>
              <a:t>((</a:t>
            </a:r>
            <a:r>
              <a:rPr lang="en-US" altLang="en-US" sz="2800" err="1"/>
              <a:t>Z’</a:t>
            </a:r>
            <a:r>
              <a:rPr lang="en-US" altLang="en-US" sz="2800" err="1">
                <a:sym typeface="Symbol" pitchFamily="18" charset="2"/>
              </a:rPr>
              <a:t>Qi</a:t>
            </a:r>
            <a:r>
              <a:rPr lang="en-US" altLang="en-US" sz="2800" baseline="30000">
                <a:sym typeface="Symbol" pitchFamily="18" charset="2"/>
              </a:rPr>
              <a:t>+</a:t>
            </a:r>
            <a:r>
              <a:rPr lang="en-US" altLang="en-US" sz="2800"/>
              <a:t>)</a:t>
            </a:r>
            <a:r>
              <a:rPr lang="en-US" altLang="en-US" sz="2800" baseline="30000"/>
              <a:t>+</a:t>
            </a:r>
            <a:r>
              <a:rPr lang="en-US" altLang="en-US" sz="2800"/>
              <a:t> </a:t>
            </a:r>
            <a:r>
              <a:rPr lang="en-US" altLang="en-US" sz="2800">
                <a:sym typeface="Symbol" pitchFamily="18" charset="2"/>
              </a:rPr>
              <a:t>Qi</a:t>
            </a:r>
            <a:r>
              <a:rPr lang="en-US" altLang="en-US" sz="2800"/>
              <a:t> ) </a:t>
            </a:r>
            <a:endParaRPr lang="en-US" altLang="en-US" sz="2800" u="sng"/>
          </a:p>
          <a:p>
            <a:pPr marL="346075" indent="-346075" eaLnBrk="1" hangingPunct="1"/>
            <a:r>
              <a:rPr lang="en-US" altLang="en-US" sz="2800" b="1" u="sng" err="1"/>
              <a:t>Bước</a:t>
            </a:r>
            <a:r>
              <a:rPr lang="en-US" altLang="en-US" sz="2800" b="1" u="sng"/>
              <a:t> 4</a:t>
            </a:r>
            <a:r>
              <a:rPr lang="en-US" altLang="en-US" sz="2800" b="1"/>
              <a:t>: </a:t>
            </a:r>
            <a:r>
              <a:rPr lang="en-US" altLang="en-US" sz="2800" err="1"/>
              <a:t>nếu</a:t>
            </a:r>
            <a:r>
              <a:rPr lang="en-US" altLang="en-US" sz="2800"/>
              <a:t> ở Qi, </a:t>
            </a:r>
            <a:r>
              <a:rPr lang="en-US" altLang="en-US" sz="2800" err="1"/>
              <a:t>Z’thay</a:t>
            </a:r>
            <a:r>
              <a:rPr lang="en-US" altLang="en-US" sz="2800"/>
              <a:t> </a:t>
            </a:r>
            <a:r>
              <a:rPr lang="en-US" altLang="en-US" sz="2800" err="1"/>
              <a:t>đổi</a:t>
            </a:r>
            <a:r>
              <a:rPr lang="en-US" altLang="en-US" sz="2800"/>
              <a:t> </a:t>
            </a:r>
            <a:r>
              <a:rPr lang="en-US" altLang="en-US" sz="2800" err="1"/>
              <a:t>thì</a:t>
            </a:r>
            <a:r>
              <a:rPr lang="en-US" altLang="en-US" sz="2800"/>
              <a:t> </a:t>
            </a:r>
            <a:r>
              <a:rPr lang="en-US" altLang="en-US" sz="2800" err="1"/>
              <a:t>thực</a:t>
            </a:r>
            <a:r>
              <a:rPr lang="en-US" altLang="en-US" sz="2800"/>
              <a:t> </a:t>
            </a:r>
            <a:r>
              <a:rPr lang="en-US" altLang="en-US" sz="2800" err="1"/>
              <a:t>hiện</a:t>
            </a:r>
            <a:r>
              <a:rPr lang="en-US" altLang="en-US" sz="2800"/>
              <a:t> </a:t>
            </a:r>
            <a:r>
              <a:rPr lang="en-US" altLang="en-US" sz="2800" err="1"/>
              <a:t>lại</a:t>
            </a:r>
            <a:r>
              <a:rPr lang="en-US" altLang="en-US" sz="2800"/>
              <a:t> </a:t>
            </a:r>
            <a:r>
              <a:rPr lang="en-US" altLang="en-US" sz="2800" err="1"/>
              <a:t>bước</a:t>
            </a:r>
            <a:r>
              <a:rPr lang="en-US" altLang="en-US" sz="2800"/>
              <a:t> 3 </a:t>
            </a:r>
            <a:r>
              <a:rPr lang="en-US" altLang="en-US" sz="2800" err="1"/>
              <a:t>cho</a:t>
            </a:r>
            <a:r>
              <a:rPr lang="en-US" altLang="en-US" sz="2800"/>
              <a:t> </a:t>
            </a:r>
            <a:r>
              <a:rPr lang="en-US" altLang="en-US" sz="2800" err="1"/>
              <a:t>Q</a:t>
            </a:r>
            <a:r>
              <a:rPr lang="en-US" altLang="en-US" sz="2800" baseline="-25000" err="1"/>
              <a:t>đầu</a:t>
            </a:r>
            <a:r>
              <a:rPr lang="en-US" altLang="en-US" sz="2800" baseline="-25000"/>
              <a:t> </a:t>
            </a:r>
            <a:r>
              <a:rPr lang="en-US" altLang="en-US" sz="2800" baseline="-25000" err="1"/>
              <a:t>tiên</a:t>
            </a:r>
            <a:endParaRPr lang="en-US" altLang="en-US" sz="2800" baseline="-25000"/>
          </a:p>
          <a:p>
            <a:pPr marL="346075" indent="-346075" eaLnBrk="1" hangingPunct="1">
              <a:buFont typeface="Wingdings" pitchFamily="2" charset="2"/>
              <a:buNone/>
            </a:pPr>
            <a:r>
              <a:rPr lang="en-US" altLang="en-US" sz="2800" b="1" baseline="-25000"/>
              <a:t>	</a:t>
            </a:r>
            <a:r>
              <a:rPr lang="en-US" altLang="en-US" sz="2800" err="1"/>
              <a:t>Ngược</a:t>
            </a:r>
            <a:r>
              <a:rPr lang="en-US" altLang="en-US" sz="2800"/>
              <a:t> </a:t>
            </a:r>
            <a:r>
              <a:rPr lang="en-US" altLang="en-US" sz="2800" err="1"/>
              <a:t>lại</a:t>
            </a:r>
            <a:r>
              <a:rPr lang="en-US" altLang="en-US" sz="2800"/>
              <a:t> </a:t>
            </a:r>
            <a:r>
              <a:rPr lang="en-US" altLang="en-US" sz="2800" err="1"/>
              <a:t>kết</a:t>
            </a:r>
            <a:r>
              <a:rPr lang="en-US" altLang="en-US" sz="2800"/>
              <a:t> </a:t>
            </a:r>
            <a:r>
              <a:rPr lang="en-US" altLang="en-US" sz="2800" err="1"/>
              <a:t>thúc</a:t>
            </a:r>
            <a:r>
              <a:rPr lang="en-US" altLang="en-US" sz="2800"/>
              <a:t> </a:t>
            </a:r>
            <a:r>
              <a:rPr lang="en-US" altLang="en-US" sz="2800" err="1"/>
              <a:t>thuật</a:t>
            </a:r>
            <a:r>
              <a:rPr lang="en-US" altLang="en-US" sz="2800"/>
              <a:t> </a:t>
            </a:r>
            <a:r>
              <a:rPr lang="en-US" altLang="en-US" sz="2800" err="1"/>
              <a:t>toán</a:t>
            </a:r>
            <a:r>
              <a:rPr lang="en-US" altLang="en-US" sz="2800"/>
              <a:t> </a:t>
            </a:r>
            <a:r>
              <a:rPr lang="en-US" altLang="en-US" sz="2800" err="1"/>
              <a:t>và</a:t>
            </a:r>
            <a:r>
              <a:rPr lang="en-US" altLang="en-US" sz="2800"/>
              <a:t> </a:t>
            </a:r>
            <a:r>
              <a:rPr lang="en-US" altLang="en-US" sz="2800" err="1"/>
              <a:t>trả</a:t>
            </a:r>
            <a:r>
              <a:rPr lang="en-US" altLang="en-US" sz="2800"/>
              <a:t> </a:t>
            </a:r>
            <a:r>
              <a:rPr lang="en-US" altLang="en-US" sz="2800" err="1"/>
              <a:t>về</a:t>
            </a:r>
            <a:r>
              <a:rPr lang="en-US" altLang="en-US" sz="2800"/>
              <a:t> Z’(</a:t>
            </a:r>
            <a:r>
              <a:rPr lang="en-US" altLang="en-US" sz="2800" err="1"/>
              <a:t>là</a:t>
            </a:r>
            <a:r>
              <a:rPr lang="en-US" altLang="en-US" sz="2800"/>
              <a:t> bao </a:t>
            </a:r>
            <a:r>
              <a:rPr lang="en-US" altLang="en-US" sz="2800" err="1"/>
              <a:t>đóng</a:t>
            </a:r>
            <a:r>
              <a:rPr lang="en-US" altLang="en-US" sz="2800"/>
              <a:t> XG</a:t>
            </a:r>
            <a:r>
              <a:rPr lang="en-US" altLang="en-US" sz="2800" baseline="30000"/>
              <a:t>+</a:t>
            </a:r>
            <a:r>
              <a:rPr lang="en-US" altLang="en-US" sz="2800"/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52529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473"/>
            <a:ext cx="10972800" cy="1143000"/>
          </a:xfrm>
        </p:spPr>
        <p:txBody>
          <a:bodyPr/>
          <a:lstStyle/>
          <a:p>
            <a:r>
              <a:rPr lang="en-US"/>
              <a:t>Ví dụ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429" y="1325786"/>
            <a:ext cx="10972800" cy="4389120"/>
          </a:xfrm>
        </p:spPr>
        <p:txBody>
          <a:bodyPr/>
          <a:lstStyle/>
          <a:p>
            <a:r>
              <a:rPr lang="en-US" altLang="en-US" sz="2800"/>
              <a:t>Cho Q(C,S,Z),F={CS</a:t>
            </a:r>
            <a:r>
              <a:rPr lang="en-US" altLang="en-US" sz="2800">
                <a:sym typeface="Symbol" pitchFamily="18" charset="2"/>
              </a:rPr>
              <a:t></a:t>
            </a:r>
            <a:r>
              <a:rPr lang="en-US" altLang="en-US" sz="2800"/>
              <a:t>Z,Z</a:t>
            </a:r>
            <a:r>
              <a:rPr lang="en-US" altLang="en-US" sz="2800">
                <a:sym typeface="Symbol" pitchFamily="18" charset="2"/>
              </a:rPr>
              <a:t></a:t>
            </a:r>
            <a:r>
              <a:rPr lang="en-US" altLang="en-US" sz="2800"/>
              <a:t>C},Q1(S,Z) và Q2(C,Z). Kiểm tra phân tách trên có bảo toàn phụ thuộc hàm không</a:t>
            </a:r>
          </a:p>
          <a:p>
            <a:pPr marL="0" indent="0">
              <a:buNone/>
            </a:pPr>
            <a:r>
              <a:rPr lang="en-US" altLang="en-US" sz="2800">
                <a:solidFill>
                  <a:srgbClr val="FF0000"/>
                </a:solidFill>
              </a:rPr>
              <a:t>Giải:</a:t>
            </a:r>
          </a:p>
          <a:p>
            <a:pPr marL="0" indent="0">
              <a:buNone/>
            </a:pPr>
            <a:r>
              <a:rPr lang="en-US" altLang="en-US" sz="2800"/>
              <a:t>Đương nhiên Z</a:t>
            </a:r>
            <a:r>
              <a:rPr lang="en-US" altLang="en-US" sz="2800">
                <a:sym typeface="Symbol" pitchFamily="18" charset="2"/>
              </a:rPr>
              <a:t></a:t>
            </a:r>
            <a:r>
              <a:rPr lang="en-US" altLang="en-US" sz="2800"/>
              <a:t>C</a:t>
            </a:r>
            <a:r>
              <a:rPr lang="en-US" altLang="en-US" sz="2800">
                <a:sym typeface="Symbol" pitchFamily="18" charset="2"/>
              </a:rPr>
              <a:t></a:t>
            </a:r>
            <a:r>
              <a:rPr lang="en-US" altLang="en-US" sz="2800"/>
              <a:t>G = </a:t>
            </a:r>
            <a:r>
              <a:rPr lang="en-US" altLang="en-US" sz="2800">
                <a:sym typeface="Symbol" pitchFamily="18" charset="2"/>
              </a:rPr>
              <a:t></a:t>
            </a:r>
            <a:r>
              <a:rPr lang="en-US" altLang="en-US" sz="2800"/>
              <a:t>Q1(F)</a:t>
            </a:r>
            <a:r>
              <a:rPr lang="en-US" altLang="en-US" sz="2800">
                <a:sym typeface="Symbol" pitchFamily="18" charset="2"/>
              </a:rPr>
              <a:t></a:t>
            </a:r>
            <a:r>
              <a:rPr lang="en-US" altLang="en-US" sz="2800"/>
              <a:t>Q2(F)</a:t>
            </a:r>
            <a:r>
              <a:rPr lang="en-US" altLang="en-US" sz="2800">
                <a:sym typeface="Symbol" pitchFamily="18" charset="2"/>
              </a:rPr>
              <a:t></a:t>
            </a:r>
            <a:r>
              <a:rPr lang="en-US" altLang="en-US" sz="2800"/>
              <a:t> Z</a:t>
            </a:r>
            <a:r>
              <a:rPr lang="en-US" altLang="en-US" sz="2800">
                <a:sym typeface="Symbol" pitchFamily="18" charset="2"/>
              </a:rPr>
              <a:t></a:t>
            </a:r>
            <a:r>
              <a:rPr lang="en-US" altLang="en-US" sz="2800"/>
              <a:t>C </a:t>
            </a:r>
            <a:r>
              <a:rPr lang="en-US" altLang="en-US" sz="2800">
                <a:sym typeface="Symbol" pitchFamily="18" charset="2"/>
              </a:rPr>
              <a:t></a:t>
            </a:r>
            <a:r>
              <a:rPr lang="en-US" altLang="en-US" sz="2800"/>
              <a:t> (</a:t>
            </a:r>
            <a:r>
              <a:rPr lang="en-US" altLang="en-US" sz="2800">
                <a:sym typeface="Symbol" pitchFamily="18" charset="2"/>
              </a:rPr>
              <a:t></a:t>
            </a:r>
            <a:r>
              <a:rPr lang="en-US" altLang="en-US" sz="2800"/>
              <a:t>Q1(F)</a:t>
            </a:r>
            <a:r>
              <a:rPr lang="en-US" altLang="en-US" sz="2800">
                <a:sym typeface="Symbol" pitchFamily="18" charset="2"/>
              </a:rPr>
              <a:t></a:t>
            </a:r>
            <a:r>
              <a:rPr lang="en-US" altLang="en-US" sz="2800"/>
              <a:t>Q2(F))+</a:t>
            </a:r>
          </a:p>
          <a:p>
            <a:pPr eaLnBrk="1" hangingPunct="1"/>
            <a:r>
              <a:rPr lang="en-US" altLang="en-US" sz="2800"/>
              <a:t>Z’=CS</a:t>
            </a:r>
          </a:p>
          <a:p>
            <a:pPr eaLnBrk="1" hangingPunct="1"/>
            <a:r>
              <a:rPr lang="en-US" altLang="en-US" sz="2800"/>
              <a:t>Với Q1: Gán Z’= Z’</a:t>
            </a:r>
            <a:r>
              <a:rPr lang="en-US" altLang="en-US" sz="2800">
                <a:sym typeface="Symbol" pitchFamily="18" charset="2"/>
              </a:rPr>
              <a:t></a:t>
            </a:r>
            <a:r>
              <a:rPr lang="en-US" altLang="en-US" sz="2800"/>
              <a:t>((Z’</a:t>
            </a:r>
            <a:r>
              <a:rPr lang="en-US" altLang="en-US" sz="2800">
                <a:sym typeface="Symbol" pitchFamily="18" charset="2"/>
              </a:rPr>
              <a:t>Q1</a:t>
            </a:r>
            <a:r>
              <a:rPr lang="en-US" altLang="en-US" sz="2800"/>
              <a:t>)</a:t>
            </a:r>
            <a:r>
              <a:rPr lang="en-US" altLang="en-US" sz="2800" baseline="30000"/>
              <a:t>+</a:t>
            </a:r>
            <a:r>
              <a:rPr lang="en-US" altLang="en-US" sz="2800"/>
              <a:t> </a:t>
            </a:r>
            <a:r>
              <a:rPr lang="en-US" altLang="en-US" sz="2800">
                <a:sym typeface="Symbol" pitchFamily="18" charset="2"/>
              </a:rPr>
              <a:t></a:t>
            </a:r>
            <a:r>
              <a:rPr lang="en-US" altLang="en-US" sz="2800"/>
              <a:t> Q1),</a:t>
            </a:r>
          </a:p>
          <a:p>
            <a:pPr marL="0" indent="0" eaLnBrk="1" hangingPunct="1">
              <a:buNone/>
            </a:pPr>
            <a:r>
              <a:rPr lang="en-US" altLang="en-US" sz="2800"/>
              <a:t> ta có:  Z’ = CS</a:t>
            </a:r>
            <a:r>
              <a:rPr lang="en-US" altLang="en-US" sz="2800">
                <a:sym typeface="Symbol" pitchFamily="18" charset="2"/>
              </a:rPr>
              <a:t></a:t>
            </a:r>
            <a:r>
              <a:rPr lang="en-US" altLang="en-US" sz="2800"/>
              <a:t>(CS</a:t>
            </a:r>
            <a:r>
              <a:rPr lang="en-US" altLang="en-US" sz="2800">
                <a:sym typeface="Symbol" pitchFamily="18" charset="2"/>
              </a:rPr>
              <a:t></a:t>
            </a:r>
            <a:r>
              <a:rPr lang="en-US" altLang="en-US" sz="2800"/>
              <a:t>SZ)</a:t>
            </a:r>
            <a:r>
              <a:rPr lang="en-US" altLang="en-US" sz="2800" baseline="30000"/>
              <a:t>+</a:t>
            </a:r>
            <a:r>
              <a:rPr lang="en-US" altLang="en-US" sz="2800">
                <a:sym typeface="Symbol" pitchFamily="18" charset="2"/>
              </a:rPr>
              <a:t> </a:t>
            </a:r>
            <a:r>
              <a:rPr lang="en-US" altLang="en-US" sz="2800"/>
              <a:t>SZ =CS</a:t>
            </a:r>
            <a:r>
              <a:rPr lang="en-US" altLang="en-US" sz="2800">
                <a:sym typeface="Symbol" pitchFamily="18" charset="2"/>
              </a:rPr>
              <a:t> (</a:t>
            </a:r>
            <a:r>
              <a:rPr lang="en-US" altLang="en-US" sz="2800"/>
              <a:t>S</a:t>
            </a:r>
            <a:r>
              <a:rPr lang="en-US" altLang="en-US" sz="2800" baseline="30000"/>
              <a:t>+</a:t>
            </a:r>
            <a:r>
              <a:rPr lang="en-US" altLang="en-US" sz="2800">
                <a:sym typeface="Symbol" pitchFamily="18" charset="2"/>
              </a:rPr>
              <a:t> </a:t>
            </a:r>
            <a:r>
              <a:rPr lang="en-US" altLang="en-US" sz="2800"/>
              <a:t>SZ)=CS</a:t>
            </a:r>
          </a:p>
          <a:p>
            <a:pPr marL="346075" indent="-346075" eaLnBrk="1" hangingPunct="1">
              <a:buFont typeface="Wingdings" pitchFamily="2" charset="2"/>
              <a:buNone/>
            </a:pPr>
            <a:r>
              <a:rPr lang="en-US" altLang="en-US" sz="2800"/>
              <a:t>	có Z’ không thay đổi, ta sang lược đồ Q2 và tính tiếp Z’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9002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Với Q2:  </a:t>
            </a:r>
            <a:r>
              <a:rPr lang="en-US" altLang="en-US" sz="2400"/>
              <a:t>Gán Z’= Z’</a:t>
            </a:r>
            <a:r>
              <a:rPr lang="en-US" altLang="en-US" sz="2400">
                <a:sym typeface="Symbol" pitchFamily="18" charset="2"/>
              </a:rPr>
              <a:t></a:t>
            </a:r>
            <a:r>
              <a:rPr lang="en-US" altLang="en-US" sz="2400"/>
              <a:t>((Z’</a:t>
            </a:r>
            <a:r>
              <a:rPr lang="en-US" altLang="en-US" sz="2400">
                <a:sym typeface="Symbol" pitchFamily="18" charset="2"/>
              </a:rPr>
              <a:t>Q2</a:t>
            </a:r>
            <a:r>
              <a:rPr lang="en-US" altLang="en-US" sz="2400"/>
              <a:t>)</a:t>
            </a:r>
            <a:r>
              <a:rPr lang="en-US" altLang="en-US" sz="2400" baseline="30000"/>
              <a:t>+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</a:t>
            </a:r>
            <a:r>
              <a:rPr lang="en-US" altLang="en-US" sz="2400"/>
              <a:t> Q2),</a:t>
            </a:r>
          </a:p>
          <a:p>
            <a:pPr marL="0" indent="0">
              <a:buNone/>
            </a:pPr>
            <a:r>
              <a:rPr lang="en-US"/>
              <a:t>Ta có: </a:t>
            </a:r>
            <a:r>
              <a:rPr lang="en-US" altLang="en-US" sz="2400"/>
              <a:t>Z’ = CS</a:t>
            </a:r>
            <a:r>
              <a:rPr lang="en-US" altLang="en-US" sz="2400">
                <a:sym typeface="Symbol" pitchFamily="18" charset="2"/>
              </a:rPr>
              <a:t></a:t>
            </a:r>
            <a:r>
              <a:rPr lang="en-US" altLang="en-US" sz="2400"/>
              <a:t>(CS</a:t>
            </a:r>
            <a:r>
              <a:rPr lang="en-US" altLang="en-US" sz="2400">
                <a:sym typeface="Symbol" pitchFamily="18" charset="2"/>
              </a:rPr>
              <a:t></a:t>
            </a:r>
            <a:r>
              <a:rPr lang="en-US" altLang="en-US" sz="2400"/>
              <a:t>CZ)</a:t>
            </a:r>
            <a:r>
              <a:rPr lang="en-US" altLang="en-US" sz="2400" baseline="30000"/>
              <a:t>+</a:t>
            </a:r>
            <a:r>
              <a:rPr lang="en-US" altLang="en-US" sz="2400">
                <a:sym typeface="Symbol" pitchFamily="18" charset="2"/>
              </a:rPr>
              <a:t> </a:t>
            </a:r>
            <a:r>
              <a:rPr lang="en-US" altLang="en-US" sz="2400"/>
              <a:t>CZ =CS</a:t>
            </a:r>
            <a:r>
              <a:rPr lang="en-US" altLang="en-US" sz="2400">
                <a:sym typeface="Symbol" pitchFamily="18" charset="2"/>
              </a:rPr>
              <a:t> (C</a:t>
            </a:r>
            <a:r>
              <a:rPr lang="en-US" altLang="en-US" sz="2400" baseline="30000"/>
              <a:t>+</a:t>
            </a:r>
            <a:r>
              <a:rPr lang="en-US" altLang="en-US" sz="2400">
                <a:sym typeface="Symbol" pitchFamily="18" charset="2"/>
              </a:rPr>
              <a:t> C</a:t>
            </a:r>
            <a:r>
              <a:rPr lang="en-US" altLang="en-US" sz="2400"/>
              <a:t>Z)=CS</a:t>
            </a:r>
          </a:p>
          <a:p>
            <a:pPr marL="346075" indent="-346075" eaLnBrk="1" hangingPunct="1">
              <a:buFont typeface="Wingdings" pitchFamily="2" charset="2"/>
              <a:buNone/>
            </a:pPr>
            <a:r>
              <a:rPr lang="en-US" altLang="en-US" sz="2400"/>
              <a:t>Z’không thay đổi và hết lược đồ quan hệ </a:t>
            </a:r>
            <a:r>
              <a:rPr lang="en-US" altLang="en-US" sz="2400">
                <a:sym typeface="Symbol" pitchFamily="18" charset="2"/>
              </a:rPr>
              <a:t></a:t>
            </a:r>
            <a:r>
              <a:rPr lang="en-US" altLang="en-US" sz="2400"/>
              <a:t> ngưng không tính tiếp Z’</a:t>
            </a:r>
          </a:p>
          <a:p>
            <a:pPr eaLnBrk="1" hangingPunct="1"/>
            <a:r>
              <a:rPr lang="en-US" altLang="en-US" sz="2400"/>
              <a:t>Vậy =CS</a:t>
            </a:r>
            <a:r>
              <a:rPr lang="en-US" altLang="en-US" sz="2400">
                <a:sym typeface="Symbol" pitchFamily="18" charset="2"/>
              </a:rPr>
              <a:t></a:t>
            </a:r>
            <a:r>
              <a:rPr lang="en-US" altLang="en-US" sz="2400"/>
              <a:t> CS</a:t>
            </a:r>
            <a:r>
              <a:rPr lang="en-US" altLang="en-US" sz="2400">
                <a:sym typeface="Symbol" pitchFamily="18" charset="2"/>
              </a:rPr>
              <a:t></a:t>
            </a:r>
            <a:r>
              <a:rPr lang="en-US" altLang="en-US" sz="2400"/>
              <a:t>Z </a:t>
            </a:r>
            <a:r>
              <a:rPr lang="en-US" altLang="en-US" sz="2400">
                <a:sym typeface="Symbol" pitchFamily="18" charset="2"/>
              </a:rPr>
              <a:t></a:t>
            </a:r>
            <a:r>
              <a:rPr lang="en-US" altLang="en-US" sz="2400"/>
              <a:t> (</a:t>
            </a:r>
            <a:r>
              <a:rPr lang="en-US" altLang="en-US" sz="2400">
                <a:sym typeface="Symbol" pitchFamily="18" charset="2"/>
              </a:rPr>
              <a:t></a:t>
            </a:r>
            <a:r>
              <a:rPr lang="en-US" altLang="en-US" sz="2400"/>
              <a:t>Q1(F) </a:t>
            </a:r>
            <a:r>
              <a:rPr lang="en-US" altLang="en-US" sz="2400">
                <a:sym typeface="Symbol" pitchFamily="18" charset="2"/>
              </a:rPr>
              <a:t>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</a:t>
            </a:r>
            <a:r>
              <a:rPr lang="en-US" altLang="en-US" sz="2400"/>
              <a:t>Q2(F))+ phép phân rã không bảo toàn phụ thuộc hàm</a:t>
            </a:r>
            <a:r>
              <a:rPr lang="en-US" altLang="en-US" sz="2800"/>
              <a:t>.</a:t>
            </a: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17481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Cho R(ABCD) và </a:t>
            </a:r>
            <a:r>
              <a:rPr lang="el-GR"/>
              <a:t>ρ ={</a:t>
            </a:r>
            <a:r>
              <a:rPr lang="vi-VN"/>
              <a:t>ab, bc, cd}, F = {A -&gt; B, B -&gt; C, C -&gt; D, D -&gt; A} </a:t>
            </a:r>
            <a:endParaRPr lang="en-US"/>
          </a:p>
          <a:p>
            <a:r>
              <a:rPr lang="vi-VN"/>
              <a:t>Ta có tập phụ thuộc hình chiếu là: A -&gt; B, B - &gt; C, C -&gt; D, còn D -&gt; A Không thuộc tập phụ thuộc hình chiếu.</a:t>
            </a:r>
            <a:endParaRPr lang="en-US"/>
          </a:p>
          <a:p>
            <a:r>
              <a:rPr lang="vi-VN"/>
              <a:t> Cần kiểm tra xem D -&gt; A có được suy dẫn từ tập phụ thuộc hình chiếu không.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4122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Z = {D}</a:t>
            </a:r>
          </a:p>
          <a:p>
            <a:r>
              <a:rPr lang="en-US"/>
              <a:t>Với Ri = AB;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 Z = {D} ∩ (({D} ∩ {AB})</a:t>
            </a:r>
            <a:r>
              <a:rPr lang="en-US" baseline="30000">
                <a:solidFill>
                  <a:srgbClr val="FF0000"/>
                </a:solidFill>
              </a:rPr>
              <a:t>+</a:t>
            </a:r>
            <a:r>
              <a:rPr lang="en-US">
                <a:solidFill>
                  <a:srgbClr val="FF0000"/>
                </a:solidFill>
              </a:rPr>
              <a:t> ∩ {AB}) = {D}</a:t>
            </a:r>
          </a:p>
          <a:p>
            <a:r>
              <a:rPr lang="en-US"/>
              <a:t>Với </a:t>
            </a:r>
            <a:r>
              <a:rPr lang="vi-VN"/>
              <a:t>Ri = BC cũng không làm thay đổi Z</a:t>
            </a:r>
            <a:endParaRPr lang="en-US"/>
          </a:p>
          <a:p>
            <a:r>
              <a:rPr lang="en-US"/>
              <a:t>Với Ri = CD;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Z = {D} ∪ (({D} ∩ {CD})</a:t>
            </a:r>
            <a:r>
              <a:rPr lang="en-US" baseline="30000">
                <a:solidFill>
                  <a:srgbClr val="FF0000"/>
                </a:solidFill>
              </a:rPr>
              <a:t>+</a:t>
            </a:r>
            <a:r>
              <a:rPr lang="en-US">
                <a:solidFill>
                  <a:srgbClr val="FF0000"/>
                </a:solidFill>
              </a:rPr>
              <a:t> ∩ {CD}) = {D} ∪ ({D})</a:t>
            </a:r>
            <a:r>
              <a:rPr lang="en-US" baseline="30000">
                <a:solidFill>
                  <a:srgbClr val="FF0000"/>
                </a:solidFill>
              </a:rPr>
              <a:t>+</a:t>
            </a:r>
            <a:r>
              <a:rPr lang="en-US">
                <a:solidFill>
                  <a:srgbClr val="FF0000"/>
                </a:solidFill>
              </a:rPr>
              <a:t> ∩ {CD}) = {D} ∪ ({ABCD}) ∩ {CD}) = {CD}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8355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Với Ri = BC áp dụng cho Z ={CD} cho Z = {BCD} </a:t>
            </a:r>
          </a:p>
          <a:p>
            <a:r>
              <a:rPr lang="en-US"/>
              <a:t>Với Ri = AB áp dụng cho Z= {BCD} cho Z = {ABCD}</a:t>
            </a:r>
          </a:p>
          <a:p>
            <a:r>
              <a:rPr lang="vi-VN"/>
              <a:t>Z không thay đổi nhiều, và Z có chứa A nên </a:t>
            </a:r>
            <a:r>
              <a:rPr lang="el-GR"/>
              <a:t>ρ </a:t>
            </a:r>
            <a:r>
              <a:rPr lang="vi-VN"/>
              <a:t>bảo toàn F.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000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KHÁI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NIỆM</a:t>
            </a:r>
            <a:endParaRPr lang="en-US" sz="44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03458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Tóm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tắt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0759"/>
            <a:ext cx="10972800" cy="415559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CSDL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LĐQH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dị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R.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tách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hàm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89103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069382" y="2014780"/>
            <a:ext cx="10724828" cy="4216158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LĐQH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? Cho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họa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hàm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41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Câu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hỏi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ôn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tập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Bài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thực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hành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988" y="1966913"/>
            <a:ext cx="4554537" cy="232251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Bài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thực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hành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8.1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Bài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thực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hành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8.2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Bài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thực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hành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8.3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itchFamily="18" charset="2"/>
              <a:buNone/>
              <a:defRPr/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1861748-79C9-4D6A-8ED2-54C9BDD97E6A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42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Câu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hỏi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và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thảo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luận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43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Khái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niệm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>
                <a:latin typeface="Times New Roman"/>
                <a:cs typeface="Times New Roman"/>
              </a:rPr>
              <a:t>Mục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đích</a:t>
            </a:r>
            <a:r>
              <a:rPr lang="en-US" sz="2800">
                <a:latin typeface="Times New Roman"/>
                <a:cs typeface="Times New Roman"/>
              </a:rPr>
              <a:t>:</a:t>
            </a:r>
          </a:p>
          <a:p>
            <a:pPr marL="639445" lvl="1" indent="-245745"/>
            <a:r>
              <a:rPr lang="en-US" sz="2800" err="1">
                <a:latin typeface="Times New Roman"/>
                <a:cs typeface="Times New Roman"/>
              </a:rPr>
              <a:t>Thay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thế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một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lược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đồ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quan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hệ</a:t>
            </a:r>
            <a:r>
              <a:rPr lang="en-US" sz="2800">
                <a:latin typeface="Times New Roman"/>
                <a:cs typeface="Times New Roman"/>
              </a:rPr>
              <a:t> R(A</a:t>
            </a:r>
            <a:r>
              <a:rPr lang="en-US" sz="2800" baseline="-25000">
                <a:latin typeface="Times New Roman"/>
                <a:cs typeface="Times New Roman"/>
              </a:rPr>
              <a:t>1</a:t>
            </a:r>
            <a:r>
              <a:rPr lang="en-US" sz="2800">
                <a:latin typeface="Times New Roman"/>
                <a:cs typeface="Times New Roman"/>
              </a:rPr>
              <a:t>,A</a:t>
            </a:r>
            <a:r>
              <a:rPr lang="en-US" sz="2800" baseline="-25000">
                <a:latin typeface="Times New Roman"/>
                <a:cs typeface="Times New Roman"/>
              </a:rPr>
              <a:t>2</a:t>
            </a:r>
            <a:r>
              <a:rPr lang="en-US" sz="2800">
                <a:latin typeface="Times New Roman"/>
                <a:cs typeface="Times New Roman"/>
              </a:rPr>
              <a:t>,..,A</a:t>
            </a:r>
            <a:r>
              <a:rPr lang="en-US" sz="2800" baseline="-25000">
                <a:latin typeface="Times New Roman"/>
                <a:cs typeface="Times New Roman"/>
              </a:rPr>
              <a:t>n</a:t>
            </a:r>
            <a:r>
              <a:rPr lang="en-US" sz="2800">
                <a:latin typeface="Times New Roman"/>
                <a:cs typeface="Times New Roman"/>
              </a:rPr>
              <a:t>) </a:t>
            </a:r>
            <a:r>
              <a:rPr lang="en-US" sz="2800" err="1">
                <a:latin typeface="Times New Roman"/>
                <a:cs typeface="Times New Roman"/>
              </a:rPr>
              <a:t>bằng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một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tập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lược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đồ</a:t>
            </a:r>
            <a:r>
              <a:rPr lang="en-US" sz="2800">
                <a:latin typeface="Times New Roman"/>
                <a:cs typeface="Times New Roman"/>
              </a:rPr>
              <a:t> con (</a:t>
            </a:r>
            <a:r>
              <a:rPr lang="en-US" sz="2800">
                <a:latin typeface="Times New Roman"/>
                <a:cs typeface="Times New Roman"/>
                <a:sym typeface="Symbol"/>
              </a:rPr>
              <a:t>R</a:t>
            </a:r>
            <a:r>
              <a:rPr lang="en-US" sz="2800" baseline="-25000">
                <a:latin typeface="Times New Roman"/>
                <a:cs typeface="Times New Roman"/>
                <a:sym typeface="Symbol"/>
              </a:rPr>
              <a:t>1</a:t>
            </a:r>
            <a:r>
              <a:rPr lang="en-US" sz="2800">
                <a:latin typeface="Times New Roman"/>
                <a:cs typeface="Times New Roman"/>
                <a:sym typeface="Symbol"/>
              </a:rPr>
              <a:t>,..,R</a:t>
            </a:r>
            <a:r>
              <a:rPr lang="en-US" sz="2800" baseline="-25000">
                <a:latin typeface="Times New Roman"/>
                <a:cs typeface="Times New Roman"/>
                <a:sym typeface="Symbol"/>
              </a:rPr>
              <a:t>k</a:t>
            </a:r>
            <a:r>
              <a:rPr lang="en-US" sz="2800">
                <a:latin typeface="Times New Roman"/>
                <a:cs typeface="Times New Roman"/>
                <a:sym typeface="Symbol"/>
              </a:rPr>
              <a:t>)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trong</a:t>
            </a:r>
            <a:r>
              <a:rPr lang="en-US" sz="2800">
                <a:latin typeface="Times New Roman"/>
                <a:cs typeface="Times New Roman"/>
                <a:sym typeface="Symbol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đó</a:t>
            </a:r>
            <a:r>
              <a:rPr lang="en-US" sz="2800">
                <a:latin typeface="Times New Roman"/>
                <a:cs typeface="Times New Roman"/>
                <a:sym typeface="Symbol"/>
              </a:rPr>
              <a:t>  R</a:t>
            </a:r>
            <a:r>
              <a:rPr lang="en-US" sz="2800" baseline="-25000">
                <a:latin typeface="Times New Roman"/>
                <a:cs typeface="Times New Roman"/>
                <a:sym typeface="Symbol"/>
              </a:rPr>
              <a:t>i</a:t>
            </a:r>
            <a:r>
              <a:rPr lang="en-US" sz="2800">
                <a:latin typeface="Times New Roman"/>
                <a:cs typeface="Times New Roman"/>
                <a:sym typeface="Symbol"/>
              </a:rPr>
              <a:t> R,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i</a:t>
            </a:r>
            <a:r>
              <a:rPr lang="en-US" sz="2800">
                <a:latin typeface="Times New Roman"/>
                <a:cs typeface="Times New Roman"/>
                <a:sym typeface="Symbol"/>
              </a:rPr>
              <a:t>=1,2,..,k 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và</a:t>
            </a:r>
            <a:r>
              <a:rPr lang="en-US" sz="2800">
                <a:latin typeface="Times New Roman"/>
                <a:cs typeface="Times New Roman"/>
                <a:sym typeface="Symbol"/>
              </a:rPr>
              <a:t>                              R = R</a:t>
            </a:r>
            <a:r>
              <a:rPr lang="en-US" sz="2800" baseline="-25000">
                <a:latin typeface="Times New Roman"/>
                <a:cs typeface="Times New Roman"/>
                <a:sym typeface="Symbol"/>
              </a:rPr>
              <a:t>1</a:t>
            </a:r>
            <a:r>
              <a:rPr lang="en-US" sz="2800">
                <a:latin typeface="Times New Roman"/>
                <a:cs typeface="Times New Roman"/>
                <a:sym typeface="Symbol"/>
              </a:rPr>
              <a:t>…..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R</a:t>
            </a:r>
            <a:r>
              <a:rPr lang="en-US" sz="2800" baseline="-25000" err="1">
                <a:latin typeface="Times New Roman"/>
                <a:cs typeface="Times New Roman"/>
                <a:sym typeface="Symbol"/>
              </a:rPr>
              <a:t>k</a:t>
            </a:r>
            <a:endParaRPr lang="en-US" sz="2800" baseline="-25000">
              <a:latin typeface="Times New Roman"/>
              <a:cs typeface="Times New Roman"/>
            </a:endParaRPr>
          </a:p>
          <a:p>
            <a:r>
              <a:rPr lang="en-US" sz="2800" err="1">
                <a:latin typeface="Times New Roman"/>
                <a:cs typeface="Times New Roman"/>
                <a:sym typeface="Symbol"/>
              </a:rPr>
              <a:t>Yêu</a:t>
            </a:r>
            <a:r>
              <a:rPr lang="en-US" sz="2800">
                <a:latin typeface="Times New Roman"/>
                <a:cs typeface="Times New Roman"/>
                <a:sym typeface="Symbol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cầu</a:t>
            </a:r>
            <a:r>
              <a:rPr lang="en-US" sz="2800">
                <a:latin typeface="Times New Roman"/>
                <a:cs typeface="Times New Roman"/>
                <a:sym typeface="Symbol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của</a:t>
            </a:r>
            <a:r>
              <a:rPr lang="en-US" sz="2800">
                <a:latin typeface="Times New Roman"/>
                <a:cs typeface="Times New Roman"/>
                <a:sym typeface="Symbol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phép</a:t>
            </a:r>
            <a:r>
              <a:rPr lang="en-US" sz="2800">
                <a:latin typeface="Times New Roman"/>
                <a:cs typeface="Times New Roman"/>
                <a:sym typeface="Symbol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tách</a:t>
            </a:r>
            <a:endParaRPr lang="en-US" sz="2800">
              <a:latin typeface="Times New Roman"/>
              <a:cs typeface="Times New Roman"/>
            </a:endParaRPr>
          </a:p>
          <a:p>
            <a:pPr marL="639445" lvl="1" indent="-245745"/>
            <a:r>
              <a:rPr lang="en-US" sz="2800" err="1">
                <a:latin typeface="Times New Roman"/>
                <a:cs typeface="Times New Roman"/>
                <a:sym typeface="Symbol"/>
              </a:rPr>
              <a:t>Bảo</a:t>
            </a:r>
            <a:r>
              <a:rPr lang="en-US" sz="2800">
                <a:latin typeface="Times New Roman"/>
                <a:cs typeface="Times New Roman"/>
                <a:sym typeface="Symbol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toàn</a:t>
            </a:r>
            <a:r>
              <a:rPr lang="en-US" sz="2800">
                <a:latin typeface="Times New Roman"/>
                <a:cs typeface="Times New Roman"/>
                <a:sym typeface="Symbol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thuộc</a:t>
            </a:r>
            <a:r>
              <a:rPr lang="en-US" sz="2800">
                <a:latin typeface="Times New Roman"/>
                <a:cs typeface="Times New Roman"/>
                <a:sym typeface="Symbol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tính</a:t>
            </a:r>
            <a:r>
              <a:rPr lang="en-US" sz="2800">
                <a:latin typeface="Times New Roman"/>
                <a:cs typeface="Times New Roman"/>
                <a:sym typeface="Symbol"/>
              </a:rPr>
              <a:t>,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ràng</a:t>
            </a:r>
            <a:r>
              <a:rPr lang="en-US" sz="2800">
                <a:latin typeface="Times New Roman"/>
                <a:cs typeface="Times New Roman"/>
                <a:sym typeface="Symbol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buộc</a:t>
            </a:r>
            <a:endParaRPr lang="en-US" sz="2800">
              <a:latin typeface="Times New Roman"/>
              <a:cs typeface="Times New Roman"/>
            </a:endParaRPr>
          </a:p>
          <a:p>
            <a:pPr marL="639445" lvl="1" indent="-245745"/>
            <a:r>
              <a:rPr lang="en-US" sz="2800" err="1">
                <a:latin typeface="Times New Roman"/>
                <a:cs typeface="Times New Roman"/>
                <a:sym typeface="Symbol"/>
              </a:rPr>
              <a:t>Bảo</a:t>
            </a:r>
            <a:r>
              <a:rPr lang="en-US" sz="2800">
                <a:latin typeface="Times New Roman"/>
                <a:cs typeface="Times New Roman"/>
                <a:sym typeface="Symbol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toàn</a:t>
            </a:r>
            <a:r>
              <a:rPr lang="en-US" sz="2800">
                <a:latin typeface="Times New Roman"/>
                <a:cs typeface="Times New Roman"/>
                <a:sym typeface="Symbol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dữ</a:t>
            </a:r>
            <a:r>
              <a:rPr lang="en-US" sz="2800">
                <a:latin typeface="Times New Roman"/>
                <a:cs typeface="Times New Roman"/>
                <a:sym typeface="Symbol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Symbol"/>
              </a:rPr>
              <a:t>liệu</a:t>
            </a: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4395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Khái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niệm</a:t>
            </a:r>
            <a:r>
              <a:rPr lang="en-US">
                <a:latin typeface="Arial" pitchFamily="34" charset="0"/>
                <a:cs typeface="Arial" pitchFamily="34" charset="0"/>
              </a:rPr>
              <a:t>- </a:t>
            </a:r>
            <a:r>
              <a:rPr lang="en-US" err="1">
                <a:latin typeface="Arial" pitchFamily="34" charset="0"/>
                <a:cs typeface="Arial" pitchFamily="34" charset="0"/>
              </a:rPr>
              <a:t>Ví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dụ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1. Cho 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LĐQH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 R(ABC)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1=(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AB,AC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lvl="1"/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2=(</a:t>
            </a:r>
            <a:r>
              <a:rPr lang="en-US" err="1">
                <a:latin typeface="Times New Roman" pitchFamily="18" charset="0"/>
                <a:cs typeface="Times New Roman" pitchFamily="18" charset="0"/>
                <a:sym typeface="Symbol"/>
              </a:rPr>
              <a:t>A,AC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2. Cho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cấp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NHA_CCAP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TEN,DIACHI,MATHANG,GIA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F = {TEN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DIACHI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TEN,MATHANG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thành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NHA_CCAP1(TEN,DIACHI)</a:t>
            </a:r>
          </a:p>
          <a:p>
            <a:pPr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NHA_CCAP2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TEN,MATHANG,GIA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4185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7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PHÉP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TÁCH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BẢO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TOÀN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390400741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nghĩa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R(U)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={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sz="2800" baseline="-25000" err="1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,..,R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}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gọi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phép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tách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nối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mất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mát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thông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tin 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đối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một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tập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phụ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hàm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F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nếu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với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mọi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quan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hệ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r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trên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R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thõa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F:</a:t>
            </a:r>
          </a:p>
          <a:p>
            <a:pPr>
              <a:buNone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47" y="3811792"/>
            <a:ext cx="5306878" cy="447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573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algn="r" eaLnBrk="1" hangingPunct="1">
              <a:defRPr/>
            </a:pPr>
            <a:r>
              <a:rPr lang="en-US" sz="4400" b="1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al"/>
              </a:rPr>
              <a:t>Phân rã mất mát thông tin</a:t>
            </a:r>
            <a:b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11131551" y="6111876"/>
            <a:ext cx="6096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3E054FAC-4F18-4E34-9635-CF753D04751B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9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1" y="1447800"/>
            <a:ext cx="71755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1117600" y="5406131"/>
            <a:ext cx="10160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Verdana" pitchFamily="34" charset="0"/>
              </a:rPr>
              <a:t>Kết quả là r ≠ r’ hay r ≠ r.Q1|&gt;&lt;|r.Q2.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en-US" sz="1600">
                <a:latin typeface="Verdana" pitchFamily="34" charset="0"/>
              </a:rPr>
              <a:t> phép tách ρ(Q1,Q2) tách Q thành Q1, Q2 là tách-kết nối (phân rã) mất mát thông tin.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6698E-ED05-475A-8F32-A754392B092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8771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0E63A753D31EE4D86B6E31F57028090" ma:contentTypeVersion="2" ma:contentTypeDescription="Tạo tài liệu mới." ma:contentTypeScope="" ma:versionID="a09b0c30553dce902020210f197a06fe">
  <xsd:schema xmlns:xsd="http://www.w3.org/2001/XMLSchema" xmlns:xs="http://www.w3.org/2001/XMLSchema" xmlns:p="http://schemas.microsoft.com/office/2006/metadata/properties" xmlns:ns2="ba2be740-fd05-4395-bdfd-088e20a9725c" targetNamespace="http://schemas.microsoft.com/office/2006/metadata/properties" ma:root="true" ma:fieldsID="7fee5655ab15a211cf9363b58277e1d4" ns2:_="">
    <xsd:import namespace="ba2be740-fd05-4395-bdfd-088e20a97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be740-fd05-4395-bdfd-088e20a97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D7712E-123F-44C8-8FC1-7C70DE201A3F}">
  <ds:schemaRefs>
    <ds:schemaRef ds:uri="ba2be740-fd05-4395-bdfd-088e20a9725c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64AA40-1D7B-4F94-9E8B-EFF541B9D457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A00CDC-D858-4A66-A232-1744B753D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Presentation on brainstorming</vt:lpstr>
      <vt:lpstr>1_Presentation on brainstorming</vt:lpstr>
      <vt:lpstr>PHÂN TÁCH</vt:lpstr>
      <vt:lpstr>Nội dung</vt:lpstr>
      <vt:lpstr>Mục tiêu</vt:lpstr>
      <vt:lpstr>PowerPoint Presentation</vt:lpstr>
      <vt:lpstr>Khái niệm</vt:lpstr>
      <vt:lpstr>Khái niệm- Ví dụ</vt:lpstr>
      <vt:lpstr>PowerPoint Presentation</vt:lpstr>
      <vt:lpstr>Định nghĩa</vt:lpstr>
      <vt:lpstr>Phân rã mất mát thông tin </vt:lpstr>
      <vt:lpstr>PowerPoint Presentation</vt:lpstr>
      <vt:lpstr>Ví dụ</vt:lpstr>
      <vt:lpstr>Thuật toán: Kiểm tra một phân tách bảo toàn thông tin</vt:lpstr>
      <vt:lpstr>Thuật toán: Kiểm tra một phân tách bảo toàn thông tin</vt:lpstr>
      <vt:lpstr>Ví dụ</vt:lpstr>
      <vt:lpstr>PowerPoint Presentation</vt:lpstr>
      <vt:lpstr>Ví dụ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</vt:lpstr>
      <vt:lpstr>PowerPoint Presentation</vt:lpstr>
      <vt:lpstr>Định nghĩa</vt:lpstr>
      <vt:lpstr>Ví dụ</vt:lpstr>
      <vt:lpstr>Ví dụ</vt:lpstr>
      <vt:lpstr>PowerPoint Presentation</vt:lpstr>
      <vt:lpstr>PowerPoint Presentation</vt:lpstr>
      <vt:lpstr>Phép chiếu của tập phụ thuộc hàm</vt:lpstr>
      <vt:lpstr>PowerPoint Presentation</vt:lpstr>
      <vt:lpstr>PowerPoint Presentation</vt:lpstr>
      <vt:lpstr>Thuật toán: Kiểm tra một phân tách bảo toàn phụ thuộc hàm</vt:lpstr>
      <vt:lpstr>PowerPoint Presentation</vt:lpstr>
      <vt:lpstr>Thuật toán: Kiểm tra bảo toàn phụ thuộc hàm</vt:lpstr>
      <vt:lpstr>Ví dụ </vt:lpstr>
      <vt:lpstr>PowerPoint Presentation</vt:lpstr>
      <vt:lpstr>Ví dụ</vt:lpstr>
      <vt:lpstr>PowerPoint Presentation</vt:lpstr>
      <vt:lpstr>PowerPoint Presentation</vt:lpstr>
      <vt:lpstr>Tóm tắt</vt:lpstr>
      <vt:lpstr>Câu hỏi ôn tập</vt:lpstr>
      <vt:lpstr>Bài thực hành</vt:lpstr>
      <vt:lpstr>Câu hỏi và 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revision>1</cp:revision>
  <dcterms:created xsi:type="dcterms:W3CDTF">2018-10-17T08:05:59Z</dcterms:created>
  <dcterms:modified xsi:type="dcterms:W3CDTF">2020-09-29T07:10:09Z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0x010100A0E63A753D31EE4D86B6E31F57028090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