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4"/>
  </p:sldMasterIdLst>
  <p:notesMasterIdLst>
    <p:notesMasterId r:id="rId42"/>
  </p:notesMasterIdLst>
  <p:sldIdLst>
    <p:sldId id="256" r:id="rId5"/>
    <p:sldId id="553" r:id="rId6"/>
    <p:sldId id="552" r:id="rId7"/>
    <p:sldId id="474" r:id="rId8"/>
    <p:sldId id="533" r:id="rId9"/>
    <p:sldId id="589" r:id="rId10"/>
    <p:sldId id="626" r:id="rId11"/>
    <p:sldId id="592" r:id="rId12"/>
    <p:sldId id="568" r:id="rId13"/>
    <p:sldId id="629" r:id="rId14"/>
    <p:sldId id="593" r:id="rId15"/>
    <p:sldId id="594" r:id="rId16"/>
    <p:sldId id="579" r:id="rId17"/>
    <p:sldId id="630" r:id="rId18"/>
    <p:sldId id="631" r:id="rId19"/>
    <p:sldId id="635" r:id="rId20"/>
    <p:sldId id="632" r:id="rId21"/>
    <p:sldId id="633" r:id="rId22"/>
    <p:sldId id="636" r:id="rId23"/>
    <p:sldId id="634" r:id="rId24"/>
    <p:sldId id="637" r:id="rId25"/>
    <p:sldId id="603" r:id="rId26"/>
    <p:sldId id="648" r:id="rId27"/>
    <p:sldId id="656" r:id="rId28"/>
    <p:sldId id="649" r:id="rId29"/>
    <p:sldId id="657" r:id="rId30"/>
    <p:sldId id="650" r:id="rId31"/>
    <p:sldId id="658" r:id="rId32"/>
    <p:sldId id="651" r:id="rId33"/>
    <p:sldId id="652" r:id="rId34"/>
    <p:sldId id="660" r:id="rId35"/>
    <p:sldId id="654" r:id="rId36"/>
    <p:sldId id="662" r:id="rId37"/>
    <p:sldId id="661" r:id="rId38"/>
    <p:sldId id="612" r:id="rId39"/>
    <p:sldId id="479" r:id="rId40"/>
    <p:sldId id="621" r:id="rId4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450"/>
    <a:srgbClr val="FF0000"/>
    <a:srgbClr val="FF3300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39F3D-C717-44BE-A192-F03B497BEA74}" v="1" dt="2020-12-17T07:49:55.120"/>
    <p1510:client id="{2A0E2999-EAFE-4EE2-855E-0F312FD84074}" v="1" dt="2020-12-17T07:39:22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Phuoc Son" userId="S::son.caophuoc@phuxuan.edu.vn::9a8e8d48-241c-4d8b-baa3-7bc1ab8ab4aa" providerId="AD" clId="Web-{2A0E2999-EAFE-4EE2-855E-0F312FD84074}"/>
    <pc:docChg chg="modSld">
      <pc:chgData name="Cao Phuoc Son" userId="S::son.caophuoc@phuxuan.edu.vn::9a8e8d48-241c-4d8b-baa3-7bc1ab8ab4aa" providerId="AD" clId="Web-{2A0E2999-EAFE-4EE2-855E-0F312FD84074}" dt="2020-12-17T07:39:22.784" v="0" actId="1076"/>
      <pc:docMkLst>
        <pc:docMk/>
      </pc:docMkLst>
      <pc:sldChg chg="modSp">
        <pc:chgData name="Cao Phuoc Son" userId="S::son.caophuoc@phuxuan.edu.vn::9a8e8d48-241c-4d8b-baa3-7bc1ab8ab4aa" providerId="AD" clId="Web-{2A0E2999-EAFE-4EE2-855E-0F312FD84074}" dt="2020-12-17T07:39:22.784" v="0" actId="1076"/>
        <pc:sldMkLst>
          <pc:docMk/>
          <pc:sldMk cId="1213701806" sldId="652"/>
        </pc:sldMkLst>
        <pc:picChg chg="mod">
          <ac:chgData name="Cao Phuoc Son" userId="S::son.caophuoc@phuxuan.edu.vn::9a8e8d48-241c-4d8b-baa3-7bc1ab8ab4aa" providerId="AD" clId="Web-{2A0E2999-EAFE-4EE2-855E-0F312FD84074}" dt="2020-12-17T07:39:22.784" v="0" actId="1076"/>
          <ac:picMkLst>
            <pc:docMk/>
            <pc:sldMk cId="1213701806" sldId="652"/>
            <ac:picMk id="15363" creationId="{00000000-0000-0000-0000-000000000000}"/>
          </ac:picMkLst>
        </pc:picChg>
      </pc:sldChg>
    </pc:docChg>
  </pc:docChgLst>
  <pc:docChgLst>
    <pc:chgData name="Doan Tan  Phu" userId="S::phu.doantan@phuxuan.edu.vn::cd831800-e2ae-4fbe-8815-e2b62fc9160c" providerId="AD" clId="Web-{19939F3D-C717-44BE-A192-F03B497BEA74}"/>
    <pc:docChg chg="modSld">
      <pc:chgData name="Doan Tan  Phu" userId="S::phu.doantan@phuxuan.edu.vn::cd831800-e2ae-4fbe-8815-e2b62fc9160c" providerId="AD" clId="Web-{19939F3D-C717-44BE-A192-F03B497BEA74}" dt="2020-12-17T07:49:55.120" v="0" actId="1076"/>
      <pc:docMkLst>
        <pc:docMk/>
      </pc:docMkLst>
      <pc:sldChg chg="modSp">
        <pc:chgData name="Doan Tan  Phu" userId="S::phu.doantan@phuxuan.edu.vn::cd831800-e2ae-4fbe-8815-e2b62fc9160c" providerId="AD" clId="Web-{19939F3D-C717-44BE-A192-F03B497BEA74}" dt="2020-12-17T07:49:55.120" v="0" actId="1076"/>
        <pc:sldMkLst>
          <pc:docMk/>
          <pc:sldMk cId="1213701806" sldId="652"/>
        </pc:sldMkLst>
        <pc:picChg chg="mod">
          <ac:chgData name="Doan Tan  Phu" userId="S::phu.doantan@phuxuan.edu.vn::cd831800-e2ae-4fbe-8815-e2b62fc9160c" providerId="AD" clId="Web-{19939F3D-C717-44BE-A192-F03B497BEA74}" dt="2020-12-17T07:49:55.120" v="0" actId="1076"/>
          <ac:picMkLst>
            <pc:docMk/>
            <pc:sldMk cId="1213701806" sldId="652"/>
            <ac:picMk id="1536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:Back-end: PHP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 (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>
              <a:buClr>
                <a:srgbClr val="002060"/>
              </a:buClr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BAITH/CNTT.WEB1041_TH02.2.docx" TargetMode="External"/><Relationship Id="rId2" Type="http://schemas.openxmlformats.org/officeDocument/2006/relationships/hyperlink" Target="../BAITH/CNTT.WEB1041_TH02.1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BAITH/CNTT.WEB1041_TH02.3.docx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/>
            <a:b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PHP CƠ BẢN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1015" y="3962400"/>
            <a:ext cx="10470201" cy="561536"/>
          </a:xfrm>
        </p:spPr>
        <p:txBody>
          <a:bodyPr/>
          <a:lstStyle/>
          <a:p>
            <a:pPr eaLnBrk="1" hangingPunct="1"/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Phan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Kiểu</a:t>
            </a:r>
            <a:r>
              <a:rPr lang="en-US"/>
              <a:t> Float/Double (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)</a:t>
            </a:r>
          </a:p>
          <a:p>
            <a:pPr lvl="1"/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pPr lvl="2">
              <a:buFont typeface="Wingdings" pitchFamily="2" charset="2"/>
              <a:buChar char="v"/>
            </a:pPr>
            <a:r>
              <a:rPr lang="en-US"/>
              <a:t>1.234</a:t>
            </a:r>
          </a:p>
          <a:p>
            <a:pPr lvl="2">
              <a:buFont typeface="Wingdings" pitchFamily="2" charset="2"/>
              <a:buChar char="v"/>
            </a:pPr>
            <a:r>
              <a:rPr lang="en-US"/>
              <a:t>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857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/>
          <a:p>
            <a:pPr algn="just"/>
            <a:r>
              <a:rPr lang="vi-VN"/>
              <a:t>Việc ép kiểu dữ liệu trong PHP có thể thực hiện theo cách sau:</a:t>
            </a:r>
          </a:p>
          <a:p>
            <a:pPr lvl="1" algn="just"/>
            <a:r>
              <a:rPr lang="vi-VN"/>
              <a:t> Tên_Biến = (Data_type) Tên_Biến;</a:t>
            </a:r>
          </a:p>
          <a:p>
            <a:pPr lvl="1" algn="just"/>
            <a:r>
              <a:rPr lang="vi-VN"/>
              <a:t> settype($Tên_Biến, "Data_type");</a:t>
            </a:r>
            <a:endParaRPr lang="en-US"/>
          </a:p>
          <a:p>
            <a:pPr algn="just"/>
            <a:r>
              <a:rPr lang="en-US" b="1" spc="-5" err="1">
                <a:latin typeface="Times New Roman"/>
                <a:cs typeface="Times New Roman"/>
              </a:rPr>
              <a:t>Ví</a:t>
            </a:r>
            <a:r>
              <a:rPr lang="en-US" b="1" spc="-10">
                <a:latin typeface="Times New Roman"/>
                <a:cs typeface="Times New Roman"/>
              </a:rPr>
              <a:t> </a:t>
            </a:r>
            <a:r>
              <a:rPr lang="en-US" b="1" spc="-5" err="1">
                <a:latin typeface="Times New Roman"/>
                <a:cs typeface="Times New Roman"/>
              </a:rPr>
              <a:t>dụ</a:t>
            </a:r>
            <a:r>
              <a:rPr lang="en-US" b="1" spc="-5">
                <a:latin typeface="Times New Roman"/>
                <a:cs typeface="Times New Roman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algn="just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3012" y="4495800"/>
            <a:ext cx="6477000" cy="14474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lang="en-US" sz="2200" b="1" spc="-5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200" b="1" spc="-5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2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>
              <a:lnSpc>
                <a:spcPct val="100000"/>
              </a:lnSpc>
            </a:pPr>
            <a:r>
              <a:rPr lang="en-US" sz="2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So_thuc</a:t>
            </a: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200" spc="-5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10.75;</a:t>
            </a:r>
          </a:p>
          <a:p>
            <a:pPr marL="548640">
              <a:lnSpc>
                <a:spcPts val="2140"/>
              </a:lnSpc>
            </a:pPr>
            <a:r>
              <a:rPr lang="en-US" sz="2200" b="1" spc="-5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200" spc="-5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spc="-5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spc="-5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200" spc="-5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So_thuc</a:t>
            </a:r>
            <a:r>
              <a:rPr lang="en-US" sz="2200" spc="-5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spc="-5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spc="-5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>
              <a:lnSpc>
                <a:spcPts val="2140"/>
              </a:lnSpc>
            </a:pPr>
            <a:r>
              <a:rPr lang="en-US" sz="2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sz="22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0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/>
          <a:p>
            <a:pPr algn="just"/>
            <a:r>
              <a:rPr lang="vi-VN"/>
              <a:t>Sử dụng các hàm cơ bản sau để kiểm tra kiểu dữ liệu</a:t>
            </a:r>
            <a:endParaRPr lang="en-US"/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  <a:p>
            <a:pPr marL="0" indent="0" algn="just">
              <a:buNone/>
            </a:pPr>
            <a:endParaRPr lang="vi-VN" sz="1400"/>
          </a:p>
          <a:p>
            <a:pPr algn="just"/>
            <a:r>
              <a:rPr lang="en-US" spc="-5" err="1">
                <a:latin typeface="Times New Roman"/>
                <a:cs typeface="Times New Roman"/>
              </a:rPr>
              <a:t>Ví</a:t>
            </a:r>
            <a:r>
              <a:rPr lang="en-US" spc="-10">
                <a:latin typeface="Times New Roman"/>
                <a:cs typeface="Times New Roman"/>
              </a:rPr>
              <a:t> </a:t>
            </a:r>
            <a:r>
              <a:rPr lang="en-US" spc="-5" err="1">
                <a:latin typeface="Times New Roman"/>
                <a:cs typeface="Times New Roman"/>
              </a:rPr>
              <a:t>dụ</a:t>
            </a:r>
            <a:r>
              <a:rPr lang="en-US" spc="-5">
                <a:latin typeface="Times New Roman"/>
                <a:cs typeface="Times New Roman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algn="just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11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72147"/>
              </p:ext>
            </p:extLst>
          </p:nvPr>
        </p:nvGraphicFramePr>
        <p:xfrm>
          <a:off x="2436812" y="2619412"/>
          <a:ext cx="5715000" cy="1723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1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gettype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is_string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isset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82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is_integer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is_array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1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unset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976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is_double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is_object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400" b="1" spc="-5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  <a:endParaRPr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9"/>
          <p:cNvSpPr/>
          <p:nvPr/>
        </p:nvSpPr>
        <p:spPr>
          <a:xfrm>
            <a:off x="2381948" y="4469893"/>
            <a:ext cx="3991355" cy="218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442814" y="4474467"/>
            <a:ext cx="5480398" cy="1453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spc="-5">
                <a:latin typeface="Courier New" panose="02070309020205020404" pitchFamily="49" charset="0"/>
                <a:cs typeface="Courier New" panose="02070309020205020404" pitchFamily="49" charset="0"/>
              </a:rPr>
              <a:t>"test";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spc="-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echo </a:t>
            </a:r>
            <a:r>
              <a:rPr lang="en-US" sz="1800" spc="-35">
                <a:latin typeface="Courier New" panose="02070309020205020404" pitchFamily="49" charset="0"/>
                <a:cs typeface="Courier New" panose="02070309020205020404" pitchFamily="49" charset="0"/>
              </a:rPr>
              <a:t>"Variable </a:t>
            </a:r>
            <a:r>
              <a:rPr lang="en-US" sz="1800" spc="-5">
                <a:latin typeface="Courier New" panose="02070309020205020404" pitchFamily="49" charset="0"/>
                <a:cs typeface="Courier New" panose="02070309020205020404" pitchFamily="49" charset="0"/>
              </a:rPr>
              <a:t>is Set"; 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spc="-1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(empty($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sz="1800" spc="-35">
                <a:latin typeface="Courier New" panose="02070309020205020404" pitchFamily="49" charset="0"/>
                <a:cs typeface="Courier New" panose="02070309020205020404" pitchFamily="49" charset="0"/>
              </a:rPr>
              <a:t>"Variable </a:t>
            </a:r>
            <a:r>
              <a:rPr lang="en-US" sz="1800" spc="-5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800" spc="5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Empty";</a:t>
            </a:r>
          </a:p>
        </p:txBody>
      </p:sp>
    </p:spTree>
    <p:extLst>
      <p:ext uri="{BB962C8B-B14F-4D97-AF65-F5344CB8AC3E}">
        <p14:creationId xmlns:p14="http://schemas.microsoft.com/office/powerpoint/2010/main" val="329659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vi-VN" b="1">
                <a:latin typeface="Tahoma" panose="020B0604030504040204" pitchFamily="34" charset="0"/>
                <a:cs typeface="Tahoma" panose="020B0604030504040204" pitchFamily="34" charset="0"/>
              </a:rPr>
              <a:t>CÁC TOÁN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vi-VN" b="1">
                <a:latin typeface="Tahoma" panose="020B0604030504040204" pitchFamily="34" charset="0"/>
                <a:cs typeface="Tahoma" panose="020B0604030504040204" pitchFamily="34" charset="0"/>
              </a:rPr>
              <a:t> TRONG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Gồm</a:t>
            </a:r>
            <a:r>
              <a:rPr lang="en-US"/>
              <a:t> 5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Toán tử số học (Arithmetic Operators)</a:t>
            </a:r>
          </a:p>
          <a:p>
            <a:r>
              <a:rPr lang="vi-VN"/>
              <a:t>Toán tử so sánh (Comparision Operators)</a:t>
            </a:r>
          </a:p>
          <a:p>
            <a:r>
              <a:rPr lang="vi-VN"/>
              <a:t>Toán tử logic (Logical Operators)</a:t>
            </a:r>
          </a:p>
          <a:p>
            <a:r>
              <a:rPr lang="vi-VN"/>
              <a:t>Toán tử gán (Assignment Operators)</a:t>
            </a:r>
          </a:p>
          <a:p>
            <a:r>
              <a:rPr lang="vi-VN"/>
              <a:t>Toán tử điều kiện (Conditional Operators)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064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Gồm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 </a:t>
            </a:r>
            <a:r>
              <a:rPr lang="en-US" b="1"/>
              <a:t>+ - * / % ++ --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92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685800"/>
            <a:ext cx="3810000" cy="5689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315182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so </a:t>
            </a:r>
            <a:r>
              <a:rPr lang="en-US" err="1"/>
              <a:t>sánh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so </a:t>
            </a:r>
            <a:r>
              <a:rPr lang="en-US" err="1"/>
              <a:t>sánh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PHP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: </a:t>
            </a:r>
            <a:r>
              <a:rPr lang="en-US" b="1"/>
              <a:t>== != &gt; &lt; &gt;= &lt;=</a:t>
            </a:r>
          </a:p>
          <a:p>
            <a:r>
              <a:rPr lang="en-US" b="1" err="1"/>
              <a:t>Ví</a:t>
            </a:r>
            <a:r>
              <a:rPr lang="en-US" b="1"/>
              <a:t> </a:t>
            </a:r>
            <a:r>
              <a:rPr lang="en-US" b="1" err="1"/>
              <a:t>dụ</a:t>
            </a:r>
            <a:r>
              <a:rPr lang="en-US" b="1"/>
              <a:t>: </a:t>
            </a:r>
            <a:r>
              <a:rPr lang="en-US"/>
              <a:t>$C =15 </a:t>
            </a:r>
            <a:r>
              <a:rPr lang="en-US" err="1"/>
              <a:t>và</a:t>
            </a:r>
            <a:r>
              <a:rPr lang="en-US"/>
              <a:t>  $D =10</a:t>
            </a:r>
            <a:endParaRPr lang="en-US" b="1"/>
          </a:p>
          <a:p>
            <a:pPr lvl="1"/>
            <a:r>
              <a:rPr lang="en-US" b="1"/>
              <a:t> </a:t>
            </a:r>
            <a:r>
              <a:rPr lang="en-US"/>
              <a:t>$C == $D =&gt;????</a:t>
            </a:r>
          </a:p>
          <a:p>
            <a:pPr lvl="1"/>
            <a:r>
              <a:rPr lang="en-US"/>
              <a:t>$C &gt; $D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13489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logic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logic </a:t>
            </a:r>
            <a:r>
              <a:rPr lang="en-US" err="1"/>
              <a:t>là</a:t>
            </a:r>
            <a:r>
              <a:rPr lang="en-US"/>
              <a:t>: </a:t>
            </a:r>
            <a:r>
              <a:rPr lang="en-US" b="1"/>
              <a:t>and or &amp;&amp; || </a:t>
            </a:r>
            <a:r>
              <a:rPr lang="en-US" b="1" err="1"/>
              <a:t>và</a:t>
            </a:r>
            <a:r>
              <a:rPr lang="en-US" b="1"/>
              <a:t> !</a:t>
            </a:r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$A = 10 </a:t>
            </a:r>
            <a:r>
              <a:rPr lang="en-US" err="1"/>
              <a:t>và</a:t>
            </a:r>
            <a:r>
              <a:rPr lang="en-US"/>
              <a:t> $B =20</a:t>
            </a:r>
          </a:p>
          <a:p>
            <a:pPr lvl="1"/>
            <a:r>
              <a:rPr lang="en-US"/>
              <a:t>($A &amp;&amp; $B) =&gt;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endParaRPr lang="en-US"/>
          </a:p>
          <a:p>
            <a:pPr lvl="1"/>
            <a:r>
              <a:rPr lang="en-US"/>
              <a:t>!($A || $B)  =&gt;?????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733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gán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gán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: </a:t>
            </a:r>
            <a:r>
              <a:rPr lang="en-US" b="1"/>
              <a:t>= += -= *= /= %=</a:t>
            </a:r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pPr lvl="1"/>
            <a:r>
              <a:rPr lang="pt-BR"/>
              <a:t>$A /= $B tương đương với $A = $A / $B</a:t>
            </a:r>
          </a:p>
          <a:p>
            <a:pPr lvl="1"/>
            <a:r>
              <a:rPr lang="pt-BR"/>
              <a:t>$A += $B tương đương với $A = $A + $B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236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25463">
              <a:spcBef>
                <a:spcPts val="664"/>
              </a:spcBef>
            </a:pP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PHP</a:t>
            </a:r>
            <a:endParaRPr lang="vi-VN"/>
          </a:p>
          <a:p>
            <a:pPr marL="525463">
              <a:spcBef>
                <a:spcPts val="664"/>
              </a:spcBef>
            </a:pPr>
            <a:r>
              <a:rPr lang="en-US" err="1"/>
              <a:t>Các</a:t>
            </a:r>
            <a:r>
              <a:rPr lang="en-US"/>
              <a:t> </a:t>
            </a:r>
            <a:r>
              <a:rPr lang="vi-VN"/>
              <a:t>Kiểu dữ liệu</a:t>
            </a:r>
            <a:endParaRPr lang="en-US"/>
          </a:p>
          <a:p>
            <a:pPr marL="525463">
              <a:spcBef>
                <a:spcPts val="664"/>
              </a:spcBef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PHP</a:t>
            </a:r>
            <a:endParaRPr lang="en-US"/>
          </a:p>
          <a:p>
            <a:pPr marL="525463">
              <a:spcBef>
                <a:spcPts val="664"/>
              </a:spcBef>
            </a:pPr>
            <a:r>
              <a:rPr lang="vi-VN"/>
              <a:t>Các cấu trúc điều khiển</a:t>
            </a:r>
            <a:endParaRPr lang="en-US"/>
          </a:p>
          <a:p>
            <a:pPr marL="525463">
              <a:spcBef>
                <a:spcPts val="664"/>
              </a:spcBef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Toán tử điều kiện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Sử dụng cặp ký hiệu ? và : để có loại toán tử này. </a:t>
            </a:r>
            <a:endParaRPr lang="en-US"/>
          </a:p>
          <a:p>
            <a:r>
              <a:rPr lang="vi-VN"/>
              <a:t>Xét biểu thức sau:</a:t>
            </a:r>
            <a:br>
              <a:rPr lang="vi-VN"/>
            </a:br>
            <a:r>
              <a:rPr lang="en-US"/>
              <a:t>					</a:t>
            </a:r>
            <a:r>
              <a:rPr lang="vi-VN"/>
              <a:t>$a ? $b : $c</a:t>
            </a:r>
            <a:endParaRPr lang="en-US"/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419600"/>
            <a:ext cx="375158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308149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Toán tử điều kiện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Sử dụng cặp ký hiệu ? và : để có loại toán tử này. </a:t>
            </a:r>
            <a:endParaRPr lang="en-US"/>
          </a:p>
          <a:p>
            <a:r>
              <a:rPr lang="vi-VN"/>
              <a:t>Xét biểu thức sau:</a:t>
            </a:r>
            <a:br>
              <a:rPr lang="vi-VN"/>
            </a:br>
            <a:r>
              <a:rPr lang="en-US"/>
              <a:t>					</a:t>
            </a:r>
            <a:r>
              <a:rPr lang="vi-VN"/>
              <a:t>$a ? $b : $c</a:t>
            </a:r>
            <a:endParaRPr lang="en-US"/>
          </a:p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4419600"/>
            <a:ext cx="375158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1" y="4038600"/>
            <a:ext cx="446090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615507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hàm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chuỗi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Toán tử nối chuỗi: dùng dấu chấm "."</a:t>
            </a:r>
            <a:endParaRPr lang="en-US"/>
          </a:p>
          <a:p>
            <a:pPr algn="just"/>
            <a:endParaRPr lang="en-US"/>
          </a:p>
          <a:p>
            <a:pPr marL="0" indent="0" algn="just">
              <a:buNone/>
            </a:pPr>
            <a:r>
              <a:rPr lang="en-US" err="1"/>
              <a:t>Chú</a:t>
            </a:r>
            <a:r>
              <a:rPr lang="en-US"/>
              <a:t> ý: </a:t>
            </a:r>
            <a:r>
              <a:rPr lang="vi-VN"/>
              <a:t>Phân biệt dấu nháy đơn và nháy kép</a:t>
            </a:r>
            <a:endParaRPr lang="en-US"/>
          </a:p>
          <a:p>
            <a:pPr algn="just"/>
            <a:r>
              <a:rPr lang="vi-VN"/>
              <a:t>Hàm xử lý chuỗi thông dụng</a:t>
            </a:r>
          </a:p>
          <a:p>
            <a:pPr algn="just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  <p:graphicFrame>
        <p:nvGraphicFramePr>
          <p:cNvPr id="6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11402"/>
              </p:ext>
            </p:extLst>
          </p:nvPr>
        </p:nvGraphicFramePr>
        <p:xfrm>
          <a:off x="1710483" y="4724400"/>
          <a:ext cx="7452994" cy="114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printf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355">
                        <a:lnSpc>
                          <a:spcPts val="2620"/>
                        </a:lnSpc>
                      </a:pPr>
                      <a:r>
                        <a:rPr sz="2400" spc="-5">
                          <a:latin typeface="Times New Roman"/>
                          <a:cs typeface="Times New Roman"/>
                        </a:rPr>
                        <a:t>trim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ts val="2620"/>
                        </a:lnSpc>
                      </a:pPr>
                      <a:r>
                        <a:rPr sz="2400" spc="-5">
                          <a:latin typeface="Times New Roman"/>
                          <a:cs typeface="Times New Roman"/>
                        </a:rPr>
                        <a:t>strtolower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spc="-5">
                          <a:latin typeface="Times New Roman"/>
                          <a:cs typeface="Times New Roman"/>
                        </a:rPr>
                        <a:t>str_pad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3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str_replace</a:t>
                      </a:r>
                    </a:p>
                  </a:txBody>
                  <a:tcPr marL="0" marR="0" marT="127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strtoupper</a:t>
                      </a:r>
                    </a:p>
                  </a:txBody>
                  <a:tcPr marL="0" marR="0" marT="127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spc="-5">
                          <a:latin typeface="Times New Roman"/>
                          <a:cs typeface="Times New Roman"/>
                        </a:rPr>
                        <a:t>strlen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08355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spc="-5">
                          <a:latin typeface="Times New Roman"/>
                          <a:cs typeface="Times New Roman"/>
                        </a:rPr>
                        <a:t>substr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 spc="-5">
                          <a:latin typeface="Times New Roman"/>
                          <a:cs typeface="Times New Roman"/>
                        </a:rPr>
                        <a:t>strcasecmp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820"/>
                        </a:lnSpc>
                        <a:spcBef>
                          <a:spcPts val="5"/>
                        </a:spcBef>
                      </a:pPr>
                      <a:r>
                        <a:rPr sz="2400">
                          <a:latin typeface="Times New Roman"/>
                          <a:cs typeface="Times New Roman"/>
                        </a:rPr>
                        <a:t>…</a:t>
                      </a:r>
                    </a:p>
                  </a:txBody>
                  <a:tcPr marL="0" marR="0" marT="635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7612" y="2743200"/>
            <a:ext cx="93726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200">
                <a:latin typeface="Courier New" pitchFamily="49" charset="0"/>
                <a:cs typeface="Courier New" pitchFamily="49" charset="0"/>
              </a:rPr>
              <a:t>$str = "Hello"." World";//$str = “Hello World”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8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CÁC CẤU TRÚC ĐIỀU KHIỂN</a:t>
            </a: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kiện</a:t>
            </a:r>
            <a:r>
              <a:rPr lang="en-US"/>
              <a:t> if…</a:t>
            </a:r>
            <a:r>
              <a:rPr lang="en-US" err="1"/>
              <a:t>elseif</a:t>
            </a:r>
            <a:r>
              <a:rPr lang="en-US"/>
              <a:t>…else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2667000"/>
            <a:ext cx="7526020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91595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6812" y="2667000"/>
            <a:ext cx="6781800" cy="335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$a = 1; $b = 2;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if ($a &gt; $b) {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    echo "a is bigger than b";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} else if ($a == $b) {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    echo "a is equal to b";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    echo "a is smaller than b";</a:t>
            </a:r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6412" y="5257800"/>
            <a:ext cx="4191000" cy="762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is smaller than b</a:t>
            </a:r>
            <a:endParaRPr lang="en-US" sz="22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27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err="1"/>
              <a:t>Cấu</a:t>
            </a:r>
            <a:r>
              <a:rPr lang="en-US" altLang="en-US"/>
              <a:t> </a:t>
            </a:r>
            <a:r>
              <a:rPr lang="en-US" altLang="en-US" err="1"/>
              <a:t>trúc</a:t>
            </a:r>
            <a:r>
              <a:rPr lang="en-US" altLang="en-US"/>
              <a:t> switch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1905000"/>
            <a:ext cx="60864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470238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Ví</a:t>
            </a:r>
            <a:r>
              <a:rPr lang="en-US" altLang="en-US"/>
              <a:t> </a:t>
            </a:r>
            <a:r>
              <a:rPr lang="en-US" altLang="en-US" err="1"/>
              <a:t>dụ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1012" y="2819400"/>
            <a:ext cx="64008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 b="1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$i ="banana";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switch ($i) {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    case "banana":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        echo "i is banana"; break;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    case "orange":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        echo "i is orange"; break;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    case "mango":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        echo "i is mango"; break;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2612" y="4876800"/>
            <a:ext cx="36576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 is banana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7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Vòng</a:t>
            </a:r>
            <a:r>
              <a:rPr lang="en-US" altLang="en-US"/>
              <a:t> </a:t>
            </a:r>
            <a:r>
              <a:rPr lang="en-US" altLang="en-US" err="1"/>
              <a:t>lặp</a:t>
            </a:r>
            <a:r>
              <a:rPr lang="en-US" altLang="en-US"/>
              <a:t> for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: </a:t>
            </a:r>
          </a:p>
          <a:p>
            <a:pPr marL="393700" lvl="1" indent="0">
              <a:buNone/>
            </a:pPr>
            <a:r>
              <a:rPr lang="vi-VN"/>
              <a:t>for (</a:t>
            </a:r>
            <a:r>
              <a:rPr lang="vi-VN" i="1"/>
              <a:t>giá trị khởi tạo</a:t>
            </a:r>
            <a:r>
              <a:rPr lang="vi-VN"/>
              <a:t>; </a:t>
            </a:r>
            <a:r>
              <a:rPr lang="vi-VN" i="1"/>
              <a:t>điều kiện </a:t>
            </a:r>
            <a:r>
              <a:rPr lang="vi-VN"/>
              <a:t>; </a:t>
            </a:r>
            <a:r>
              <a:rPr lang="en-US" i="1" err="1"/>
              <a:t>tăng</a:t>
            </a:r>
            <a:r>
              <a:rPr lang="en-US" i="1"/>
              <a:t> </a:t>
            </a:r>
            <a:r>
              <a:rPr lang="en-US" i="1" err="1"/>
              <a:t>hoặc</a:t>
            </a:r>
            <a:r>
              <a:rPr lang="en-US" i="1"/>
              <a:t> </a:t>
            </a:r>
            <a:r>
              <a:rPr lang="en-US" i="1" err="1"/>
              <a:t>giảm</a:t>
            </a:r>
            <a:r>
              <a:rPr lang="en-US" i="1"/>
              <a:t> </a:t>
            </a:r>
            <a:r>
              <a:rPr lang="vi-VN" i="1"/>
              <a:t>giá trị</a:t>
            </a:r>
            <a:r>
              <a:rPr lang="vi-VN"/>
              <a:t>) { </a:t>
            </a:r>
            <a:endParaRPr lang="en-US"/>
          </a:p>
          <a:p>
            <a:pPr marL="393700" lvl="1" indent="0">
              <a:buNone/>
            </a:pPr>
            <a:r>
              <a:rPr lang="en-US" i="1"/>
              <a:t>	//</a:t>
            </a:r>
            <a:r>
              <a:rPr lang="vi-VN" i="1"/>
              <a:t>Code được thực thi</a:t>
            </a:r>
            <a:r>
              <a:rPr lang="vi-VN"/>
              <a:t>; </a:t>
            </a:r>
            <a:endParaRPr lang="en-US"/>
          </a:p>
          <a:p>
            <a:pPr marL="393700" lvl="1" indent="0">
              <a:buNone/>
            </a:pPr>
            <a:r>
              <a:rPr lang="vi-VN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1A5EBA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(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giá trị khởi tạo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điều kiện dừng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điều chỉnh giá trị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) { </a:t>
            </a:r>
            <a:r>
              <a:rPr kumimoji="0" lang="en-US" sz="10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Code được thực thi</a:t>
            </a: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; }</a:t>
            </a: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67047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Ví</a:t>
            </a:r>
            <a:r>
              <a:rPr lang="en-US" altLang="en-US"/>
              <a:t> </a:t>
            </a:r>
            <a:r>
              <a:rPr lang="en-US" altLang="en-US" err="1"/>
              <a:t>dụ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1012" y="2819400"/>
            <a:ext cx="64008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200" b="1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for ($x = 0; $x &lt;= 5; $x++) {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   echo "The number is: $x &lt;</a:t>
            </a:r>
            <a:r>
              <a:rPr lang="en-US" sz="220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22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6012" y="2797628"/>
            <a:ext cx="2819400" cy="24384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0</a:t>
            </a:r>
            <a:b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1</a:t>
            </a:r>
            <a:b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2</a:t>
            </a:r>
            <a:b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3</a:t>
            </a:r>
            <a:b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4</a:t>
            </a:r>
            <a:b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number is: 5</a:t>
            </a:r>
          </a:p>
        </p:txBody>
      </p:sp>
    </p:spTree>
    <p:extLst>
      <p:ext uri="{BB962C8B-B14F-4D97-AF65-F5344CB8AC3E}">
        <p14:creationId xmlns:p14="http://schemas.microsoft.com/office/powerpoint/2010/main" val="266997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463" algn="just">
              <a:spcBef>
                <a:spcPts val="664"/>
              </a:spcBef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k</a:t>
            </a:r>
            <a:r>
              <a:rPr lang="vi-VN"/>
              <a:t>iểu dữ liệu,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PHP</a:t>
            </a:r>
            <a:endParaRPr lang="en-US"/>
          </a:p>
          <a:p>
            <a:pPr marL="525463" algn="just">
              <a:spcBef>
                <a:spcPts val="664"/>
              </a:spcBef>
            </a:pPr>
            <a:r>
              <a:rPr lang="en-US" err="1"/>
              <a:t>Nắm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if, for, while</a:t>
            </a:r>
          </a:p>
          <a:p>
            <a:pPr marL="0" indent="0">
              <a:buNone/>
            </a:pPr>
            <a:r>
              <a:rPr lang="en-US" sz="3600"/>
              <a:t>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Vòng</a:t>
            </a:r>
            <a:r>
              <a:rPr lang="en-US" altLang="en-US"/>
              <a:t> </a:t>
            </a:r>
            <a:r>
              <a:rPr lang="en-US" altLang="en-US" err="1"/>
              <a:t>lặp</a:t>
            </a:r>
            <a:r>
              <a:rPr lang="en-US" altLang="en-US"/>
              <a:t>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en-US" err="1"/>
              <a:t>Cú</a:t>
            </a:r>
            <a:r>
              <a:rPr lang="en-US" altLang="en-US"/>
              <a:t> </a:t>
            </a:r>
            <a:r>
              <a:rPr lang="en-US" altLang="en-US" err="1"/>
              <a:t>pháp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2981855"/>
            <a:ext cx="3009899" cy="122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24" y="1967035"/>
            <a:ext cx="4243387" cy="359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94812" y="3429000"/>
            <a:ext cx="2590800" cy="7786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$tong???</a:t>
            </a:r>
          </a:p>
        </p:txBody>
      </p:sp>
    </p:spTree>
    <p:extLst>
      <p:ext uri="{BB962C8B-B14F-4D97-AF65-F5344CB8AC3E}">
        <p14:creationId xmlns:p14="http://schemas.microsoft.com/office/powerpoint/2010/main" val="121370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Vòng</a:t>
            </a:r>
            <a:r>
              <a:rPr lang="en-US" altLang="en-US"/>
              <a:t> </a:t>
            </a:r>
            <a:r>
              <a:rPr lang="en-US" altLang="en-US" err="1"/>
              <a:t>lặp</a:t>
            </a:r>
            <a:r>
              <a:rPr lang="en-US" altLang="en-US"/>
              <a:t>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en-US" err="1"/>
              <a:t>Cú</a:t>
            </a:r>
            <a:r>
              <a:rPr lang="en-US" altLang="en-US"/>
              <a:t> </a:t>
            </a:r>
            <a:r>
              <a:rPr lang="en-US" altLang="en-US" err="1"/>
              <a:t>pháp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94812" y="3429000"/>
            <a:ext cx="2590800" cy="7786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$tong???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2970468"/>
            <a:ext cx="2793250" cy="123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2" y="2254250"/>
            <a:ext cx="3735841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08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Vòng</a:t>
            </a:r>
            <a:r>
              <a:rPr lang="en-US"/>
              <a:t> </a:t>
            </a:r>
            <a:r>
              <a:rPr lang="en-US" err="1"/>
              <a:t>lặp</a:t>
            </a:r>
            <a:r>
              <a:rPr lang="en-US"/>
              <a:t> </a:t>
            </a:r>
            <a:r>
              <a:rPr lang="en-US" err="1"/>
              <a:t>foreach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Cú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:</a:t>
            </a:r>
          </a:p>
          <a:p>
            <a:pPr lvl="1">
              <a:spcBef>
                <a:spcPts val="0"/>
              </a:spcBef>
            </a:pPr>
            <a:r>
              <a:rPr lang="en-US"/>
              <a:t>$variable: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lặp</a:t>
            </a:r>
            <a:r>
              <a:rPr lang="en-US"/>
              <a:t> </a:t>
            </a:r>
          </a:p>
          <a:p>
            <a:pPr lvl="1">
              <a:spcBef>
                <a:spcPts val="0"/>
              </a:spcBef>
            </a:pPr>
            <a:r>
              <a:rPr lang="en-US"/>
              <a:t>$key: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key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mảng</a:t>
            </a:r>
            <a:r>
              <a:rPr lang="en-US"/>
              <a:t> </a:t>
            </a:r>
            <a:r>
              <a:rPr lang="en-US" err="1"/>
              <a:t>hoặc</a:t>
            </a:r>
            <a:r>
              <a:rPr lang="en-US"/>
              <a:t> properties </a:t>
            </a:r>
            <a:r>
              <a:rPr lang="en-US" err="1"/>
              <a:t>của</a:t>
            </a:r>
            <a:r>
              <a:rPr lang="en-US"/>
              <a:t> object</a:t>
            </a:r>
          </a:p>
          <a:p>
            <a:pPr lvl="1">
              <a:spcBef>
                <a:spcPts val="0"/>
              </a:spcBef>
            </a:pPr>
            <a:r>
              <a:rPr lang="en-US"/>
              <a:t>$value: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mảng</a:t>
            </a:r>
            <a:r>
              <a:rPr lang="en-US"/>
              <a:t>, object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2812" y="2552700"/>
            <a:ext cx="5715000" cy="148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 b="1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80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($variable as $key =&gt; $value) {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// code...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8813" y="2552700"/>
            <a:ext cx="4495799" cy="1447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 b="1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($variable as $value) {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   // code...</a:t>
            </a: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}   </a:t>
            </a:r>
          </a:p>
          <a:p>
            <a:r>
              <a:rPr lang="en-US" sz="18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414998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4" y="990600"/>
            <a:ext cx="7824788" cy="500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282976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066800"/>
            <a:ext cx="6324600" cy="495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1" y="2209800"/>
            <a:ext cx="389324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007465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463">
              <a:spcBef>
                <a:spcPts val="664"/>
              </a:spcBef>
            </a:pP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PHP</a:t>
            </a:r>
            <a:endParaRPr lang="vi-VN"/>
          </a:p>
          <a:p>
            <a:pPr marL="525463">
              <a:spcBef>
                <a:spcPts val="664"/>
              </a:spcBef>
            </a:pPr>
            <a:r>
              <a:rPr lang="en-US" err="1"/>
              <a:t>Các</a:t>
            </a:r>
            <a:r>
              <a:rPr lang="en-US"/>
              <a:t> </a:t>
            </a:r>
            <a:r>
              <a:rPr lang="vi-VN"/>
              <a:t>Kiểu dữ liệu</a:t>
            </a:r>
            <a:endParaRPr lang="en-US"/>
          </a:p>
          <a:p>
            <a:pPr marL="525463">
              <a:spcBef>
                <a:spcPts val="664"/>
              </a:spcBef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phép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PHP</a:t>
            </a:r>
            <a:endParaRPr lang="en-US"/>
          </a:p>
          <a:p>
            <a:pPr marL="525463">
              <a:spcBef>
                <a:spcPts val="664"/>
              </a:spcBef>
            </a:pPr>
            <a:r>
              <a:rPr lang="vi-VN"/>
              <a:t>Các cấu trúc điều khiển</a:t>
            </a:r>
            <a:endParaRPr lang="en-US"/>
          </a:p>
          <a:p>
            <a:pPr marL="0" indent="0" algn="just">
              <a:buNone/>
            </a:pPr>
            <a:endParaRPr lang="en-US"/>
          </a:p>
          <a:p>
            <a:pPr algn="just"/>
            <a:endParaRPr lang="vi-VN"/>
          </a:p>
          <a:p>
            <a:pPr algn="just"/>
            <a:endParaRPr lang="vi-VN"/>
          </a:p>
          <a:p>
            <a:pPr algn="just"/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8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err="1">
                <a:hlinkClick r:id="rId2" action="ppaction://hlinkfile"/>
              </a:rPr>
              <a:t>Bài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thực</a:t>
            </a:r>
            <a:r>
              <a:rPr lang="en-US" sz="3600">
                <a:hlinkClick r:id="rId2" action="ppaction://hlinkfile"/>
              </a:rPr>
              <a:t> </a:t>
            </a:r>
            <a:r>
              <a:rPr lang="en-US" sz="3600" err="1">
                <a:hlinkClick r:id="rId2" action="ppaction://hlinkfile"/>
              </a:rPr>
              <a:t>hành</a:t>
            </a:r>
            <a:r>
              <a:rPr lang="en-US" sz="3600">
                <a:hlinkClick r:id="rId2" action="ppaction://hlinkfile"/>
              </a:rPr>
              <a:t> 2.1</a:t>
            </a:r>
            <a:endParaRPr lang="en-US" sz="3600"/>
          </a:p>
          <a:p>
            <a:r>
              <a:rPr lang="en-US" sz="3600" err="1">
                <a:hlinkClick r:id="rId3" action="ppaction://hlinkfile"/>
              </a:rPr>
              <a:t>Bài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thực</a:t>
            </a:r>
            <a:r>
              <a:rPr lang="en-US" sz="3600">
                <a:hlinkClick r:id="rId3" action="ppaction://hlinkfile"/>
              </a:rPr>
              <a:t> </a:t>
            </a:r>
            <a:r>
              <a:rPr lang="en-US" sz="3600" err="1">
                <a:hlinkClick r:id="rId3" action="ppaction://hlinkfile"/>
              </a:rPr>
              <a:t>hành</a:t>
            </a:r>
            <a:r>
              <a:rPr lang="en-US" sz="3600">
                <a:hlinkClick r:id="rId3" action="ppaction://hlinkfile"/>
              </a:rPr>
              <a:t> 2.2</a:t>
            </a:r>
            <a:endParaRPr lang="en-US" sz="3600"/>
          </a:p>
          <a:p>
            <a:r>
              <a:rPr lang="en-US" sz="3600" err="1">
                <a:hlinkClick r:id="rId4" action="ppaction://hlinkfile"/>
              </a:rPr>
              <a:t>Bài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thực</a:t>
            </a:r>
            <a:r>
              <a:rPr lang="en-US" sz="3600">
                <a:hlinkClick r:id="rId4" action="ppaction://hlinkfile"/>
              </a:rPr>
              <a:t> </a:t>
            </a:r>
            <a:r>
              <a:rPr lang="en-US" sz="3600" err="1">
                <a:hlinkClick r:id="rId4" action="ppaction://hlinkfile"/>
              </a:rPr>
              <a:t>hành</a:t>
            </a:r>
            <a:r>
              <a:rPr lang="en-US" sz="3600">
                <a:hlinkClick r:id="rId4" action="ppaction://hlinkfile"/>
              </a:rPr>
              <a:t> 2.3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 err="1"/>
              <a:t>Câu</a:t>
            </a:r>
            <a:r>
              <a:rPr lang="en-US"/>
              <a:t> hỏi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luận</a:t>
            </a:r>
            <a:endParaRPr lang="en-US"/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600" b="1">
                <a:latin typeface="Tahoma" panose="020B0604030504040204" pitchFamily="34" charset="0"/>
                <a:cs typeface="Tahoma" panose="020B0604030504040204" pitchFamily="34" charset="0"/>
              </a:rPr>
              <a:t>NGÔN NGỮ LẬP TRÌNH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/>
          <a:p>
            <a:pPr algn="just"/>
            <a:r>
              <a:rPr lang="vi-VN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vi-VN"/>
              <a:t> ngôn ngữ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phía</a:t>
            </a:r>
            <a:r>
              <a:rPr lang="en-US"/>
              <a:t> </a:t>
            </a:r>
            <a:r>
              <a:rPr lang="vi-VN"/>
              <a:t>server-side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Web</a:t>
            </a:r>
            <a:endParaRPr lang="vi-VN"/>
          </a:p>
          <a:p>
            <a:pPr algn="just"/>
            <a:r>
              <a:rPr lang="vi-VN"/>
              <a:t>Tập tin PHP có phần mở rộng là 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/>
          <a:p>
            <a:pPr algn="just"/>
            <a:r>
              <a:rPr lang="vi-VN"/>
              <a:t>Loại hệ thống chuyên về Diễn đàn</a:t>
            </a:r>
            <a:endParaRPr lang="en-US"/>
          </a:p>
          <a:p>
            <a:pPr algn="just"/>
            <a:r>
              <a:rPr lang="vi-VN"/>
              <a:t>Loại hệ thống chuyên về Blog</a:t>
            </a:r>
            <a:endParaRPr lang="en-US"/>
          </a:p>
          <a:p>
            <a:pPr algn="just"/>
            <a:r>
              <a:rPr lang="vi-VN"/>
              <a:t>Loại hệ thống về thương mại điện tử </a:t>
            </a:r>
            <a:endParaRPr lang="en-US"/>
          </a:p>
          <a:p>
            <a:pPr algn="just"/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đào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tuyến</a:t>
            </a:r>
            <a:endParaRPr lang="vi-VN"/>
          </a:p>
          <a:p>
            <a:r>
              <a:rPr lang="vi-VN"/>
              <a:t>Loại hệ thống chuyên về </a:t>
            </a:r>
            <a:r>
              <a:rPr lang="en-US"/>
              <a:t>q</a:t>
            </a:r>
            <a:r>
              <a:rPr lang="vi-VN"/>
              <a:t>uản trị nội dung, cổng thông tin</a:t>
            </a:r>
          </a:p>
          <a:p>
            <a:pPr algn="just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4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Ưu </a:t>
            </a:r>
            <a:r>
              <a:rPr lang="vi-VN" spc="-5"/>
              <a:t>điểm </a:t>
            </a:r>
            <a:r>
              <a:rPr lang="vi-VN"/>
              <a:t>của</a:t>
            </a:r>
            <a:r>
              <a:rPr lang="vi-VN" spc="-60"/>
              <a:t> </a:t>
            </a:r>
            <a:r>
              <a:rPr lang="vi-VN"/>
              <a:t>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mở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cộng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PHP</a:t>
            </a:r>
          </a:p>
          <a:p>
            <a:pPr>
              <a:spcBef>
                <a:spcPts val="0"/>
              </a:spcBef>
            </a:pP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phong</a:t>
            </a:r>
            <a:r>
              <a:rPr lang="en-US"/>
              <a:t> </a:t>
            </a:r>
            <a:r>
              <a:rPr lang="en-US" err="1"/>
              <a:t>phú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nối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đối</a:t>
            </a:r>
            <a:r>
              <a:rPr lang="en-US"/>
              <a:t> </a:t>
            </a:r>
            <a:r>
              <a:rPr lang="en-US" err="1"/>
              <a:t>tượng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mật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err="1"/>
              <a:t>Khả</a:t>
            </a:r>
            <a:r>
              <a:rPr lang="en-US"/>
              <a:t> </a:t>
            </a:r>
            <a:r>
              <a:rPr lang="en-US" err="1"/>
              <a:t>năng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</a:t>
            </a:r>
            <a:r>
              <a:rPr lang="en-US" err="1"/>
              <a:t>rộng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0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33400"/>
            <a:ext cx="10969943" cy="1143000"/>
          </a:xfrm>
        </p:spPr>
        <p:txBody>
          <a:bodyPr/>
          <a:lstStyle/>
          <a:p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828800"/>
            <a:ext cx="10969943" cy="4389120"/>
          </a:xfrm>
        </p:spPr>
        <p:txBody>
          <a:bodyPr/>
          <a:lstStyle/>
          <a:p>
            <a:pPr algn="just"/>
            <a:r>
              <a:rPr lang="en-US" err="1"/>
              <a:t>Kiểu</a:t>
            </a:r>
            <a:r>
              <a:rPr lang="en-US"/>
              <a:t> Boolean: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hai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TRUE </a:t>
            </a:r>
            <a:r>
              <a:rPr lang="en-US" err="1"/>
              <a:t>và</a:t>
            </a:r>
            <a:r>
              <a:rPr lang="en-US"/>
              <a:t> FALSE</a:t>
            </a:r>
          </a:p>
          <a:p>
            <a:pPr algn="just"/>
            <a:r>
              <a:rPr lang="en-US" err="1"/>
              <a:t>Kiểu</a:t>
            </a:r>
            <a:r>
              <a:rPr lang="en-US"/>
              <a:t> Integer (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):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,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lục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bát</a:t>
            </a:r>
            <a:r>
              <a:rPr lang="en-US"/>
              <a:t> </a:t>
            </a:r>
            <a:r>
              <a:rPr lang="en-US" err="1"/>
              <a:t>phân</a:t>
            </a:r>
            <a:endParaRPr lang="en-US"/>
          </a:p>
          <a:p>
            <a:pPr algn="just"/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 </a:t>
            </a:r>
          </a:p>
          <a:p>
            <a:pPr lvl="1" algn="just"/>
            <a:r>
              <a:rPr lang="en-US"/>
              <a:t>567 //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phân</a:t>
            </a:r>
            <a:endParaRPr lang="en-US"/>
          </a:p>
          <a:p>
            <a:pPr lvl="1" algn="just"/>
            <a:r>
              <a:rPr lang="en-US"/>
              <a:t>0567 //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bát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(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bằng</a:t>
            </a:r>
            <a:r>
              <a:rPr lang="en-US"/>
              <a:t> 0)</a:t>
            </a:r>
          </a:p>
          <a:p>
            <a:pPr algn="just"/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FB2FA2E98E38140B43C60DB40DB560B" ma:contentTypeVersion="2" ma:contentTypeDescription="Tạo tài liệu mới." ma:contentTypeScope="" ma:versionID="d8d057f4a107f0a4ea732104af9c8a99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f5cc7a658a8f796506db65758afd955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1BB3B1-AAD0-4495-9F03-FA7028A99AA9}"/>
</file>

<file path=customXml/itemProps2.xml><?xml version="1.0" encoding="utf-8"?>
<ds:datastoreItem xmlns:ds="http://schemas.openxmlformats.org/officeDocument/2006/customXml" ds:itemID="{A7B3B818-EC15-497C-9D45-D57109071C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A91495-4AEF-454E-B1F9-6F185F0D04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Application>Microsoft Office PowerPoint</Application>
  <PresentationFormat>Custom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Presentation on brainstorming</vt:lpstr>
      <vt:lpstr> LẬP TRÌNH PHP CƠ BẢN</vt:lpstr>
      <vt:lpstr>Nội dung</vt:lpstr>
      <vt:lpstr>Mục tiêu</vt:lpstr>
      <vt:lpstr>PowerPoint Presentation</vt:lpstr>
      <vt:lpstr>PHP là gì?</vt:lpstr>
      <vt:lpstr>Các hệ thống xây dựng bằng PHP</vt:lpstr>
      <vt:lpstr>Ưu điểm của PHP</vt:lpstr>
      <vt:lpstr>PowerPoint Presentation</vt:lpstr>
      <vt:lpstr>Kiểu dữ liệu</vt:lpstr>
      <vt:lpstr>PowerPoint Presentation</vt:lpstr>
      <vt:lpstr>PowerPoint Presentation</vt:lpstr>
      <vt:lpstr>Hàm liên quan đến kiểu dữ liệu</vt:lpstr>
      <vt:lpstr>PowerPoint Presentation</vt:lpstr>
      <vt:lpstr>Gồm 5 toán tử sau:</vt:lpstr>
      <vt:lpstr>Toán tử số học</vt:lpstr>
      <vt:lpstr>Ví dụ</vt:lpstr>
      <vt:lpstr>Toán tử so sánh</vt:lpstr>
      <vt:lpstr>Toán tử logic</vt:lpstr>
      <vt:lpstr>Các toán tử gán</vt:lpstr>
      <vt:lpstr>Toán tử điều kiện</vt:lpstr>
      <vt:lpstr>Toán tử điều kiện</vt:lpstr>
      <vt:lpstr>Các hàm liên quan đến chuỗi</vt:lpstr>
      <vt:lpstr>PowerPoint Presentation</vt:lpstr>
      <vt:lpstr>Cấu trúc điều kiện if…elseif…else</vt:lpstr>
      <vt:lpstr>Ví dụ</vt:lpstr>
      <vt:lpstr>Cấu trúc switch case</vt:lpstr>
      <vt:lpstr>Ví dụ</vt:lpstr>
      <vt:lpstr>Vòng lặp for</vt:lpstr>
      <vt:lpstr>Ví dụ</vt:lpstr>
      <vt:lpstr>Vòng lặp while</vt:lpstr>
      <vt:lpstr>Vòng lặp do while</vt:lpstr>
      <vt:lpstr>Vòng lặp foreach</vt:lpstr>
      <vt:lpstr>PowerPoint Presentation</vt:lpstr>
      <vt:lpstr>PowerPoint Presentation</vt:lpstr>
      <vt:lpstr>Tóm tắt</vt:lpstr>
      <vt:lpstr>Bài tập thực hành</vt:lpstr>
      <vt:lpstr>Câu hỏi và thảo luận</vt:lpstr>
    </vt:vector>
  </TitlesOfParts>
  <Company>FSS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revision>1</cp:revision>
  <dcterms:created xsi:type="dcterms:W3CDTF">2006-09-11T03:31:34Z</dcterms:created>
  <dcterms:modified xsi:type="dcterms:W3CDTF">2020-12-17T07:50:34Z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