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5" r:id="rId4"/>
  </p:sldMasterIdLst>
  <p:notesMasterIdLst>
    <p:notesMasterId r:id="rId52"/>
  </p:notesMasterIdLst>
  <p:sldIdLst>
    <p:sldId id="256" r:id="rId5"/>
    <p:sldId id="553" r:id="rId6"/>
    <p:sldId id="552" r:id="rId7"/>
    <p:sldId id="607" r:id="rId8"/>
    <p:sldId id="639" r:id="rId9"/>
    <p:sldId id="647" r:id="rId10"/>
    <p:sldId id="648" r:id="rId11"/>
    <p:sldId id="649" r:id="rId12"/>
    <p:sldId id="650" r:id="rId13"/>
    <p:sldId id="651" r:id="rId14"/>
    <p:sldId id="652" r:id="rId15"/>
    <p:sldId id="653" r:id="rId16"/>
    <p:sldId id="616" r:id="rId17"/>
    <p:sldId id="610" r:id="rId18"/>
    <p:sldId id="655" r:id="rId19"/>
    <p:sldId id="656" r:id="rId20"/>
    <p:sldId id="657" r:id="rId21"/>
    <p:sldId id="654" r:id="rId22"/>
    <p:sldId id="638" r:id="rId23"/>
    <p:sldId id="646" r:id="rId24"/>
    <p:sldId id="658" r:id="rId25"/>
    <p:sldId id="660" r:id="rId26"/>
    <p:sldId id="661" r:id="rId27"/>
    <p:sldId id="662" r:id="rId28"/>
    <p:sldId id="663" r:id="rId29"/>
    <p:sldId id="664" r:id="rId30"/>
    <p:sldId id="665" r:id="rId31"/>
    <p:sldId id="666" r:id="rId32"/>
    <p:sldId id="667" r:id="rId33"/>
    <p:sldId id="611" r:id="rId34"/>
    <p:sldId id="621" r:id="rId35"/>
    <p:sldId id="681" r:id="rId36"/>
    <p:sldId id="671" r:id="rId37"/>
    <p:sldId id="672" r:id="rId38"/>
    <p:sldId id="673" r:id="rId39"/>
    <p:sldId id="674" r:id="rId40"/>
    <p:sldId id="675" r:id="rId41"/>
    <p:sldId id="676" r:id="rId42"/>
    <p:sldId id="677" r:id="rId43"/>
    <p:sldId id="678" r:id="rId44"/>
    <p:sldId id="679" r:id="rId45"/>
    <p:sldId id="668" r:id="rId46"/>
    <p:sldId id="670" r:id="rId47"/>
    <p:sldId id="612" r:id="rId48"/>
    <p:sldId id="640" r:id="rId49"/>
    <p:sldId id="479" r:id="rId50"/>
    <p:sldId id="637" r:id="rId51"/>
  </p:sldIdLst>
  <p:sldSz cx="12188825" cy="6858000"/>
  <p:notesSz cx="6858000" cy="9144000"/>
  <p:defaultTextStyle>
    <a:defPPr>
      <a:defRPr lang="en-US"/>
    </a:defPPr>
    <a:lvl1pPr algn="l" rtl="0" fontAlgn="base">
      <a:spcBef>
        <a:spcPct val="0"/>
      </a:spcBef>
      <a:spcAft>
        <a:spcPct val="0"/>
      </a:spcAft>
      <a:defRPr sz="4400" kern="1200">
        <a:solidFill>
          <a:schemeClr val="tx2"/>
        </a:solidFill>
        <a:latin typeface="Tahoma" pitchFamily="34" charset="0"/>
        <a:ea typeface="+mn-ea"/>
        <a:cs typeface="Arial" pitchFamily="34" charset="0"/>
      </a:defRPr>
    </a:lvl1pPr>
    <a:lvl2pPr marL="457200" algn="l" rtl="0" fontAlgn="base">
      <a:spcBef>
        <a:spcPct val="0"/>
      </a:spcBef>
      <a:spcAft>
        <a:spcPct val="0"/>
      </a:spcAft>
      <a:defRPr sz="4400" kern="1200">
        <a:solidFill>
          <a:schemeClr val="tx2"/>
        </a:solidFill>
        <a:latin typeface="Tahoma" pitchFamily="34" charset="0"/>
        <a:ea typeface="+mn-ea"/>
        <a:cs typeface="Arial" pitchFamily="34" charset="0"/>
      </a:defRPr>
    </a:lvl2pPr>
    <a:lvl3pPr marL="914400" algn="l" rtl="0" fontAlgn="base">
      <a:spcBef>
        <a:spcPct val="0"/>
      </a:spcBef>
      <a:spcAft>
        <a:spcPct val="0"/>
      </a:spcAft>
      <a:defRPr sz="4400" kern="1200">
        <a:solidFill>
          <a:schemeClr val="tx2"/>
        </a:solidFill>
        <a:latin typeface="Tahoma" pitchFamily="34" charset="0"/>
        <a:ea typeface="+mn-ea"/>
        <a:cs typeface="Arial" pitchFamily="34" charset="0"/>
      </a:defRPr>
    </a:lvl3pPr>
    <a:lvl4pPr marL="1371600" algn="l" rtl="0" fontAlgn="base">
      <a:spcBef>
        <a:spcPct val="0"/>
      </a:spcBef>
      <a:spcAft>
        <a:spcPct val="0"/>
      </a:spcAft>
      <a:defRPr sz="4400" kern="1200">
        <a:solidFill>
          <a:schemeClr val="tx2"/>
        </a:solidFill>
        <a:latin typeface="Tahoma" pitchFamily="34" charset="0"/>
        <a:ea typeface="+mn-ea"/>
        <a:cs typeface="Arial" pitchFamily="34" charset="0"/>
      </a:defRPr>
    </a:lvl4pPr>
    <a:lvl5pPr marL="1828800" algn="l" rtl="0" fontAlgn="base">
      <a:spcBef>
        <a:spcPct val="0"/>
      </a:spcBef>
      <a:spcAft>
        <a:spcPct val="0"/>
      </a:spcAft>
      <a:defRPr sz="4400" kern="1200">
        <a:solidFill>
          <a:schemeClr val="tx2"/>
        </a:solidFill>
        <a:latin typeface="Tahoma" pitchFamily="34" charset="0"/>
        <a:ea typeface="+mn-ea"/>
        <a:cs typeface="Arial" pitchFamily="34" charset="0"/>
      </a:defRPr>
    </a:lvl5pPr>
    <a:lvl6pPr marL="2286000" algn="l" defTabSz="914400" rtl="0" eaLnBrk="1" latinLnBrk="0" hangingPunct="1">
      <a:defRPr sz="4400" kern="1200">
        <a:solidFill>
          <a:schemeClr val="tx2"/>
        </a:solidFill>
        <a:latin typeface="Tahoma" pitchFamily="34" charset="0"/>
        <a:ea typeface="+mn-ea"/>
        <a:cs typeface="Arial" pitchFamily="34" charset="0"/>
      </a:defRPr>
    </a:lvl6pPr>
    <a:lvl7pPr marL="2743200" algn="l" defTabSz="914400" rtl="0" eaLnBrk="1" latinLnBrk="0" hangingPunct="1">
      <a:defRPr sz="4400" kern="1200">
        <a:solidFill>
          <a:schemeClr val="tx2"/>
        </a:solidFill>
        <a:latin typeface="Tahoma" pitchFamily="34" charset="0"/>
        <a:ea typeface="+mn-ea"/>
        <a:cs typeface="Arial" pitchFamily="34" charset="0"/>
      </a:defRPr>
    </a:lvl7pPr>
    <a:lvl8pPr marL="3200400" algn="l" defTabSz="914400" rtl="0" eaLnBrk="1" latinLnBrk="0" hangingPunct="1">
      <a:defRPr sz="4400" kern="1200">
        <a:solidFill>
          <a:schemeClr val="tx2"/>
        </a:solidFill>
        <a:latin typeface="Tahoma" pitchFamily="34" charset="0"/>
        <a:ea typeface="+mn-ea"/>
        <a:cs typeface="Arial" pitchFamily="34" charset="0"/>
      </a:defRPr>
    </a:lvl8pPr>
    <a:lvl9pPr marL="3657600" algn="l" defTabSz="914400" rtl="0" eaLnBrk="1" latinLnBrk="0" hangingPunct="1">
      <a:defRPr sz="4400" kern="1200">
        <a:solidFill>
          <a:schemeClr val="tx2"/>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FF99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56632-4F8F-49E5-AC5F-C6F906015A6C}" v="1" dt="2020-12-19T07:38:09.919"/>
    <p1510:client id="{3DAE06DA-0833-4DAA-9960-B10D0288CB6A}" v="1" dt="2020-12-20T13:53:42.614"/>
    <p1510:client id="{900444DD-6A05-4A72-AFCD-316D3576E9EC}" v="2" dt="2020-12-19T08:21:51.711"/>
    <p1510:client id="{969490EB-9D21-44A8-AE76-E72804E0D9A8}" v="2" dt="2020-12-19T06:55:20.863"/>
    <p1510:client id="{F93109B0-09B2-49AC-809F-237F08165BF9}" v="6" dt="2020-12-19T08:36:11.2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39"/>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Dinh Quoc  Huy" userId="S::huy.ledinhquoc@phuxuan.edu.vn::31ba7c95-d76a-4eb8-88d0-ab4018f87d85" providerId="AD" clId="Web-{F93109B0-09B2-49AC-809F-237F08165BF9}"/>
    <pc:docChg chg="modSld">
      <pc:chgData name="Le Dinh Quoc  Huy" userId="S::huy.ledinhquoc@phuxuan.edu.vn::31ba7c95-d76a-4eb8-88d0-ab4018f87d85" providerId="AD" clId="Web-{F93109B0-09B2-49AC-809F-237F08165BF9}" dt="2020-12-19T08:36:11.243" v="5" actId="1076"/>
      <pc:docMkLst>
        <pc:docMk/>
      </pc:docMkLst>
      <pc:sldChg chg="modSp">
        <pc:chgData name="Le Dinh Quoc  Huy" userId="S::huy.ledinhquoc@phuxuan.edu.vn::31ba7c95-d76a-4eb8-88d0-ab4018f87d85" providerId="AD" clId="Web-{F93109B0-09B2-49AC-809F-237F08165BF9}" dt="2020-12-19T07:57:04.666" v="3" actId="14100"/>
        <pc:sldMkLst>
          <pc:docMk/>
          <pc:sldMk cId="2812632329" sldId="666"/>
        </pc:sldMkLst>
        <pc:picChg chg="mod">
          <ac:chgData name="Le Dinh Quoc  Huy" userId="S::huy.ledinhquoc@phuxuan.edu.vn::31ba7c95-d76a-4eb8-88d0-ab4018f87d85" providerId="AD" clId="Web-{F93109B0-09B2-49AC-809F-237F08165BF9}" dt="2020-12-19T07:57:04.666" v="3" actId="14100"/>
          <ac:picMkLst>
            <pc:docMk/>
            <pc:sldMk cId="2812632329" sldId="666"/>
            <ac:picMk id="17410" creationId="{00000000-0000-0000-0000-000000000000}"/>
          </ac:picMkLst>
        </pc:picChg>
      </pc:sldChg>
      <pc:sldChg chg="modSp">
        <pc:chgData name="Le Dinh Quoc  Huy" userId="S::huy.ledinhquoc@phuxuan.edu.vn::31ba7c95-d76a-4eb8-88d0-ab4018f87d85" providerId="AD" clId="Web-{F93109B0-09B2-49AC-809F-237F08165BF9}" dt="2020-12-19T08:36:11.243" v="5" actId="1076"/>
        <pc:sldMkLst>
          <pc:docMk/>
          <pc:sldMk cId="621992577" sldId="679"/>
        </pc:sldMkLst>
        <pc:picChg chg="mod">
          <ac:chgData name="Le Dinh Quoc  Huy" userId="S::huy.ledinhquoc@phuxuan.edu.vn::31ba7c95-d76a-4eb8-88d0-ab4018f87d85" providerId="AD" clId="Web-{F93109B0-09B2-49AC-809F-237F08165BF9}" dt="2020-12-19T08:36:11.243" v="5" actId="1076"/>
          <ac:picMkLst>
            <pc:docMk/>
            <pc:sldMk cId="621992577" sldId="679"/>
            <ac:picMk id="4098" creationId="{00000000-0000-0000-0000-000000000000}"/>
          </ac:picMkLst>
        </pc:picChg>
      </pc:sldChg>
    </pc:docChg>
  </pc:docChgLst>
  <pc:docChgLst>
    <pc:chgData name="Nguyen Hong Linh" userId="S::linh.nguyenhong@phuxuan.edu.vn::abd61b8e-0280-46e9-b555-b415dfbd5d55" providerId="AD" clId="Web-{969490EB-9D21-44A8-AE76-E72804E0D9A8}"/>
    <pc:docChg chg="addSld delSld">
      <pc:chgData name="Nguyen Hong Linh" userId="S::linh.nguyenhong@phuxuan.edu.vn::abd61b8e-0280-46e9-b555-b415dfbd5d55" providerId="AD" clId="Web-{969490EB-9D21-44A8-AE76-E72804E0D9A8}" dt="2020-12-19T06:55:20.754" v="1"/>
      <pc:docMkLst>
        <pc:docMk/>
      </pc:docMkLst>
      <pc:sldChg chg="add del">
        <pc:chgData name="Nguyen Hong Linh" userId="S::linh.nguyenhong@phuxuan.edu.vn::abd61b8e-0280-46e9-b555-b415dfbd5d55" providerId="AD" clId="Web-{969490EB-9D21-44A8-AE76-E72804E0D9A8}" dt="2020-12-19T06:55:20.754" v="1"/>
        <pc:sldMkLst>
          <pc:docMk/>
          <pc:sldMk cId="3487526726" sldId="675"/>
        </pc:sldMkLst>
      </pc:sldChg>
    </pc:docChg>
  </pc:docChgLst>
  <pc:docChgLst>
    <pc:chgData name="Le Hoang Gia  Huy" userId="S::huy.lehoanggia@phuxuan.edu.vn::474f9132-1157-427a-93b3-f643373fd6a0" providerId="AD" clId="Web-{900444DD-6A05-4A72-AFCD-316D3576E9EC}"/>
    <pc:docChg chg="modSld">
      <pc:chgData name="Le Hoang Gia  Huy" userId="S::huy.lehoanggia@phuxuan.edu.vn::474f9132-1157-427a-93b3-f643373fd6a0" providerId="AD" clId="Web-{900444DD-6A05-4A72-AFCD-316D3576E9EC}" dt="2020-12-19T08:21:51.711" v="1" actId="1076"/>
      <pc:docMkLst>
        <pc:docMk/>
      </pc:docMkLst>
      <pc:sldChg chg="modSp">
        <pc:chgData name="Le Hoang Gia  Huy" userId="S::huy.lehoanggia@phuxuan.edu.vn::474f9132-1157-427a-93b3-f643373fd6a0" providerId="AD" clId="Web-{900444DD-6A05-4A72-AFCD-316D3576E9EC}" dt="2020-12-19T08:21:51.711" v="1" actId="1076"/>
        <pc:sldMkLst>
          <pc:docMk/>
          <pc:sldMk cId="2812632329" sldId="666"/>
        </pc:sldMkLst>
        <pc:picChg chg="mod">
          <ac:chgData name="Le Hoang Gia  Huy" userId="S::huy.lehoanggia@phuxuan.edu.vn::474f9132-1157-427a-93b3-f643373fd6a0" providerId="AD" clId="Web-{900444DD-6A05-4A72-AFCD-316D3576E9EC}" dt="2020-12-19T08:21:51.711" v="1" actId="1076"/>
          <ac:picMkLst>
            <pc:docMk/>
            <pc:sldMk cId="2812632329" sldId="666"/>
            <ac:picMk id="17410" creationId="{00000000-0000-0000-0000-000000000000}"/>
          </ac:picMkLst>
        </pc:picChg>
      </pc:sldChg>
    </pc:docChg>
  </pc:docChgLst>
  <pc:docChgLst>
    <pc:chgData name="Doan Tan  Phu" userId="S::phu.doantan@phuxuan.edu.vn::cd831800-e2ae-4fbe-8815-e2b62fc9160c" providerId="AD" clId="Web-{3DAE06DA-0833-4DAA-9960-B10D0288CB6A}"/>
    <pc:docChg chg="modSld">
      <pc:chgData name="Doan Tan  Phu" userId="S::phu.doantan@phuxuan.edu.vn::cd831800-e2ae-4fbe-8815-e2b62fc9160c" providerId="AD" clId="Web-{3DAE06DA-0833-4DAA-9960-B10D0288CB6A}" dt="2020-12-20T13:53:42.614" v="0" actId="14100"/>
      <pc:docMkLst>
        <pc:docMk/>
      </pc:docMkLst>
      <pc:sldChg chg="modSp">
        <pc:chgData name="Doan Tan  Phu" userId="S::phu.doantan@phuxuan.edu.vn::cd831800-e2ae-4fbe-8815-e2b62fc9160c" providerId="AD" clId="Web-{3DAE06DA-0833-4DAA-9960-B10D0288CB6A}" dt="2020-12-20T13:53:42.614" v="0" actId="14100"/>
        <pc:sldMkLst>
          <pc:docMk/>
          <pc:sldMk cId="2812632329" sldId="666"/>
        </pc:sldMkLst>
        <pc:spChg chg="mod">
          <ac:chgData name="Doan Tan  Phu" userId="S::phu.doantan@phuxuan.edu.vn::cd831800-e2ae-4fbe-8815-e2b62fc9160c" providerId="AD" clId="Web-{3DAE06DA-0833-4DAA-9960-B10D0288CB6A}" dt="2020-12-20T13:53:42.614" v="0" actId="14100"/>
          <ac:spMkLst>
            <pc:docMk/>
            <pc:sldMk cId="2812632329" sldId="666"/>
            <ac:spMk id="2" creationId="{00000000-0000-0000-0000-000000000000}"/>
          </ac:spMkLst>
        </pc:spChg>
      </pc:sldChg>
    </pc:docChg>
  </pc:docChgLst>
  <pc:docChgLst>
    <pc:chgData name="Phung Tran Anh  Hoan" userId="S::hoan.phungtrananh@phuxuan.edu.vn::d063625b-40c6-4178-b0a8-50a15f207215" providerId="AD" clId="Web-{1B156632-4F8F-49E5-AC5F-C6F906015A6C}"/>
    <pc:docChg chg="modSld">
      <pc:chgData name="Phung Tran Anh  Hoan" userId="S::hoan.phungtrananh@phuxuan.edu.vn::d063625b-40c6-4178-b0a8-50a15f207215" providerId="AD" clId="Web-{1B156632-4F8F-49E5-AC5F-C6F906015A6C}" dt="2020-12-19T07:38:09.919" v="0" actId="1076"/>
      <pc:docMkLst>
        <pc:docMk/>
      </pc:docMkLst>
      <pc:sldChg chg="modSp">
        <pc:chgData name="Phung Tran Anh  Hoan" userId="S::hoan.phungtrananh@phuxuan.edu.vn::d063625b-40c6-4178-b0a8-50a15f207215" providerId="AD" clId="Web-{1B156632-4F8F-49E5-AC5F-C6F906015A6C}" dt="2020-12-19T07:38:09.919" v="0" actId="1076"/>
        <pc:sldMkLst>
          <pc:docMk/>
          <pc:sldMk cId="1894632820" sldId="616"/>
        </pc:sldMkLst>
        <pc:spChg chg="mod">
          <ac:chgData name="Phung Tran Anh  Hoan" userId="S::hoan.phungtrananh@phuxuan.edu.vn::d063625b-40c6-4178-b0a8-50a15f207215" providerId="AD" clId="Web-{1B156632-4F8F-49E5-AC5F-C6F906015A6C}" dt="2020-12-19T07:38:09.919" v="0" actId="1076"/>
          <ac:spMkLst>
            <pc:docMk/>
            <pc:sldMk cId="1894632820" sldId="616"/>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EE654F38-F61D-4302-B9D9-80FB51FB5C25}" type="datetimeFigureOut">
              <a:rPr lang="en-US"/>
              <a:pPr>
                <a:defRPr/>
              </a:pPr>
              <a:t>12/20/2020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Arial" charset="0"/>
              </a:defRPr>
            </a:lvl1pPr>
          </a:lstStyle>
          <a:p>
            <a:pPr>
              <a:defRPr/>
            </a:pPr>
            <a:fld id="{5CCC9A50-D53C-45FE-AAF1-80EE970E1A9D}" type="slidenum">
              <a:rPr lang="en-US"/>
              <a:pPr>
                <a:defRPr/>
              </a:pPr>
              <a:t>‹#›</a:t>
            </a:fld>
            <a:endParaRPr lang="en-US"/>
          </a:p>
        </p:txBody>
      </p:sp>
    </p:spTree>
    <p:extLst>
      <p:ext uri="{BB962C8B-B14F-4D97-AF65-F5344CB8AC3E}">
        <p14:creationId xmlns:p14="http://schemas.microsoft.com/office/powerpoint/2010/main" val="38764995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CCC9A50-D53C-45FE-AAF1-80EE970E1A9D}" type="slidenum">
              <a:rPr lang="en-US" smtClean="0"/>
              <a:pPr>
                <a:defRPr/>
              </a:pPr>
              <a:t>13</a:t>
            </a:fld>
            <a:endParaRPr lang="en-US"/>
          </a:p>
        </p:txBody>
      </p:sp>
    </p:spTree>
    <p:extLst>
      <p:ext uri="{BB962C8B-B14F-4D97-AF65-F5344CB8AC3E}">
        <p14:creationId xmlns:p14="http://schemas.microsoft.com/office/powerpoint/2010/main" val="2609712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015" y="1371600"/>
            <a:ext cx="1046613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015" y="3228536"/>
            <a:ext cx="10470201"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pPr>
              <a:defRPr/>
            </a:pPr>
            <a:endParaRPr lang="en-US"/>
          </a:p>
        </p:txBody>
      </p:sp>
      <p:sp>
        <p:nvSpPr>
          <p:cNvPr id="11" name="Footer Placeholder 18"/>
          <p:cNvSpPr>
            <a:spLocks noGrp="1"/>
          </p:cNvSpPr>
          <p:nvPr>
            <p:ph type="ftr" sz="quarter" idx="11"/>
          </p:nvPr>
        </p:nvSpPr>
        <p:spPr>
          <a:xfrm>
            <a:off x="3555075" y="6356354"/>
            <a:ext cx="4469236" cy="365125"/>
          </a:xfrm>
          <a:prstGeom prst="rect">
            <a:avLst/>
          </a:prstGeom>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a:lvl1pPr>
          </a:lstStyle>
          <a:p>
            <a:pPr>
              <a:defRPr/>
            </a:pPr>
            <a:fld id="{F30E89D3-EE9A-491F-B240-9DDED2F81518}" type="slidenum">
              <a:rPr lang="en-US" smtClean="0"/>
              <a:pPr>
                <a:defRPr/>
              </a:pPr>
              <a:t>‹#›</a:t>
            </a:fld>
            <a:endParaRPr lang="en-US"/>
          </a:p>
        </p:txBody>
      </p:sp>
      <p:sp>
        <p:nvSpPr>
          <p:cNvPr id="13" name="Google Shape;38;p3"/>
          <p:cNvSpPr txBox="1"/>
          <p:nvPr userDrawn="1"/>
        </p:nvSpPr>
        <p:spPr>
          <a:xfrm>
            <a:off x="4037012" y="6356354"/>
            <a:ext cx="7211721"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err="1">
                <a:solidFill>
                  <a:srgbClr val="FFCC00"/>
                </a:solidFill>
                <a:latin typeface="Tahoma"/>
                <a:ea typeface="Tahoma"/>
                <a:cs typeface="Tahoma"/>
                <a:sym typeface="Symbol"/>
              </a:rPr>
              <a:t>Môn</a:t>
            </a:r>
            <a:r>
              <a:rPr lang="en-US" sz="1200" b="1" i="1" u="none" strike="noStrike" cap="none" baseline="0">
                <a:solidFill>
                  <a:srgbClr val="FFCC00"/>
                </a:solidFill>
                <a:latin typeface="Tahoma"/>
                <a:ea typeface="Tahoma"/>
                <a:cs typeface="Tahoma"/>
                <a:sym typeface="Symbol"/>
              </a:rPr>
              <a:t> </a:t>
            </a:r>
            <a:r>
              <a:rPr lang="en-US" sz="1200" b="1" i="1" u="none" strike="noStrike" cap="none" baseline="0" err="1">
                <a:solidFill>
                  <a:srgbClr val="FFCC00"/>
                </a:solidFill>
                <a:latin typeface="Tahoma"/>
                <a:ea typeface="Tahoma"/>
                <a:cs typeface="Tahoma"/>
                <a:sym typeface="Symbol"/>
              </a:rPr>
              <a:t>học</a:t>
            </a:r>
            <a:r>
              <a:rPr lang="en-US" sz="1200" b="1" i="1" u="none" strike="noStrike" cap="none" baseline="0">
                <a:solidFill>
                  <a:srgbClr val="FFCC00"/>
                </a:solidFill>
                <a:latin typeface="Tahoma"/>
                <a:ea typeface="Tahoma"/>
                <a:cs typeface="Tahoma"/>
                <a:sym typeface="Symbol"/>
              </a:rPr>
              <a:t> : Back-end: PHP </a:t>
            </a:r>
            <a:r>
              <a:rPr lang="en-US" sz="1200" b="1" i="1" u="none" strike="noStrike" cap="none" baseline="0" err="1">
                <a:solidFill>
                  <a:srgbClr val="FFCC00"/>
                </a:solidFill>
                <a:latin typeface="Tahoma"/>
                <a:ea typeface="Tahoma"/>
                <a:cs typeface="Tahoma"/>
                <a:sym typeface="Symbol"/>
              </a:rPr>
              <a:t>và</a:t>
            </a:r>
            <a:r>
              <a:rPr lang="en-US" sz="1200" b="1" i="1" u="none" strike="noStrike" cap="none" baseline="0">
                <a:solidFill>
                  <a:srgbClr val="FFCC00"/>
                </a:solidFill>
                <a:latin typeface="Tahoma"/>
                <a:ea typeface="Tahoma"/>
                <a:cs typeface="Tahoma"/>
                <a:sym typeface="Symbol"/>
              </a:rPr>
              <a:t> MVC (</a:t>
            </a:r>
            <a:r>
              <a:rPr lang="en-US" sz="1200" b="1" i="1" u="none" strike="noStrike" cap="none" baseline="0" err="1">
                <a:solidFill>
                  <a:srgbClr val="FFCC00"/>
                </a:solidFill>
                <a:latin typeface="Tahoma"/>
                <a:ea typeface="Tahoma"/>
                <a:cs typeface="Tahoma"/>
                <a:sym typeface="Symbol"/>
              </a:rPr>
              <a:t>Laravel</a:t>
            </a:r>
            <a:r>
              <a:rPr lang="en-US" sz="1200" b="1" i="1" u="none" strike="noStrike" cap="none" baseline="0">
                <a:solidFill>
                  <a:srgbClr val="FFCC00"/>
                </a:solidFill>
                <a:latin typeface="Tahoma"/>
                <a:ea typeface="Tahoma"/>
                <a:cs typeface="Tahoma"/>
                <a:sym typeface="Symbol"/>
              </a:rPr>
              <a:t>)               </a:t>
            </a:r>
            <a:r>
              <a:rPr lang="en-US" sz="1200" b="0" i="0" u="none" strike="noStrike" cap="none">
                <a:solidFill>
                  <a:srgbClr val="FFCC00"/>
                </a:solidFill>
                <a:latin typeface="Tahoma"/>
                <a:ea typeface="Tahoma"/>
                <a:cs typeface="Tahoma"/>
                <a:sym typeface="Symbol"/>
              </a:rPr>
              <a:t>,2019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914402"/>
            <a:ext cx="2742486"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914402"/>
            <a:ext cx="802431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441" y="1967231"/>
            <a:ext cx="10969943" cy="4389120"/>
          </a:xfrm>
        </p:spPr>
        <p:txBody>
          <a:bodyPr/>
          <a:lstStyle>
            <a:lvl1pPr algn="just">
              <a:buClr>
                <a:srgbClr val="002060"/>
              </a:buClr>
              <a:defRPr sz="3600">
                <a:latin typeface="Times New Roman" panose="02020603050405020304" pitchFamily="18" charset="0"/>
                <a:ea typeface="Tahoma" pitchFamily="34" charset="0"/>
                <a:cs typeface="Times New Roman" panose="02020603050405020304" pitchFamily="18" charset="0"/>
              </a:defRPr>
            </a:lvl1pPr>
            <a:lvl2pPr marL="639763" indent="-246063" algn="just">
              <a:buClr>
                <a:srgbClr val="002060"/>
              </a:buClr>
              <a:buFont typeface="Wingdings" panose="05000000000000000000" pitchFamily="2" charset="2"/>
              <a:buChar char="Ø"/>
              <a:defRPr sz="3200">
                <a:latin typeface="Times New Roman" panose="02020603050405020304" pitchFamily="18" charset="0"/>
                <a:ea typeface="Tahoma" pitchFamily="34" charset="0"/>
                <a:cs typeface="Times New Roman" panose="02020603050405020304" pitchFamily="18" charset="0"/>
              </a:defRPr>
            </a:lvl2pPr>
            <a:lvl3pPr marL="914400" indent="-246063" algn="just">
              <a:buClr>
                <a:srgbClr val="002060"/>
              </a:buClr>
              <a:buFont typeface="Wingdings" panose="05000000000000000000" pitchFamily="2" charset="2"/>
              <a:buChar char="v"/>
              <a:defRPr sz="2800">
                <a:latin typeface="Times New Roman" panose="02020603050405020304" pitchFamily="18" charset="0"/>
                <a:ea typeface="Tahoma" pitchFamily="34" charset="0"/>
                <a:cs typeface="Times New Roman" panose="02020603050405020304" pitchFamily="18" charset="0"/>
              </a:defRPr>
            </a:lvl3pPr>
            <a:lvl4pPr algn="just">
              <a:buClr>
                <a:srgbClr val="002060"/>
              </a:buClr>
              <a:defRPr sz="2400">
                <a:latin typeface="Times New Roman" panose="02020603050405020304" pitchFamily="18" charset="0"/>
                <a:ea typeface="Tahoma" pitchFamily="34" charset="0"/>
                <a:cs typeface="Times New Roman" panose="02020603050405020304" pitchFamily="18" charset="0"/>
              </a:defRPr>
            </a:lvl4pPr>
            <a:lvl5pPr algn="just">
              <a:buClr>
                <a:srgbClr val="002060"/>
              </a:buClr>
              <a:defRPr>
                <a:latin typeface="Times New Roman" panose="02020603050405020304" pitchFamily="18" charset="0"/>
                <a:ea typeface="Tahoma" pitchFamily="34"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pPr>
              <a:defRPr/>
            </a:pPr>
            <a:fld id="{0A2CCCF8-9ECF-4463-905F-6DDFF4237F28}" type="slidenum">
              <a:rPr lang="en-US" smtClean="0"/>
              <a:pPr>
                <a:defRPr/>
              </a:pPr>
              <a:t>‹#›</a:t>
            </a:fld>
            <a:endParaRPr lang="en-US"/>
          </a:p>
        </p:txBody>
      </p:sp>
      <p:sp>
        <p:nvSpPr>
          <p:cNvPr id="9" name="Google Shape;38;p3"/>
          <p:cNvSpPr txBox="1"/>
          <p:nvPr userDrawn="1"/>
        </p:nvSpPr>
        <p:spPr>
          <a:xfrm>
            <a:off x="5180251" y="6426198"/>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,2019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6952" y="1316736"/>
            <a:ext cx="10360501"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0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Text Placeholder 2"/>
          <p:cNvSpPr>
            <a:spLocks noGrp="1"/>
          </p:cNvSpPr>
          <p:nvPr>
            <p:ph type="body" idx="1"/>
          </p:nvPr>
        </p:nvSpPr>
        <p:spPr>
          <a:xfrm>
            <a:off x="706952" y="2704664"/>
            <a:ext cx="10360501"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p>
            <a:r>
              <a:rPr lang="en-US"/>
              <a:t>Click to edit Master title style</a:t>
            </a:r>
          </a:p>
        </p:txBody>
      </p:sp>
      <p:sp>
        <p:nvSpPr>
          <p:cNvPr id="3" name="Content Placeholder 2"/>
          <p:cNvSpPr>
            <a:spLocks noGrp="1"/>
          </p:cNvSpPr>
          <p:nvPr>
            <p:ph sz="half" idx="1"/>
          </p:nvPr>
        </p:nvSpPr>
        <p:spPr>
          <a:xfrm>
            <a:off x="609441"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3" y="1855248"/>
            <a:ext cx="5385514"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443" y="2514600"/>
            <a:ext cx="5385514"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6191757" y="1859762"/>
            <a:ext cx="5387630"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6191757" y="2514600"/>
            <a:ext cx="5387630"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9" name="Slide Number Placeholder 8"/>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3" y="704088"/>
            <a:ext cx="11071516"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5" name="Slide Number Placeholder 4"/>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4" name="Slide Number Placeholder 3"/>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162" y="514352"/>
            <a:ext cx="3656648"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4765492" y="1676400"/>
            <a:ext cx="6813892"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914162" y="1676400"/>
            <a:ext cx="3656648"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7" name="Slide Number Placeholder 6"/>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0065" y="1108075"/>
            <a:ext cx="7008574"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10669985" y="5359404"/>
            <a:ext cx="206321"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12697" y="5816600"/>
            <a:ext cx="1221421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5840479" y="6219829"/>
            <a:ext cx="6348346"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588" y="1176999"/>
            <a:ext cx="2949696"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6513" y="1199517"/>
            <a:ext cx="6155357"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812588" y="2828785"/>
            <a:ext cx="2945633"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11" name="Slide Number Placeholder 6"/>
          <p:cNvSpPr>
            <a:spLocks noGrp="1"/>
          </p:cNvSpPr>
          <p:nvPr>
            <p:ph type="sldNum" sz="quarter" idx="12"/>
          </p:nvPr>
        </p:nvSpPr>
        <p:spPr>
          <a:xfrm>
            <a:off x="10766796" y="6356354"/>
            <a:ext cx="812588" cy="365125"/>
          </a:xfrm>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67" y="-7938"/>
            <a:ext cx="12236438"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441" y="70485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609441" y="1935166"/>
            <a:ext cx="10969943"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441" y="6356354"/>
            <a:ext cx="2844059"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3649" y="6356354"/>
            <a:ext cx="1015735" cy="365125"/>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1"/>
                </a:solidFill>
                <a:latin typeface="+mn-lt"/>
                <a:cs typeface="+mn-cs"/>
              </a:defRPr>
            </a:lvl1pPr>
          </a:lstStyle>
          <a:p>
            <a:pPr>
              <a:defRPr/>
            </a:pPr>
            <a:fld id="{45C3B622-11CF-4D7C-AF85-AB8FE5C71B01}" type="slidenum">
              <a:rPr lang="en-US" smtClean="0"/>
              <a:pPr>
                <a:defRPr/>
              </a:pPr>
              <a:t>‹#›</a:t>
            </a:fld>
            <a:endParaRPr lang="en-US"/>
          </a:p>
        </p:txBody>
      </p:sp>
      <p:sp>
        <p:nvSpPr>
          <p:cNvPr id="15" name="Google Shape;38;p3"/>
          <p:cNvSpPr txBox="1"/>
          <p:nvPr userDrawn="1"/>
        </p:nvSpPr>
        <p:spPr>
          <a:xfrm>
            <a:off x="4672383" y="6339114"/>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ransition spd="slow">
    <p:randomBar dir="vert"/>
  </p:transition>
  <p:hf hd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entury Gothic" pitchFamily="34" charset="0"/>
        </a:defRPr>
      </a:lvl2pPr>
      <a:lvl3pPr algn="l" rtl="0" eaLnBrk="1" fontAlgn="base" hangingPunct="1">
        <a:spcBef>
          <a:spcPct val="0"/>
        </a:spcBef>
        <a:spcAft>
          <a:spcPct val="0"/>
        </a:spcAft>
        <a:defRPr sz="5000">
          <a:solidFill>
            <a:schemeClr val="tx2"/>
          </a:solidFill>
          <a:latin typeface="Century Gothic" pitchFamily="34" charset="0"/>
        </a:defRPr>
      </a:lvl3pPr>
      <a:lvl4pPr algn="l" rtl="0" eaLnBrk="1" fontAlgn="base" hangingPunct="1">
        <a:spcBef>
          <a:spcPct val="0"/>
        </a:spcBef>
        <a:spcAft>
          <a:spcPct val="0"/>
        </a:spcAft>
        <a:defRPr sz="5000">
          <a:solidFill>
            <a:schemeClr val="tx2"/>
          </a:solidFill>
          <a:latin typeface="Century Gothic" pitchFamily="34" charset="0"/>
        </a:defRPr>
      </a:lvl4pPr>
      <a:lvl5pPr algn="l" rtl="0" eaLnBrk="1" fontAlgn="base" hangingPunct="1">
        <a:spcBef>
          <a:spcPct val="0"/>
        </a:spcBef>
        <a:spcAft>
          <a:spcPct val="0"/>
        </a:spcAft>
        <a:defRPr sz="5000">
          <a:solidFill>
            <a:schemeClr val="tx2"/>
          </a:solidFill>
          <a:latin typeface="Century Gothic" pitchFamily="34" charset="0"/>
        </a:defRPr>
      </a:lvl5pPr>
      <a:lvl6pPr marL="457200" algn="l" rtl="0" eaLnBrk="1" fontAlgn="base" hangingPunct="1">
        <a:spcBef>
          <a:spcPct val="0"/>
        </a:spcBef>
        <a:spcAft>
          <a:spcPct val="0"/>
        </a:spcAft>
        <a:defRPr sz="5000">
          <a:solidFill>
            <a:schemeClr val="tx2"/>
          </a:solidFill>
          <a:latin typeface="Century Gothic" pitchFamily="34" charset="0"/>
        </a:defRPr>
      </a:lvl6pPr>
      <a:lvl7pPr marL="914400" algn="l" rtl="0" eaLnBrk="1" fontAlgn="base" hangingPunct="1">
        <a:spcBef>
          <a:spcPct val="0"/>
        </a:spcBef>
        <a:spcAft>
          <a:spcPct val="0"/>
        </a:spcAft>
        <a:defRPr sz="5000">
          <a:solidFill>
            <a:schemeClr val="tx2"/>
          </a:solidFill>
          <a:latin typeface="Century Gothic" pitchFamily="34" charset="0"/>
        </a:defRPr>
      </a:lvl7pPr>
      <a:lvl8pPr marL="1371600" algn="l" rtl="0" eaLnBrk="1" fontAlgn="base" hangingPunct="1">
        <a:spcBef>
          <a:spcPct val="0"/>
        </a:spcBef>
        <a:spcAft>
          <a:spcPct val="0"/>
        </a:spcAft>
        <a:defRPr sz="5000">
          <a:solidFill>
            <a:schemeClr val="tx2"/>
          </a:solidFill>
          <a:latin typeface="Century Gothic" pitchFamily="34" charset="0"/>
        </a:defRPr>
      </a:lvl8pPr>
      <a:lvl9pPr marL="1828800" algn="l" rtl="0" eaLnBrk="1" fontAlgn="base" hangingPunct="1">
        <a:spcBef>
          <a:spcPct val="0"/>
        </a:spcBef>
        <a:spcAft>
          <a:spcPct val="0"/>
        </a:spcAft>
        <a:defRPr sz="5000">
          <a:solidFill>
            <a:schemeClr val="tx2"/>
          </a:solidFill>
          <a:latin typeface="Century Gothic" pitchFamily="34" charset="0"/>
        </a:defRPr>
      </a:lvl9pPr>
    </p:titleStyle>
    <p:bodyStyle>
      <a:lvl1pPr marL="273050" indent="-273050" algn="l" rtl="0" eaLnBrk="1" fontAlgn="base" hangingPunct="1">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BAITH/CNTT.WEB1041_TH03.2.docx" TargetMode="External"/><Relationship Id="rId2" Type="http://schemas.openxmlformats.org/officeDocument/2006/relationships/hyperlink" Target="../BAITH/CNTT.WEB1041_TH03.1.docx" TargetMode="External"/><Relationship Id="rId1" Type="http://schemas.openxmlformats.org/officeDocument/2006/relationships/slideLayout" Target="../slideLayouts/slideLayout2.xml"/><Relationship Id="rId4" Type="http://schemas.openxmlformats.org/officeDocument/2006/relationships/hyperlink" Target="../BAITH/CNTT.WEB1041_TH03.3.docx"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11015" y="1905000"/>
            <a:ext cx="10466138" cy="1828800"/>
          </a:xfrm>
        </p:spPr>
        <p:txBody>
          <a:bodyPr>
            <a:normAutofit/>
          </a:bodyPr>
          <a:lstStyle/>
          <a:p>
            <a:pPr marL="0" indent="0" algn="ctr"/>
            <a:br>
              <a:rPr lang="en-US" sz="4000">
                <a:solidFill>
                  <a:srgbClr val="002060"/>
                </a:solidFill>
                <a:latin typeface="Tahoma" panose="020B0604030504040204" pitchFamily="34" charset="0"/>
                <a:ea typeface="Tahoma" panose="020B0604030504040204" pitchFamily="34" charset="0"/>
                <a:cs typeface="Tahoma" panose="020B0604030504040204" pitchFamily="34" charset="0"/>
              </a:rPr>
            </a:br>
            <a:r>
              <a:rPr lang="en-US" sz="4000">
                <a:solidFill>
                  <a:srgbClr val="002060"/>
                </a:solidFill>
                <a:latin typeface="Tahoma" panose="020B0604030504040204" pitchFamily="34" charset="0"/>
                <a:ea typeface="Tahoma" panose="020B0604030504040204" pitchFamily="34" charset="0"/>
                <a:cs typeface="Tahoma" panose="020B0604030504040204" pitchFamily="34" charset="0"/>
              </a:rPr>
              <a:t>LẬP TRÌNH PHP CƠ BẢN (TT)</a:t>
            </a:r>
          </a:p>
        </p:txBody>
      </p:sp>
      <p:sp>
        <p:nvSpPr>
          <p:cNvPr id="4099" name="Rectangle 3"/>
          <p:cNvSpPr>
            <a:spLocks noGrp="1" noChangeArrowheads="1"/>
          </p:cNvSpPr>
          <p:nvPr>
            <p:ph type="subTitle" idx="1"/>
          </p:nvPr>
        </p:nvSpPr>
        <p:spPr>
          <a:xfrm>
            <a:off x="711015" y="3962400"/>
            <a:ext cx="10470201" cy="561536"/>
          </a:xfrm>
        </p:spPr>
        <p:txBody>
          <a:bodyPr/>
          <a:lstStyle/>
          <a:p>
            <a:pPr eaLnBrk="1" hangingPunct="1"/>
            <a:r>
              <a:rPr lang="en-US" sz="2400" err="1">
                <a:latin typeface="Arial" panose="020B0604020202020204" pitchFamily="34" charset="0"/>
                <a:cs typeface="Arial" panose="020B0604020202020204" pitchFamily="34" charset="0"/>
              </a:rPr>
              <a:t>ThS</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Phan</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Thị</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Hoàng</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Anh</a:t>
            </a:r>
            <a:endParaRPr lang="en-US" sz="2400">
              <a:latin typeface="Arial" panose="020B0604020202020204" pitchFamily="34" charset="0"/>
              <a:cs typeface="Arial" panose="020B0604020202020204" pitchFamily="34" charset="0"/>
            </a:endParaRPr>
          </a:p>
        </p:txBody>
      </p:sp>
      <p:pic>
        <p:nvPicPr>
          <p:cNvPr id="8"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21" y="898525"/>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PHP function với 2 đối số</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1981199"/>
            <a:ext cx="629586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3612" y="3695699"/>
            <a:ext cx="4709971" cy="1562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622337"/>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PHP function với đối số mặc định</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11</a:t>
            </a:fld>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2133600"/>
            <a:ext cx="876798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348544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t>PHP</a:t>
            </a:r>
            <a:r>
              <a:rPr lang="en-US"/>
              <a:t> function - return </a:t>
            </a:r>
            <a:r>
              <a:rPr lang="en-US" err="1"/>
              <a:t>giá</a:t>
            </a:r>
            <a:r>
              <a:rPr lang="en-US"/>
              <a:t> </a:t>
            </a:r>
            <a:r>
              <a:rPr lang="en-US" err="1"/>
              <a:t>trị</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12</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1981200"/>
            <a:ext cx="4953000" cy="340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3682541"/>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Ví</a:t>
            </a:r>
            <a:r>
              <a:rPr lang="en-US"/>
              <a:t> </a:t>
            </a:r>
            <a:r>
              <a:rPr lang="en-US" err="1"/>
              <a:t>dụ</a:t>
            </a:r>
            <a:endParaRPr lang="en-US"/>
          </a:p>
        </p:txBody>
      </p:sp>
      <p:sp>
        <p:nvSpPr>
          <p:cNvPr id="3" name="Content Placeholder 2"/>
          <p:cNvSpPr>
            <a:spLocks noGrp="1"/>
          </p:cNvSpPr>
          <p:nvPr>
            <p:ph idx="1"/>
          </p:nvPr>
        </p:nvSpPr>
        <p:spPr/>
        <p:txBody>
          <a:bodyPr/>
          <a:lstStyle/>
          <a:p>
            <a:pPr algn="just"/>
            <a:r>
              <a:rPr lang="en-US" err="1"/>
              <a:t>Xây</a:t>
            </a:r>
            <a:r>
              <a:rPr lang="en-US"/>
              <a:t> </a:t>
            </a:r>
            <a:r>
              <a:rPr lang="en-US" err="1"/>
              <a:t>dựng</a:t>
            </a:r>
            <a:r>
              <a:rPr lang="en-US"/>
              <a:t> </a:t>
            </a:r>
            <a:r>
              <a:rPr lang="en-US" err="1"/>
              <a:t>hàm</a:t>
            </a:r>
            <a:r>
              <a:rPr lang="en-US"/>
              <a:t> </a:t>
            </a:r>
            <a:r>
              <a:rPr lang="en-US" err="1"/>
              <a:t>tính</a:t>
            </a:r>
            <a:r>
              <a:rPr lang="en-US"/>
              <a:t> </a:t>
            </a:r>
            <a:r>
              <a:rPr lang="en-US" err="1"/>
              <a:t>giai</a:t>
            </a:r>
            <a:r>
              <a:rPr lang="en-US"/>
              <a:t> </a:t>
            </a:r>
            <a:r>
              <a:rPr lang="en-US" err="1"/>
              <a:t>thừa</a:t>
            </a:r>
            <a:r>
              <a:rPr lang="en-US"/>
              <a:t> n!</a:t>
            </a:r>
          </a:p>
          <a:p>
            <a:pPr algn="just"/>
            <a:endParaRPr lang="en-US" sz="900"/>
          </a:p>
          <a:p>
            <a:pPr algn="just"/>
            <a:endParaRPr lang="en-US" sz="4400"/>
          </a:p>
          <a:p>
            <a:pPr marL="0" indent="0" algn="just">
              <a:buNone/>
            </a:pPr>
            <a:r>
              <a:rPr lang="en-US"/>
              <a:t> </a:t>
            </a:r>
          </a:p>
          <a:p>
            <a:pPr marL="0" indent="0" algn="just">
              <a:buNone/>
            </a:pP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13</a:t>
            </a:fld>
            <a:endParaRPr lang="en-US"/>
          </a:p>
        </p:txBody>
      </p:sp>
      <p:sp>
        <p:nvSpPr>
          <p:cNvPr id="5" name="Rectangle 4"/>
          <p:cNvSpPr/>
          <p:nvPr/>
        </p:nvSpPr>
        <p:spPr>
          <a:xfrm>
            <a:off x="3047206" y="-1187648"/>
            <a:ext cx="6094413" cy="877163"/>
          </a:xfrm>
          <a:prstGeom prst="rect">
            <a:avLst/>
          </a:prstGeom>
        </p:spPr>
        <p:txBody>
          <a:bodyPr>
            <a:spAutoFit/>
          </a:bodyPr>
          <a:lstStyle/>
          <a:p>
            <a:pPr marL="0" indent="0">
              <a:lnSpc>
                <a:spcPct val="150000"/>
              </a:lnSpc>
              <a:buFont typeface="Wingdings" pitchFamily="2" charset="2"/>
              <a:buNone/>
            </a:pPr>
            <a:endParaRPr lang="en-US" sz="3400">
              <a:solidFill>
                <a:srgbClr val="000000"/>
              </a:solidFill>
            </a:endParaRPr>
          </a:p>
        </p:txBody>
      </p:sp>
      <p:sp>
        <p:nvSpPr>
          <p:cNvPr id="7" name="Rectangle 6"/>
          <p:cNvSpPr/>
          <p:nvPr/>
        </p:nvSpPr>
        <p:spPr>
          <a:xfrm>
            <a:off x="2284412" y="2607223"/>
            <a:ext cx="7403967" cy="3412577"/>
          </a:xfrm>
          <a:prstGeom prst="rect">
            <a:avLst/>
          </a:prstGeom>
          <a:solidFill>
            <a:schemeClr val="accent5">
              <a:lumMod val="40000"/>
              <a:lumOff val="60000"/>
            </a:schemeClr>
          </a:solidFill>
          <a:ln>
            <a:solidFill>
              <a:schemeClr val="accent5">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91440">
              <a:lnSpc>
                <a:spcPct val="100000"/>
              </a:lnSpc>
              <a:spcBef>
                <a:spcPts val="295"/>
              </a:spcBef>
            </a:pPr>
            <a:r>
              <a:rPr lang="pt-BR" sz="1800" b="1" spc="-5">
                <a:solidFill>
                  <a:schemeClr val="tx1"/>
                </a:solidFill>
                <a:latin typeface="Courier New" panose="02070309020205020404" pitchFamily="49" charset="0"/>
                <a:cs typeface="Courier New" panose="02070309020205020404" pitchFamily="49" charset="0"/>
              </a:rPr>
              <a:t>&lt;?php</a:t>
            </a:r>
          </a:p>
          <a:p>
            <a:pPr marL="548640" lvl="1">
              <a:spcBef>
                <a:spcPts val="295"/>
              </a:spcBef>
            </a:pPr>
            <a:r>
              <a:rPr lang="pt-BR" sz="1800" b="1" spc="-5">
                <a:solidFill>
                  <a:schemeClr val="tx1"/>
                </a:solidFill>
                <a:latin typeface="Courier New" panose="02070309020205020404" pitchFamily="49" charset="0"/>
                <a:cs typeface="Courier New" panose="02070309020205020404" pitchFamily="49" charset="0"/>
              </a:rPr>
              <a:t>function</a:t>
            </a:r>
            <a:r>
              <a:rPr lang="pt-BR" sz="1800" spc="-5">
                <a:solidFill>
                  <a:schemeClr val="tx1"/>
                </a:solidFill>
                <a:latin typeface="Courier New" panose="02070309020205020404" pitchFamily="49" charset="0"/>
                <a:cs typeface="Courier New" panose="02070309020205020404" pitchFamily="49" charset="0"/>
              </a:rPr>
              <a:t> calFactorial($n)</a:t>
            </a:r>
          </a:p>
          <a:p>
            <a:pPr marL="548640" lvl="1">
              <a:spcBef>
                <a:spcPts val="295"/>
              </a:spcBef>
            </a:pPr>
            <a:r>
              <a:rPr lang="pt-BR" sz="1800" spc="-5">
                <a:solidFill>
                  <a:schemeClr val="tx1"/>
                </a:solidFill>
                <a:latin typeface="Courier New" panose="02070309020205020404" pitchFamily="49" charset="0"/>
                <a:cs typeface="Courier New" panose="02070309020205020404" pitchFamily="49" charset="0"/>
              </a:rPr>
              <a:t>{</a:t>
            </a:r>
          </a:p>
          <a:p>
            <a:pPr marL="1005840" lvl="2">
              <a:spcBef>
                <a:spcPts val="295"/>
              </a:spcBef>
            </a:pPr>
            <a:r>
              <a:rPr lang="pt-BR" sz="1800" spc="-5">
                <a:solidFill>
                  <a:schemeClr val="tx1"/>
                </a:solidFill>
                <a:latin typeface="Courier New" panose="02070309020205020404" pitchFamily="49" charset="0"/>
                <a:cs typeface="Courier New" panose="02070309020205020404" pitchFamily="49" charset="0"/>
              </a:rPr>
              <a:t>$result = 1;</a:t>
            </a:r>
          </a:p>
          <a:p>
            <a:pPr marL="1005840" lvl="2">
              <a:spcBef>
                <a:spcPts val="295"/>
              </a:spcBef>
            </a:pPr>
            <a:r>
              <a:rPr lang="pt-BR" sz="1800" b="1" spc="-5">
                <a:solidFill>
                  <a:schemeClr val="tx1"/>
                </a:solidFill>
                <a:latin typeface="Courier New" panose="02070309020205020404" pitchFamily="49" charset="0"/>
                <a:cs typeface="Courier New" panose="02070309020205020404" pitchFamily="49" charset="0"/>
              </a:rPr>
              <a:t>for</a:t>
            </a:r>
            <a:r>
              <a:rPr lang="pt-BR" sz="1800" spc="-5">
                <a:solidFill>
                  <a:schemeClr val="tx1"/>
                </a:solidFill>
                <a:latin typeface="Courier New" panose="02070309020205020404" pitchFamily="49" charset="0"/>
                <a:cs typeface="Courier New" panose="02070309020205020404" pitchFamily="49" charset="0"/>
              </a:rPr>
              <a:t>($i=2 ; $i&lt;=$n ; $i++)</a:t>
            </a:r>
          </a:p>
          <a:p>
            <a:pPr marL="1463040" lvl="3">
              <a:spcBef>
                <a:spcPts val="295"/>
              </a:spcBef>
            </a:pPr>
            <a:r>
              <a:rPr lang="pt-BR" sz="1800" spc="-5">
                <a:solidFill>
                  <a:schemeClr val="tx1"/>
                </a:solidFill>
                <a:latin typeface="Courier New" panose="02070309020205020404" pitchFamily="49" charset="0"/>
                <a:cs typeface="Courier New" panose="02070309020205020404" pitchFamily="49" charset="0"/>
              </a:rPr>
              <a:t>$result *=$i;</a:t>
            </a:r>
          </a:p>
          <a:p>
            <a:pPr marL="982663" lvl="3">
              <a:spcBef>
                <a:spcPts val="295"/>
              </a:spcBef>
            </a:pPr>
            <a:r>
              <a:rPr lang="pt-BR" sz="1800" b="1" spc="-5">
                <a:solidFill>
                  <a:schemeClr val="tx1"/>
                </a:solidFill>
                <a:latin typeface="Courier New" panose="02070309020205020404" pitchFamily="49" charset="0"/>
                <a:cs typeface="Courier New" panose="02070309020205020404" pitchFamily="49" charset="0"/>
              </a:rPr>
              <a:t>return</a:t>
            </a:r>
            <a:r>
              <a:rPr lang="pt-BR" sz="1800" spc="-5">
                <a:solidFill>
                  <a:schemeClr val="tx1"/>
                </a:solidFill>
                <a:latin typeface="Courier New" panose="02070309020205020404" pitchFamily="49" charset="0"/>
                <a:cs typeface="Courier New" panose="02070309020205020404" pitchFamily="49" charset="0"/>
              </a:rPr>
              <a:t> $result;</a:t>
            </a:r>
          </a:p>
          <a:p>
            <a:pPr marL="548640" lvl="1">
              <a:spcBef>
                <a:spcPts val="295"/>
              </a:spcBef>
            </a:pPr>
            <a:r>
              <a:rPr lang="pt-BR" sz="1800" spc="-5">
                <a:solidFill>
                  <a:schemeClr val="tx1"/>
                </a:solidFill>
                <a:latin typeface="Courier New" panose="02070309020205020404" pitchFamily="49" charset="0"/>
                <a:cs typeface="Courier New" panose="02070309020205020404" pitchFamily="49" charset="0"/>
              </a:rPr>
              <a:t>}</a:t>
            </a:r>
          </a:p>
          <a:p>
            <a:pPr marL="548640" lvl="1">
              <a:spcBef>
                <a:spcPts val="295"/>
              </a:spcBef>
            </a:pPr>
            <a:r>
              <a:rPr lang="pt-BR" sz="1800" spc="-5">
                <a:solidFill>
                  <a:schemeClr val="tx1"/>
                </a:solidFill>
                <a:latin typeface="Courier New" panose="02070309020205020404" pitchFamily="49" charset="0"/>
                <a:cs typeface="Courier New" panose="02070309020205020404" pitchFamily="49" charset="0"/>
              </a:rPr>
              <a:t>$n = 4;</a:t>
            </a:r>
          </a:p>
          <a:p>
            <a:pPr marL="548640" lvl="1">
              <a:spcBef>
                <a:spcPts val="295"/>
              </a:spcBef>
            </a:pPr>
            <a:r>
              <a:rPr lang="pt-BR" sz="1800" b="1" spc="-5">
                <a:solidFill>
                  <a:schemeClr val="tx1"/>
                </a:solidFill>
                <a:latin typeface="Courier New" panose="02070309020205020404" pitchFamily="49" charset="0"/>
                <a:cs typeface="Courier New" panose="02070309020205020404" pitchFamily="49" charset="0"/>
              </a:rPr>
              <a:t>echo</a:t>
            </a:r>
            <a:r>
              <a:rPr lang="pt-BR" sz="1800" spc="-5">
                <a:solidFill>
                  <a:schemeClr val="tx1"/>
                </a:solidFill>
                <a:latin typeface="Courier New" panose="02070309020205020404" pitchFamily="49" charset="0"/>
                <a:cs typeface="Courier New" panose="02070309020205020404" pitchFamily="49" charset="0"/>
              </a:rPr>
              <a:t> $n.'!= '.calFactorial($n);</a:t>
            </a:r>
          </a:p>
          <a:p>
            <a:pPr marL="91440">
              <a:lnSpc>
                <a:spcPct val="100000"/>
              </a:lnSpc>
              <a:spcBef>
                <a:spcPts val="295"/>
              </a:spcBef>
            </a:pPr>
            <a:r>
              <a:rPr lang="pt-BR" sz="1800" b="1" spc="-5">
                <a:solidFill>
                  <a:schemeClr val="tx1"/>
                </a:solidFill>
                <a:latin typeface="Courier New" panose="02070309020205020404" pitchFamily="49" charset="0"/>
                <a:cs typeface="Courier New" panose="02070309020205020404" pitchFamily="49" charset="0"/>
              </a:rPr>
              <a:t>?&gt;</a:t>
            </a:r>
            <a:endParaRPr lang="en-US">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7694801" y="3430020"/>
            <a:ext cx="2667000" cy="609600"/>
          </a:xfrm>
          <a:prstGeom prst="rect">
            <a:avLst/>
          </a:prstGeom>
          <a:solidFill>
            <a:schemeClr val="tx1"/>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2400" b="1">
                <a:solidFill>
                  <a:schemeClr val="bg1"/>
                </a:solidFill>
                <a:latin typeface="Times New Roman" pitchFamily="18" charset="0"/>
                <a:cs typeface="Times New Roman" pitchFamily="18" charset="0"/>
              </a:rPr>
              <a:t>24</a:t>
            </a:r>
            <a:endParaRPr lang="en-US" sz="2400" b="1">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894632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b="1">
                <a:latin typeface="Tahoma" panose="020B0604030504040204" pitchFamily="34" charset="0"/>
                <a:cs typeface="Tahoma" panose="020B0604030504040204" pitchFamily="34" charset="0"/>
              </a:rPr>
              <a:t> </a:t>
            </a:r>
          </a:p>
          <a:p>
            <a:pPr marL="0" indent="0" algn="ctr">
              <a:buNone/>
            </a:pPr>
            <a:r>
              <a:rPr lang="en-US" b="1" err="1">
                <a:latin typeface="Tahoma" panose="020B0604030504040204" pitchFamily="34" charset="0"/>
                <a:cs typeface="Tahoma" panose="020B0604030504040204" pitchFamily="34" charset="0"/>
              </a:rPr>
              <a:t>CHUỖI</a:t>
            </a:r>
            <a:r>
              <a:rPr lang="en-US" b="1">
                <a:latin typeface="Tahoma" panose="020B0604030504040204" pitchFamily="34" charset="0"/>
                <a:cs typeface="Tahoma" panose="020B0604030504040204" pitchFamily="34" charset="0"/>
              </a:rPr>
              <a:t> </a:t>
            </a:r>
            <a:r>
              <a:rPr lang="vi-VN" b="1">
                <a:latin typeface="Tahoma" panose="020B0604030504040204" pitchFamily="34" charset="0"/>
                <a:cs typeface="Tahoma" panose="020B0604030504040204" pitchFamily="34" charset="0"/>
              </a:rPr>
              <a:t>TRONG PHP</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14</a:t>
            </a:fld>
            <a:endParaRPr lang="en-US"/>
          </a:p>
        </p:txBody>
      </p:sp>
    </p:spTree>
    <p:extLst>
      <p:ext uri="{BB962C8B-B14F-4D97-AF65-F5344CB8AC3E}">
        <p14:creationId xmlns:p14="http://schemas.microsoft.com/office/powerpoint/2010/main" val="3955017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t>Lấy</a:t>
            </a:r>
            <a:r>
              <a:rPr lang="en-US"/>
              <a:t> </a:t>
            </a:r>
            <a:r>
              <a:rPr lang="en-US" err="1"/>
              <a:t>chiều</a:t>
            </a:r>
            <a:r>
              <a:rPr lang="en-US"/>
              <a:t> </a:t>
            </a:r>
            <a:r>
              <a:rPr lang="en-US" err="1"/>
              <a:t>dài</a:t>
            </a:r>
            <a:r>
              <a:rPr lang="en-US"/>
              <a:t> </a:t>
            </a:r>
            <a:r>
              <a:rPr lang="en-US" err="1"/>
              <a:t>của</a:t>
            </a:r>
            <a:r>
              <a:rPr lang="en-US"/>
              <a:t> </a:t>
            </a:r>
            <a:r>
              <a:rPr lang="en-US" err="1"/>
              <a:t>chuỗi</a:t>
            </a:r>
            <a:endParaRPr lang="en-US"/>
          </a:p>
        </p:txBody>
      </p:sp>
      <p:sp>
        <p:nvSpPr>
          <p:cNvPr id="3" name="Content Placeholder 2"/>
          <p:cNvSpPr>
            <a:spLocks noGrp="1"/>
          </p:cNvSpPr>
          <p:nvPr>
            <p:ph idx="1"/>
          </p:nvPr>
        </p:nvSpPr>
        <p:spPr>
          <a:xfrm>
            <a:off x="379412" y="1967231"/>
            <a:ext cx="11429999" cy="4389120"/>
          </a:xfrm>
        </p:spPr>
        <p:txBody>
          <a:bodyPr/>
          <a:lstStyle/>
          <a:p>
            <a:r>
              <a:rPr lang="en-US" err="1"/>
              <a:t>Lấy</a:t>
            </a:r>
            <a:r>
              <a:rPr lang="en-US"/>
              <a:t> </a:t>
            </a:r>
            <a:r>
              <a:rPr lang="en-US" err="1"/>
              <a:t>chiều</a:t>
            </a:r>
            <a:r>
              <a:rPr lang="en-US"/>
              <a:t> </a:t>
            </a:r>
            <a:r>
              <a:rPr lang="en-US" err="1"/>
              <a:t>dài</a:t>
            </a:r>
            <a:r>
              <a:rPr lang="en-US"/>
              <a:t> </a:t>
            </a:r>
            <a:r>
              <a:rPr lang="en-US" err="1"/>
              <a:t>của</a:t>
            </a:r>
            <a:r>
              <a:rPr lang="en-US"/>
              <a:t> </a:t>
            </a:r>
            <a:r>
              <a:rPr lang="en-US" err="1"/>
              <a:t>chuỗi</a:t>
            </a:r>
            <a:r>
              <a:rPr lang="en-US"/>
              <a:t>: </a:t>
            </a:r>
            <a:r>
              <a:rPr lang="en-US" err="1"/>
              <a:t>strlen</a:t>
            </a:r>
            <a:r>
              <a:rPr lang="en-US"/>
              <a:t>()</a:t>
            </a:r>
          </a:p>
          <a:p>
            <a:r>
              <a:rPr lang="en-US" err="1"/>
              <a:t>strlen</a:t>
            </a:r>
            <a:r>
              <a:rPr lang="en-US"/>
              <a:t>() </a:t>
            </a:r>
            <a:r>
              <a:rPr lang="en-US" err="1"/>
              <a:t>sẽ</a:t>
            </a:r>
            <a:r>
              <a:rPr lang="en-US"/>
              <a:t> </a:t>
            </a:r>
            <a:r>
              <a:rPr lang="en-US" err="1"/>
              <a:t>trả</a:t>
            </a:r>
            <a:r>
              <a:rPr lang="en-US"/>
              <a:t> </a:t>
            </a:r>
            <a:r>
              <a:rPr lang="en-US" err="1"/>
              <a:t>về</a:t>
            </a:r>
            <a:r>
              <a:rPr lang="en-US"/>
              <a:t> </a:t>
            </a:r>
            <a:r>
              <a:rPr lang="en-US" err="1"/>
              <a:t>tổng</a:t>
            </a:r>
            <a:r>
              <a:rPr lang="en-US"/>
              <a:t> </a:t>
            </a:r>
            <a:r>
              <a:rPr lang="en-US" err="1"/>
              <a:t>số</a:t>
            </a:r>
            <a:r>
              <a:rPr lang="en-US"/>
              <a:t> </a:t>
            </a:r>
            <a:r>
              <a:rPr lang="en-US" err="1"/>
              <a:t>ký</a:t>
            </a:r>
            <a:r>
              <a:rPr lang="en-US"/>
              <a:t> </a:t>
            </a:r>
            <a:r>
              <a:rPr lang="en-US" err="1"/>
              <a:t>tự</a:t>
            </a:r>
            <a:r>
              <a:rPr lang="en-US"/>
              <a:t> </a:t>
            </a:r>
            <a:r>
              <a:rPr lang="en-US" err="1"/>
              <a:t>có</a:t>
            </a:r>
            <a:r>
              <a:rPr lang="en-US"/>
              <a:t> </a:t>
            </a:r>
            <a:r>
              <a:rPr lang="en-US" err="1"/>
              <a:t>trong</a:t>
            </a:r>
            <a:r>
              <a:rPr lang="en-US"/>
              <a:t> </a:t>
            </a:r>
            <a:r>
              <a:rPr lang="en-US" err="1"/>
              <a:t>chuỗi</a:t>
            </a:r>
            <a:r>
              <a:rPr lang="en-US"/>
              <a:t>.</a:t>
            </a:r>
          </a:p>
          <a:p>
            <a:r>
              <a:rPr lang="en-US" err="1"/>
              <a:t>Đối</a:t>
            </a:r>
            <a:r>
              <a:rPr lang="en-US"/>
              <a:t> </a:t>
            </a:r>
            <a:r>
              <a:rPr lang="en-US" err="1"/>
              <a:t>với</a:t>
            </a:r>
            <a:r>
              <a:rPr lang="en-US"/>
              <a:t> </a:t>
            </a:r>
            <a:r>
              <a:rPr lang="en-US" err="1"/>
              <a:t>tiếng</a:t>
            </a:r>
            <a:r>
              <a:rPr lang="en-US"/>
              <a:t> </a:t>
            </a:r>
            <a:r>
              <a:rPr lang="en-US" err="1"/>
              <a:t>Việt</a:t>
            </a:r>
            <a:r>
              <a:rPr lang="en-US"/>
              <a:t> </a:t>
            </a:r>
            <a:r>
              <a:rPr lang="en-US" err="1"/>
              <a:t>có</a:t>
            </a:r>
            <a:r>
              <a:rPr lang="en-US"/>
              <a:t> </a:t>
            </a:r>
            <a:r>
              <a:rPr lang="en-US" err="1"/>
              <a:t>dấu</a:t>
            </a:r>
            <a:r>
              <a:rPr lang="en-US"/>
              <a:t> </a:t>
            </a:r>
            <a:r>
              <a:rPr lang="en-US" err="1"/>
              <a:t>thì</a:t>
            </a:r>
            <a:r>
              <a:rPr lang="en-US"/>
              <a:t> </a:t>
            </a:r>
            <a:r>
              <a:rPr lang="en-US" err="1"/>
              <a:t>mỗi</a:t>
            </a:r>
            <a:r>
              <a:rPr lang="en-US"/>
              <a:t> </a:t>
            </a:r>
            <a:r>
              <a:rPr lang="en-US" err="1"/>
              <a:t>chữ</a:t>
            </a:r>
            <a:r>
              <a:rPr lang="en-US"/>
              <a:t> </a:t>
            </a:r>
            <a:r>
              <a:rPr lang="en-US" err="1"/>
              <a:t>có</a:t>
            </a:r>
            <a:r>
              <a:rPr lang="en-US"/>
              <a:t> </a:t>
            </a:r>
            <a:r>
              <a:rPr lang="en-US" err="1"/>
              <a:t>dấu</a:t>
            </a:r>
            <a:r>
              <a:rPr lang="en-US"/>
              <a:t> </a:t>
            </a:r>
            <a:r>
              <a:rPr lang="en-US" err="1"/>
              <a:t>sẽ</a:t>
            </a:r>
            <a:r>
              <a:rPr lang="en-US"/>
              <a:t> </a:t>
            </a:r>
            <a:r>
              <a:rPr lang="en-US" err="1"/>
              <a:t>tính</a:t>
            </a:r>
            <a:r>
              <a:rPr lang="en-US"/>
              <a:t> </a:t>
            </a:r>
            <a:r>
              <a:rPr lang="en-US" err="1"/>
              <a:t>là</a:t>
            </a:r>
            <a:r>
              <a:rPr lang="en-US"/>
              <a:t> 3, </a:t>
            </a:r>
            <a:r>
              <a:rPr lang="en-US" err="1"/>
              <a:t>strlen</a:t>
            </a:r>
            <a:r>
              <a:rPr lang="en-US"/>
              <a:t>("ọ") = </a:t>
            </a:r>
            <a:r>
              <a:rPr lang="en-US" err="1"/>
              <a:t>strlen</a:t>
            </a:r>
            <a:r>
              <a:rPr lang="en-US"/>
              <a:t>("ẩ") = 3</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15</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012" y="4506686"/>
            <a:ext cx="6536531"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4970283"/>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t>Đếm</a:t>
            </a:r>
            <a:r>
              <a:rPr lang="en-US"/>
              <a:t> </a:t>
            </a:r>
            <a:r>
              <a:rPr lang="en-US" err="1"/>
              <a:t>số</a:t>
            </a:r>
            <a:r>
              <a:rPr lang="en-US"/>
              <a:t> </a:t>
            </a:r>
            <a:r>
              <a:rPr lang="en-US" err="1"/>
              <a:t>từ</a:t>
            </a:r>
            <a:r>
              <a:rPr lang="en-US"/>
              <a:t> </a:t>
            </a:r>
            <a:r>
              <a:rPr lang="en-US" err="1"/>
              <a:t>của</a:t>
            </a:r>
            <a:r>
              <a:rPr lang="en-US"/>
              <a:t> </a:t>
            </a:r>
            <a:r>
              <a:rPr lang="en-US" err="1"/>
              <a:t>chuỗi</a:t>
            </a:r>
            <a:endParaRPr lang="en-US"/>
          </a:p>
        </p:txBody>
      </p:sp>
      <p:sp>
        <p:nvSpPr>
          <p:cNvPr id="3" name="Content Placeholder 2"/>
          <p:cNvSpPr>
            <a:spLocks noGrp="1"/>
          </p:cNvSpPr>
          <p:nvPr>
            <p:ph idx="1"/>
          </p:nvPr>
        </p:nvSpPr>
        <p:spPr>
          <a:xfrm>
            <a:off x="379413" y="1967231"/>
            <a:ext cx="11199972" cy="4389120"/>
          </a:xfrm>
        </p:spPr>
        <p:txBody>
          <a:bodyPr/>
          <a:lstStyle/>
          <a:p>
            <a:r>
              <a:rPr lang="en-US" err="1"/>
              <a:t>Đếm</a:t>
            </a:r>
            <a:r>
              <a:rPr lang="en-US"/>
              <a:t> </a:t>
            </a:r>
            <a:r>
              <a:rPr lang="en-US" err="1"/>
              <a:t>số</a:t>
            </a:r>
            <a:r>
              <a:rPr lang="en-US"/>
              <a:t> </a:t>
            </a:r>
            <a:r>
              <a:rPr lang="en-US" err="1"/>
              <a:t>từ</a:t>
            </a:r>
            <a:r>
              <a:rPr lang="en-US"/>
              <a:t> </a:t>
            </a:r>
            <a:r>
              <a:rPr lang="en-US" err="1"/>
              <a:t>của</a:t>
            </a:r>
            <a:r>
              <a:rPr lang="en-US"/>
              <a:t> </a:t>
            </a:r>
            <a:r>
              <a:rPr lang="en-US" err="1"/>
              <a:t>chuỗi</a:t>
            </a:r>
            <a:r>
              <a:rPr lang="en-US"/>
              <a:t>: </a:t>
            </a:r>
            <a:r>
              <a:rPr lang="en-US" err="1"/>
              <a:t>str_word_count</a:t>
            </a:r>
            <a:r>
              <a:rPr lang="en-US"/>
              <a:t>()</a:t>
            </a:r>
          </a:p>
          <a:p>
            <a:r>
              <a:rPr lang="en-US" err="1"/>
              <a:t>str_word_count</a:t>
            </a:r>
            <a:r>
              <a:rPr lang="en-US"/>
              <a:t>() </a:t>
            </a:r>
            <a:r>
              <a:rPr lang="en-US" err="1"/>
              <a:t>sẽ</a:t>
            </a:r>
            <a:r>
              <a:rPr lang="en-US"/>
              <a:t> </a:t>
            </a:r>
            <a:r>
              <a:rPr lang="en-US" err="1"/>
              <a:t>trả</a:t>
            </a:r>
            <a:r>
              <a:rPr lang="en-US"/>
              <a:t> </a:t>
            </a:r>
            <a:r>
              <a:rPr lang="en-US" err="1"/>
              <a:t>về</a:t>
            </a:r>
            <a:r>
              <a:rPr lang="en-US"/>
              <a:t> </a:t>
            </a:r>
            <a:r>
              <a:rPr lang="en-US" err="1"/>
              <a:t>tổng</a:t>
            </a:r>
            <a:r>
              <a:rPr lang="en-US"/>
              <a:t> </a:t>
            </a:r>
            <a:r>
              <a:rPr lang="en-US" err="1"/>
              <a:t>số</a:t>
            </a:r>
            <a:r>
              <a:rPr lang="en-US"/>
              <a:t> </a:t>
            </a:r>
            <a:r>
              <a:rPr lang="en-US" err="1"/>
              <a:t>từ</a:t>
            </a:r>
            <a:r>
              <a:rPr lang="en-US"/>
              <a:t> </a:t>
            </a:r>
            <a:r>
              <a:rPr lang="en-US" err="1"/>
              <a:t>có</a:t>
            </a:r>
            <a:r>
              <a:rPr lang="en-US"/>
              <a:t> </a:t>
            </a:r>
            <a:r>
              <a:rPr lang="en-US" err="1"/>
              <a:t>trong</a:t>
            </a:r>
            <a:r>
              <a:rPr lang="en-US"/>
              <a:t> </a:t>
            </a:r>
            <a:r>
              <a:rPr lang="en-US" err="1"/>
              <a:t>chuỗi</a:t>
            </a:r>
            <a:r>
              <a:rPr lang="en-US"/>
              <a:t>.</a:t>
            </a:r>
          </a:p>
          <a:p>
            <a:r>
              <a:rPr lang="en-US" err="1"/>
              <a:t>Đối</a:t>
            </a:r>
            <a:r>
              <a:rPr lang="en-US"/>
              <a:t> </a:t>
            </a:r>
            <a:r>
              <a:rPr lang="en-US" err="1"/>
              <a:t>với</a:t>
            </a:r>
            <a:r>
              <a:rPr lang="en-US"/>
              <a:t> </a:t>
            </a:r>
            <a:r>
              <a:rPr lang="en-US" err="1"/>
              <a:t>tiếng</a:t>
            </a:r>
            <a:r>
              <a:rPr lang="en-US"/>
              <a:t> </a:t>
            </a:r>
            <a:r>
              <a:rPr lang="en-US" err="1"/>
              <a:t>Việt</a:t>
            </a:r>
            <a:r>
              <a:rPr lang="en-US"/>
              <a:t> </a:t>
            </a:r>
            <a:r>
              <a:rPr lang="en-US" err="1"/>
              <a:t>có</a:t>
            </a:r>
            <a:r>
              <a:rPr lang="en-US"/>
              <a:t> </a:t>
            </a:r>
            <a:r>
              <a:rPr lang="en-US" err="1"/>
              <a:t>dấu</a:t>
            </a:r>
            <a:r>
              <a:rPr lang="en-US"/>
              <a:t> </a:t>
            </a:r>
            <a:r>
              <a:rPr lang="en-US" err="1"/>
              <a:t>thì</a:t>
            </a:r>
            <a:r>
              <a:rPr lang="en-US"/>
              <a:t> </a:t>
            </a:r>
            <a:r>
              <a:rPr lang="en-US" err="1"/>
              <a:t>mỗi</a:t>
            </a:r>
            <a:r>
              <a:rPr lang="en-US"/>
              <a:t> </a:t>
            </a:r>
            <a:r>
              <a:rPr lang="en-US" err="1"/>
              <a:t>từ</a:t>
            </a:r>
            <a:r>
              <a:rPr lang="en-US"/>
              <a:t> </a:t>
            </a:r>
            <a:r>
              <a:rPr lang="en-US" err="1"/>
              <a:t>có</a:t>
            </a:r>
            <a:r>
              <a:rPr lang="en-US"/>
              <a:t> </a:t>
            </a:r>
            <a:r>
              <a:rPr lang="en-US" err="1"/>
              <a:t>dấu</a:t>
            </a:r>
            <a:r>
              <a:rPr lang="en-US"/>
              <a:t> </a:t>
            </a:r>
            <a:r>
              <a:rPr lang="en-US" err="1"/>
              <a:t>sẽ</a:t>
            </a:r>
            <a:r>
              <a:rPr lang="en-US"/>
              <a:t> </a:t>
            </a:r>
            <a:r>
              <a:rPr lang="en-US" err="1"/>
              <a:t>tính</a:t>
            </a:r>
            <a:r>
              <a:rPr lang="en-US"/>
              <a:t> </a:t>
            </a:r>
            <a:r>
              <a:rPr lang="en-US" err="1"/>
              <a:t>là</a:t>
            </a:r>
            <a:r>
              <a:rPr lang="en-US"/>
              <a:t> 2, </a:t>
            </a:r>
            <a:r>
              <a:rPr lang="en-US" err="1"/>
              <a:t>str_word_count</a:t>
            </a:r>
            <a:r>
              <a:rPr lang="en-US"/>
              <a:t>("</a:t>
            </a:r>
            <a:r>
              <a:rPr lang="en-US" err="1"/>
              <a:t>Học</a:t>
            </a:r>
            <a:r>
              <a:rPr lang="en-US"/>
              <a:t>") = </a:t>
            </a:r>
            <a:r>
              <a:rPr lang="en-US" err="1"/>
              <a:t>str_word_count</a:t>
            </a:r>
            <a:r>
              <a:rPr lang="en-US"/>
              <a:t>("</a:t>
            </a:r>
            <a:r>
              <a:rPr lang="en-US" err="1"/>
              <a:t>Chuẩn</a:t>
            </a:r>
            <a:r>
              <a:rPr lang="en-US"/>
              <a:t>") = 3</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16</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0611" y="4544786"/>
            <a:ext cx="8470157" cy="1475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0010256"/>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t>Thay</a:t>
            </a:r>
            <a:r>
              <a:rPr lang="en-US"/>
              <a:t> </a:t>
            </a:r>
            <a:r>
              <a:rPr lang="en-US" err="1"/>
              <a:t>thế</a:t>
            </a:r>
            <a:r>
              <a:rPr lang="en-US"/>
              <a:t> </a:t>
            </a:r>
            <a:r>
              <a:rPr lang="en-US" err="1"/>
              <a:t>đoạn</a:t>
            </a:r>
            <a:r>
              <a:rPr lang="en-US"/>
              <a:t> text </a:t>
            </a:r>
            <a:r>
              <a:rPr lang="en-US" err="1"/>
              <a:t>bên</a:t>
            </a:r>
            <a:r>
              <a:rPr lang="en-US"/>
              <a:t> </a:t>
            </a:r>
            <a:r>
              <a:rPr lang="en-US" err="1"/>
              <a:t>trong</a:t>
            </a:r>
            <a:r>
              <a:rPr lang="en-US"/>
              <a:t> </a:t>
            </a:r>
            <a:r>
              <a:rPr lang="en-US" err="1"/>
              <a:t>chuỗi</a:t>
            </a:r>
            <a:endParaRPr lang="en-US"/>
          </a:p>
        </p:txBody>
      </p:sp>
      <p:sp>
        <p:nvSpPr>
          <p:cNvPr id="3" name="Content Placeholder 2"/>
          <p:cNvSpPr>
            <a:spLocks noGrp="1"/>
          </p:cNvSpPr>
          <p:nvPr>
            <p:ph idx="1"/>
          </p:nvPr>
        </p:nvSpPr>
        <p:spPr/>
        <p:txBody>
          <a:bodyPr/>
          <a:lstStyle/>
          <a:p>
            <a:r>
              <a:rPr lang="vi-VN"/>
              <a:t>Thay thế đoạn text bên trong chuỗi: </a:t>
            </a:r>
            <a:endParaRPr lang="en-US"/>
          </a:p>
          <a:p>
            <a:pPr marL="0" indent="0">
              <a:buNone/>
            </a:pPr>
            <a:r>
              <a:rPr lang="vi-VN"/>
              <a:t>str_replace(chuỗi con bị thay thế, chuỗi con thay thế, chuỗi gốc)</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17</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812" y="4038600"/>
            <a:ext cx="7222787"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6771642"/>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b="1">
                <a:latin typeface="Tahoma" panose="020B0604030504040204" pitchFamily="34" charset="0"/>
                <a:cs typeface="Tahoma" panose="020B0604030504040204" pitchFamily="34" charset="0"/>
              </a:rPr>
              <a:t> </a:t>
            </a:r>
          </a:p>
          <a:p>
            <a:pPr marL="0" indent="0" algn="ctr">
              <a:buNone/>
            </a:pPr>
            <a:r>
              <a:rPr lang="en-US" b="1">
                <a:latin typeface="Tahoma" panose="020B0604030504040204" pitchFamily="34" charset="0"/>
                <a:cs typeface="Tahoma" panose="020B0604030504040204" pitchFamily="34" charset="0"/>
              </a:rPr>
              <a:t>MẢNG </a:t>
            </a:r>
            <a:r>
              <a:rPr lang="vi-VN" b="1">
                <a:latin typeface="Tahoma" panose="020B0604030504040204" pitchFamily="34" charset="0"/>
                <a:cs typeface="Tahoma" panose="020B0604030504040204" pitchFamily="34" charset="0"/>
              </a:rPr>
              <a:t>TRONG PHP</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18</a:t>
            </a:fld>
            <a:endParaRPr lang="en-US"/>
          </a:p>
        </p:txBody>
      </p:sp>
    </p:spTree>
    <p:extLst>
      <p:ext uri="{BB962C8B-B14F-4D97-AF65-F5344CB8AC3E}">
        <p14:creationId xmlns:p14="http://schemas.microsoft.com/office/powerpoint/2010/main" val="1177444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Mảng</a:t>
            </a:r>
            <a:endParaRPr lang="en-US"/>
          </a:p>
        </p:txBody>
      </p:sp>
      <p:sp>
        <p:nvSpPr>
          <p:cNvPr id="3" name="Content Placeholder 2"/>
          <p:cNvSpPr>
            <a:spLocks noGrp="1"/>
          </p:cNvSpPr>
          <p:nvPr>
            <p:ph idx="1"/>
          </p:nvPr>
        </p:nvSpPr>
        <p:spPr/>
        <p:txBody>
          <a:bodyPr/>
          <a:lstStyle/>
          <a:p>
            <a:r>
              <a:rPr lang="en-US" err="1"/>
              <a:t>Mảng</a:t>
            </a:r>
            <a:r>
              <a:rPr lang="en-US"/>
              <a:t> </a:t>
            </a:r>
            <a:r>
              <a:rPr lang="en-US" err="1"/>
              <a:t>là</a:t>
            </a:r>
            <a:r>
              <a:rPr lang="en-US"/>
              <a:t> </a:t>
            </a:r>
            <a:r>
              <a:rPr lang="en-US" err="1"/>
              <a:t>một</a:t>
            </a:r>
            <a:r>
              <a:rPr lang="en-US"/>
              <a:t> </a:t>
            </a:r>
            <a:r>
              <a:rPr lang="en-US" err="1"/>
              <a:t>loại</a:t>
            </a:r>
            <a:r>
              <a:rPr lang="en-US"/>
              <a:t> </a:t>
            </a:r>
            <a:r>
              <a:rPr lang="en-US" err="1"/>
              <a:t>biến</a:t>
            </a:r>
            <a:r>
              <a:rPr lang="en-US"/>
              <a:t> </a:t>
            </a:r>
            <a:r>
              <a:rPr lang="en-US" err="1"/>
              <a:t>đặc</a:t>
            </a:r>
            <a:r>
              <a:rPr lang="en-US"/>
              <a:t> </a:t>
            </a:r>
            <a:r>
              <a:rPr lang="en-US" err="1"/>
              <a:t>biệt</a:t>
            </a:r>
            <a:r>
              <a:rPr lang="en-US"/>
              <a:t>, </a:t>
            </a:r>
            <a:r>
              <a:rPr lang="en-US" err="1"/>
              <a:t>bao</a:t>
            </a:r>
            <a:r>
              <a:rPr lang="en-US"/>
              <a:t> </a:t>
            </a:r>
            <a:r>
              <a:rPr lang="en-US" err="1"/>
              <a:t>gồm</a:t>
            </a:r>
            <a:r>
              <a:rPr lang="en-US"/>
              <a:t> </a:t>
            </a:r>
            <a:r>
              <a:rPr lang="en-US" err="1"/>
              <a:t>một</a:t>
            </a:r>
            <a:r>
              <a:rPr lang="en-US"/>
              <a:t> </a:t>
            </a:r>
            <a:r>
              <a:rPr lang="en-US" err="1"/>
              <a:t>dãy</a:t>
            </a:r>
            <a:r>
              <a:rPr lang="en-US"/>
              <a:t> </a:t>
            </a:r>
            <a:r>
              <a:rPr lang="en-US" err="1"/>
              <a:t>các</a:t>
            </a:r>
            <a:r>
              <a:rPr lang="en-US"/>
              <a:t> ô </a:t>
            </a:r>
            <a:r>
              <a:rPr lang="en-US" err="1"/>
              <a:t>nhớ</a:t>
            </a:r>
            <a:r>
              <a:rPr lang="en-US"/>
              <a:t> </a:t>
            </a:r>
            <a:r>
              <a:rPr lang="en-US" err="1"/>
              <a:t>có</a:t>
            </a:r>
            <a:r>
              <a:rPr lang="en-US"/>
              <a:t> </a:t>
            </a:r>
            <a:r>
              <a:rPr lang="en-US" err="1"/>
              <a:t>nhiều</a:t>
            </a:r>
            <a:r>
              <a:rPr lang="en-US"/>
              <a:t> ô </a:t>
            </a:r>
            <a:r>
              <a:rPr lang="en-US" err="1"/>
              <a:t>nhớ</a:t>
            </a:r>
            <a:r>
              <a:rPr lang="en-US"/>
              <a:t> con </a:t>
            </a:r>
            <a:r>
              <a:rPr lang="en-US" err="1"/>
              <a:t>cho</a:t>
            </a:r>
            <a:r>
              <a:rPr lang="en-US"/>
              <a:t> </a:t>
            </a:r>
            <a:r>
              <a:rPr lang="en-US" err="1"/>
              <a:t>phép</a:t>
            </a:r>
            <a:r>
              <a:rPr lang="en-US"/>
              <a:t> </a:t>
            </a:r>
            <a:r>
              <a:rPr lang="en-US" err="1"/>
              <a:t>biểu</a:t>
            </a:r>
            <a:r>
              <a:rPr lang="en-US"/>
              <a:t> </a:t>
            </a:r>
            <a:r>
              <a:rPr lang="en-US" err="1"/>
              <a:t>diễn</a:t>
            </a:r>
            <a:r>
              <a:rPr lang="en-US"/>
              <a:t> </a:t>
            </a:r>
            <a:r>
              <a:rPr lang="en-US" err="1"/>
              <a:t>thông</a:t>
            </a:r>
            <a:r>
              <a:rPr lang="en-US"/>
              <a:t> tin </a:t>
            </a:r>
            <a:r>
              <a:rPr lang="en-US" err="1"/>
              <a:t>dạng</a:t>
            </a:r>
            <a:r>
              <a:rPr lang="en-US"/>
              <a:t> </a:t>
            </a:r>
            <a:r>
              <a:rPr lang="en-US" err="1"/>
              <a:t>danh</a:t>
            </a:r>
            <a:r>
              <a:rPr lang="en-US"/>
              <a:t> </a:t>
            </a:r>
            <a:r>
              <a:rPr lang="en-US" err="1"/>
              <a:t>sách</a:t>
            </a:r>
            <a:r>
              <a:rPr lang="en-US"/>
              <a:t> </a:t>
            </a:r>
            <a:r>
              <a:rPr lang="en-US" err="1"/>
              <a:t>trong</a:t>
            </a:r>
            <a:r>
              <a:rPr lang="en-US"/>
              <a:t> </a:t>
            </a:r>
            <a:r>
              <a:rPr lang="en-US" err="1"/>
              <a:t>thực</a:t>
            </a:r>
            <a:r>
              <a:rPr lang="en-US"/>
              <a:t> </a:t>
            </a:r>
            <a:r>
              <a:rPr lang="en-US" err="1"/>
              <a:t>tế</a:t>
            </a:r>
            <a:endParaRPr lang="en-US"/>
          </a:p>
          <a:p>
            <a:r>
              <a:rPr lang="en-US" err="1"/>
              <a:t>Các</a:t>
            </a:r>
            <a:r>
              <a:rPr lang="en-US"/>
              <a:t> </a:t>
            </a:r>
            <a:r>
              <a:rPr lang="en-US" err="1"/>
              <a:t>phần</a:t>
            </a:r>
            <a:r>
              <a:rPr lang="en-US"/>
              <a:t> </a:t>
            </a:r>
            <a:r>
              <a:rPr lang="en-US" err="1"/>
              <a:t>tử</a:t>
            </a:r>
            <a:r>
              <a:rPr lang="en-US"/>
              <a:t> </a:t>
            </a:r>
            <a:r>
              <a:rPr lang="en-US" err="1"/>
              <a:t>trong</a:t>
            </a:r>
            <a:r>
              <a:rPr lang="en-US"/>
              <a:t> </a:t>
            </a:r>
            <a:r>
              <a:rPr lang="en-US" err="1"/>
              <a:t>mảng</a:t>
            </a:r>
            <a:r>
              <a:rPr lang="en-US"/>
              <a:t> </a:t>
            </a:r>
            <a:r>
              <a:rPr lang="en-US" err="1"/>
              <a:t>có</a:t>
            </a:r>
            <a:r>
              <a:rPr lang="en-US"/>
              <a:t> </a:t>
            </a:r>
            <a:r>
              <a:rPr lang="en-US" err="1"/>
              <a:t>thể</a:t>
            </a:r>
            <a:r>
              <a:rPr lang="en-US"/>
              <a:t> </a:t>
            </a:r>
            <a:r>
              <a:rPr lang="en-US" err="1"/>
              <a:t>có</a:t>
            </a:r>
            <a:r>
              <a:rPr lang="en-US"/>
              <a:t> </a:t>
            </a:r>
            <a:r>
              <a:rPr lang="en-US" err="1"/>
              <a:t>kiểu</a:t>
            </a:r>
            <a:r>
              <a:rPr lang="en-US"/>
              <a:t> </a:t>
            </a:r>
            <a:r>
              <a:rPr lang="en-US" err="1"/>
              <a:t>dữ</a:t>
            </a:r>
            <a:r>
              <a:rPr lang="en-US"/>
              <a:t> </a:t>
            </a:r>
            <a:r>
              <a:rPr lang="en-US" err="1"/>
              <a:t>liệu</a:t>
            </a:r>
            <a:r>
              <a:rPr lang="en-US"/>
              <a:t> </a:t>
            </a:r>
            <a:r>
              <a:rPr lang="en-US" err="1"/>
              <a:t>khác</a:t>
            </a:r>
            <a:r>
              <a:rPr lang="en-US"/>
              <a:t> </a:t>
            </a:r>
            <a:r>
              <a:rPr lang="en-US" err="1"/>
              <a:t>nhau</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19</a:t>
            </a:fld>
            <a:endParaRPr lang="en-US"/>
          </a:p>
        </p:txBody>
      </p:sp>
    </p:spTree>
    <p:extLst>
      <p:ext uri="{BB962C8B-B14F-4D97-AF65-F5344CB8AC3E}">
        <p14:creationId xmlns:p14="http://schemas.microsoft.com/office/powerpoint/2010/main" val="27309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Nội</a:t>
            </a:r>
            <a:r>
              <a:rPr lang="en-US"/>
              <a:t> dung</a:t>
            </a:r>
          </a:p>
        </p:txBody>
      </p:sp>
      <p:sp>
        <p:nvSpPr>
          <p:cNvPr id="5" name="Content Placeholder 4"/>
          <p:cNvSpPr>
            <a:spLocks noGrp="1"/>
          </p:cNvSpPr>
          <p:nvPr>
            <p:ph idx="1"/>
          </p:nvPr>
        </p:nvSpPr>
        <p:spPr/>
        <p:txBody>
          <a:bodyPr/>
          <a:lstStyle/>
          <a:p>
            <a:r>
              <a:rPr lang="vi-VN"/>
              <a:t>Hàm trong PHP</a:t>
            </a:r>
            <a:endParaRPr lang="en-US"/>
          </a:p>
          <a:p>
            <a:r>
              <a:rPr lang="en-US" err="1"/>
              <a:t>Chuỗi</a:t>
            </a:r>
            <a:r>
              <a:rPr lang="en-US"/>
              <a:t> </a:t>
            </a:r>
            <a:r>
              <a:rPr lang="en-US" err="1"/>
              <a:t>trong</a:t>
            </a:r>
            <a:r>
              <a:rPr lang="en-US"/>
              <a:t> </a:t>
            </a:r>
            <a:r>
              <a:rPr lang="en-US" err="1"/>
              <a:t>PHP</a:t>
            </a:r>
            <a:r>
              <a:rPr lang="en-US"/>
              <a:t> (</a:t>
            </a:r>
            <a:r>
              <a:rPr lang="en-US" err="1"/>
              <a:t>tự</a:t>
            </a:r>
            <a:r>
              <a:rPr lang="en-US"/>
              <a:t> </a:t>
            </a:r>
            <a:r>
              <a:rPr lang="en-US" err="1"/>
              <a:t>học</a:t>
            </a:r>
            <a:r>
              <a:rPr lang="en-US"/>
              <a:t>)</a:t>
            </a:r>
          </a:p>
          <a:p>
            <a:r>
              <a:rPr lang="vi-VN"/>
              <a:t>Mảng </a:t>
            </a:r>
            <a:endParaRPr lang="en-US"/>
          </a:p>
          <a:p>
            <a:r>
              <a:rPr lang="en-US" err="1"/>
              <a:t>Phương</a:t>
            </a:r>
            <a:r>
              <a:rPr lang="en-US"/>
              <a:t> </a:t>
            </a:r>
            <a:r>
              <a:rPr lang="en-US" err="1"/>
              <a:t>thức</a:t>
            </a:r>
            <a:r>
              <a:rPr lang="en-US"/>
              <a:t> GET </a:t>
            </a:r>
            <a:r>
              <a:rPr lang="en-US" err="1"/>
              <a:t>và</a:t>
            </a:r>
            <a:r>
              <a:rPr lang="en-US"/>
              <a:t> POST </a:t>
            </a:r>
            <a:r>
              <a:rPr lang="en-US" err="1"/>
              <a:t>trong</a:t>
            </a:r>
            <a:r>
              <a:rPr lang="en-US"/>
              <a:t> </a:t>
            </a:r>
            <a:r>
              <a:rPr lang="en-US" err="1"/>
              <a:t>PHP</a:t>
            </a:r>
            <a:endParaRPr lang="vi-VN"/>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a:t>
            </a:fld>
            <a:endParaRPr lang="en-US"/>
          </a:p>
        </p:txBody>
      </p:sp>
    </p:spTree>
    <p:extLst>
      <p:ext uri="{BB962C8B-B14F-4D97-AF65-F5344CB8AC3E}">
        <p14:creationId xmlns:p14="http://schemas.microsoft.com/office/powerpoint/2010/main" val="4181822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t>Các</a:t>
            </a:r>
            <a:r>
              <a:rPr lang="en-US"/>
              <a:t> </a:t>
            </a:r>
            <a:r>
              <a:rPr lang="en-US" err="1"/>
              <a:t>loại</a:t>
            </a:r>
            <a:r>
              <a:rPr lang="en-US"/>
              <a:t> </a:t>
            </a:r>
            <a:r>
              <a:rPr lang="en-US" err="1"/>
              <a:t>mảng</a:t>
            </a:r>
            <a:r>
              <a:rPr lang="en-US"/>
              <a:t> </a:t>
            </a:r>
            <a:r>
              <a:rPr lang="en-US" err="1"/>
              <a:t>trong</a:t>
            </a:r>
            <a:r>
              <a:rPr lang="en-US"/>
              <a:t> </a:t>
            </a:r>
            <a:r>
              <a:rPr lang="en-US" err="1"/>
              <a:t>PHP</a:t>
            </a:r>
            <a:endParaRPr lang="en-US"/>
          </a:p>
        </p:txBody>
      </p:sp>
      <p:sp>
        <p:nvSpPr>
          <p:cNvPr id="3" name="Content Placeholder 2"/>
          <p:cNvSpPr>
            <a:spLocks noGrp="1"/>
          </p:cNvSpPr>
          <p:nvPr>
            <p:ph idx="1"/>
          </p:nvPr>
        </p:nvSpPr>
        <p:spPr/>
        <p:txBody>
          <a:bodyPr/>
          <a:lstStyle/>
          <a:p>
            <a:r>
              <a:rPr lang="vi-VN"/>
              <a:t>Mảng được lập chỉ mục.</a:t>
            </a:r>
          </a:p>
          <a:p>
            <a:r>
              <a:rPr lang="vi-VN"/>
              <a:t>Mảng liên kết.</a:t>
            </a:r>
          </a:p>
          <a:p>
            <a:r>
              <a:rPr lang="vi-VN"/>
              <a:t>Mảng đa chiều.</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20</a:t>
            </a:fld>
            <a:endParaRPr lang="en-US"/>
          </a:p>
        </p:txBody>
      </p:sp>
    </p:spTree>
    <p:extLst>
      <p:ext uri="{BB962C8B-B14F-4D97-AF65-F5344CB8AC3E}">
        <p14:creationId xmlns:p14="http://schemas.microsoft.com/office/powerpoint/2010/main" val="2668407460"/>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vi-VN" sz="4400" b="1">
                <a:solidFill>
                  <a:srgbClr val="FFC000"/>
                </a:solidFill>
              </a:rPr>
              <a:t>Mảng được lập chỉ mục</a:t>
            </a:r>
            <a:endParaRPr lang="en-US" sz="4400" b="1">
              <a:solidFill>
                <a:srgbClr val="FFC000"/>
              </a:solidFill>
            </a:endParaRPr>
          </a:p>
        </p:txBody>
      </p:sp>
      <p:sp>
        <p:nvSpPr>
          <p:cNvPr id="3" name="Content Placeholder 2"/>
          <p:cNvSpPr>
            <a:spLocks noGrp="1"/>
          </p:cNvSpPr>
          <p:nvPr>
            <p:ph sz="half" idx="1"/>
          </p:nvPr>
        </p:nvSpPr>
        <p:spPr>
          <a:xfrm>
            <a:off x="609441" y="1920085"/>
            <a:ext cx="4646771" cy="4434840"/>
          </a:xfrm>
        </p:spPr>
        <p:txBody>
          <a:bodyPr/>
          <a:lstStyle/>
          <a:p>
            <a:r>
              <a:rPr lang="en-US" b="1">
                <a:latin typeface="Arial" pitchFamily="34" charset="0"/>
                <a:cs typeface="Arial" pitchFamily="34" charset="0"/>
              </a:rPr>
              <a:t>Array index </a:t>
            </a:r>
            <a:r>
              <a:rPr lang="en-US" b="1" err="1">
                <a:latin typeface="Arial" pitchFamily="34" charset="0"/>
                <a:cs typeface="Arial" pitchFamily="34" charset="0"/>
              </a:rPr>
              <a:t>trực</a:t>
            </a:r>
            <a:r>
              <a:rPr lang="en-US" b="1">
                <a:latin typeface="Arial" pitchFamily="34" charset="0"/>
                <a:cs typeface="Arial" pitchFamily="34" charset="0"/>
              </a:rPr>
              <a:t> </a:t>
            </a:r>
            <a:r>
              <a:rPr lang="en-US" b="1" err="1">
                <a:latin typeface="Arial" pitchFamily="34" charset="0"/>
                <a:cs typeface="Arial" pitchFamily="34" charset="0"/>
              </a:rPr>
              <a:t>tiếp</a:t>
            </a:r>
            <a:endParaRPr lang="en-US" b="1">
              <a:latin typeface="Arial" pitchFamily="34" charset="0"/>
              <a:cs typeface="Arial" pitchFamily="34" charset="0"/>
            </a:endParaRPr>
          </a:p>
          <a:p>
            <a:endParaRPr lang="en-US">
              <a:latin typeface="Arial" pitchFamily="34" charset="0"/>
              <a:cs typeface="Arial" pitchFamily="34" charset="0"/>
            </a:endParaRPr>
          </a:p>
        </p:txBody>
      </p:sp>
      <p:sp>
        <p:nvSpPr>
          <p:cNvPr id="5" name="Content Placeholder 4"/>
          <p:cNvSpPr>
            <a:spLocks noGrp="1"/>
          </p:cNvSpPr>
          <p:nvPr>
            <p:ph sz="half" idx="2"/>
          </p:nvPr>
        </p:nvSpPr>
        <p:spPr>
          <a:xfrm>
            <a:off x="5256212" y="1920085"/>
            <a:ext cx="6323172" cy="4434840"/>
          </a:xfrm>
        </p:spPr>
        <p:txBody>
          <a:bodyPr/>
          <a:lstStyle/>
          <a:p>
            <a:r>
              <a:rPr lang="vi-VN" b="1">
                <a:latin typeface="Arial" pitchFamily="34" charset="0"/>
                <a:cs typeface="Arial" pitchFamily="34" charset="0"/>
              </a:rPr>
              <a:t>Array index, chỉ mục được gán bằng tay</a:t>
            </a:r>
          </a:p>
          <a:p>
            <a:endParaRPr lang="en-US">
              <a:latin typeface="Arial" pitchFamily="34" charset="0"/>
              <a:cs typeface="Arial" pitchFamily="34" charset="0"/>
            </a:endParaRPr>
          </a:p>
        </p:txBody>
      </p:sp>
      <p:sp>
        <p:nvSpPr>
          <p:cNvPr id="4" name="Slide Number Placeholder 3"/>
          <p:cNvSpPr>
            <a:spLocks noGrp="1"/>
          </p:cNvSpPr>
          <p:nvPr>
            <p:ph type="sldNum" sz="quarter" idx="4294967295"/>
          </p:nvPr>
        </p:nvSpPr>
        <p:spPr>
          <a:xfrm>
            <a:off x="11172825" y="6356350"/>
            <a:ext cx="1016000" cy="365125"/>
          </a:xfrm>
        </p:spPr>
        <p:txBody>
          <a:bodyPr/>
          <a:lstStyle/>
          <a:p>
            <a:pPr>
              <a:defRPr/>
            </a:pPr>
            <a:fld id="{0A2CCCF8-9ECF-4463-905F-6DDFF4237F28}" type="slidenum">
              <a:rPr lang="en-US" smtClean="0"/>
              <a:pPr>
                <a:defRPr/>
              </a:pPr>
              <a:t>21</a:t>
            </a:fld>
            <a:endParaRPr lang="en-US"/>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2" y="3425598"/>
            <a:ext cx="4754868" cy="120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612" y="2911927"/>
            <a:ext cx="5317398" cy="272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2285999"/>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err="1"/>
              <a:t>Cách</a:t>
            </a:r>
            <a:r>
              <a:rPr lang="en-US" b="1"/>
              <a:t> </a:t>
            </a:r>
            <a:r>
              <a:rPr lang="en-US" b="1" err="1"/>
              <a:t>gọi</a:t>
            </a:r>
            <a:r>
              <a:rPr lang="en-US" b="1"/>
              <a:t> </a:t>
            </a:r>
            <a:r>
              <a:rPr lang="en-US" b="1" err="1"/>
              <a:t>giá</a:t>
            </a:r>
            <a:r>
              <a:rPr lang="en-US" b="1"/>
              <a:t> </a:t>
            </a:r>
            <a:r>
              <a:rPr lang="en-US" b="1" err="1"/>
              <a:t>trị</a:t>
            </a:r>
            <a:r>
              <a:rPr lang="en-US" b="1"/>
              <a:t> array </a:t>
            </a:r>
            <a:r>
              <a:rPr lang="en-US" b="1" err="1"/>
              <a:t>chỉ</a:t>
            </a:r>
            <a:r>
              <a:rPr lang="en-US" b="1"/>
              <a:t> </a:t>
            </a:r>
            <a:r>
              <a:rPr lang="en-US" b="1" err="1"/>
              <a:t>mục</a:t>
            </a:r>
            <a:endParaRPr lang="en-US" b="1"/>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22</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715985"/>
            <a:ext cx="5715000" cy="2455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7252" y="4267200"/>
            <a:ext cx="5282441" cy="154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9795620"/>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Array </a:t>
            </a:r>
            <a:r>
              <a:rPr lang="en-US" err="1"/>
              <a:t>kết</a:t>
            </a:r>
            <a:r>
              <a:rPr lang="en-US"/>
              <a:t> </a:t>
            </a:r>
            <a:r>
              <a:rPr lang="en-US" err="1"/>
              <a:t>hợp</a:t>
            </a:r>
            <a:endParaRPr lang="en-US"/>
          </a:p>
        </p:txBody>
      </p:sp>
      <p:sp>
        <p:nvSpPr>
          <p:cNvPr id="3" name="Content Placeholder 2"/>
          <p:cNvSpPr>
            <a:spLocks noGrp="1"/>
          </p:cNvSpPr>
          <p:nvPr>
            <p:ph idx="1"/>
          </p:nvPr>
        </p:nvSpPr>
        <p:spPr/>
        <p:txBody>
          <a:bodyPr/>
          <a:lstStyle/>
          <a:p>
            <a:r>
              <a:rPr lang="vi-VN"/>
              <a:t>Array kết hợp là array với các key được đặt tên, và giá trị được gán cho key đó.</a:t>
            </a:r>
          </a:p>
          <a:p>
            <a:r>
              <a:rPr lang="vi-VN"/>
              <a:t>Có 2 cách tạo array kết hợp.</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23</a:t>
            </a:fld>
            <a:endParaRPr lang="en-US"/>
          </a:p>
        </p:txBody>
      </p:sp>
    </p:spTree>
    <p:extLst>
      <p:ext uri="{BB962C8B-B14F-4D97-AF65-F5344CB8AC3E}">
        <p14:creationId xmlns:p14="http://schemas.microsoft.com/office/powerpoint/2010/main" val="2609254546"/>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24</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781" y="1137557"/>
            <a:ext cx="9220200"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684229"/>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err="1"/>
              <a:t>Cách</a:t>
            </a:r>
            <a:r>
              <a:rPr lang="en-US" b="1"/>
              <a:t> </a:t>
            </a:r>
            <a:r>
              <a:rPr lang="en-US" b="1" err="1"/>
              <a:t>gọi</a:t>
            </a:r>
            <a:r>
              <a:rPr lang="en-US" b="1"/>
              <a:t> </a:t>
            </a:r>
            <a:r>
              <a:rPr lang="en-US" b="1" err="1"/>
              <a:t>giá</a:t>
            </a:r>
            <a:r>
              <a:rPr lang="en-US" b="1"/>
              <a:t> </a:t>
            </a:r>
            <a:r>
              <a:rPr lang="en-US" b="1" err="1"/>
              <a:t>trị</a:t>
            </a:r>
            <a:r>
              <a:rPr lang="en-US" b="1"/>
              <a:t> array </a:t>
            </a:r>
            <a:r>
              <a:rPr lang="en-US" b="1" err="1"/>
              <a:t>kết</a:t>
            </a:r>
            <a:r>
              <a:rPr lang="en-US" b="1"/>
              <a:t> </a:t>
            </a:r>
            <a:r>
              <a:rPr lang="en-US" b="1" err="1"/>
              <a:t>hợp</a:t>
            </a:r>
            <a:endParaRPr lang="en-US" b="1"/>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25</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2" y="2514600"/>
            <a:ext cx="990160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3107049"/>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Cách gọi giá trị đơn</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26</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2838450"/>
            <a:ext cx="995362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1154733"/>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Array đa chiều</a:t>
            </a:r>
            <a:endParaRPr lang="en-US"/>
          </a:p>
        </p:txBody>
      </p:sp>
      <p:sp>
        <p:nvSpPr>
          <p:cNvPr id="3" name="Content Placeholder 2"/>
          <p:cNvSpPr>
            <a:spLocks noGrp="1"/>
          </p:cNvSpPr>
          <p:nvPr>
            <p:ph idx="1"/>
          </p:nvPr>
        </p:nvSpPr>
        <p:spPr/>
        <p:txBody>
          <a:bodyPr/>
          <a:lstStyle/>
          <a:p>
            <a:r>
              <a:rPr lang="en-US" err="1"/>
              <a:t>Ví</a:t>
            </a:r>
            <a:r>
              <a:rPr lang="en-US"/>
              <a:t> </a:t>
            </a:r>
            <a:r>
              <a:rPr lang="en-US" err="1"/>
              <a:t>dụ</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27</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0412" y="1915886"/>
            <a:ext cx="7150100" cy="197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75314"/>
            <a:ext cx="52863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7115956"/>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733604"/>
            <a:ext cx="10969943" cy="1114246"/>
          </a:xfrm>
        </p:spPr>
        <p:txBody>
          <a:bodyPr/>
          <a:lstStyle/>
          <a:p>
            <a:endParaRPr lang="en-US"/>
          </a:p>
        </p:txBody>
      </p:sp>
      <p:sp>
        <p:nvSpPr>
          <p:cNvPr id="3" name="Content Placeholder 2"/>
          <p:cNvSpPr>
            <a:spLocks noGrp="1"/>
          </p:cNvSpPr>
          <p:nvPr>
            <p:ph idx="1"/>
          </p:nvPr>
        </p:nvSpPr>
        <p:spPr>
          <a:xfrm>
            <a:off x="609441" y="1676400"/>
            <a:ext cx="10969943" cy="4679951"/>
          </a:xfrm>
        </p:spPr>
        <p:txBody>
          <a:bodyPr/>
          <a:lstStyle/>
          <a:p>
            <a:r>
              <a:rPr lang="vi-VN" b="1"/>
              <a:t>Cách gọi giá trị array đa chiều:</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28</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99" y="451019"/>
            <a:ext cx="9527312" cy="4936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632329"/>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441" y="1295400"/>
            <a:ext cx="10969943" cy="5060951"/>
          </a:xfrm>
        </p:spPr>
        <p:txBody>
          <a:bodyPr/>
          <a:lstStyle/>
          <a:p>
            <a:r>
              <a:rPr lang="vi-VN" b="1"/>
              <a:t>Cách gọi giá trị đơn</a:t>
            </a:r>
          </a:p>
          <a:p>
            <a:endParaRPr lang="en-US"/>
          </a:p>
          <a:p>
            <a:endParaRPr lang="en-US"/>
          </a:p>
          <a:p>
            <a:endParaRPr lang="en-US"/>
          </a:p>
          <a:p>
            <a:endParaRPr lang="en-US"/>
          </a:p>
          <a:p>
            <a:pPr lvl="1"/>
            <a:r>
              <a:rPr lang="vi-VN" sz="2800"/>
              <a:t>[0][0] ứng với giá trị hàng đầu tiên cột đầu tiên.</a:t>
            </a:r>
            <a:br>
              <a:rPr lang="vi-VN" sz="2800"/>
            </a:br>
            <a:r>
              <a:rPr lang="vi-VN" sz="2800"/>
              <a:t>[0][1] ứng với giá trị hàng đầu tiên cột thứ hai.</a:t>
            </a:r>
            <a:br>
              <a:rPr lang="vi-VN" sz="2800"/>
            </a:br>
            <a:r>
              <a:rPr lang="vi-VN" sz="2800"/>
              <a:t>[0][2] ứng với giá trị hàng đầu tiên cột thứ ba.</a:t>
            </a:r>
            <a:endParaRPr lang="en-US" sz="280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29</a:t>
            </a:fld>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2412" y="1447800"/>
            <a:ext cx="6400801" cy="306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3048943"/>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Mục</a:t>
            </a:r>
            <a:r>
              <a:rPr lang="en-US"/>
              <a:t> </a:t>
            </a:r>
            <a:r>
              <a:rPr lang="en-US" err="1"/>
              <a:t>tiêu</a:t>
            </a:r>
            <a:endParaRPr lang="en-US"/>
          </a:p>
        </p:txBody>
      </p:sp>
      <p:sp>
        <p:nvSpPr>
          <p:cNvPr id="3" name="Content Placeholder 2"/>
          <p:cNvSpPr>
            <a:spLocks noGrp="1"/>
          </p:cNvSpPr>
          <p:nvPr>
            <p:ph idx="1"/>
          </p:nvPr>
        </p:nvSpPr>
        <p:spPr/>
        <p:txBody>
          <a:bodyPr/>
          <a:lstStyle/>
          <a:p>
            <a:r>
              <a:rPr lang="en-US" err="1"/>
              <a:t>Hiểu</a:t>
            </a:r>
            <a:r>
              <a:rPr lang="en-US"/>
              <a:t> </a:t>
            </a:r>
            <a:r>
              <a:rPr lang="en-US" err="1"/>
              <a:t>được</a:t>
            </a:r>
            <a:r>
              <a:rPr lang="en-US"/>
              <a:t> h</a:t>
            </a:r>
            <a:r>
              <a:rPr lang="vi-VN"/>
              <a:t>àm trong PHP</a:t>
            </a:r>
            <a:endParaRPr lang="en-US"/>
          </a:p>
          <a:p>
            <a:r>
              <a:rPr lang="en-US" err="1"/>
              <a:t>Xác</a:t>
            </a:r>
            <a:r>
              <a:rPr lang="en-US"/>
              <a:t> </a:t>
            </a:r>
            <a:r>
              <a:rPr lang="en-US" err="1"/>
              <a:t>định</a:t>
            </a:r>
            <a:r>
              <a:rPr lang="en-US"/>
              <a:t> </a:t>
            </a:r>
            <a:r>
              <a:rPr lang="en-US" err="1"/>
              <a:t>được</a:t>
            </a:r>
            <a:r>
              <a:rPr lang="en-US"/>
              <a:t> </a:t>
            </a:r>
            <a:r>
              <a:rPr lang="vi-VN"/>
              <a:t>Mảng</a:t>
            </a:r>
            <a:r>
              <a:rPr lang="en-US"/>
              <a:t> </a:t>
            </a:r>
            <a:r>
              <a:rPr lang="en-US" err="1"/>
              <a:t>trong</a:t>
            </a:r>
            <a:r>
              <a:rPr lang="en-US"/>
              <a:t> PHP</a:t>
            </a:r>
          </a:p>
          <a:p>
            <a:r>
              <a:rPr lang="en-US" err="1"/>
              <a:t>Phương</a:t>
            </a:r>
            <a:r>
              <a:rPr lang="en-US"/>
              <a:t> </a:t>
            </a:r>
            <a:r>
              <a:rPr lang="en-US" err="1"/>
              <a:t>thức</a:t>
            </a:r>
            <a:r>
              <a:rPr lang="en-US"/>
              <a:t> GET </a:t>
            </a:r>
            <a:r>
              <a:rPr lang="en-US" err="1"/>
              <a:t>và</a:t>
            </a:r>
            <a:r>
              <a:rPr lang="en-US"/>
              <a:t> POST </a:t>
            </a:r>
            <a:r>
              <a:rPr lang="en-US" err="1"/>
              <a:t>trong</a:t>
            </a:r>
            <a:r>
              <a:rPr lang="en-US"/>
              <a:t> </a:t>
            </a:r>
            <a:r>
              <a:rPr lang="en-US" err="1"/>
              <a:t>PHP</a:t>
            </a:r>
            <a:endParaRPr lang="vi-VN"/>
          </a:p>
          <a:p>
            <a:endParaRPr lang="vi-VN"/>
          </a:p>
          <a:p>
            <a:pPr marL="0" indent="0">
              <a:buNone/>
            </a:pPr>
            <a:endParaRPr lang="en-US" sz="3600"/>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a:t>
            </a:fld>
            <a:endParaRPr lang="en-US"/>
          </a:p>
        </p:txBody>
      </p:sp>
    </p:spTree>
    <p:extLst>
      <p:ext uri="{BB962C8B-B14F-4D97-AF65-F5344CB8AC3E}">
        <p14:creationId xmlns:p14="http://schemas.microsoft.com/office/powerpoint/2010/main" val="3449413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Một</a:t>
            </a:r>
            <a:r>
              <a:rPr lang="en-US"/>
              <a:t> </a:t>
            </a:r>
            <a:r>
              <a:rPr lang="en-US" err="1"/>
              <a:t>số</a:t>
            </a:r>
            <a:r>
              <a:rPr lang="en-US"/>
              <a:t> </a:t>
            </a:r>
            <a:r>
              <a:rPr lang="en-US" err="1"/>
              <a:t>hàm</a:t>
            </a:r>
            <a:r>
              <a:rPr lang="en-US"/>
              <a:t> </a:t>
            </a:r>
            <a:r>
              <a:rPr lang="en-US" err="1"/>
              <a:t>liên</a:t>
            </a:r>
            <a:r>
              <a:rPr lang="en-US"/>
              <a:t> </a:t>
            </a:r>
            <a:r>
              <a:rPr lang="en-US" err="1"/>
              <a:t>quan</a:t>
            </a:r>
            <a:r>
              <a:rPr lang="en-US"/>
              <a:t> </a:t>
            </a:r>
            <a:r>
              <a:rPr lang="en-US" err="1"/>
              <a:t>đến</a:t>
            </a:r>
            <a:r>
              <a:rPr lang="en-US"/>
              <a:t> </a:t>
            </a:r>
            <a:r>
              <a:rPr lang="en-US" err="1"/>
              <a:t>mảng</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55399289"/>
              </p:ext>
            </p:extLst>
          </p:nvPr>
        </p:nvGraphicFramePr>
        <p:xfrm>
          <a:off x="609440" y="2080260"/>
          <a:ext cx="11199972" cy="3741420"/>
        </p:xfrm>
        <a:graphic>
          <a:graphicData uri="http://schemas.openxmlformats.org/drawingml/2006/table">
            <a:tbl>
              <a:tblPr firstRow="1" bandRow="1">
                <a:tableStyleId>{BC89EF96-8CEA-46FF-86C4-4CE0E7609802}</a:tableStyleId>
              </a:tblPr>
              <a:tblGrid>
                <a:gridCol w="5599986">
                  <a:extLst>
                    <a:ext uri="{9D8B030D-6E8A-4147-A177-3AD203B41FA5}">
                      <a16:colId xmlns:a16="http://schemas.microsoft.com/office/drawing/2014/main" val="20000"/>
                    </a:ext>
                  </a:extLst>
                </a:gridCol>
                <a:gridCol w="5599986">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50" b="0" err="1">
                          <a:latin typeface="Times New Roman" panose="02020603050405020304" pitchFamily="18" charset="0"/>
                          <a:cs typeface="Times New Roman" panose="02020603050405020304" pitchFamily="18" charset="0"/>
                        </a:rPr>
                        <a:t>var_dump</a:t>
                      </a:r>
                      <a:r>
                        <a:rPr lang="en-US" sz="2550" b="0">
                          <a:latin typeface="Times New Roman" panose="02020603050405020304" pitchFamily="18" charset="0"/>
                          <a:cs typeface="Times New Roman" panose="02020603050405020304" pitchFamily="18" charset="0"/>
                        </a:rPr>
                        <a:t> ($array): </a:t>
                      </a:r>
                      <a:r>
                        <a:rPr lang="en-US" sz="2550" b="0" err="1">
                          <a:latin typeface="Times New Roman" panose="02020603050405020304" pitchFamily="18" charset="0"/>
                          <a:cs typeface="Times New Roman" panose="02020603050405020304" pitchFamily="18" charset="0"/>
                        </a:rPr>
                        <a:t>xuất</a:t>
                      </a:r>
                      <a:r>
                        <a:rPr lang="en-US" sz="2550" b="0">
                          <a:latin typeface="Times New Roman" panose="02020603050405020304" pitchFamily="18" charset="0"/>
                          <a:cs typeface="Times New Roman" panose="02020603050405020304" pitchFamily="18" charset="0"/>
                        </a:rPr>
                        <a:t> </a:t>
                      </a:r>
                      <a:r>
                        <a:rPr lang="en-US" sz="2550" b="0" err="1">
                          <a:latin typeface="Times New Roman" panose="02020603050405020304" pitchFamily="18" charset="0"/>
                          <a:cs typeface="Times New Roman" panose="02020603050405020304" pitchFamily="18" charset="0"/>
                        </a:rPr>
                        <a:t>nội</a:t>
                      </a:r>
                      <a:r>
                        <a:rPr lang="en-US" sz="2550" b="0">
                          <a:latin typeface="Times New Roman" panose="02020603050405020304" pitchFamily="18" charset="0"/>
                          <a:cs typeface="Times New Roman" panose="02020603050405020304" pitchFamily="18" charset="0"/>
                        </a:rPr>
                        <a:t> dung </a:t>
                      </a:r>
                      <a:r>
                        <a:rPr lang="en-US" sz="2550" b="0" err="1">
                          <a:latin typeface="Times New Roman" panose="02020603050405020304" pitchFamily="18" charset="0"/>
                          <a:cs typeface="Times New Roman" panose="02020603050405020304" pitchFamily="18" charset="0"/>
                        </a:rPr>
                        <a:t>mảng</a:t>
                      </a:r>
                      <a:endParaRPr lang="en-US" sz="255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50" b="0" err="1">
                          <a:latin typeface="Times New Roman" panose="02020603050405020304" pitchFamily="18" charset="0"/>
                          <a:cs typeface="Times New Roman" panose="02020603050405020304" pitchFamily="18" charset="0"/>
                        </a:rPr>
                        <a:t>array_merge</a:t>
                      </a:r>
                      <a:r>
                        <a:rPr lang="en-US" sz="2550" b="0">
                          <a:latin typeface="Times New Roman" panose="02020603050405020304" pitchFamily="18" charset="0"/>
                          <a:cs typeface="Times New Roman" panose="02020603050405020304" pitchFamily="18" charset="0"/>
                        </a:rPr>
                        <a:t>(array, array) : </a:t>
                      </a:r>
                      <a:r>
                        <a:rPr lang="en-US" sz="2550" b="0" err="1">
                          <a:latin typeface="Times New Roman" panose="02020603050405020304" pitchFamily="18" charset="0"/>
                          <a:cs typeface="Times New Roman" panose="02020603050405020304" pitchFamily="18" charset="0"/>
                        </a:rPr>
                        <a:t>trộn</a:t>
                      </a:r>
                      <a:r>
                        <a:rPr lang="en-US" sz="2550" b="0">
                          <a:latin typeface="Times New Roman" panose="02020603050405020304" pitchFamily="18" charset="0"/>
                          <a:cs typeface="Times New Roman" panose="02020603050405020304" pitchFamily="18" charset="0"/>
                        </a:rPr>
                        <a:t> 2 </a:t>
                      </a:r>
                      <a:r>
                        <a:rPr lang="en-US" sz="2550" b="0" err="1">
                          <a:latin typeface="Times New Roman" panose="02020603050405020304" pitchFamily="18" charset="0"/>
                          <a:cs typeface="Times New Roman" panose="02020603050405020304" pitchFamily="18" charset="0"/>
                        </a:rPr>
                        <a:t>mảng</a:t>
                      </a:r>
                      <a:endParaRPr lang="en-US" sz="255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is_array</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(array):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kiểm</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tra</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mảng</a:t>
                      </a:r>
                      <a:endParaRPr kumimoji="0" lang="en-US" sz="2550" b="0" kern="1200" spc="-5">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50" b="0" kern="1200" spc="-5">
                          <a:solidFill>
                            <a:schemeClr val="tx1"/>
                          </a:solidFill>
                          <a:latin typeface="Times New Roman" panose="02020603050405020304" pitchFamily="18" charset="0"/>
                          <a:ea typeface="+mn-ea"/>
                          <a:cs typeface="Times New Roman" panose="02020603050405020304" pitchFamily="18" charset="0"/>
                        </a:rPr>
                        <a:t>shuffle(array) :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sắp</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xếp</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mảng</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ngẫu</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nhiên</a:t>
                      </a:r>
                      <a:endParaRPr kumimoji="0" lang="en-US" sz="2550" b="0" kern="1200" spc="-5">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50" b="0" kern="1200" spc="-5">
                          <a:solidFill>
                            <a:schemeClr val="tx1"/>
                          </a:solidFill>
                          <a:latin typeface="Times New Roman" panose="02020603050405020304" pitchFamily="18" charset="0"/>
                          <a:ea typeface="+mn-ea"/>
                          <a:cs typeface="Times New Roman" panose="02020603050405020304" pitchFamily="18" charset="0"/>
                        </a:rPr>
                        <a:t>min(array):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phần</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tử</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nhỏ</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nhất</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trong</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mảng</a:t>
                      </a:r>
                      <a:endParaRPr kumimoji="0" lang="en-US" sz="2550" b="0" kern="1200" spc="-5">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array_reverse</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đảo</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mảng</a:t>
                      </a:r>
                      <a:endParaRPr kumimoji="0" lang="en-US" sz="2550" b="0" kern="1200" spc="-5">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50" b="0" spc="-5">
                          <a:latin typeface="Times New Roman" panose="02020603050405020304" pitchFamily="18" charset="0"/>
                          <a:cs typeface="Times New Roman" panose="02020603050405020304" pitchFamily="18" charset="0"/>
                        </a:rPr>
                        <a:t>max(array)</a:t>
                      </a:r>
                      <a:r>
                        <a:rPr lang="en-US" sz="2550" b="0">
                          <a:latin typeface="Times New Roman" panose="02020603050405020304" pitchFamily="18" charset="0"/>
                          <a:cs typeface="Times New Roman" panose="02020603050405020304" pitchFamily="18" charset="0"/>
                        </a:rPr>
                        <a:t>:  </a:t>
                      </a:r>
                      <a:r>
                        <a:rPr lang="en-US" sz="2550" b="0" err="1">
                          <a:latin typeface="Times New Roman" panose="02020603050405020304" pitchFamily="18" charset="0"/>
                          <a:cs typeface="Times New Roman" panose="02020603050405020304" pitchFamily="18" charset="0"/>
                        </a:rPr>
                        <a:t>phần</a:t>
                      </a:r>
                      <a:r>
                        <a:rPr lang="en-US" sz="2550" b="0">
                          <a:latin typeface="Times New Roman" panose="02020603050405020304" pitchFamily="18" charset="0"/>
                          <a:cs typeface="Times New Roman" panose="02020603050405020304" pitchFamily="18" charset="0"/>
                        </a:rPr>
                        <a:t> </a:t>
                      </a:r>
                      <a:r>
                        <a:rPr lang="en-US" sz="2550" b="0" spc="-5" err="1">
                          <a:latin typeface="Times New Roman" panose="02020603050405020304" pitchFamily="18" charset="0"/>
                          <a:cs typeface="Times New Roman" panose="02020603050405020304" pitchFamily="18" charset="0"/>
                        </a:rPr>
                        <a:t>tử</a:t>
                      </a:r>
                      <a:r>
                        <a:rPr lang="en-US" sz="2550" b="0" spc="-5">
                          <a:latin typeface="Times New Roman" panose="02020603050405020304" pitchFamily="18" charset="0"/>
                          <a:cs typeface="Times New Roman" panose="02020603050405020304" pitchFamily="18" charset="0"/>
                        </a:rPr>
                        <a:t> </a:t>
                      </a:r>
                      <a:r>
                        <a:rPr lang="en-US" sz="2550" b="0" err="1">
                          <a:latin typeface="Times New Roman" panose="02020603050405020304" pitchFamily="18" charset="0"/>
                          <a:cs typeface="Times New Roman" panose="02020603050405020304" pitchFamily="18" charset="0"/>
                        </a:rPr>
                        <a:t>lớn</a:t>
                      </a:r>
                      <a:r>
                        <a:rPr lang="en-US" sz="2550" b="0">
                          <a:latin typeface="Times New Roman" panose="02020603050405020304" pitchFamily="18" charset="0"/>
                          <a:cs typeface="Times New Roman" panose="02020603050405020304" pitchFamily="18" charset="0"/>
                        </a:rPr>
                        <a:t> </a:t>
                      </a:r>
                      <a:r>
                        <a:rPr lang="en-US" sz="2550" b="0" err="1">
                          <a:latin typeface="Times New Roman" panose="02020603050405020304" pitchFamily="18" charset="0"/>
                          <a:cs typeface="Times New Roman" panose="02020603050405020304" pitchFamily="18" charset="0"/>
                        </a:rPr>
                        <a:t>nhất</a:t>
                      </a:r>
                      <a:r>
                        <a:rPr lang="en-US" sz="2550" b="0">
                          <a:latin typeface="Times New Roman" panose="02020603050405020304" pitchFamily="18" charset="0"/>
                          <a:cs typeface="Times New Roman" panose="02020603050405020304" pitchFamily="18" charset="0"/>
                        </a:rPr>
                        <a:t> </a:t>
                      </a:r>
                      <a:r>
                        <a:rPr lang="en-US" sz="2550" b="0" err="1">
                          <a:latin typeface="Times New Roman" panose="02020603050405020304" pitchFamily="18" charset="0"/>
                          <a:cs typeface="Times New Roman" panose="02020603050405020304" pitchFamily="18" charset="0"/>
                        </a:rPr>
                        <a:t>trong</a:t>
                      </a:r>
                      <a:r>
                        <a:rPr lang="en-US" sz="2550" b="0" spc="-45">
                          <a:latin typeface="Times New Roman" panose="02020603050405020304" pitchFamily="18" charset="0"/>
                          <a:cs typeface="Times New Roman" panose="02020603050405020304" pitchFamily="18" charset="0"/>
                        </a:rPr>
                        <a:t> </a:t>
                      </a:r>
                      <a:r>
                        <a:rPr lang="en-US" sz="2550" b="0" err="1">
                          <a:latin typeface="Times New Roman" panose="02020603050405020304" pitchFamily="18" charset="0"/>
                          <a:cs typeface="Times New Roman" panose="02020603050405020304" pitchFamily="18" charset="0"/>
                        </a:rPr>
                        <a:t>mảng</a:t>
                      </a:r>
                      <a:endParaRPr lang="en-US" sz="255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50" b="0" kern="1200" spc="-5">
                          <a:solidFill>
                            <a:schemeClr val="tx1"/>
                          </a:solidFill>
                          <a:latin typeface="Times New Roman" panose="02020603050405020304" pitchFamily="18" charset="0"/>
                          <a:ea typeface="+mn-ea"/>
                          <a:cs typeface="Times New Roman" panose="02020603050405020304" pitchFamily="18" charset="0"/>
                        </a:rPr>
                        <a:t>reset(array):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khởi</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tạo</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lại</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mảng</a:t>
                      </a:r>
                      <a:endParaRPr kumimoji="0" lang="en-US" sz="2550" b="0" kern="1200" spc="-5">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array_shift</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(array) :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lấy</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phần</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tử</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đầu</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mảng</a:t>
                      </a:r>
                      <a:endParaRPr kumimoji="0" lang="en-US" sz="2550" b="0" kern="1200" spc="-5">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50" b="0" err="1">
                          <a:latin typeface="Times New Roman" panose="02020603050405020304" pitchFamily="18" charset="0"/>
                          <a:cs typeface="Times New Roman" panose="02020603050405020304" pitchFamily="18" charset="0"/>
                        </a:rPr>
                        <a:t>array_pop</a:t>
                      </a:r>
                      <a:r>
                        <a:rPr lang="en-US" sz="2550" b="0">
                          <a:latin typeface="Times New Roman" panose="02020603050405020304" pitchFamily="18" charset="0"/>
                          <a:cs typeface="Times New Roman" panose="02020603050405020304" pitchFamily="18" charset="0"/>
                        </a:rPr>
                        <a:t>(array) : </a:t>
                      </a:r>
                      <a:r>
                        <a:rPr lang="en-US" sz="2550" b="0" err="1">
                          <a:latin typeface="Times New Roman" panose="02020603050405020304" pitchFamily="18" charset="0"/>
                          <a:cs typeface="Times New Roman" panose="02020603050405020304" pitchFamily="18" charset="0"/>
                        </a:rPr>
                        <a:t>lấy</a:t>
                      </a:r>
                      <a:r>
                        <a:rPr lang="en-US" sz="2550" b="0">
                          <a:latin typeface="Times New Roman" panose="02020603050405020304" pitchFamily="18" charset="0"/>
                          <a:cs typeface="Times New Roman" panose="02020603050405020304" pitchFamily="18" charset="0"/>
                        </a:rPr>
                        <a:t> </a:t>
                      </a:r>
                      <a:r>
                        <a:rPr lang="en-US" sz="2550" b="0" err="1">
                          <a:latin typeface="Times New Roman" panose="02020603050405020304" pitchFamily="18" charset="0"/>
                          <a:cs typeface="Times New Roman" panose="02020603050405020304" pitchFamily="18" charset="0"/>
                        </a:rPr>
                        <a:t>phần</a:t>
                      </a:r>
                      <a:r>
                        <a:rPr lang="en-US" sz="2550" b="0">
                          <a:latin typeface="Times New Roman" panose="02020603050405020304" pitchFamily="18" charset="0"/>
                          <a:cs typeface="Times New Roman" panose="02020603050405020304" pitchFamily="18" charset="0"/>
                        </a:rPr>
                        <a:t> </a:t>
                      </a:r>
                      <a:r>
                        <a:rPr lang="en-US" sz="2550" b="0" err="1">
                          <a:latin typeface="Times New Roman" panose="02020603050405020304" pitchFamily="18" charset="0"/>
                          <a:cs typeface="Times New Roman" panose="02020603050405020304" pitchFamily="18" charset="0"/>
                        </a:rPr>
                        <a:t>tử</a:t>
                      </a:r>
                      <a:r>
                        <a:rPr lang="en-US" sz="2550" b="0">
                          <a:latin typeface="Times New Roman" panose="02020603050405020304" pitchFamily="18" charset="0"/>
                          <a:cs typeface="Times New Roman" panose="02020603050405020304" pitchFamily="18" charset="0"/>
                        </a:rPr>
                        <a:t> </a:t>
                      </a:r>
                      <a:r>
                        <a:rPr lang="en-US" sz="2550" b="0" err="1">
                          <a:latin typeface="Times New Roman" panose="02020603050405020304" pitchFamily="18" charset="0"/>
                          <a:cs typeface="Times New Roman" panose="02020603050405020304" pitchFamily="18" charset="0"/>
                        </a:rPr>
                        <a:t>cuối</a:t>
                      </a:r>
                      <a:r>
                        <a:rPr lang="en-US" sz="2550" b="0">
                          <a:latin typeface="Times New Roman" panose="02020603050405020304" pitchFamily="18" charset="0"/>
                          <a:cs typeface="Times New Roman" panose="02020603050405020304" pitchFamily="18" charset="0"/>
                        </a:rPr>
                        <a:t> </a:t>
                      </a:r>
                      <a:r>
                        <a:rPr lang="en-US" sz="2550" b="0" err="1">
                          <a:latin typeface="Times New Roman" panose="02020603050405020304" pitchFamily="18" charset="0"/>
                          <a:cs typeface="Times New Roman" panose="02020603050405020304" pitchFamily="18" charset="0"/>
                        </a:rPr>
                        <a:t>mảng</a:t>
                      </a:r>
                      <a:endParaRPr lang="en-US" sz="255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array_unshift</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(array, elements) :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thêm</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phần</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tử</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đầu</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mảng</a:t>
                      </a:r>
                      <a:endParaRPr kumimoji="0" lang="en-US" sz="2550" b="0" kern="1200" spc="-5">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array_push</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(array, elements):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thêm</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phần</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tử</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cuối</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err="1">
                          <a:solidFill>
                            <a:schemeClr val="tx1"/>
                          </a:solidFill>
                          <a:latin typeface="Times New Roman" panose="02020603050405020304" pitchFamily="18" charset="0"/>
                          <a:ea typeface="+mn-ea"/>
                          <a:cs typeface="Times New Roman" panose="02020603050405020304" pitchFamily="18" charset="0"/>
                        </a:rPr>
                        <a:t>mảng</a:t>
                      </a:r>
                      <a:r>
                        <a:rPr kumimoji="0" lang="en-US" sz="2550" b="0" kern="1200" spc="-5">
                          <a:solidFill>
                            <a:schemeClr val="tx1"/>
                          </a:solidFill>
                          <a:latin typeface="Times New Roman" panose="02020603050405020304" pitchFamily="18" charset="0"/>
                          <a:ea typeface="+mn-ea"/>
                          <a:cs typeface="Times New Roman" panose="02020603050405020304" pitchFamily="18" charset="0"/>
                        </a:rPr>
                        <a:t> </a:t>
                      </a:r>
                    </a:p>
                  </a:txBody>
                  <a:tcPr/>
                </a:tc>
                <a:extLst>
                  <a:ext uri="{0D108BD9-81ED-4DB2-BD59-A6C34878D82A}">
                    <a16:rowId xmlns:a16="http://schemas.microsoft.com/office/drawing/2014/main" val="10005"/>
                  </a:ext>
                </a:extLst>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00" b="0" kern="1200" spc="-5">
                          <a:solidFill>
                            <a:schemeClr val="tx1"/>
                          </a:solidFill>
                          <a:latin typeface="Times New Roman" panose="02020603050405020304" pitchFamily="18" charset="0"/>
                          <a:ea typeface="+mn-ea"/>
                          <a:cs typeface="Times New Roman" panose="02020603050405020304" pitchFamily="18" charset="0"/>
                        </a:rPr>
                        <a:t>sort(array): </a:t>
                      </a:r>
                      <a:r>
                        <a:rPr kumimoji="0" lang="en-US" sz="2500" b="0" kern="1200" spc="-5" err="1">
                          <a:solidFill>
                            <a:schemeClr val="tx1"/>
                          </a:solidFill>
                          <a:latin typeface="Times New Roman" panose="02020603050405020304" pitchFamily="18" charset="0"/>
                          <a:ea typeface="+mn-ea"/>
                          <a:cs typeface="Times New Roman" panose="02020603050405020304" pitchFamily="18" charset="0"/>
                        </a:rPr>
                        <a:t>sắp</a:t>
                      </a:r>
                      <a:r>
                        <a:rPr kumimoji="0" lang="en-US" sz="250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00" b="0" kern="1200" spc="-5" err="1">
                          <a:solidFill>
                            <a:schemeClr val="tx1"/>
                          </a:solidFill>
                          <a:latin typeface="Times New Roman" panose="02020603050405020304" pitchFamily="18" charset="0"/>
                          <a:ea typeface="+mn-ea"/>
                          <a:cs typeface="Times New Roman" panose="02020603050405020304" pitchFamily="18" charset="0"/>
                        </a:rPr>
                        <a:t>xếp</a:t>
                      </a:r>
                      <a:r>
                        <a:rPr kumimoji="0" lang="en-US" sz="250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00" b="0" kern="1200" spc="-5" err="1">
                          <a:solidFill>
                            <a:schemeClr val="tx1"/>
                          </a:solidFill>
                          <a:latin typeface="Times New Roman" panose="02020603050405020304" pitchFamily="18" charset="0"/>
                          <a:ea typeface="+mn-ea"/>
                          <a:cs typeface="Times New Roman" panose="02020603050405020304" pitchFamily="18" charset="0"/>
                        </a:rPr>
                        <a:t>mảng</a:t>
                      </a:r>
                      <a:r>
                        <a:rPr kumimoji="0" lang="en-US" sz="250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00" b="0" kern="1200" spc="-5" err="1">
                          <a:solidFill>
                            <a:schemeClr val="tx1"/>
                          </a:solidFill>
                          <a:latin typeface="Times New Roman" panose="02020603050405020304" pitchFamily="18" charset="0"/>
                          <a:ea typeface="+mn-ea"/>
                          <a:cs typeface="Times New Roman" panose="02020603050405020304" pitchFamily="18" charset="0"/>
                        </a:rPr>
                        <a:t>tìm</a:t>
                      </a:r>
                      <a:r>
                        <a:rPr kumimoji="0" lang="en-US" sz="2500" b="0" kern="1200" spc="-5" baseline="0">
                          <a:solidFill>
                            <a:schemeClr val="tx1"/>
                          </a:solidFill>
                          <a:latin typeface="Times New Roman" panose="02020603050405020304" pitchFamily="18" charset="0"/>
                          <a:ea typeface="+mn-ea"/>
                          <a:cs typeface="Times New Roman" panose="02020603050405020304" pitchFamily="18" charset="0"/>
                        </a:rPr>
                        <a:t> </a:t>
                      </a:r>
                      <a:r>
                        <a:rPr kumimoji="0" lang="en-US" sz="2500" b="0" kern="1200" spc="-5" baseline="0" err="1">
                          <a:solidFill>
                            <a:schemeClr val="tx1"/>
                          </a:solidFill>
                          <a:latin typeface="Times New Roman" panose="02020603050405020304" pitchFamily="18" charset="0"/>
                          <a:ea typeface="+mn-ea"/>
                          <a:cs typeface="Times New Roman" panose="02020603050405020304" pitchFamily="18" charset="0"/>
                        </a:rPr>
                        <a:t>hiểu</a:t>
                      </a:r>
                      <a:r>
                        <a:rPr kumimoji="0" lang="en-US" sz="2500" b="0" kern="1200" spc="-5" baseline="0">
                          <a:solidFill>
                            <a:schemeClr val="tx1"/>
                          </a:solidFill>
                          <a:latin typeface="Times New Roman" panose="02020603050405020304" pitchFamily="18" charset="0"/>
                          <a:ea typeface="+mn-ea"/>
                          <a:cs typeface="Times New Roman" panose="02020603050405020304" pitchFamily="18" charset="0"/>
                        </a:rPr>
                        <a:t> </a:t>
                      </a:r>
                      <a:r>
                        <a:rPr kumimoji="0" lang="en-US" sz="2500" b="0" kern="1200" spc="-5" err="1">
                          <a:solidFill>
                            <a:schemeClr val="tx1"/>
                          </a:solidFill>
                          <a:latin typeface="Times New Roman" panose="02020603050405020304" pitchFamily="18" charset="0"/>
                          <a:ea typeface="+mn-ea"/>
                          <a:cs typeface="Times New Roman" panose="02020603050405020304" pitchFamily="18" charset="0"/>
                        </a:rPr>
                        <a:t>rsort</a:t>
                      </a:r>
                      <a:r>
                        <a:rPr kumimoji="0" lang="en-US" sz="250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00" b="0" kern="1200" spc="-5" err="1">
                          <a:solidFill>
                            <a:schemeClr val="tx1"/>
                          </a:solidFill>
                          <a:latin typeface="Times New Roman" panose="02020603050405020304" pitchFamily="18" charset="0"/>
                          <a:ea typeface="+mn-ea"/>
                          <a:cs typeface="Times New Roman" panose="02020603050405020304" pitchFamily="18" charset="0"/>
                        </a:rPr>
                        <a:t>asort</a:t>
                      </a:r>
                      <a:r>
                        <a:rPr kumimoji="0" lang="en-US" sz="2500" b="0" kern="1200" spc="-5">
                          <a:solidFill>
                            <a:schemeClr val="tx1"/>
                          </a:solidFill>
                          <a:latin typeface="Times New Roman" panose="02020603050405020304" pitchFamily="18" charset="0"/>
                          <a:ea typeface="+mn-ea"/>
                          <a:cs typeface="Times New Roman" panose="02020603050405020304" pitchFamily="18" charset="0"/>
                        </a:rPr>
                        <a:t>() , </a:t>
                      </a:r>
                      <a:r>
                        <a:rPr kumimoji="0" lang="en-US" sz="2500" b="0" kern="1200" spc="-5" err="1">
                          <a:solidFill>
                            <a:schemeClr val="tx1"/>
                          </a:solidFill>
                          <a:latin typeface="Times New Roman" panose="02020603050405020304" pitchFamily="18" charset="0"/>
                          <a:ea typeface="+mn-ea"/>
                          <a:cs typeface="Times New Roman" panose="02020603050405020304" pitchFamily="18" charset="0"/>
                        </a:rPr>
                        <a:t>ksort</a:t>
                      </a:r>
                      <a:r>
                        <a:rPr kumimoji="0" lang="en-US" sz="250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00" b="0" kern="1200" spc="-5" err="1">
                          <a:solidFill>
                            <a:schemeClr val="tx1"/>
                          </a:solidFill>
                          <a:latin typeface="Times New Roman" panose="02020603050405020304" pitchFamily="18" charset="0"/>
                          <a:ea typeface="+mn-ea"/>
                          <a:cs typeface="Times New Roman" panose="02020603050405020304" pitchFamily="18" charset="0"/>
                        </a:rPr>
                        <a:t>arsort</a:t>
                      </a:r>
                      <a:r>
                        <a:rPr kumimoji="0" lang="en-US" sz="2500" b="0" kern="1200" spc="-5">
                          <a:solidFill>
                            <a:schemeClr val="tx1"/>
                          </a:solidFill>
                          <a:latin typeface="Times New Roman" panose="02020603050405020304" pitchFamily="18" charset="0"/>
                          <a:ea typeface="+mn-ea"/>
                          <a:cs typeface="Times New Roman" panose="02020603050405020304" pitchFamily="18" charset="0"/>
                        </a:rPr>
                        <a:t>(), </a:t>
                      </a:r>
                      <a:r>
                        <a:rPr kumimoji="0" lang="en-US" sz="2500" b="0" kern="1200" spc="-5" err="1">
                          <a:solidFill>
                            <a:schemeClr val="tx1"/>
                          </a:solidFill>
                          <a:latin typeface="Times New Roman" panose="02020603050405020304" pitchFamily="18" charset="0"/>
                          <a:ea typeface="+mn-ea"/>
                          <a:cs typeface="Times New Roman" panose="02020603050405020304" pitchFamily="18" charset="0"/>
                        </a:rPr>
                        <a:t>krsort</a:t>
                      </a:r>
                      <a:r>
                        <a:rPr kumimoji="0" lang="en-US" sz="2500" b="0" kern="1200" spc="-5">
                          <a:solidFill>
                            <a:schemeClr val="tx1"/>
                          </a:solidFill>
                          <a:latin typeface="Times New Roman" panose="02020603050405020304" pitchFamily="18" charset="0"/>
                          <a:ea typeface="+mn-ea"/>
                          <a:cs typeface="Times New Roman" panose="02020603050405020304" pitchFamily="18" charset="0"/>
                        </a:rPr>
                        <a:t>().</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2300" b="0" kern="1200" spc="-5">
                        <a:solidFill>
                          <a:schemeClr val="tx1"/>
                        </a:solidFill>
                        <a:latin typeface="Times New Roman"/>
                        <a:ea typeface="+mn-ea"/>
                        <a:cs typeface="Times New Roman"/>
                      </a:endParaRPr>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30</a:t>
            </a:fld>
            <a:endParaRPr lang="en-US"/>
          </a:p>
        </p:txBody>
      </p:sp>
      <p:sp>
        <p:nvSpPr>
          <p:cNvPr id="5" name="Rectangle 4"/>
          <p:cNvSpPr/>
          <p:nvPr/>
        </p:nvSpPr>
        <p:spPr>
          <a:xfrm>
            <a:off x="3047206" y="-1187648"/>
            <a:ext cx="6094413" cy="877163"/>
          </a:xfrm>
          <a:prstGeom prst="rect">
            <a:avLst/>
          </a:prstGeom>
        </p:spPr>
        <p:txBody>
          <a:bodyPr>
            <a:spAutoFit/>
          </a:bodyPr>
          <a:lstStyle/>
          <a:p>
            <a:pPr marL="0" indent="0">
              <a:lnSpc>
                <a:spcPct val="150000"/>
              </a:lnSpc>
              <a:buFont typeface="Wingdings" pitchFamily="2" charset="2"/>
              <a:buNone/>
            </a:pPr>
            <a:endParaRPr lang="en-US" sz="3400">
              <a:solidFill>
                <a:srgbClr val="000000"/>
              </a:solidFill>
            </a:endParaRPr>
          </a:p>
        </p:txBody>
      </p:sp>
    </p:spTree>
    <p:extLst>
      <p:ext uri="{BB962C8B-B14F-4D97-AF65-F5344CB8AC3E}">
        <p14:creationId xmlns:p14="http://schemas.microsoft.com/office/powerpoint/2010/main" val="1344508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a:latin typeface="Tahoma" panose="020B0604030504040204" pitchFamily="34" charset="0"/>
              <a:cs typeface="Tahoma" panose="020B0604030504040204" pitchFamily="34" charset="0"/>
            </a:endParaRPr>
          </a:p>
          <a:p>
            <a:pPr marL="0" indent="0" algn="ctr">
              <a:buNone/>
            </a:pPr>
            <a:r>
              <a:rPr lang="en-US" sz="3600" b="1" err="1">
                <a:latin typeface="Tahoma" panose="020B0604030504040204" pitchFamily="34" charset="0"/>
                <a:cs typeface="Tahoma" panose="020B0604030504040204" pitchFamily="34" charset="0"/>
              </a:rPr>
              <a:t>PHƯƠNG</a:t>
            </a:r>
            <a:r>
              <a:rPr lang="en-US" sz="3600" b="1">
                <a:latin typeface="Tahoma" panose="020B0604030504040204" pitchFamily="34" charset="0"/>
                <a:cs typeface="Tahoma" panose="020B0604030504040204" pitchFamily="34" charset="0"/>
              </a:rPr>
              <a:t> </a:t>
            </a:r>
            <a:r>
              <a:rPr lang="en-US" sz="3600" b="1" err="1">
                <a:latin typeface="Tahoma" panose="020B0604030504040204" pitchFamily="34" charset="0"/>
                <a:cs typeface="Tahoma" panose="020B0604030504040204" pitchFamily="34" charset="0"/>
              </a:rPr>
              <a:t>THỨC</a:t>
            </a:r>
            <a:r>
              <a:rPr lang="en-US" sz="3600" b="1">
                <a:latin typeface="Tahoma" panose="020B0604030504040204" pitchFamily="34" charset="0"/>
                <a:cs typeface="Tahoma" panose="020B0604030504040204" pitchFamily="34" charset="0"/>
              </a:rPr>
              <a:t> GET </a:t>
            </a:r>
            <a:r>
              <a:rPr lang="en-US" sz="3600" b="1" err="1">
                <a:latin typeface="Tahoma" panose="020B0604030504040204" pitchFamily="34" charset="0"/>
                <a:cs typeface="Tahoma" panose="020B0604030504040204" pitchFamily="34" charset="0"/>
              </a:rPr>
              <a:t>VÀ</a:t>
            </a:r>
            <a:r>
              <a:rPr lang="en-US" sz="3600" b="1">
                <a:latin typeface="Tahoma" panose="020B0604030504040204" pitchFamily="34" charset="0"/>
                <a:cs typeface="Tahoma" panose="020B0604030504040204" pitchFamily="34" charset="0"/>
              </a:rPr>
              <a:t> POST </a:t>
            </a:r>
            <a:r>
              <a:rPr lang="en-US" sz="3600" b="1" err="1">
                <a:latin typeface="Tahoma" panose="020B0604030504040204" pitchFamily="34" charset="0"/>
                <a:cs typeface="Tahoma" panose="020B0604030504040204" pitchFamily="34" charset="0"/>
              </a:rPr>
              <a:t>TRONG</a:t>
            </a:r>
            <a:r>
              <a:rPr lang="en-US" sz="3600" b="1">
                <a:latin typeface="Tahoma" panose="020B0604030504040204" pitchFamily="34" charset="0"/>
                <a:cs typeface="Tahoma" panose="020B0604030504040204" pitchFamily="34" charset="0"/>
              </a:rPr>
              <a:t> </a:t>
            </a:r>
            <a:r>
              <a:rPr lang="en-US" sz="3600" b="1" err="1">
                <a:latin typeface="Tahoma" panose="020B0604030504040204" pitchFamily="34" charset="0"/>
                <a:cs typeface="Tahoma" panose="020B0604030504040204" pitchFamily="34" charset="0"/>
              </a:rPr>
              <a:t>PHP</a:t>
            </a:r>
            <a:endParaRPr lang="vi-VN" b="1">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31</a:t>
            </a:fld>
            <a:endParaRPr lang="en-US"/>
          </a:p>
        </p:txBody>
      </p:sp>
    </p:spTree>
    <p:extLst>
      <p:ext uri="{BB962C8B-B14F-4D97-AF65-F5344CB8AC3E}">
        <p14:creationId xmlns:p14="http://schemas.microsoft.com/office/powerpoint/2010/main" val="2097802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thành phần thường dùng của form</a:t>
            </a:r>
          </a:p>
        </p:txBody>
      </p:sp>
      <p:sp>
        <p:nvSpPr>
          <p:cNvPr id="3" name="Content Placeholder 2"/>
          <p:cNvSpPr>
            <a:spLocks noGrp="1"/>
          </p:cNvSpPr>
          <p:nvPr>
            <p:ph idx="1"/>
          </p:nvPr>
        </p:nvSpPr>
        <p:spPr/>
        <p:txBody>
          <a:bodyPr/>
          <a:lstStyle/>
          <a:p>
            <a:pPr lvl="1"/>
            <a:r>
              <a:rPr lang="vi-VN"/>
              <a:t>PHP input type="text"</a:t>
            </a:r>
          </a:p>
          <a:p>
            <a:pPr lvl="1"/>
            <a:r>
              <a:rPr lang="vi-VN"/>
              <a:t>PHP input type="password"</a:t>
            </a:r>
          </a:p>
          <a:p>
            <a:pPr lvl="1"/>
            <a:r>
              <a:rPr lang="vi-VN"/>
              <a:t>PHP input type="checkbox"</a:t>
            </a:r>
          </a:p>
          <a:p>
            <a:pPr lvl="1"/>
            <a:r>
              <a:rPr lang="vi-VN"/>
              <a:t>PHP input type="radio"</a:t>
            </a:r>
          </a:p>
          <a:p>
            <a:pPr lvl="1"/>
            <a:r>
              <a:rPr lang="vi-VN"/>
              <a:t>PHP select option</a:t>
            </a:r>
          </a:p>
          <a:p>
            <a:pPr lvl="1"/>
            <a:r>
              <a:rPr lang="vi-VN"/>
              <a:t>PHP textarea</a:t>
            </a:r>
          </a:p>
          <a:p>
            <a:pPr lvl="1"/>
            <a:r>
              <a:rPr lang="vi-VN"/>
              <a:t>PHP form tổng hợp</a:t>
            </a:r>
          </a:p>
          <a:p>
            <a:br>
              <a:rPr lang="vi-VN"/>
            </a:b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32</a:t>
            </a:fld>
            <a:endParaRPr lang="en-US"/>
          </a:p>
        </p:txBody>
      </p:sp>
    </p:spTree>
    <p:extLst>
      <p:ext uri="{BB962C8B-B14F-4D97-AF65-F5344CB8AC3E}">
        <p14:creationId xmlns:p14="http://schemas.microsoft.com/office/powerpoint/2010/main" val="464592579"/>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441" y="1447800"/>
            <a:ext cx="10969943" cy="4908551"/>
          </a:xfrm>
        </p:spPr>
        <p:txBody>
          <a:bodyPr/>
          <a:lstStyle/>
          <a:p>
            <a:r>
              <a:rPr lang="vi-VN"/>
              <a:t>PHP _GET và _POST là hai phương thức dùng để thu thập dữ liệu form, đây cũng là phương thức dùng để chuyển dữ liệu từ máy cá nhân (client) lên máy chủ (server).</a:t>
            </a:r>
          </a:p>
          <a:p>
            <a:r>
              <a:rPr lang="vi-VN"/>
              <a:t>Cả hai _GET và _POST đều tạo một mảng với cặp key/value, với key chính là thuộc tính name của các thành phần form, còn value chính là giá trị của thành phần đó với name tương ứng.</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33</a:t>
            </a:fld>
            <a:endParaRPr lang="en-US"/>
          </a:p>
        </p:txBody>
      </p:sp>
    </p:spTree>
    <p:extLst>
      <p:ext uri="{BB962C8B-B14F-4D97-AF65-F5344CB8AC3E}">
        <p14:creationId xmlns:p14="http://schemas.microsoft.com/office/powerpoint/2010/main" val="1011084985"/>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_GET thường dùng cho dữ liệu không quan trọng, không cần bảo mật, thể hiện rõ trên tham số khi submit hay click từ liên kết.</a:t>
            </a:r>
          </a:p>
          <a:p>
            <a:r>
              <a:rPr lang="vi-VN"/>
              <a:t>_POST thường dùng cho dữ liệu quan trọng, cần bảo mật như thông tin login, payment, ... _POST nhận được thông qua phương thức HTTP.</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34</a:t>
            </a:fld>
            <a:endParaRPr lang="en-US"/>
          </a:p>
        </p:txBody>
      </p:sp>
    </p:spTree>
    <p:extLst>
      <p:ext uri="{BB962C8B-B14F-4D97-AF65-F5344CB8AC3E}">
        <p14:creationId xmlns:p14="http://schemas.microsoft.com/office/powerpoint/2010/main" val="2306743153"/>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_GET</a:t>
            </a:r>
          </a:p>
        </p:txBody>
      </p:sp>
      <p:sp>
        <p:nvSpPr>
          <p:cNvPr id="3" name="Content Placeholder 2"/>
          <p:cNvSpPr>
            <a:spLocks noGrp="1"/>
          </p:cNvSpPr>
          <p:nvPr>
            <p:ph idx="1"/>
          </p:nvPr>
        </p:nvSpPr>
        <p:spPr/>
        <p:txBody>
          <a:bodyPr/>
          <a:lstStyle/>
          <a:p>
            <a:r>
              <a:rPr lang="vi-VN"/>
              <a:t>_GET có thể được nhận biết thông qua 2 cách:</a:t>
            </a:r>
          </a:p>
          <a:p>
            <a:pPr lvl="1"/>
            <a:r>
              <a:rPr lang="vi-VN"/>
              <a:t>_GET thu thập dữ liệu form sau khi được gửi (submit) thông qua thuộc tính method="get"</a:t>
            </a:r>
          </a:p>
          <a:p>
            <a:pPr lvl="1"/>
            <a:r>
              <a:rPr lang="vi-VN"/>
              <a:t>_GET cũng có thể thu thâp dữ liệu được gửi thông qua đường dẫn URL trên thanh địa chỉ.</a:t>
            </a:r>
          </a:p>
          <a:p>
            <a:pPr marL="0" indent="0">
              <a:buNone/>
            </a:pPr>
            <a:br>
              <a:rPr lang="vi-VN"/>
            </a:b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35</a:t>
            </a:fld>
            <a:endParaRPr lang="en-US"/>
          </a:p>
        </p:txBody>
      </p:sp>
    </p:spTree>
    <p:extLst>
      <p:ext uri="{BB962C8B-B14F-4D97-AF65-F5344CB8AC3E}">
        <p14:creationId xmlns:p14="http://schemas.microsoft.com/office/powerpoint/2010/main" val="2175031460"/>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Ví</a:t>
            </a:r>
            <a:r>
              <a:rPr lang="en-US"/>
              <a:t> </a:t>
            </a:r>
            <a:r>
              <a:rPr lang="en-US" err="1"/>
              <a:t>dụ</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395" y="2133600"/>
            <a:ext cx="8658568" cy="3630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6813228"/>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704850"/>
            <a:ext cx="10969943" cy="895350"/>
          </a:xfrm>
        </p:spPr>
        <p:txBody>
          <a:bodyPr>
            <a:normAutofit/>
          </a:bodyPr>
          <a:lstStyle/>
          <a:p>
            <a:r>
              <a:rPr lang="vi-VN"/>
              <a:t>Xử lý giá trị</a:t>
            </a:r>
            <a:endParaRPr lang="en-US"/>
          </a:p>
        </p:txBody>
      </p:sp>
      <p:sp>
        <p:nvSpPr>
          <p:cNvPr id="3" name="Content Placeholder 2"/>
          <p:cNvSpPr>
            <a:spLocks noGrp="1"/>
          </p:cNvSpPr>
          <p:nvPr>
            <p:ph idx="1"/>
          </p:nvPr>
        </p:nvSpPr>
        <p:spPr>
          <a:xfrm>
            <a:off x="609441" y="1502229"/>
            <a:ext cx="10969943" cy="4854122"/>
          </a:xfrm>
        </p:spPr>
        <p:txBody>
          <a:bodyPr/>
          <a:lstStyle/>
          <a:p>
            <a:r>
              <a:rPr lang="vi-VN" sz="3200"/>
              <a:t>Cách lấy dữ liệu _GET, ta sử dụng cấu trúc $_GET[key].</a:t>
            </a:r>
          </a:p>
          <a:p>
            <a:r>
              <a:rPr lang="vi-VN" sz="3200"/>
              <a:t>Dùng câu lệnh if để xác định xem có tồn tại phương thức _GET hay không, trước khi nhận giá trị.</a:t>
            </a:r>
          </a:p>
          <a:p>
            <a:endParaRPr lang="en-US" sz="320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601" y="3124201"/>
            <a:ext cx="8409211" cy="2943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7526726"/>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013254"/>
            <a:ext cx="9601200" cy="4930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2933160"/>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_POST</a:t>
            </a:r>
          </a:p>
        </p:txBody>
      </p:sp>
      <p:sp>
        <p:nvSpPr>
          <p:cNvPr id="3" name="Content Placeholder 2"/>
          <p:cNvSpPr>
            <a:spLocks noGrp="1"/>
          </p:cNvSpPr>
          <p:nvPr>
            <p:ph idx="1"/>
          </p:nvPr>
        </p:nvSpPr>
        <p:spPr/>
        <p:txBody>
          <a:bodyPr/>
          <a:lstStyle/>
          <a:p>
            <a:r>
              <a:rPr lang="en-US"/>
              <a:t>K</a:t>
            </a:r>
            <a:r>
              <a:rPr lang="vi-VN"/>
              <a:t>hi điền dữ liệu và nhấn submit, thì trình duyệt không còn thể hiện tham số trên thanh địa chỉ, đây chính là điểm khác biệt giữa _POST và _GET.</a:t>
            </a:r>
          </a:p>
          <a:p>
            <a:r>
              <a:rPr lang="vi-VN"/>
              <a:t>Với cách xử lý này _POST được dùng cho những thông tin có tính bảo mật, hoặc quan trọng.</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39</a:t>
            </a:fld>
            <a:endParaRPr lang="en-US"/>
          </a:p>
        </p:txBody>
      </p:sp>
    </p:spTree>
    <p:extLst>
      <p:ext uri="{BB962C8B-B14F-4D97-AF65-F5344CB8AC3E}">
        <p14:creationId xmlns:p14="http://schemas.microsoft.com/office/powerpoint/2010/main" val="4291046695"/>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3600" b="1">
              <a:latin typeface="Tahoma" panose="020B0604030504040204" pitchFamily="34" charset="0"/>
              <a:cs typeface="Tahoma" panose="020B0604030504040204" pitchFamily="34" charset="0"/>
            </a:endParaRPr>
          </a:p>
          <a:p>
            <a:pPr marL="0" indent="0" algn="ctr">
              <a:buNone/>
            </a:pPr>
            <a:r>
              <a:rPr lang="en-US" b="1">
                <a:latin typeface="Tahoma" panose="020B0604030504040204" pitchFamily="34" charset="0"/>
                <a:cs typeface="Tahoma" panose="020B0604030504040204" pitchFamily="34" charset="0"/>
              </a:rPr>
              <a:t> </a:t>
            </a:r>
          </a:p>
          <a:p>
            <a:pPr marL="0" indent="0" algn="ctr">
              <a:buNone/>
            </a:pPr>
            <a:r>
              <a:rPr lang="en-US" b="1">
                <a:latin typeface="Tahoma" panose="020B0604030504040204" pitchFamily="34" charset="0"/>
                <a:cs typeface="Tahoma" panose="020B0604030504040204" pitchFamily="34" charset="0"/>
              </a:rPr>
              <a:t>HÀM </a:t>
            </a:r>
            <a:r>
              <a:rPr lang="vi-VN" b="1">
                <a:latin typeface="Tahoma" panose="020B0604030504040204" pitchFamily="34" charset="0"/>
                <a:cs typeface="Tahoma" panose="020B0604030504040204" pitchFamily="34" charset="0"/>
              </a:rPr>
              <a:t>TRONG PHP</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a:t>
            </a:fld>
            <a:endParaRPr lang="en-US"/>
          </a:p>
        </p:txBody>
      </p:sp>
    </p:spTree>
    <p:extLst>
      <p:ext uri="{BB962C8B-B14F-4D97-AF65-F5344CB8AC3E}">
        <p14:creationId xmlns:p14="http://schemas.microsoft.com/office/powerpoint/2010/main" val="1823347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Xử lý giá trị</a:t>
            </a:r>
            <a:endParaRPr lang="en-US"/>
          </a:p>
        </p:txBody>
      </p:sp>
      <p:sp>
        <p:nvSpPr>
          <p:cNvPr id="3" name="Content Placeholder 2"/>
          <p:cNvSpPr>
            <a:spLocks noGrp="1"/>
          </p:cNvSpPr>
          <p:nvPr>
            <p:ph idx="1"/>
          </p:nvPr>
        </p:nvSpPr>
        <p:spPr/>
        <p:txBody>
          <a:bodyPr/>
          <a:lstStyle/>
          <a:p>
            <a:r>
              <a:rPr lang="vi-VN"/>
              <a:t>Tương tự như cách lấy dữ liệu của _GET, đối với _POST ta cũng sử dụng cấu trúc tương tự $_POST[key].</a:t>
            </a:r>
          </a:p>
          <a:p>
            <a:r>
              <a:rPr lang="vi-VN"/>
              <a:t>Dùng câu lệnh if để xác định xem có tồn tại phương thức _POST hay không, trước khi nhận giá trị.</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40</a:t>
            </a:fld>
            <a:endParaRPr lang="en-US"/>
          </a:p>
        </p:txBody>
      </p:sp>
    </p:spTree>
    <p:extLst>
      <p:ext uri="{BB962C8B-B14F-4D97-AF65-F5344CB8AC3E}">
        <p14:creationId xmlns:p14="http://schemas.microsoft.com/office/powerpoint/2010/main" val="2339205958"/>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Ví</a:t>
            </a:r>
            <a:r>
              <a:rPr lang="en-US"/>
              <a:t> </a:t>
            </a:r>
            <a:r>
              <a:rPr lang="en-US" err="1"/>
              <a:t>dụ</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36" y="970178"/>
            <a:ext cx="9256426" cy="4505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1992577"/>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Các giá trị thành phần của form được thu thập thông qua phương thức _GET và _POST</a:t>
            </a:r>
          </a:p>
          <a:p>
            <a:r>
              <a:rPr lang="vi-VN"/>
              <a:t>Các giá trị thành phần của form được xử lý dựa theo thuộc tính name của từng thành phần tương ứng và thông qua thuộc tính method của form để xác định phương thức truyền dữ liệu.</a:t>
            </a:r>
          </a:p>
          <a:p>
            <a:pPr marL="0" indent="0">
              <a:buNone/>
            </a:pPr>
            <a:br>
              <a:rPr lang="vi-VN"/>
            </a:b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42</a:t>
            </a:fld>
            <a:endParaRPr lang="en-US"/>
          </a:p>
        </p:txBody>
      </p:sp>
    </p:spTree>
    <p:extLst>
      <p:ext uri="{BB962C8B-B14F-4D97-AF65-F5344CB8AC3E}">
        <p14:creationId xmlns:p14="http://schemas.microsoft.com/office/powerpoint/2010/main" val="2761359648"/>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2" y="2862936"/>
            <a:ext cx="8277770" cy="51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7269457"/>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Tóm</a:t>
            </a:r>
            <a:r>
              <a:rPr lang="en-US"/>
              <a:t> </a:t>
            </a:r>
            <a:r>
              <a:rPr lang="en-US" err="1"/>
              <a:t>tắt</a:t>
            </a:r>
            <a:endParaRPr lang="en-US"/>
          </a:p>
        </p:txBody>
      </p:sp>
      <p:sp>
        <p:nvSpPr>
          <p:cNvPr id="3" name="Content Placeholder 2"/>
          <p:cNvSpPr>
            <a:spLocks noGrp="1"/>
          </p:cNvSpPr>
          <p:nvPr>
            <p:ph idx="1"/>
          </p:nvPr>
        </p:nvSpPr>
        <p:spPr/>
        <p:txBody>
          <a:bodyPr/>
          <a:lstStyle/>
          <a:p>
            <a:pPr algn="just"/>
            <a:r>
              <a:rPr lang="en-US" err="1"/>
              <a:t>Cấu</a:t>
            </a:r>
            <a:r>
              <a:rPr lang="en-US"/>
              <a:t> </a:t>
            </a:r>
            <a:r>
              <a:rPr lang="en-US" err="1"/>
              <a:t>trúc</a:t>
            </a:r>
            <a:r>
              <a:rPr lang="en-US"/>
              <a:t> </a:t>
            </a:r>
            <a:r>
              <a:rPr lang="en-US" err="1"/>
              <a:t>điều</a:t>
            </a:r>
            <a:r>
              <a:rPr lang="en-US"/>
              <a:t> </a:t>
            </a:r>
            <a:r>
              <a:rPr lang="en-US" err="1"/>
              <a:t>khiển</a:t>
            </a:r>
            <a:r>
              <a:rPr lang="en-US"/>
              <a:t> </a:t>
            </a:r>
            <a:r>
              <a:rPr lang="en-US" err="1"/>
              <a:t>bao</a:t>
            </a:r>
            <a:r>
              <a:rPr lang="en-US"/>
              <a:t> </a:t>
            </a:r>
            <a:r>
              <a:rPr lang="en-US" err="1"/>
              <a:t>gồm</a:t>
            </a:r>
            <a:r>
              <a:rPr lang="en-US"/>
              <a:t> </a:t>
            </a:r>
            <a:r>
              <a:rPr lang="en-US" err="1"/>
              <a:t>cấu</a:t>
            </a:r>
            <a:r>
              <a:rPr lang="en-US"/>
              <a:t> </a:t>
            </a:r>
            <a:r>
              <a:rPr lang="en-US" err="1"/>
              <a:t>trúc</a:t>
            </a:r>
            <a:r>
              <a:rPr lang="en-US"/>
              <a:t> </a:t>
            </a:r>
            <a:r>
              <a:rPr lang="en-US" err="1"/>
              <a:t>lặp</a:t>
            </a:r>
            <a:r>
              <a:rPr lang="en-US"/>
              <a:t> </a:t>
            </a:r>
            <a:r>
              <a:rPr lang="en-US" err="1"/>
              <a:t>và</a:t>
            </a:r>
            <a:r>
              <a:rPr lang="en-US"/>
              <a:t> </a:t>
            </a:r>
            <a:r>
              <a:rPr lang="en-US" err="1"/>
              <a:t>cấu</a:t>
            </a:r>
            <a:r>
              <a:rPr lang="en-US"/>
              <a:t> </a:t>
            </a:r>
            <a:r>
              <a:rPr lang="en-US" err="1"/>
              <a:t>trúc</a:t>
            </a:r>
            <a:r>
              <a:rPr lang="en-US"/>
              <a:t> </a:t>
            </a:r>
            <a:r>
              <a:rPr lang="en-US" err="1"/>
              <a:t>điều</a:t>
            </a:r>
            <a:r>
              <a:rPr lang="en-US"/>
              <a:t> </a:t>
            </a:r>
            <a:r>
              <a:rPr lang="en-US" err="1"/>
              <a:t>kiện</a:t>
            </a:r>
            <a:endParaRPr lang="en-US"/>
          </a:p>
          <a:p>
            <a:pPr algn="just"/>
            <a:r>
              <a:rPr lang="en-US"/>
              <a:t>PHP </a:t>
            </a:r>
            <a:r>
              <a:rPr lang="en-US" err="1"/>
              <a:t>cung</a:t>
            </a:r>
            <a:r>
              <a:rPr lang="en-US"/>
              <a:t> </a:t>
            </a:r>
            <a:r>
              <a:rPr lang="en-US" err="1"/>
              <a:t>cấp</a:t>
            </a:r>
            <a:r>
              <a:rPr lang="en-US"/>
              <a:t> </a:t>
            </a:r>
            <a:r>
              <a:rPr lang="en-US" err="1"/>
              <a:t>rất</a:t>
            </a:r>
            <a:r>
              <a:rPr lang="en-US"/>
              <a:t> </a:t>
            </a:r>
            <a:r>
              <a:rPr lang="en-US" err="1"/>
              <a:t>nhiều</a:t>
            </a:r>
            <a:r>
              <a:rPr lang="en-US"/>
              <a:t> </a:t>
            </a:r>
            <a:r>
              <a:rPr lang="en-US" err="1"/>
              <a:t>hàm</a:t>
            </a:r>
            <a:r>
              <a:rPr lang="en-US"/>
              <a:t> </a:t>
            </a:r>
            <a:r>
              <a:rPr lang="en-US" err="1"/>
              <a:t>để</a:t>
            </a:r>
            <a:r>
              <a:rPr lang="en-US"/>
              <a:t> </a:t>
            </a:r>
            <a:r>
              <a:rPr lang="en-US" err="1"/>
              <a:t>phục</a:t>
            </a:r>
            <a:r>
              <a:rPr lang="en-US"/>
              <a:t> </a:t>
            </a:r>
            <a:r>
              <a:rPr lang="en-US" err="1"/>
              <a:t>vụ</a:t>
            </a:r>
            <a:r>
              <a:rPr lang="en-US"/>
              <a:t> </a:t>
            </a:r>
            <a:r>
              <a:rPr lang="en-US" err="1"/>
              <a:t>cho</a:t>
            </a:r>
            <a:r>
              <a:rPr lang="en-US"/>
              <a:t> </a:t>
            </a:r>
            <a:r>
              <a:rPr lang="en-US" err="1"/>
              <a:t>việc</a:t>
            </a:r>
            <a:r>
              <a:rPr lang="en-US"/>
              <a:t> </a:t>
            </a:r>
            <a:r>
              <a:rPr lang="en-US" err="1"/>
              <a:t>tính</a:t>
            </a:r>
            <a:r>
              <a:rPr lang="en-US"/>
              <a:t> </a:t>
            </a:r>
            <a:r>
              <a:rPr lang="en-US" err="1"/>
              <a:t>toán</a:t>
            </a:r>
            <a:r>
              <a:rPr lang="en-US"/>
              <a:t>, </a:t>
            </a:r>
            <a:r>
              <a:rPr lang="en-US" err="1"/>
              <a:t>xử</a:t>
            </a:r>
            <a:r>
              <a:rPr lang="en-US"/>
              <a:t> </a:t>
            </a:r>
            <a:r>
              <a:rPr lang="en-US" err="1"/>
              <a:t>lý</a:t>
            </a:r>
            <a:r>
              <a:rPr lang="en-US"/>
              <a:t> </a:t>
            </a:r>
            <a:r>
              <a:rPr lang="en-US" err="1"/>
              <a:t>chuỗi</a:t>
            </a:r>
            <a:r>
              <a:rPr lang="en-US"/>
              <a:t>, </a:t>
            </a:r>
            <a:r>
              <a:rPr lang="en-US" err="1"/>
              <a:t>thời</a:t>
            </a:r>
            <a:r>
              <a:rPr lang="en-US"/>
              <a:t> </a:t>
            </a:r>
            <a:r>
              <a:rPr lang="en-US" err="1"/>
              <a:t>gian</a:t>
            </a:r>
            <a:r>
              <a:rPr lang="en-US"/>
              <a:t>,..</a:t>
            </a:r>
          </a:p>
          <a:p>
            <a:r>
              <a:rPr lang="en-US" err="1"/>
              <a:t>Mảng</a:t>
            </a:r>
            <a:r>
              <a:rPr lang="en-US"/>
              <a:t> </a:t>
            </a:r>
            <a:r>
              <a:rPr lang="en-US" err="1"/>
              <a:t>là</a:t>
            </a:r>
            <a:r>
              <a:rPr lang="en-US"/>
              <a:t> </a:t>
            </a:r>
            <a:r>
              <a:rPr lang="en-US" err="1"/>
              <a:t>một</a:t>
            </a:r>
            <a:r>
              <a:rPr lang="en-US"/>
              <a:t> </a:t>
            </a:r>
            <a:r>
              <a:rPr lang="en-US" err="1"/>
              <a:t>loại</a:t>
            </a:r>
            <a:r>
              <a:rPr lang="en-US"/>
              <a:t> </a:t>
            </a:r>
            <a:r>
              <a:rPr lang="en-US" err="1"/>
              <a:t>biến</a:t>
            </a:r>
            <a:r>
              <a:rPr lang="en-US"/>
              <a:t> </a:t>
            </a:r>
            <a:r>
              <a:rPr lang="en-US" err="1"/>
              <a:t>đặc</a:t>
            </a:r>
            <a:r>
              <a:rPr lang="en-US"/>
              <a:t> </a:t>
            </a:r>
            <a:r>
              <a:rPr lang="en-US" err="1"/>
              <a:t>biệt</a:t>
            </a:r>
            <a:r>
              <a:rPr lang="en-US"/>
              <a:t>, </a:t>
            </a:r>
            <a:r>
              <a:rPr lang="en-US" err="1"/>
              <a:t>bao</a:t>
            </a:r>
            <a:r>
              <a:rPr lang="en-US"/>
              <a:t> </a:t>
            </a:r>
            <a:r>
              <a:rPr lang="en-US" err="1"/>
              <a:t>gồm</a:t>
            </a:r>
            <a:r>
              <a:rPr lang="en-US"/>
              <a:t> </a:t>
            </a:r>
            <a:r>
              <a:rPr lang="en-US" err="1"/>
              <a:t>một</a:t>
            </a:r>
            <a:r>
              <a:rPr lang="en-US"/>
              <a:t> </a:t>
            </a:r>
            <a:r>
              <a:rPr lang="en-US" err="1"/>
              <a:t>dãy</a:t>
            </a:r>
            <a:r>
              <a:rPr lang="en-US"/>
              <a:t> </a:t>
            </a:r>
            <a:r>
              <a:rPr lang="en-US" err="1"/>
              <a:t>các</a:t>
            </a:r>
            <a:r>
              <a:rPr lang="en-US"/>
              <a:t> ô </a:t>
            </a:r>
            <a:r>
              <a:rPr lang="en-US" err="1"/>
              <a:t>nhớ</a:t>
            </a:r>
            <a:r>
              <a:rPr lang="en-US"/>
              <a:t> </a:t>
            </a:r>
            <a:r>
              <a:rPr lang="en-US" err="1"/>
              <a:t>có</a:t>
            </a:r>
            <a:r>
              <a:rPr lang="en-US"/>
              <a:t> </a:t>
            </a:r>
            <a:r>
              <a:rPr lang="en-US" err="1"/>
              <a:t>nhiều</a:t>
            </a:r>
            <a:r>
              <a:rPr lang="en-US"/>
              <a:t> ô </a:t>
            </a:r>
            <a:r>
              <a:rPr lang="en-US" err="1"/>
              <a:t>nhớ</a:t>
            </a:r>
            <a:r>
              <a:rPr lang="en-US"/>
              <a:t> con </a:t>
            </a:r>
            <a:r>
              <a:rPr lang="en-US" err="1"/>
              <a:t>cho</a:t>
            </a:r>
            <a:r>
              <a:rPr lang="en-US"/>
              <a:t> </a:t>
            </a:r>
            <a:r>
              <a:rPr lang="en-US" err="1"/>
              <a:t>phép</a:t>
            </a:r>
            <a:r>
              <a:rPr lang="en-US"/>
              <a:t> </a:t>
            </a:r>
            <a:r>
              <a:rPr lang="en-US" err="1"/>
              <a:t>biểu</a:t>
            </a:r>
            <a:r>
              <a:rPr lang="en-US"/>
              <a:t> </a:t>
            </a:r>
            <a:r>
              <a:rPr lang="en-US" err="1"/>
              <a:t>diễn</a:t>
            </a:r>
            <a:r>
              <a:rPr lang="en-US"/>
              <a:t> </a:t>
            </a:r>
            <a:r>
              <a:rPr lang="en-US" err="1"/>
              <a:t>thông</a:t>
            </a:r>
            <a:r>
              <a:rPr lang="en-US"/>
              <a:t> tin </a:t>
            </a:r>
            <a:r>
              <a:rPr lang="en-US" err="1"/>
              <a:t>dạng</a:t>
            </a:r>
            <a:r>
              <a:rPr lang="en-US"/>
              <a:t> </a:t>
            </a:r>
            <a:r>
              <a:rPr lang="en-US" err="1"/>
              <a:t>danh</a:t>
            </a:r>
            <a:r>
              <a:rPr lang="en-US"/>
              <a:t> </a:t>
            </a:r>
            <a:r>
              <a:rPr lang="en-US" err="1"/>
              <a:t>sách</a:t>
            </a:r>
            <a:r>
              <a:rPr lang="en-US"/>
              <a:t> </a:t>
            </a:r>
            <a:r>
              <a:rPr lang="en-US" err="1"/>
              <a:t>trong</a:t>
            </a:r>
            <a:r>
              <a:rPr lang="en-US"/>
              <a:t> </a:t>
            </a:r>
            <a:r>
              <a:rPr lang="en-US" err="1"/>
              <a:t>thực</a:t>
            </a:r>
            <a:r>
              <a:rPr lang="en-US"/>
              <a:t> </a:t>
            </a:r>
            <a:r>
              <a:rPr lang="en-US" err="1"/>
              <a:t>tế</a:t>
            </a:r>
            <a:endParaRPr lang="en-US"/>
          </a:p>
          <a:p>
            <a:pPr algn="just"/>
            <a:endParaRPr lang="en-US"/>
          </a:p>
          <a:p>
            <a:pPr algn="just"/>
            <a:endParaRPr lang="en-US"/>
          </a:p>
          <a:p>
            <a:pPr algn="just"/>
            <a:endParaRPr lang="en-US"/>
          </a:p>
          <a:p>
            <a:pPr marL="0" indent="0" algn="just">
              <a:buNone/>
            </a:pP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44</a:t>
            </a:fld>
            <a:endParaRPr lang="en-US"/>
          </a:p>
        </p:txBody>
      </p:sp>
      <p:sp>
        <p:nvSpPr>
          <p:cNvPr id="5" name="Rectangle 4"/>
          <p:cNvSpPr/>
          <p:nvPr/>
        </p:nvSpPr>
        <p:spPr>
          <a:xfrm>
            <a:off x="3047206" y="-1187648"/>
            <a:ext cx="6094413" cy="877163"/>
          </a:xfrm>
          <a:prstGeom prst="rect">
            <a:avLst/>
          </a:prstGeom>
        </p:spPr>
        <p:txBody>
          <a:bodyPr>
            <a:spAutoFit/>
          </a:bodyPr>
          <a:lstStyle/>
          <a:p>
            <a:pPr marL="0" indent="0">
              <a:lnSpc>
                <a:spcPct val="150000"/>
              </a:lnSpc>
              <a:buFont typeface="Wingdings" pitchFamily="2" charset="2"/>
              <a:buNone/>
            </a:pPr>
            <a:endParaRPr lang="en-US" sz="3400">
              <a:solidFill>
                <a:srgbClr val="000000"/>
              </a:solidFill>
            </a:endParaRPr>
          </a:p>
        </p:txBody>
      </p:sp>
    </p:spTree>
    <p:extLst>
      <p:ext uri="{BB962C8B-B14F-4D97-AF65-F5344CB8AC3E}">
        <p14:creationId xmlns:p14="http://schemas.microsoft.com/office/powerpoint/2010/main" val="3716981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Câu</a:t>
            </a:r>
            <a:r>
              <a:rPr lang="en-US"/>
              <a:t> </a:t>
            </a:r>
            <a:r>
              <a:rPr lang="en-US" err="1"/>
              <a:t>hỏi</a:t>
            </a:r>
            <a:r>
              <a:rPr lang="en-US"/>
              <a:t> </a:t>
            </a:r>
            <a:r>
              <a:rPr lang="en-US" err="1"/>
              <a:t>ôn</a:t>
            </a:r>
            <a:r>
              <a:rPr lang="en-US"/>
              <a:t> </a:t>
            </a:r>
            <a:r>
              <a:rPr lang="en-US" err="1"/>
              <a:t>tập</a:t>
            </a:r>
            <a:endParaRPr lang="en-US"/>
          </a:p>
        </p:txBody>
      </p:sp>
      <p:sp>
        <p:nvSpPr>
          <p:cNvPr id="3" name="Content Placeholder 2"/>
          <p:cNvSpPr>
            <a:spLocks noGrp="1"/>
          </p:cNvSpPr>
          <p:nvPr>
            <p:ph idx="1"/>
          </p:nvPr>
        </p:nvSpPr>
        <p:spPr/>
        <p:txBody>
          <a:bodyPr/>
          <a:lstStyle/>
          <a:p>
            <a:r>
              <a:rPr lang="en-US" err="1"/>
              <a:t>Nêu</a:t>
            </a:r>
            <a:r>
              <a:rPr lang="en-US"/>
              <a:t> </a:t>
            </a:r>
            <a:r>
              <a:rPr lang="en-US" err="1"/>
              <a:t>các</a:t>
            </a:r>
            <a:r>
              <a:rPr lang="en-US"/>
              <a:t> </a:t>
            </a:r>
            <a:r>
              <a:rPr lang="en-US" err="1"/>
              <a:t>cấu</a:t>
            </a:r>
            <a:r>
              <a:rPr lang="en-US"/>
              <a:t> </a:t>
            </a:r>
            <a:r>
              <a:rPr lang="en-US" err="1"/>
              <a:t>trúc</a:t>
            </a:r>
            <a:r>
              <a:rPr lang="en-US"/>
              <a:t> </a:t>
            </a:r>
            <a:r>
              <a:rPr lang="en-US" err="1"/>
              <a:t>điều</a:t>
            </a:r>
            <a:r>
              <a:rPr lang="en-US"/>
              <a:t> </a:t>
            </a:r>
            <a:r>
              <a:rPr lang="en-US" err="1"/>
              <a:t>khiển</a:t>
            </a:r>
            <a:endParaRPr lang="en-US"/>
          </a:p>
          <a:p>
            <a:r>
              <a:rPr lang="en-US" err="1"/>
              <a:t>Trình</a:t>
            </a:r>
            <a:r>
              <a:rPr lang="en-US"/>
              <a:t> </a:t>
            </a:r>
            <a:r>
              <a:rPr lang="en-US" err="1"/>
              <a:t>bày</a:t>
            </a:r>
            <a:r>
              <a:rPr lang="en-US"/>
              <a:t> </a:t>
            </a:r>
            <a:r>
              <a:rPr lang="en-US" err="1"/>
              <a:t>khái</a:t>
            </a:r>
            <a:r>
              <a:rPr lang="en-US"/>
              <a:t> </a:t>
            </a:r>
            <a:r>
              <a:rPr lang="en-US" err="1"/>
              <a:t>niệm</a:t>
            </a:r>
            <a:r>
              <a:rPr lang="en-US"/>
              <a:t> </a:t>
            </a:r>
            <a:r>
              <a:rPr lang="en-US" err="1"/>
              <a:t>hàm</a:t>
            </a:r>
            <a:r>
              <a:rPr lang="en-US"/>
              <a:t>. Cho </a:t>
            </a:r>
            <a:r>
              <a:rPr lang="en-US" err="1"/>
              <a:t>ví</a:t>
            </a:r>
            <a:r>
              <a:rPr lang="en-US"/>
              <a:t> </a:t>
            </a:r>
            <a:r>
              <a:rPr lang="en-US" err="1"/>
              <a:t>dụ</a:t>
            </a:r>
            <a:endParaRPr lang="en-US"/>
          </a:p>
          <a:p>
            <a:r>
              <a:rPr lang="en-US" err="1"/>
              <a:t>Mảng</a:t>
            </a:r>
            <a:r>
              <a:rPr lang="en-US"/>
              <a:t> </a:t>
            </a:r>
            <a:r>
              <a:rPr lang="en-US" err="1"/>
              <a:t>là</a:t>
            </a:r>
            <a:r>
              <a:rPr lang="en-US"/>
              <a:t> </a:t>
            </a:r>
            <a:r>
              <a:rPr lang="en-US" err="1"/>
              <a:t>gì</a:t>
            </a:r>
            <a:r>
              <a:rPr lang="en-US"/>
              <a:t>, </a:t>
            </a:r>
            <a:r>
              <a:rPr lang="en-US" err="1"/>
              <a:t>có</a:t>
            </a:r>
            <a:r>
              <a:rPr lang="en-US"/>
              <a:t> </a:t>
            </a:r>
            <a:r>
              <a:rPr lang="en-US" err="1"/>
              <a:t>bao</a:t>
            </a:r>
            <a:r>
              <a:rPr lang="en-US"/>
              <a:t> </a:t>
            </a:r>
            <a:r>
              <a:rPr lang="en-US" err="1"/>
              <a:t>nhiêu</a:t>
            </a:r>
            <a:r>
              <a:rPr lang="en-US"/>
              <a:t> </a:t>
            </a:r>
            <a:r>
              <a:rPr lang="en-US" err="1"/>
              <a:t>loại</a:t>
            </a:r>
            <a:r>
              <a:rPr lang="en-US"/>
              <a:t> </a:t>
            </a:r>
            <a:r>
              <a:rPr lang="en-US" err="1"/>
              <a:t>mảng</a:t>
            </a:r>
            <a:r>
              <a:rPr lang="en-US"/>
              <a:t>. Cho </a:t>
            </a:r>
            <a:r>
              <a:rPr lang="en-US" err="1"/>
              <a:t>Ví</a:t>
            </a:r>
            <a:r>
              <a:rPr lang="en-US"/>
              <a:t> </a:t>
            </a:r>
            <a:r>
              <a:rPr lang="en-US" err="1"/>
              <a:t>dụ</a:t>
            </a:r>
            <a:endParaRPr lang="en-US"/>
          </a:p>
          <a:p>
            <a:r>
              <a:rPr lang="en-US"/>
              <a:t>Form </a:t>
            </a:r>
            <a:r>
              <a:rPr lang="en-US" err="1"/>
              <a:t>có</a:t>
            </a:r>
            <a:r>
              <a:rPr lang="en-US"/>
              <a:t> </a:t>
            </a:r>
            <a:r>
              <a:rPr lang="en-US" err="1"/>
              <a:t>những</a:t>
            </a:r>
            <a:r>
              <a:rPr lang="en-US"/>
              <a:t> </a:t>
            </a:r>
            <a:r>
              <a:rPr lang="en-US" err="1"/>
              <a:t>thành</a:t>
            </a:r>
            <a:r>
              <a:rPr lang="en-US"/>
              <a:t> </a:t>
            </a:r>
            <a:r>
              <a:rPr lang="en-US" err="1"/>
              <a:t>phần</a:t>
            </a:r>
            <a:r>
              <a:rPr lang="en-US"/>
              <a:t> </a:t>
            </a:r>
            <a:r>
              <a:rPr lang="en-US" err="1"/>
              <a:t>cơ</a:t>
            </a:r>
            <a:r>
              <a:rPr lang="en-US"/>
              <a:t> </a:t>
            </a:r>
            <a:r>
              <a:rPr lang="en-US" err="1"/>
              <a:t>bản</a:t>
            </a:r>
            <a:r>
              <a:rPr lang="en-US"/>
              <a:t> </a:t>
            </a:r>
            <a:r>
              <a:rPr lang="en-US" err="1"/>
              <a:t>nào</a:t>
            </a:r>
            <a:r>
              <a:rPr lang="en-US"/>
              <a:t>. Cho </a:t>
            </a:r>
            <a:r>
              <a:rPr lang="en-US" err="1"/>
              <a:t>ví</a:t>
            </a:r>
            <a:r>
              <a:rPr lang="en-US"/>
              <a:t> </a:t>
            </a:r>
            <a:r>
              <a:rPr lang="en-US" err="1"/>
              <a:t>dụ</a:t>
            </a:r>
            <a:r>
              <a:rPr lang="en-US"/>
              <a:t> </a:t>
            </a:r>
            <a:r>
              <a:rPr lang="en-US" err="1"/>
              <a:t>với</a:t>
            </a:r>
            <a:r>
              <a:rPr lang="en-US"/>
              <a:t> </a:t>
            </a:r>
            <a:r>
              <a:rPr lang="en-US" err="1"/>
              <a:t>mỗi</a:t>
            </a:r>
            <a:r>
              <a:rPr lang="en-US"/>
              <a:t> </a:t>
            </a:r>
            <a:r>
              <a:rPr lang="en-US" err="1"/>
              <a:t>thành</a:t>
            </a:r>
            <a:r>
              <a:rPr lang="en-US"/>
              <a:t> </a:t>
            </a:r>
            <a:r>
              <a:rPr lang="en-US" err="1"/>
              <a:t>phần</a:t>
            </a:r>
            <a:endParaRPr lang="en-US"/>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45</a:t>
            </a:fld>
            <a:endParaRPr lang="en-US"/>
          </a:p>
        </p:txBody>
      </p:sp>
    </p:spTree>
    <p:extLst>
      <p:ext uri="{BB962C8B-B14F-4D97-AF65-F5344CB8AC3E}">
        <p14:creationId xmlns:p14="http://schemas.microsoft.com/office/powerpoint/2010/main" val="2194231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Bài</a:t>
            </a:r>
            <a:r>
              <a:rPr lang="en-US"/>
              <a:t> </a:t>
            </a:r>
            <a:r>
              <a:rPr lang="en-US" err="1"/>
              <a:t>tập</a:t>
            </a:r>
            <a:r>
              <a:rPr lang="en-US"/>
              <a:t> </a:t>
            </a:r>
            <a:r>
              <a:rPr lang="en-US" err="1"/>
              <a:t>thực</a:t>
            </a:r>
            <a:r>
              <a:rPr lang="en-US"/>
              <a:t> </a:t>
            </a:r>
            <a:r>
              <a:rPr lang="en-US" err="1"/>
              <a:t>hành</a:t>
            </a:r>
            <a:endParaRPr lang="en-US"/>
          </a:p>
        </p:txBody>
      </p:sp>
      <p:sp>
        <p:nvSpPr>
          <p:cNvPr id="3" name="Content Placeholder 2"/>
          <p:cNvSpPr>
            <a:spLocks noGrp="1"/>
          </p:cNvSpPr>
          <p:nvPr>
            <p:ph idx="1"/>
          </p:nvPr>
        </p:nvSpPr>
        <p:spPr/>
        <p:txBody>
          <a:bodyPr/>
          <a:lstStyle/>
          <a:p>
            <a:r>
              <a:rPr lang="en-US" sz="3600" err="1">
                <a:hlinkClick r:id="rId2" action="ppaction://hlinkfile"/>
              </a:rPr>
              <a:t>Bài</a:t>
            </a:r>
            <a:r>
              <a:rPr lang="en-US" sz="3600">
                <a:hlinkClick r:id="rId2" action="ppaction://hlinkfile"/>
              </a:rPr>
              <a:t> </a:t>
            </a:r>
            <a:r>
              <a:rPr lang="en-US" sz="3600" err="1">
                <a:hlinkClick r:id="rId2" action="ppaction://hlinkfile"/>
              </a:rPr>
              <a:t>thực</a:t>
            </a:r>
            <a:r>
              <a:rPr lang="en-US" sz="3600">
                <a:hlinkClick r:id="rId2" action="ppaction://hlinkfile"/>
              </a:rPr>
              <a:t> </a:t>
            </a:r>
            <a:r>
              <a:rPr lang="en-US" sz="3600" err="1">
                <a:hlinkClick r:id="rId2" action="ppaction://hlinkfile"/>
              </a:rPr>
              <a:t>hành</a:t>
            </a:r>
            <a:r>
              <a:rPr lang="en-US" sz="3600">
                <a:hlinkClick r:id="rId2" action="ppaction://hlinkfile"/>
              </a:rPr>
              <a:t> 3.1</a:t>
            </a:r>
            <a:endParaRPr lang="en-US" sz="3600"/>
          </a:p>
          <a:p>
            <a:r>
              <a:rPr lang="en-US" sz="3600" err="1">
                <a:hlinkClick r:id="rId3" action="ppaction://hlinkfile"/>
              </a:rPr>
              <a:t>Bài</a:t>
            </a:r>
            <a:r>
              <a:rPr lang="en-US" sz="3600">
                <a:hlinkClick r:id="rId3" action="ppaction://hlinkfile"/>
              </a:rPr>
              <a:t> </a:t>
            </a:r>
            <a:r>
              <a:rPr lang="en-US" sz="3600" err="1">
                <a:hlinkClick r:id="rId3" action="ppaction://hlinkfile"/>
              </a:rPr>
              <a:t>thực</a:t>
            </a:r>
            <a:r>
              <a:rPr lang="en-US" sz="3600">
                <a:hlinkClick r:id="rId3" action="ppaction://hlinkfile"/>
              </a:rPr>
              <a:t> </a:t>
            </a:r>
            <a:r>
              <a:rPr lang="en-US" sz="3600" err="1">
                <a:hlinkClick r:id="rId3" action="ppaction://hlinkfile"/>
              </a:rPr>
              <a:t>hành</a:t>
            </a:r>
            <a:r>
              <a:rPr lang="en-US" sz="3600">
                <a:hlinkClick r:id="rId3" action="ppaction://hlinkfile"/>
              </a:rPr>
              <a:t> 3.2</a:t>
            </a:r>
            <a:endParaRPr lang="en-US" sz="3600"/>
          </a:p>
          <a:p>
            <a:r>
              <a:rPr lang="en-US" sz="3600" err="1">
                <a:hlinkClick r:id="rId4" action="ppaction://hlinkfile"/>
              </a:rPr>
              <a:t>Bài</a:t>
            </a:r>
            <a:r>
              <a:rPr lang="en-US" sz="3600">
                <a:hlinkClick r:id="rId4" action="ppaction://hlinkfile"/>
              </a:rPr>
              <a:t> </a:t>
            </a:r>
            <a:r>
              <a:rPr lang="en-US" sz="3600" err="1">
                <a:hlinkClick r:id="rId4" action="ppaction://hlinkfile"/>
              </a:rPr>
              <a:t>thực</a:t>
            </a:r>
            <a:r>
              <a:rPr lang="en-US" sz="3600">
                <a:hlinkClick r:id="rId4" action="ppaction://hlinkfile"/>
              </a:rPr>
              <a:t> </a:t>
            </a:r>
            <a:r>
              <a:rPr lang="en-US" sz="3600" err="1">
                <a:hlinkClick r:id="rId4" action="ppaction://hlinkfile"/>
              </a:rPr>
              <a:t>hành</a:t>
            </a:r>
            <a:r>
              <a:rPr lang="en-US" sz="3600">
                <a:hlinkClick r:id="rId4" action="ppaction://hlinkfile"/>
              </a:rPr>
              <a:t> 3.3</a:t>
            </a:r>
            <a:endParaRPr lang="en-US" sz="360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46</a:t>
            </a:fld>
            <a:endParaRPr lang="en-US"/>
          </a:p>
        </p:txBody>
      </p:sp>
    </p:spTree>
    <p:extLst>
      <p:ext uri="{BB962C8B-B14F-4D97-AF65-F5344CB8AC3E}">
        <p14:creationId xmlns:p14="http://schemas.microsoft.com/office/powerpoint/2010/main" val="2560909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140" y="439615"/>
            <a:ext cx="9495692" cy="1143000"/>
          </a:xfrm>
        </p:spPr>
        <p:txBody>
          <a:bodyPr/>
          <a:lstStyle/>
          <a:p>
            <a:r>
              <a:rPr lang="en-US" err="1"/>
              <a:t>Câu</a:t>
            </a:r>
            <a:r>
              <a:rPr lang="en-US"/>
              <a:t> </a:t>
            </a:r>
            <a:r>
              <a:rPr lang="en-US" err="1"/>
              <a:t>hỏi</a:t>
            </a:r>
            <a:r>
              <a:rPr lang="en-US"/>
              <a:t> </a:t>
            </a:r>
            <a:r>
              <a:rPr lang="en-US" err="1"/>
              <a:t>và</a:t>
            </a:r>
            <a:r>
              <a:rPr lang="en-US"/>
              <a:t> </a:t>
            </a:r>
            <a:r>
              <a:rPr lang="en-US" err="1"/>
              <a:t>thảo</a:t>
            </a:r>
            <a:r>
              <a:rPr lang="en-US"/>
              <a:t> </a:t>
            </a:r>
            <a:r>
              <a:rPr lang="en-US" err="1"/>
              <a:t>luận</a:t>
            </a:r>
            <a:endParaRPr lang="en-US"/>
          </a:p>
        </p:txBody>
      </p:sp>
      <p:pic>
        <p:nvPicPr>
          <p:cNvPr id="4"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93886" y="2110154"/>
            <a:ext cx="5070017" cy="378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97772D7D-497D-4F5E-AA25-F2E6FA818EC1}" type="slidenum">
              <a:rPr lang="en-US" smtClean="0"/>
              <a:t>47</a:t>
            </a:fld>
            <a:endParaRPr lang="en-US"/>
          </a:p>
        </p:txBody>
      </p:sp>
    </p:spTree>
    <p:extLst>
      <p:ext uri="{BB962C8B-B14F-4D97-AF65-F5344CB8AC3E}">
        <p14:creationId xmlns:p14="http://schemas.microsoft.com/office/powerpoint/2010/main" val="4037452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Hàm</a:t>
            </a:r>
            <a:endParaRPr lang="en-US"/>
          </a:p>
        </p:txBody>
      </p:sp>
      <p:sp>
        <p:nvSpPr>
          <p:cNvPr id="3" name="Content Placeholder 2"/>
          <p:cNvSpPr>
            <a:spLocks noGrp="1"/>
          </p:cNvSpPr>
          <p:nvPr>
            <p:ph idx="1"/>
          </p:nvPr>
        </p:nvSpPr>
        <p:spPr/>
        <p:txBody>
          <a:bodyPr/>
          <a:lstStyle/>
          <a:p>
            <a:r>
              <a:rPr lang="en-US" err="1"/>
              <a:t>Hàm</a:t>
            </a:r>
            <a:r>
              <a:rPr lang="en-US"/>
              <a:t> </a:t>
            </a:r>
            <a:r>
              <a:rPr lang="en-US" err="1"/>
              <a:t>là</a:t>
            </a:r>
            <a:r>
              <a:rPr lang="en-US"/>
              <a:t> </a:t>
            </a:r>
            <a:r>
              <a:rPr lang="en-US" err="1"/>
              <a:t>một</a:t>
            </a:r>
            <a:r>
              <a:rPr lang="en-US"/>
              <a:t> </a:t>
            </a:r>
            <a:r>
              <a:rPr lang="en-US" err="1"/>
              <a:t>đoạn</a:t>
            </a:r>
            <a:r>
              <a:rPr lang="en-US"/>
              <a:t> code </a:t>
            </a:r>
            <a:r>
              <a:rPr lang="en-US" err="1"/>
              <a:t>đặc</a:t>
            </a:r>
            <a:r>
              <a:rPr lang="en-US"/>
              <a:t> </a:t>
            </a:r>
            <a:r>
              <a:rPr lang="en-US" err="1"/>
              <a:t>biệt</a:t>
            </a:r>
            <a:r>
              <a:rPr lang="en-US"/>
              <a:t> </a:t>
            </a:r>
            <a:r>
              <a:rPr lang="en-US" err="1"/>
              <a:t>được</a:t>
            </a:r>
            <a:r>
              <a:rPr lang="en-US"/>
              <a:t> </a:t>
            </a:r>
            <a:r>
              <a:rPr lang="en-US" err="1"/>
              <a:t>viết</a:t>
            </a:r>
            <a:r>
              <a:rPr lang="en-US"/>
              <a:t> </a:t>
            </a:r>
            <a:r>
              <a:rPr lang="en-US" err="1"/>
              <a:t>để</a:t>
            </a:r>
            <a:r>
              <a:rPr lang="en-US"/>
              <a:t> </a:t>
            </a:r>
            <a:r>
              <a:rPr lang="en-US" err="1"/>
              <a:t>thực</a:t>
            </a:r>
            <a:r>
              <a:rPr lang="en-US"/>
              <a:t> </a:t>
            </a:r>
            <a:r>
              <a:rPr lang="en-US" err="1"/>
              <a:t>hiện</a:t>
            </a:r>
            <a:r>
              <a:rPr lang="en-US"/>
              <a:t> </a:t>
            </a:r>
            <a:r>
              <a:rPr lang="en-US" err="1"/>
              <a:t>một</a:t>
            </a:r>
            <a:r>
              <a:rPr lang="en-US"/>
              <a:t> </a:t>
            </a:r>
            <a:r>
              <a:rPr lang="en-US" err="1"/>
              <a:t>công</a:t>
            </a:r>
            <a:r>
              <a:rPr lang="en-US"/>
              <a:t> </a:t>
            </a:r>
            <a:r>
              <a:rPr lang="en-US" err="1"/>
              <a:t>việc</a:t>
            </a:r>
            <a:r>
              <a:rPr lang="en-US"/>
              <a:t> </a:t>
            </a:r>
            <a:r>
              <a:rPr lang="en-US" err="1"/>
              <a:t>nào</a:t>
            </a:r>
            <a:r>
              <a:rPr lang="en-US"/>
              <a:t> </a:t>
            </a:r>
            <a:r>
              <a:rPr lang="en-US" err="1"/>
              <a:t>đó</a:t>
            </a:r>
            <a:r>
              <a:rPr lang="en-US"/>
              <a:t> </a:t>
            </a:r>
            <a:r>
              <a:rPr lang="en-US" err="1"/>
              <a:t>thường</a:t>
            </a:r>
            <a:r>
              <a:rPr lang="en-US"/>
              <a:t> </a:t>
            </a:r>
            <a:r>
              <a:rPr lang="en-US" err="1"/>
              <a:t>được</a:t>
            </a:r>
            <a:r>
              <a:rPr lang="en-US"/>
              <a:t> </a:t>
            </a:r>
            <a:r>
              <a:rPr lang="en-US" err="1"/>
              <a:t>lặp</a:t>
            </a:r>
            <a:r>
              <a:rPr lang="en-US"/>
              <a:t> </a:t>
            </a:r>
            <a:r>
              <a:rPr lang="en-US" err="1"/>
              <a:t>đi</a:t>
            </a:r>
            <a:r>
              <a:rPr lang="en-US"/>
              <a:t> </a:t>
            </a:r>
            <a:r>
              <a:rPr lang="en-US" err="1"/>
              <a:t>lặp</a:t>
            </a:r>
            <a:r>
              <a:rPr lang="en-US"/>
              <a:t> </a:t>
            </a:r>
            <a:r>
              <a:rPr lang="en-US" err="1"/>
              <a:t>lại</a:t>
            </a:r>
            <a:r>
              <a:rPr lang="en-US"/>
              <a:t> </a:t>
            </a:r>
            <a:r>
              <a:rPr lang="en-US" err="1"/>
              <a:t>nhiều</a:t>
            </a:r>
            <a:r>
              <a:rPr lang="en-US"/>
              <a:t> </a:t>
            </a:r>
            <a:r>
              <a:rPr lang="en-US" err="1"/>
              <a:t>lần</a:t>
            </a:r>
            <a:endParaRPr lang="en-US"/>
          </a:p>
          <a:p>
            <a:r>
              <a:rPr lang="en-US" err="1"/>
              <a:t>Gồm</a:t>
            </a:r>
            <a:r>
              <a:rPr lang="en-US"/>
              <a:t> </a:t>
            </a:r>
            <a:r>
              <a:rPr lang="en-US" err="1"/>
              <a:t>hai</a:t>
            </a:r>
            <a:r>
              <a:rPr lang="en-US"/>
              <a:t> </a:t>
            </a:r>
            <a:r>
              <a:rPr lang="en-US" err="1"/>
              <a:t>loại</a:t>
            </a:r>
            <a:r>
              <a:rPr lang="en-US"/>
              <a:t>:</a:t>
            </a:r>
          </a:p>
          <a:p>
            <a:pPr lvl="1"/>
            <a:r>
              <a:rPr lang="en-US" err="1"/>
              <a:t>Hàm</a:t>
            </a:r>
            <a:r>
              <a:rPr lang="en-US"/>
              <a:t> do PHP </a:t>
            </a:r>
            <a:r>
              <a:rPr lang="en-US" err="1"/>
              <a:t>cung</a:t>
            </a:r>
            <a:r>
              <a:rPr lang="en-US"/>
              <a:t> </a:t>
            </a:r>
            <a:r>
              <a:rPr lang="en-US" err="1"/>
              <a:t>cấp</a:t>
            </a:r>
            <a:endParaRPr lang="en-US"/>
          </a:p>
          <a:p>
            <a:pPr lvl="1"/>
            <a:r>
              <a:rPr lang="en-US" err="1"/>
              <a:t>Hàm</a:t>
            </a:r>
            <a:r>
              <a:rPr lang="en-US"/>
              <a:t> do </a:t>
            </a:r>
            <a:r>
              <a:rPr lang="en-US" err="1"/>
              <a:t>người</a:t>
            </a:r>
            <a:r>
              <a:rPr lang="en-US"/>
              <a:t> d</a:t>
            </a:r>
            <a:r>
              <a:rPr lang="vi-VN"/>
              <a:t>ù</a:t>
            </a:r>
            <a:r>
              <a:rPr lang="en-US" err="1"/>
              <a:t>ng</a:t>
            </a:r>
            <a:r>
              <a:rPr lang="en-US"/>
              <a:t> </a:t>
            </a:r>
            <a:r>
              <a:rPr lang="en-US" err="1"/>
              <a:t>tự</a:t>
            </a:r>
            <a:r>
              <a:rPr lang="en-US"/>
              <a:t> </a:t>
            </a:r>
            <a:r>
              <a:rPr lang="en-US" err="1"/>
              <a:t>định</a:t>
            </a:r>
            <a:r>
              <a:rPr lang="en-US"/>
              <a:t> </a:t>
            </a:r>
            <a:r>
              <a:rPr lang="en-US" err="1"/>
              <a:t>nghĩa</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5</a:t>
            </a:fld>
            <a:endParaRPr lang="en-US"/>
          </a:p>
        </p:txBody>
      </p:sp>
    </p:spTree>
    <p:extLst>
      <p:ext uri="{BB962C8B-B14F-4D97-AF65-F5344CB8AC3E}">
        <p14:creationId xmlns:p14="http://schemas.microsoft.com/office/powerpoint/2010/main" val="3782653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Cú</a:t>
            </a:r>
            <a:r>
              <a:rPr lang="en-US"/>
              <a:t> </a:t>
            </a:r>
            <a:r>
              <a:rPr lang="en-US" err="1"/>
              <a:t>pháp</a:t>
            </a:r>
            <a:endParaRPr lang="en-US"/>
          </a:p>
        </p:txBody>
      </p:sp>
      <p:sp>
        <p:nvSpPr>
          <p:cNvPr id="3" name="Content Placeholder 2"/>
          <p:cNvSpPr>
            <a:spLocks noGrp="1"/>
          </p:cNvSpPr>
          <p:nvPr>
            <p:ph idx="1"/>
          </p:nvPr>
        </p:nvSpPr>
        <p:spPr/>
        <p:txBody>
          <a:bodyPr/>
          <a:lstStyle/>
          <a:p>
            <a:endParaRPr lang="en-US"/>
          </a:p>
          <a:p>
            <a:endParaRPr lang="en-US"/>
          </a:p>
          <a:p>
            <a:endParaRPr lang="en-US"/>
          </a:p>
          <a:p>
            <a:pPr lvl="1"/>
            <a:endParaRPr lang="en-US"/>
          </a:p>
          <a:p>
            <a:pPr lvl="1"/>
            <a:r>
              <a:rPr lang="vi-VN"/>
              <a:t>Điểm mạnh của function là khả năng tái sử dụng nhiều lần.</a:t>
            </a:r>
          </a:p>
          <a:p>
            <a:pPr lvl="1"/>
            <a:r>
              <a:rPr lang="vi-VN"/>
              <a:t>Function sẽ không thực thi khi load trang, mà được thực thi thông qua việc gọi chúng.</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5467" y="1860553"/>
            <a:ext cx="5105400" cy="2665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0574922"/>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Ví</a:t>
            </a:r>
            <a:r>
              <a:rPr lang="en-US"/>
              <a:t> </a:t>
            </a:r>
            <a:r>
              <a:rPr lang="en-US" err="1"/>
              <a:t>dụ</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7</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2" y="2234291"/>
            <a:ext cx="5257800" cy="215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2234291"/>
            <a:ext cx="5410200" cy="2153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69904"/>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PHP function và đối số</a:t>
            </a:r>
            <a:endParaRPr lang="en-US"/>
          </a:p>
        </p:txBody>
      </p:sp>
      <p:sp>
        <p:nvSpPr>
          <p:cNvPr id="3" name="Content Placeholder 2"/>
          <p:cNvSpPr>
            <a:spLocks noGrp="1"/>
          </p:cNvSpPr>
          <p:nvPr>
            <p:ph idx="1"/>
          </p:nvPr>
        </p:nvSpPr>
        <p:spPr>
          <a:xfrm>
            <a:off x="684212" y="1905000"/>
            <a:ext cx="10969943" cy="4389120"/>
          </a:xfrm>
        </p:spPr>
        <p:txBody>
          <a:bodyPr/>
          <a:lstStyle/>
          <a:p>
            <a:r>
              <a:rPr lang="vi-VN"/>
              <a:t>Đối số cũng được xem là biến số, được dùng để truyền giá trị vào function.</a:t>
            </a:r>
          </a:p>
          <a:p>
            <a:r>
              <a:rPr lang="vi-VN"/>
              <a:t>Được viết trong dấu ngoặc đơn ngay sau tên_hàm.</a:t>
            </a:r>
          </a:p>
          <a:p>
            <a:r>
              <a:rPr lang="vi-VN"/>
              <a:t>Một function có thể khai báo nhiều đối số tùy ý, và mỗi đối số được viết cách nhau bởi dấu phẩy.</a:t>
            </a:r>
          </a:p>
          <a:p>
            <a:r>
              <a:rPr lang="vi-VN"/>
              <a:t>Khi fucntion được gọi, thì với đối số khác nhau sẽ cho ta kết quả khác nhau.</a:t>
            </a:r>
          </a:p>
          <a:p>
            <a:pPr marL="0" indent="0">
              <a:buNone/>
            </a:pP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8</a:t>
            </a:fld>
            <a:endParaRPr lang="en-US"/>
          </a:p>
        </p:txBody>
      </p:sp>
    </p:spTree>
    <p:extLst>
      <p:ext uri="{BB962C8B-B14F-4D97-AF65-F5344CB8AC3E}">
        <p14:creationId xmlns:p14="http://schemas.microsoft.com/office/powerpoint/2010/main" val="2312277253"/>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PHP function với 1 đối số</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1" y="1981200"/>
            <a:ext cx="6004311" cy="322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5612" y="4724401"/>
            <a:ext cx="2918222" cy="129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9767110"/>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6FB2FA2E98E38140B43C60DB40DB560B" ma:contentTypeVersion="2" ma:contentTypeDescription="Tạo tài liệu mới." ma:contentTypeScope="" ma:versionID="d8d057f4a107f0a4ea732104af9c8a99">
  <xsd:schema xmlns:xsd="http://www.w3.org/2001/XMLSchema" xmlns:xs="http://www.w3.org/2001/XMLSchema" xmlns:p="http://schemas.microsoft.com/office/2006/metadata/properties" xmlns:ns2="2eaab1d4-e241-48b0-b980-33f2ab873fa2" targetNamespace="http://schemas.microsoft.com/office/2006/metadata/properties" ma:root="true" ma:fieldsID="8f5cc7a658a8f796506db65758afd955" ns2:_="">
    <xsd:import namespace="2eaab1d4-e241-48b0-b980-33f2ab873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ab1d4-e241-48b0-b980-33f2ab873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7AA530-2505-45E8-BA5A-52A098446CF0}"/>
</file>

<file path=customXml/itemProps2.xml><?xml version="1.0" encoding="utf-8"?>
<ds:datastoreItem xmlns:ds="http://schemas.openxmlformats.org/officeDocument/2006/customXml" ds:itemID="{65D7C5BD-81FC-4696-A611-1A0B6218469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CE215E4-1DF9-4C15-B778-B788BC87C6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slidemau</Template>
  <Application>Microsoft Office PowerPoint</Application>
  <PresentationFormat>Custom</PresentationFormat>
  <Slides>47</Slides>
  <Notes>1</Notes>
  <HiddenSlides>0</HiddenSlide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Presentation on brainstorming</vt:lpstr>
      <vt:lpstr> LẬP TRÌNH PHP CƠ BẢN (TT)</vt:lpstr>
      <vt:lpstr>Nội dung</vt:lpstr>
      <vt:lpstr>Mục tiêu</vt:lpstr>
      <vt:lpstr>PowerPoint Presentation</vt:lpstr>
      <vt:lpstr>Hàm</vt:lpstr>
      <vt:lpstr>Cú pháp</vt:lpstr>
      <vt:lpstr>Ví dụ</vt:lpstr>
      <vt:lpstr>PHP function và đối số</vt:lpstr>
      <vt:lpstr>PHP function với 1 đối số</vt:lpstr>
      <vt:lpstr>PHP function với 2 đối số</vt:lpstr>
      <vt:lpstr>PHP function với đối số mặc định</vt:lpstr>
      <vt:lpstr>PHP function - return giá trị</vt:lpstr>
      <vt:lpstr>Ví dụ</vt:lpstr>
      <vt:lpstr>PowerPoint Presentation</vt:lpstr>
      <vt:lpstr>Lấy chiều dài của chuỗi</vt:lpstr>
      <vt:lpstr>Đếm số từ của chuỗi</vt:lpstr>
      <vt:lpstr>Thay thế đoạn text bên trong chuỗi</vt:lpstr>
      <vt:lpstr>PowerPoint Presentation</vt:lpstr>
      <vt:lpstr>Mảng</vt:lpstr>
      <vt:lpstr>Các loại mảng trong PHP</vt:lpstr>
      <vt:lpstr>Mảng được lập chỉ mục</vt:lpstr>
      <vt:lpstr>PowerPoint Presentation</vt:lpstr>
      <vt:lpstr>Array kết hợp</vt:lpstr>
      <vt:lpstr>PowerPoint Presentation</vt:lpstr>
      <vt:lpstr>PowerPoint Presentation</vt:lpstr>
      <vt:lpstr>PowerPoint Presentation</vt:lpstr>
      <vt:lpstr>Array đa chiều</vt:lpstr>
      <vt:lpstr>PowerPoint Presentation</vt:lpstr>
      <vt:lpstr>PowerPoint Presentation</vt:lpstr>
      <vt:lpstr>Một số hàm liên quan đến mảng</vt:lpstr>
      <vt:lpstr>PowerPoint Presentation</vt:lpstr>
      <vt:lpstr>Các thành phần thường dùng của form</vt:lpstr>
      <vt:lpstr>PowerPoint Presentation</vt:lpstr>
      <vt:lpstr>PowerPoint Presentation</vt:lpstr>
      <vt:lpstr>_GET</vt:lpstr>
      <vt:lpstr>Ví dụ</vt:lpstr>
      <vt:lpstr>Xử lý giá trị</vt:lpstr>
      <vt:lpstr>PowerPoint Presentation</vt:lpstr>
      <vt:lpstr>_POST</vt:lpstr>
      <vt:lpstr>Xử lý giá trị</vt:lpstr>
      <vt:lpstr>Ví dụ</vt:lpstr>
      <vt:lpstr>PowerPoint Presentation</vt:lpstr>
      <vt:lpstr>PowerPoint Presentation</vt:lpstr>
      <vt:lpstr>Tóm tắt</vt:lpstr>
      <vt:lpstr>Câu hỏi ôn tập</vt:lpstr>
      <vt:lpstr>Bài tập thực hành</vt:lpstr>
      <vt:lpstr>Câu hỏi và thảo luận</vt:lpstr>
    </vt:vector>
  </TitlesOfParts>
  <Company>FSS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lập trình Java</dc:title>
  <dc:creator>MINHNQ</dc:creator>
  <cp:revision>2</cp:revision>
  <dcterms:created xsi:type="dcterms:W3CDTF">2006-09-11T03:31:34Z</dcterms:created>
  <dcterms:modified xsi:type="dcterms:W3CDTF">2020-12-20T13:53:42Z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0x0101006FB2FA2E98E38140B43C60DB40DB560B</vt:lpwstr>
  </property>
</Properties>
</file>