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9"/>
  </p:notesMasterIdLst>
  <p:sldIdLst>
    <p:sldId id="256" r:id="rId2"/>
    <p:sldId id="553" r:id="rId3"/>
    <p:sldId id="552" r:id="rId4"/>
    <p:sldId id="607" r:id="rId5"/>
    <p:sldId id="569" r:id="rId6"/>
    <p:sldId id="570" r:id="rId7"/>
    <p:sldId id="572" r:id="rId8"/>
    <p:sldId id="608" r:id="rId9"/>
    <p:sldId id="609" r:id="rId10"/>
    <p:sldId id="611" r:id="rId11"/>
    <p:sldId id="612" r:id="rId12"/>
    <p:sldId id="613" r:id="rId13"/>
    <p:sldId id="616" r:id="rId14"/>
    <p:sldId id="617" r:id="rId15"/>
    <p:sldId id="619" r:id="rId16"/>
    <p:sldId id="620" r:id="rId17"/>
    <p:sldId id="621" r:id="rId18"/>
    <p:sldId id="622" r:id="rId19"/>
    <p:sldId id="624" r:id="rId20"/>
    <p:sldId id="632" r:id="rId21"/>
    <p:sldId id="633" r:id="rId22"/>
    <p:sldId id="625" r:id="rId23"/>
    <p:sldId id="626" r:id="rId24"/>
    <p:sldId id="630" r:id="rId25"/>
    <p:sldId id="628" r:id="rId26"/>
    <p:sldId id="629" r:id="rId27"/>
    <p:sldId id="631" r:id="rId28"/>
    <p:sldId id="586" r:id="rId29"/>
    <p:sldId id="589" r:id="rId30"/>
    <p:sldId id="590" r:id="rId31"/>
    <p:sldId id="591" r:id="rId32"/>
    <p:sldId id="593" r:id="rId33"/>
    <p:sldId id="594" r:id="rId34"/>
    <p:sldId id="595" r:id="rId35"/>
    <p:sldId id="596" r:id="rId36"/>
    <p:sldId id="560" r:id="rId37"/>
    <p:sldId id="566" r:id="rId3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849" autoAdjust="0"/>
  </p:normalViewPr>
  <p:slideViewPr>
    <p:cSldViewPr>
      <p:cViewPr>
        <p:scale>
          <a:sx n="42" d="100"/>
          <a:sy n="42" d="100"/>
        </p:scale>
        <p:origin x="-816" y="-5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29/12/2020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VÀ HƯỚNG </a:t>
            </a:r>
            <a:r>
              <a:rPr lang="en-US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just"/>
            <a:r>
              <a:rPr lang="vi-VN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Lưu </a:t>
            </a:r>
            <a:r>
              <a:rPr lang="vi-VN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ý</a:t>
            </a:r>
            <a:r>
              <a:rPr lang="vi-VN" spc="-5" dirty="0">
                <a:latin typeface="Times New Roman"/>
                <a:cs typeface="Times New Roman"/>
              </a:rPr>
              <a:t>: </a:t>
            </a:r>
            <a:r>
              <a:rPr lang="vi-VN" dirty="0">
                <a:latin typeface="Times New Roman"/>
                <a:cs typeface="Times New Roman"/>
              </a:rPr>
              <a:t>các đối </a:t>
            </a:r>
            <a:r>
              <a:rPr lang="vi-VN" spc="-5" dirty="0">
                <a:latin typeface="Times New Roman"/>
                <a:cs typeface="Times New Roman"/>
              </a:rPr>
              <a:t>tượng </a:t>
            </a:r>
            <a:r>
              <a:rPr lang="vi-VN" dirty="0">
                <a:latin typeface="Times New Roman"/>
                <a:cs typeface="Times New Roman"/>
              </a:rPr>
              <a:t>trong </a:t>
            </a:r>
            <a:r>
              <a:rPr lang="vi-VN" spc="-5" dirty="0">
                <a:latin typeface="Times New Roman"/>
                <a:cs typeface="Times New Roman"/>
              </a:rPr>
              <a:t>PHP </a:t>
            </a:r>
            <a:r>
              <a:rPr lang="vi-VN" dirty="0">
                <a:latin typeface="Times New Roman"/>
                <a:cs typeface="Times New Roman"/>
              </a:rPr>
              <a:t>được </a:t>
            </a:r>
            <a:r>
              <a:rPr lang="vi-VN" spc="-5" dirty="0">
                <a:latin typeface="Times New Roman"/>
                <a:cs typeface="Times New Roman"/>
              </a:rPr>
              <a:t>sử</a:t>
            </a:r>
            <a:r>
              <a:rPr lang="vi-VN" spc="-16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dụng  theo dạng tham</a:t>
            </a:r>
            <a:r>
              <a:rPr lang="vi-VN" spc="-35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chiếu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0212" y="2438400"/>
            <a:ext cx="64008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pc="-5" dirty="0">
                <a:latin typeface="Times New Roman"/>
                <a:cs typeface="Times New Roman"/>
              </a:rPr>
              <a:t>$</a:t>
            </a:r>
            <a:r>
              <a:rPr lang="en-US" sz="3000" spc="-5" dirty="0" err="1">
                <a:latin typeface="Times New Roman"/>
                <a:cs typeface="Times New Roman"/>
              </a:rPr>
              <a:t>myClassInstance</a:t>
            </a:r>
            <a:r>
              <a:rPr lang="en-US" sz="3000" spc="-5" dirty="0">
                <a:latin typeface="Times New Roman"/>
                <a:cs typeface="Times New Roman"/>
              </a:rPr>
              <a:t> = </a:t>
            </a:r>
            <a:r>
              <a:rPr lang="en-US" sz="3000" b="1" spc="-5" dirty="0">
                <a:latin typeface="Times New Roman"/>
                <a:cs typeface="Times New Roman"/>
              </a:rPr>
              <a:t>new</a:t>
            </a:r>
            <a:r>
              <a:rPr lang="en-US" sz="3000" spc="-15" dirty="0">
                <a:latin typeface="Times New Roman"/>
                <a:cs typeface="Times New Roman"/>
              </a:rPr>
              <a:t> </a:t>
            </a:r>
            <a:r>
              <a:rPr lang="en-US" sz="3000" spc="-5" dirty="0" err="1" smtClean="0">
                <a:latin typeface="Times New Roman"/>
                <a:cs typeface="Times New Roman"/>
              </a:rPr>
              <a:t>phpClass</a:t>
            </a:r>
            <a:r>
              <a:rPr lang="en-US" sz="3000" spc="-5" dirty="0" smtClean="0">
                <a:latin typeface="Times New Roman"/>
                <a:cs typeface="Times New Roman"/>
              </a:rPr>
              <a:t>();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187076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4412" y="2819400"/>
            <a:ext cx="9144000" cy="30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Books;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"Physics for High School"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"Advanced Chemistry"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"Algebra"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( 10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0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4412" y="2667000"/>
            <a:ext cx="7848600" cy="3276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( 15 );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( 7 );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5612" y="3429000"/>
            <a:ext cx="3733800" cy="2286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/>
                </a:solidFill>
              </a:rPr>
              <a:t>Physics for High School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Advanced Chemistry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Algebra 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10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15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7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04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</a:t>
            </a:r>
            <a:r>
              <a:rPr lang="vi-VN" dirty="0" smtClean="0"/>
              <a:t>ạo </a:t>
            </a:r>
            <a:r>
              <a:rPr lang="vi-VN" dirty="0"/>
              <a:t>một constructor cho lớp Books và nó sẽ khởi tạo price và title cho book tại </a:t>
            </a:r>
            <a:r>
              <a:rPr lang="vi-VN" dirty="0" smtClean="0"/>
              <a:t>thời</a:t>
            </a:r>
            <a:r>
              <a:rPr lang="en-US" dirty="0" smtClean="0"/>
              <a:t> </a:t>
            </a:r>
            <a:r>
              <a:rPr lang="vi-VN" dirty="0" smtClean="0"/>
              <a:t>điểm </a:t>
            </a:r>
            <a:r>
              <a:rPr lang="vi-VN" dirty="0"/>
              <a:t>tạo đối tượng này.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7812" y="3200400"/>
            <a:ext cx="8991600" cy="274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__construct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$par1, $par2 ){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$this-&gt;price = $par1;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$this-&gt;title = $par2;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Books(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"Physics for High School", 10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Books (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"Advanced Chemistry", 15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 = new Books 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Algebra", 7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56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0012" y="2530867"/>
            <a:ext cx="9144000" cy="3124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Get those set values */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$physics-&gt;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$chemistry-&gt;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5612" y="3429000"/>
            <a:ext cx="3733800" cy="2286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/>
                </a:solidFill>
              </a:rPr>
              <a:t> Physics for High School</a:t>
            </a:r>
          </a:p>
          <a:p>
            <a:r>
              <a:rPr lang="en-US" sz="2200" dirty="0">
                <a:solidFill>
                  <a:schemeClr val="bg1"/>
                </a:solidFill>
              </a:rPr>
              <a:t> Advanced Chemistry</a:t>
            </a:r>
          </a:p>
          <a:p>
            <a:r>
              <a:rPr lang="en-US" sz="2200" dirty="0">
                <a:solidFill>
                  <a:schemeClr val="bg1"/>
                </a:solidFill>
              </a:rPr>
              <a:t> Algebra</a:t>
            </a:r>
          </a:p>
          <a:p>
            <a:r>
              <a:rPr lang="en-US" sz="2200" dirty="0">
                <a:solidFill>
                  <a:schemeClr val="bg1"/>
                </a:solidFill>
              </a:rPr>
              <a:t> 10</a:t>
            </a:r>
          </a:p>
          <a:p>
            <a:r>
              <a:rPr lang="en-US" sz="2200" dirty="0">
                <a:solidFill>
                  <a:schemeClr val="bg1"/>
                </a:solidFill>
              </a:rPr>
              <a:t> 15</a:t>
            </a:r>
          </a:p>
          <a:p>
            <a:r>
              <a:rPr lang="en-US" sz="2200" dirty="0">
                <a:solidFill>
                  <a:schemeClr val="bg1"/>
                </a:solidFill>
              </a:rPr>
              <a:t> 7</a:t>
            </a:r>
            <a:endParaRPr lang="en-US" sz="2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0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3012" y="2819400"/>
            <a:ext cx="8609172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 {</a:t>
            </a:r>
          </a:p>
          <a:p>
            <a:pPr marL="365125">
              <a:lnSpc>
                <a:spcPct val="100000"/>
              </a:lnSpc>
              <a:tabLst>
                <a:tab pos="176022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__construct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200" u="sng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PHP_EOL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  <a:tabLst>
                <a:tab pos="176022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200" b="1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destruct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125">
              <a:lnSpc>
                <a:spcPct val="100000"/>
              </a:lnSpc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200" u="sng" spc="-5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200" u="sng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200" spc="-5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0805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0805">
              <a:lnSpc>
                <a:spcPct val="100000"/>
              </a:lnSpc>
            </a:pPr>
            <a:r>
              <a:rPr lang="en-US" sz="2200" spc="-5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bject 18"/>
          <p:cNvSpPr/>
          <p:nvPr/>
        </p:nvSpPr>
        <p:spPr>
          <a:xfrm>
            <a:off x="7618412" y="4343400"/>
            <a:ext cx="3848100" cy="139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3225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612" y="2667000"/>
            <a:ext cx="74676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class Child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Parent 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&lt;definition body&gt;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657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novel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2012" y="2895600"/>
            <a:ext cx="81534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class Novel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Books{</a:t>
            </a: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publisher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setPublisher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$this-&gt;publisher = $par;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getPublisher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echo $this-&gt;publisher.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0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/>
              <a:t>các hàm getPrice và getTitle được ghi đè để trả về các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5012" y="2819400"/>
            <a:ext cx="5029200" cy="2971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function </a:t>
            </a:r>
            <a:r>
              <a:rPr lang="en-US" sz="2400" dirty="0" err="1"/>
              <a:t>getPrice</a:t>
            </a:r>
            <a:r>
              <a:rPr lang="en-US" sz="2400" dirty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echo </a:t>
            </a:r>
            <a:r>
              <a:rPr lang="en-US" sz="2400" dirty="0"/>
              <a:t>$this-&gt;price . "&lt;</a:t>
            </a:r>
            <a:r>
              <a:rPr lang="en-US" sz="2400" dirty="0" err="1"/>
              <a:t>br</a:t>
            </a:r>
            <a:r>
              <a:rPr lang="en-US" sz="2400" dirty="0"/>
              <a:t>/&gt;";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</a:t>
            </a:r>
            <a:r>
              <a:rPr lang="en-US" sz="2400" dirty="0"/>
              <a:t>$this-&gt;price;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  <a:p>
            <a:r>
              <a:rPr lang="en-US" sz="2400" dirty="0" smtClean="0"/>
              <a:t>function </a:t>
            </a:r>
            <a:r>
              <a:rPr lang="en-US" sz="2400" dirty="0" err="1"/>
              <a:t>getTitle</a:t>
            </a:r>
            <a:r>
              <a:rPr lang="en-US" sz="2400" dirty="0"/>
              <a:t>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echo </a:t>
            </a:r>
            <a:r>
              <a:rPr lang="en-US" sz="2400" dirty="0"/>
              <a:t>$this-&gt;title . "&lt;</a:t>
            </a:r>
            <a:r>
              <a:rPr lang="en-US" sz="2400" dirty="0" err="1"/>
              <a:t>br</a:t>
            </a:r>
            <a:r>
              <a:rPr lang="en-US" sz="2400" dirty="0"/>
              <a:t>/&gt;";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</a:t>
            </a:r>
            <a:r>
              <a:rPr lang="en-US" sz="2400" dirty="0"/>
              <a:t>$this-&gt;title;</a:t>
            </a:r>
          </a:p>
          <a:p>
            <a:r>
              <a:rPr lang="en-US" sz="2400" dirty="0" smtClean="0"/>
              <a:t>  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8358"/>
              </p:ext>
            </p:extLst>
          </p:nvPr>
        </p:nvGraphicFramePr>
        <p:xfrm>
          <a:off x="1065212" y="2103120"/>
          <a:ext cx="106680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08"/>
                <a:gridCol w="8544092"/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Key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Phạm</a:t>
                      </a:r>
                      <a:r>
                        <a:rPr lang="en-US" sz="2600" baseline="0" dirty="0" smtClean="0"/>
                        <a:t> vi</a:t>
                      </a:r>
                      <a:endParaRPr lang="en-US" sz="2600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vi-VN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ó thể truy cập tới các phương thức và thuộc tính ở bất cứ đâu, dù trong nộ bộ của lớp hay ở lớp con hay cả bên ngoài lớp đều được.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2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2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dành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private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kumimoji="0" lang="en-US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29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tabLst>
                <a:tab pos="457200" algn="l"/>
              </a:tabLst>
            </a:pPr>
            <a:r>
              <a:rPr lang="vi-VN" spc="-5" dirty="0" smtClean="0">
                <a:latin typeface="Times New Roman"/>
                <a:cs typeface="Times New Roman"/>
              </a:rPr>
              <a:t>Các </a:t>
            </a:r>
            <a:r>
              <a:rPr lang="vi-VN" spc="-5" dirty="0">
                <a:latin typeface="Times New Roman"/>
                <a:cs typeface="Times New Roman"/>
              </a:rPr>
              <a:t>vấn đề cơ </a:t>
            </a:r>
            <a:r>
              <a:rPr lang="vi-VN" dirty="0">
                <a:latin typeface="Times New Roman"/>
                <a:cs typeface="Times New Roman"/>
              </a:rPr>
              <a:t>bản </a:t>
            </a:r>
            <a:r>
              <a:rPr lang="vi-VN" spc="-5" dirty="0">
                <a:latin typeface="Times New Roman"/>
                <a:cs typeface="Times New Roman"/>
              </a:rPr>
              <a:t>hướng đối tượng trong</a:t>
            </a:r>
            <a:r>
              <a:rPr lang="vi-VN" spc="55" dirty="0">
                <a:latin typeface="Times New Roman"/>
                <a:cs typeface="Times New Roman"/>
              </a:rPr>
              <a:t> </a:t>
            </a:r>
            <a:r>
              <a:rPr lang="vi-VN" spc="-10" dirty="0" smtClean="0">
                <a:latin typeface="Times New Roman"/>
                <a:cs typeface="Times New Roman"/>
              </a:rPr>
              <a:t>PHP</a:t>
            </a:r>
            <a:endParaRPr lang="vi-VN" sz="4000" dirty="0">
              <a:latin typeface="Times New Roman"/>
              <a:cs typeface="Times New Roman"/>
            </a:endParaRPr>
          </a:p>
          <a:p>
            <a:pPr marL="285750" indent="-285750">
              <a:tabLst>
                <a:tab pos="457200" algn="l"/>
              </a:tabLst>
            </a:pPr>
            <a:r>
              <a:rPr lang="vi-VN" spc="-5" dirty="0">
                <a:latin typeface="Times New Roman"/>
                <a:cs typeface="Times New Roman"/>
              </a:rPr>
              <a:t>Lớp abstract và lớp</a:t>
            </a:r>
            <a:r>
              <a:rPr lang="vi-VN" spc="15" dirty="0"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interfaces</a:t>
            </a:r>
            <a:endParaRPr lang="vi-VN" sz="4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(Constant)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constant </a:t>
            </a:r>
            <a:r>
              <a:rPr lang="vi-VN" dirty="0" smtClean="0"/>
              <a:t>giống </a:t>
            </a:r>
            <a:r>
              <a:rPr lang="vi-VN" dirty="0"/>
              <a:t>như một biến, trong đó nó giữ một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vi-VN" dirty="0" smtClean="0"/>
              <a:t>hi khai </a:t>
            </a:r>
            <a:r>
              <a:rPr lang="vi-VN" dirty="0"/>
              <a:t>báo một </a:t>
            </a:r>
            <a:r>
              <a:rPr lang="vi-VN" dirty="0" smtClean="0"/>
              <a:t>hằn</a:t>
            </a:r>
            <a:r>
              <a:rPr lang="en-US" dirty="0" smtClean="0"/>
              <a:t>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4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8612" y="2362200"/>
            <a:ext cx="8763000" cy="320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requiredMargin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1.7;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function __construct($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incomingValue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Statements here run every time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an instance of the class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// is created.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950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Static trong lập trình hướng đối tượng là một thành phần tĩnh (có thể là thuộc tính hoặc phương </a:t>
            </a:r>
            <a:r>
              <a:rPr lang="vi-VN" dirty="0" smtClean="0"/>
              <a:t>thức)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vi-VN" dirty="0" smtClean="0"/>
              <a:t>oạt </a:t>
            </a:r>
            <a:r>
              <a:rPr lang="vi-VN" dirty="0"/>
              <a:t>động như một biến toàn cục, dù cho nó có được xử lý ở trong bất kỳ một file nào đi nữa (trong cùng một chương trình) thì nó đều lưu lại giá trị cuối cùng mà nó được thực hiện vào trong </a:t>
            </a:r>
            <a:r>
              <a:rPr lang="vi-VN" dirty="0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4012" y="2286000"/>
            <a:ext cx="7315200" cy="3429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vi-V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endParaRPr lang="vi-V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//khai báo thuộc tính tĩnh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visibility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$propertyName;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//Khai báo phương thức tĩnh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visibility </a:t>
            </a:r>
            <a:r>
              <a:rPr lang="vi-VN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function methodName()</a:t>
            </a:r>
          </a:p>
          <a:p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vi-V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vi-VN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64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gọi phương thức và thuộc tính tĩnh trong class thì chúng ta có thể sử dụng cú pháp </a:t>
            </a:r>
            <a:r>
              <a:rPr lang="vi-VN" b="1" dirty="0"/>
              <a:t>selft::ten </a:t>
            </a:r>
            <a:r>
              <a:rPr lang="vi-VN" dirty="0"/>
              <a:t>hoặc </a:t>
            </a:r>
            <a:r>
              <a:rPr lang="vi-VN" b="1" dirty="0"/>
              <a:t>ClassName::ten </a:t>
            </a:r>
            <a:r>
              <a:rPr lang="vi-VN" dirty="0"/>
              <a:t>hoặc </a:t>
            </a:r>
            <a:r>
              <a:rPr lang="vi-VN" b="1" dirty="0"/>
              <a:t>static::</a:t>
            </a:r>
            <a:r>
              <a:rPr lang="vi-VN" b="1" dirty="0" smtClean="0"/>
              <a:t>ten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57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441" y="1905000"/>
            <a:ext cx="10969943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0058400" cy="411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ConNguoi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vi-VN" sz="1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$name = 'amonymouse';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public function setName($name)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{self::$name = $name;}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public function getName()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    {return self::$name;}</a:t>
            </a:r>
          </a:p>
          <a:p>
            <a:r>
              <a:rPr lang="vi-VN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chuBlog = new ConNguoi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khởi tạo đối tượng con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người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chuBlog-&gt;setName('Nguyễn Văn A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');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set name cho đối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tượng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$chuBlog-&gt;getName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in ra name của đối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tượng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        //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kết 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quả: Nguyễn Văn A</a:t>
            </a: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nguoixem = new ConNguoi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khởi tạo đối tượng Con </a:t>
            </a:r>
            <a:r>
              <a:rPr lang="vi-VN" sz="1800" i="1" dirty="0" smtClean="0">
                <a:latin typeface="Courier New" pitchFamily="49" charset="0"/>
                <a:cs typeface="Courier New" pitchFamily="49" charset="0"/>
              </a:rPr>
              <a:t>người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$nguoixem-&gt;getName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hiển thị ra tên người xem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				        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vi-VN" sz="1800" i="1" dirty="0">
                <a:latin typeface="Courier New" pitchFamily="49" charset="0"/>
                <a:cs typeface="Courier New" pitchFamily="49" charset="0"/>
              </a:rPr>
              <a:t>Kết quả: Nguyễn Văn A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44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Khi một class được khai báo là </a:t>
            </a:r>
            <a:r>
              <a:rPr lang="vi-VN" b="1" dirty="0"/>
              <a:t>final</a:t>
            </a:r>
            <a:r>
              <a:rPr lang="vi-VN" dirty="0"/>
              <a:t> thì không lớp nào có thể kế thừa nó và nó chỉ có thể khởi tạo được </a:t>
            </a:r>
            <a:r>
              <a:rPr lang="vi-VN" dirty="0" smtClean="0"/>
              <a:t>thôi</a:t>
            </a:r>
            <a:endParaRPr lang="en-US" dirty="0" smtClean="0"/>
          </a:p>
          <a:p>
            <a:r>
              <a:rPr lang="vi-VN" dirty="0" smtClean="0"/>
              <a:t>Khi </a:t>
            </a:r>
            <a:r>
              <a:rPr lang="vi-VN" dirty="0"/>
              <a:t>một phương thức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vi-VN" dirty="0" smtClean="0"/>
              <a:t>là</a:t>
            </a:r>
            <a:r>
              <a:rPr lang="vi-VN" dirty="0"/>
              <a:t> </a:t>
            </a:r>
            <a:r>
              <a:rPr lang="vi-VN" b="1" dirty="0"/>
              <a:t>final</a:t>
            </a:r>
            <a:r>
              <a:rPr lang="vi-VN" dirty="0"/>
              <a:t> thì không có một phương thức nào có thể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final</a:t>
            </a:r>
          </a:p>
          <a:p>
            <a:endParaRPr lang="en-US" dirty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612" y="2590800"/>
            <a:ext cx="58674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…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612" y="3962400"/>
            <a:ext cx="8229600" cy="198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phpClass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public 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 … 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123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LỚP ABSTRACT </a:t>
            </a: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VÀ LỚP INTERFACES</a:t>
            </a: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vi-VN" sz="4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8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pc="-5" dirty="0">
                <a:latin typeface="Times New Roman"/>
                <a:cs typeface="Times New Roman"/>
              </a:rPr>
              <a:t>Lớp 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abstract </a:t>
            </a:r>
            <a:r>
              <a:rPr lang="vi-VN" sz="3600" spc="-5" dirty="0" smtClean="0">
                <a:latin typeface="Times New Roman"/>
                <a:cs typeface="Times New Roman"/>
              </a:rPr>
              <a:t>là </a:t>
            </a:r>
            <a:r>
              <a:rPr lang="vi-VN" sz="3600" dirty="0">
                <a:latin typeface="Times New Roman"/>
                <a:cs typeface="Times New Roman"/>
              </a:rPr>
              <a:t>một lớp cha cho tất </a:t>
            </a:r>
            <a:r>
              <a:rPr lang="vi-VN" sz="3600" spc="-5" dirty="0">
                <a:latin typeface="Times New Roman"/>
                <a:cs typeface="Times New Roman"/>
              </a:rPr>
              <a:t>cả các </a:t>
            </a:r>
            <a:r>
              <a:rPr lang="vi-VN" sz="3600" dirty="0">
                <a:latin typeface="Times New Roman"/>
                <a:cs typeface="Times New Roman"/>
              </a:rPr>
              <a:t>lớp có cùng  bản </a:t>
            </a:r>
            <a:r>
              <a:rPr lang="vi-VN" sz="3600" spc="-5" dirty="0">
                <a:latin typeface="Times New Roman"/>
                <a:cs typeface="Times New Roman"/>
              </a:rPr>
              <a:t>chất. Do </a:t>
            </a:r>
            <a:r>
              <a:rPr lang="vi-VN" sz="3600" dirty="0">
                <a:latin typeface="Times New Roman"/>
                <a:cs typeface="Times New Roman"/>
              </a:rPr>
              <a:t>đó mỗi lớp dẫn xuất (lớp con) chỉ có thể </a:t>
            </a:r>
            <a:r>
              <a:rPr lang="vi-VN" sz="3600" spc="-10" dirty="0">
                <a:latin typeface="Times New Roman"/>
                <a:cs typeface="Times New Roman"/>
              </a:rPr>
              <a:t>kế  </a:t>
            </a:r>
            <a:r>
              <a:rPr lang="vi-VN" sz="3600" dirty="0">
                <a:latin typeface="Times New Roman"/>
                <a:cs typeface="Times New Roman"/>
              </a:rPr>
              <a:t>thừa </a:t>
            </a:r>
            <a:r>
              <a:rPr lang="vi-VN" sz="3600" spc="-5" dirty="0">
                <a:latin typeface="Times New Roman"/>
                <a:cs typeface="Times New Roman"/>
              </a:rPr>
              <a:t>từ </a:t>
            </a:r>
            <a:r>
              <a:rPr lang="vi-VN" sz="3600" dirty="0">
                <a:latin typeface="Times New Roman"/>
                <a:cs typeface="Times New Roman"/>
              </a:rPr>
              <a:t>một lớp trừu</a:t>
            </a:r>
            <a:r>
              <a:rPr lang="vi-VN" sz="3600" spc="-40" dirty="0">
                <a:latin typeface="Times New Roman"/>
                <a:cs typeface="Times New Roman"/>
              </a:rPr>
              <a:t> </a:t>
            </a:r>
            <a:r>
              <a:rPr lang="vi-VN" sz="3600" dirty="0">
                <a:latin typeface="Times New Roman"/>
                <a:cs typeface="Times New Roman"/>
              </a:rPr>
              <a:t>tượng</a:t>
            </a:r>
            <a:r>
              <a:rPr lang="vi-VN" sz="3600" dirty="0" smtClean="0">
                <a:latin typeface="Times New Roman"/>
                <a:cs typeface="Times New Roman"/>
              </a:rPr>
              <a:t>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>
                <a:latin typeface="Times New Roman"/>
                <a:cs typeface="Times New Roman"/>
              </a:rPr>
              <a:t>Lớp</a:t>
            </a:r>
            <a:r>
              <a:rPr lang="en-US" sz="3600" dirty="0" smtClean="0">
                <a:latin typeface="Times New Roman"/>
                <a:cs typeface="Times New Roman"/>
              </a:rPr>
              <a:t> abstract </a:t>
            </a:r>
            <a:r>
              <a:rPr lang="vi-VN" sz="3600" dirty="0">
                <a:latin typeface="Times New Roman"/>
                <a:cs typeface="Times New Roman"/>
              </a:rPr>
              <a:t>không cho phép </a:t>
            </a:r>
            <a:r>
              <a:rPr lang="vi-VN" sz="3600" spc="-5" dirty="0">
                <a:latin typeface="Times New Roman"/>
                <a:cs typeface="Times New Roman"/>
              </a:rPr>
              <a:t>tạo instance (không </a:t>
            </a:r>
            <a:r>
              <a:rPr lang="vi-VN" sz="3600" dirty="0">
                <a:latin typeface="Times New Roman"/>
                <a:cs typeface="Times New Roman"/>
              </a:rPr>
              <a:t>thể </a:t>
            </a:r>
            <a:r>
              <a:rPr lang="vi-VN" sz="3600" spc="-5" dirty="0">
                <a:latin typeface="Times New Roman"/>
                <a:cs typeface="Times New Roman"/>
              </a:rPr>
              <a:t>tạo  </a:t>
            </a:r>
            <a:r>
              <a:rPr lang="vi-VN" sz="3600" dirty="0">
                <a:latin typeface="Times New Roman"/>
                <a:cs typeface="Times New Roman"/>
              </a:rPr>
              <a:t>được các đối tượng thuộc lớp</a:t>
            </a:r>
            <a:r>
              <a:rPr lang="vi-VN" sz="3600" spc="-50" dirty="0">
                <a:latin typeface="Times New Roman"/>
                <a:cs typeface="Times New Roman"/>
              </a:rPr>
              <a:t> </a:t>
            </a:r>
            <a:r>
              <a:rPr lang="vi-VN" sz="3600" dirty="0">
                <a:latin typeface="Times New Roman"/>
                <a:cs typeface="Times New Roman"/>
              </a:rPr>
              <a:t>đó).</a:t>
            </a: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endParaRPr lang="vi-VN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17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 smtClean="0"/>
              <a:t>Nắm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PHP</a:t>
            </a:r>
            <a:endParaRPr lang="en-US" sz="3600" dirty="0" smtClean="0"/>
          </a:p>
          <a:p>
            <a:pPr algn="just"/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abstract </a:t>
            </a:r>
            <a:r>
              <a:rPr lang="vi-VN" spc="-5" dirty="0">
                <a:latin typeface="Times New Roman"/>
                <a:cs typeface="Times New Roman"/>
              </a:rPr>
              <a:t>và lớp</a:t>
            </a:r>
            <a:r>
              <a:rPr lang="vi-VN" spc="15" dirty="0">
                <a:latin typeface="Times New Roman"/>
                <a:cs typeface="Times New Roman"/>
              </a:rPr>
              <a:t> </a:t>
            </a:r>
            <a:r>
              <a:rPr lang="vi-VN" spc="-5" dirty="0" smtClean="0">
                <a:latin typeface="Times New Roman"/>
                <a:cs typeface="Times New Roman"/>
              </a:rPr>
              <a:t>interfaces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7811" y="2438400"/>
            <a:ext cx="7745837" cy="289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Class&lt;</a:t>
            </a:r>
            <a:r>
              <a:rPr lang="en-US" sz="3000" b="1" spc="-5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 </a:t>
            </a: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3000" b="1" spc="-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3000" b="1" spc="-2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func_name</a:t>
            </a:r>
            <a:r>
              <a:rPr lang="en-US"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(…);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220">
              <a:lnSpc>
                <a:spcPts val="2840"/>
              </a:lnSpc>
              <a:spcBef>
                <a:spcPts val="355"/>
              </a:spcBef>
            </a:pPr>
            <a:r>
              <a:rPr lang="en-US"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3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30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func_name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(…);</a:t>
            </a:r>
          </a:p>
          <a:p>
            <a:pPr marL="90805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1618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0657" y="1847850"/>
            <a:ext cx="8489024" cy="4042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b="1" dirty="0">
                <a:latin typeface="Times New Roman"/>
                <a:cs typeface="Times New Roman"/>
              </a:rPr>
              <a:t>class </a:t>
            </a:r>
            <a:r>
              <a:rPr lang="en-US" sz="1900" dirty="0" err="1">
                <a:latin typeface="Times New Roman"/>
                <a:cs typeface="Times New Roman"/>
              </a:rPr>
              <a:t>DataStore_Adapter</a:t>
            </a:r>
            <a:r>
              <a:rPr lang="en-US" sz="1900" spc="-2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{</a:t>
            </a:r>
          </a:p>
          <a:p>
            <a:pPr marL="28702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private</a:t>
            </a:r>
            <a:r>
              <a:rPr lang="en-US" sz="1900" b="1" spc="-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$id;</a:t>
            </a:r>
          </a:p>
          <a:p>
            <a:pPr marL="287020" marR="2514600">
              <a:lnSpc>
                <a:spcPct val="100000"/>
              </a:lnSpc>
            </a:pP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dirty="0">
                <a:latin typeface="Times New Roman"/>
                <a:cs typeface="Times New Roman"/>
              </a:rPr>
              <a:t>function </a:t>
            </a:r>
            <a:r>
              <a:rPr lang="en-US" sz="1900" spc="-5" dirty="0">
                <a:latin typeface="Times New Roman"/>
                <a:cs typeface="Times New Roman"/>
              </a:rPr>
              <a:t>insert();  </a:t>
            </a:r>
            <a:r>
              <a:rPr lang="en-US" sz="1900" b="1" dirty="0">
                <a:solidFill>
                  <a:srgbClr val="00AF50"/>
                </a:solidFill>
                <a:latin typeface="Times New Roman"/>
                <a:cs typeface="Times New Roman"/>
              </a:rPr>
              <a:t>abstract </a:t>
            </a:r>
            <a:r>
              <a:rPr lang="en-US" sz="1900" dirty="0">
                <a:latin typeface="Times New Roman"/>
                <a:cs typeface="Times New Roman"/>
              </a:rPr>
              <a:t>function</a:t>
            </a:r>
            <a:r>
              <a:rPr lang="en-US" sz="1900" spc="-6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update();  </a:t>
            </a:r>
            <a:endParaRPr lang="en-US" sz="1900" dirty="0" smtClean="0">
              <a:latin typeface="Times New Roman"/>
              <a:cs typeface="Times New Roman"/>
            </a:endParaRPr>
          </a:p>
          <a:p>
            <a:pPr marL="287020" marR="2514600">
              <a:lnSpc>
                <a:spcPct val="100000"/>
              </a:lnSpc>
            </a:pPr>
            <a:r>
              <a:rPr lang="en-US" sz="1900" b="1" spc="-5" dirty="0" smtClean="0">
                <a:latin typeface="Times New Roman"/>
                <a:cs typeface="Times New Roman"/>
              </a:rPr>
              <a:t>public </a:t>
            </a: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function </a:t>
            </a:r>
            <a:r>
              <a:rPr lang="en-US" sz="1900" dirty="0">
                <a:latin typeface="Times New Roman"/>
                <a:cs typeface="Times New Roman"/>
              </a:rPr>
              <a:t>save(){</a:t>
            </a:r>
          </a:p>
          <a:p>
            <a:pPr marL="56134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if </a:t>
            </a:r>
            <a:r>
              <a:rPr lang="en-US" sz="1900" dirty="0">
                <a:latin typeface="Times New Roman"/>
                <a:cs typeface="Times New Roman"/>
              </a:rPr>
              <a:t>(!</a:t>
            </a:r>
            <a:r>
              <a:rPr lang="en-US" sz="1900" b="1" dirty="0" err="1">
                <a:latin typeface="Times New Roman"/>
                <a:cs typeface="Times New Roman"/>
              </a:rPr>
              <a:t>is_null</a:t>
            </a:r>
            <a:r>
              <a:rPr lang="en-US" sz="1900" dirty="0">
                <a:latin typeface="Times New Roman"/>
                <a:cs typeface="Times New Roman"/>
              </a:rPr>
              <a:t>($this-&gt;id</a:t>
            </a:r>
            <a:r>
              <a:rPr lang="en-US" sz="1900" dirty="0" smtClean="0">
                <a:latin typeface="Times New Roman"/>
                <a:cs typeface="Times New Roman"/>
              </a:rPr>
              <a:t>)){$</a:t>
            </a:r>
            <a:r>
              <a:rPr lang="en-US" sz="1900" dirty="0">
                <a:latin typeface="Times New Roman"/>
                <a:cs typeface="Times New Roman"/>
              </a:rPr>
              <a:t>this-&gt;update</a:t>
            </a:r>
            <a:r>
              <a:rPr lang="en-US" sz="1900" dirty="0" smtClean="0">
                <a:latin typeface="Times New Roman"/>
                <a:cs typeface="Times New Roman"/>
              </a:rPr>
              <a:t>();}</a:t>
            </a:r>
          </a:p>
          <a:p>
            <a:pPr marL="561340">
              <a:lnSpc>
                <a:spcPct val="100000"/>
              </a:lnSpc>
            </a:pPr>
            <a:r>
              <a:rPr lang="en-US" sz="1900" dirty="0" smtClean="0">
                <a:latin typeface="Times New Roman"/>
                <a:cs typeface="Times New Roman"/>
              </a:rPr>
              <a:t> </a:t>
            </a:r>
            <a:r>
              <a:rPr lang="en-US" sz="1900" b="1" dirty="0">
                <a:latin typeface="Times New Roman"/>
                <a:cs typeface="Times New Roman"/>
              </a:rPr>
              <a:t>else</a:t>
            </a:r>
            <a:r>
              <a:rPr lang="en-US" sz="1900" b="1" spc="-5" dirty="0">
                <a:latin typeface="Times New Roman"/>
                <a:cs typeface="Times New Roman"/>
              </a:rPr>
              <a:t> </a:t>
            </a:r>
            <a:r>
              <a:rPr lang="en-US" sz="1900" dirty="0" smtClean="0">
                <a:latin typeface="Times New Roman"/>
                <a:cs typeface="Times New Roman"/>
              </a:rPr>
              <a:t>{$</a:t>
            </a:r>
            <a:r>
              <a:rPr lang="en-US" sz="1900" dirty="0">
                <a:latin typeface="Times New Roman"/>
                <a:cs typeface="Times New Roman"/>
              </a:rPr>
              <a:t>this-&gt;insert</a:t>
            </a:r>
            <a:r>
              <a:rPr lang="en-US" sz="1900" dirty="0" smtClean="0">
                <a:latin typeface="Times New Roman"/>
                <a:cs typeface="Times New Roman"/>
              </a:rPr>
              <a:t>();}</a:t>
            </a:r>
            <a:endParaRPr lang="en-US" sz="19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lang="en-US" sz="19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9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lang="en-US" sz="1900" b="1" dirty="0">
                <a:latin typeface="Times New Roman"/>
                <a:cs typeface="Times New Roman"/>
              </a:rPr>
              <a:t>class </a:t>
            </a:r>
            <a:r>
              <a:rPr lang="en-US" sz="1900" dirty="0" err="1">
                <a:latin typeface="Times New Roman"/>
                <a:cs typeface="Times New Roman"/>
              </a:rPr>
              <a:t>PDO_DataStore_Adapter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Times New Roman"/>
                <a:cs typeface="Times New Roman"/>
              </a:rPr>
              <a:t>extends </a:t>
            </a:r>
            <a:r>
              <a:rPr lang="en-US" sz="1900" dirty="0" err="1">
                <a:latin typeface="Times New Roman"/>
                <a:cs typeface="Times New Roman"/>
              </a:rPr>
              <a:t>DataStore_Adapter</a:t>
            </a:r>
            <a:r>
              <a:rPr lang="en-US" sz="1900" spc="-9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{</a:t>
            </a:r>
          </a:p>
          <a:p>
            <a:pPr marL="287020">
              <a:lnSpc>
                <a:spcPct val="100000"/>
              </a:lnSpc>
              <a:tabLst>
                <a:tab pos="1084580" algn="l"/>
                <a:tab pos="3029585" algn="l"/>
              </a:tabLst>
            </a:pPr>
            <a:r>
              <a:rPr lang="en-US" sz="1900" b="1" spc="-5" dirty="0">
                <a:latin typeface="Times New Roman"/>
                <a:cs typeface="Times New Roman"/>
              </a:rPr>
              <a:t>public</a:t>
            </a:r>
            <a:r>
              <a:rPr lang="en-US" sz="19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lang="en-US" sz="1900" dirty="0">
                <a:latin typeface="Times New Roman"/>
                <a:cs typeface="Times New Roman"/>
              </a:rPr>
              <a:t>construct($</a:t>
            </a:r>
            <a:r>
              <a:rPr lang="en-US" sz="1900" dirty="0" err="1">
                <a:latin typeface="Times New Roman"/>
                <a:cs typeface="Times New Roman"/>
              </a:rPr>
              <a:t>dsn</a:t>
            </a:r>
            <a:r>
              <a:rPr lang="en-US" sz="1900" dirty="0">
                <a:latin typeface="Times New Roman"/>
                <a:cs typeface="Times New Roman"/>
              </a:rPr>
              <a:t>){</a:t>
            </a:r>
            <a:r>
              <a:rPr lang="en-US" sz="1900" spc="-165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2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lnSpc>
                <a:spcPct val="100000"/>
              </a:lnSpc>
              <a:tabLst>
                <a:tab pos="1084580" algn="l"/>
                <a:tab pos="3029585" algn="l"/>
              </a:tabLst>
            </a:pPr>
            <a:r>
              <a:rPr lang="en-US" sz="19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fu</a:t>
            </a:r>
            <a:r>
              <a:rPr lang="en-US" sz="19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9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ction</a:t>
            </a:r>
            <a:r>
              <a:rPr lang="en-US" sz="1900" b="1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insert(){	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1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tabLst>
                <a:tab pos="1084580" algn="l"/>
                <a:tab pos="3029585" algn="l"/>
              </a:tabLst>
            </a:pP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fu</a:t>
            </a:r>
            <a:r>
              <a:rPr lang="en-US" sz="19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900" b="1" dirty="0">
                <a:solidFill>
                  <a:srgbClr val="C00000"/>
                </a:solidFill>
                <a:latin typeface="Times New Roman"/>
                <a:cs typeface="Times New Roman"/>
              </a:rPr>
              <a:t>ction</a:t>
            </a:r>
            <a:r>
              <a:rPr lang="en-US" sz="19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 smtClean="0">
                <a:latin typeface="Times New Roman"/>
                <a:cs typeface="Times New Roman"/>
              </a:rPr>
              <a:t>update(){</a:t>
            </a:r>
            <a:r>
              <a:rPr lang="en-US" sz="1900" dirty="0">
                <a:latin typeface="Times New Roman"/>
                <a:cs typeface="Times New Roman"/>
              </a:rPr>
              <a:t>	</a:t>
            </a:r>
            <a:r>
              <a:rPr lang="en-US" sz="1900" i="1" dirty="0">
                <a:latin typeface="Times New Roman"/>
                <a:cs typeface="Times New Roman"/>
              </a:rPr>
              <a:t>//</a:t>
            </a:r>
            <a:r>
              <a:rPr lang="en-US" sz="1900" i="1" spc="10" dirty="0">
                <a:latin typeface="Times New Roman"/>
                <a:cs typeface="Times New Roman"/>
              </a:rPr>
              <a:t> </a:t>
            </a:r>
            <a:r>
              <a:rPr lang="en-US" sz="1900" i="1" dirty="0">
                <a:latin typeface="Times New Roman"/>
                <a:cs typeface="Times New Roman"/>
              </a:rPr>
              <a:t>...	</a:t>
            </a:r>
            <a:r>
              <a:rPr lang="en-US" sz="1900" dirty="0" smtClean="0">
                <a:latin typeface="Times New Roman"/>
                <a:cs typeface="Times New Roman"/>
              </a:rPr>
              <a:t>}</a:t>
            </a:r>
          </a:p>
          <a:p>
            <a:pPr marL="287020">
              <a:tabLst>
                <a:tab pos="1084580" algn="l"/>
                <a:tab pos="3029585" algn="l"/>
              </a:tabLst>
            </a:pPr>
            <a:r>
              <a:rPr lang="en-US" sz="1900" dirty="0" smtClean="0">
                <a:latin typeface="Times New Roman"/>
                <a:cs typeface="Times New Roman"/>
              </a:rPr>
              <a:t>}</a:t>
            </a:r>
            <a:endParaRPr lang="en-US" sz="1900" dirty="0">
              <a:latin typeface="Times New Roman"/>
              <a:cs typeface="Times New Roman"/>
            </a:endParaRP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91983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pc="-5" dirty="0">
                <a:latin typeface="Times New Roman"/>
                <a:cs typeface="Times New Roman"/>
              </a:rPr>
              <a:t>Lớp </a:t>
            </a:r>
            <a:r>
              <a:rPr lang="en-US" spc="-5" dirty="0" smtClean="0">
                <a:latin typeface="Times New Roman"/>
                <a:cs typeface="Times New Roman"/>
              </a:rPr>
              <a:t>interface</a:t>
            </a:r>
            <a:r>
              <a:rPr lang="vi-VN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object 6"/>
          <p:cNvSpPr/>
          <p:nvPr/>
        </p:nvSpPr>
        <p:spPr>
          <a:xfrm>
            <a:off x="785557" y="1586483"/>
            <a:ext cx="1485899" cy="1623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1002220" y="314477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Animal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756602" y="3950207"/>
            <a:ext cx="1594104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830261" y="5659627"/>
            <a:ext cx="143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Transport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8581580" y="2057400"/>
            <a:ext cx="861822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8545003" y="4406645"/>
            <a:ext cx="1293114" cy="9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2539681" y="2782061"/>
            <a:ext cx="551688" cy="410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2585782" y="2815208"/>
            <a:ext cx="4572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2585782" y="281520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04800" y="76200"/>
                </a:lnTo>
                <a:lnTo>
                  <a:pt x="304800" y="0"/>
                </a:lnTo>
                <a:lnTo>
                  <a:pt x="457200" y="152400"/>
                </a:lnTo>
                <a:lnTo>
                  <a:pt x="304800" y="30480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2539681" y="4389119"/>
            <a:ext cx="551688" cy="410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2585782" y="4422267"/>
            <a:ext cx="4572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2585782" y="4422267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04800" y="76199"/>
                </a:lnTo>
                <a:lnTo>
                  <a:pt x="304800" y="0"/>
                </a:lnTo>
                <a:lnTo>
                  <a:pt x="457200" y="152399"/>
                </a:lnTo>
                <a:lnTo>
                  <a:pt x="304800" y="304799"/>
                </a:lnTo>
                <a:lnTo>
                  <a:pt x="3048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9255188" y="2458212"/>
            <a:ext cx="464819" cy="4480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9736010" y="1980437"/>
            <a:ext cx="1692402" cy="11041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/>
          <p:nvPr/>
        </p:nvSpPr>
        <p:spPr>
          <a:xfrm>
            <a:off x="9891458" y="2012442"/>
            <a:ext cx="1312926" cy="1110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/>
          <p:nvPr/>
        </p:nvSpPr>
        <p:spPr>
          <a:xfrm>
            <a:off x="9782111" y="2003678"/>
            <a:ext cx="1600200" cy="1011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9782111" y="2003678"/>
            <a:ext cx="1600200" cy="1012190"/>
          </a:xfrm>
          <a:custGeom>
            <a:avLst/>
            <a:gdLst/>
            <a:ahLst/>
            <a:cxnLst/>
            <a:rect l="l" t="t" r="r" b="b"/>
            <a:pathLst>
              <a:path w="1600200" h="1012189">
                <a:moveTo>
                  <a:pt x="0" y="168656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1431544" y="0"/>
                </a:lnTo>
                <a:lnTo>
                  <a:pt x="1476360" y="6028"/>
                </a:lnTo>
                <a:lnTo>
                  <a:pt x="1516643" y="23038"/>
                </a:lnTo>
                <a:lnTo>
                  <a:pt x="1550781" y="49418"/>
                </a:lnTo>
                <a:lnTo>
                  <a:pt x="1577161" y="83556"/>
                </a:lnTo>
                <a:lnTo>
                  <a:pt x="1594171" y="123839"/>
                </a:lnTo>
                <a:lnTo>
                  <a:pt x="1600200" y="168656"/>
                </a:lnTo>
                <a:lnTo>
                  <a:pt x="1600200" y="843280"/>
                </a:lnTo>
                <a:lnTo>
                  <a:pt x="1594171" y="888096"/>
                </a:lnTo>
                <a:lnTo>
                  <a:pt x="1577161" y="928379"/>
                </a:lnTo>
                <a:lnTo>
                  <a:pt x="1550781" y="962517"/>
                </a:lnTo>
                <a:lnTo>
                  <a:pt x="1516643" y="988897"/>
                </a:lnTo>
                <a:lnTo>
                  <a:pt x="1476360" y="1005907"/>
                </a:lnTo>
                <a:lnTo>
                  <a:pt x="1431544" y="1011936"/>
                </a:lnTo>
                <a:lnTo>
                  <a:pt x="168655" y="1011936"/>
                </a:lnTo>
                <a:lnTo>
                  <a:pt x="123839" y="1005907"/>
                </a:lnTo>
                <a:lnTo>
                  <a:pt x="83556" y="988897"/>
                </a:lnTo>
                <a:lnTo>
                  <a:pt x="49418" y="962517"/>
                </a:lnTo>
                <a:lnTo>
                  <a:pt x="23038" y="928379"/>
                </a:lnTo>
                <a:lnTo>
                  <a:pt x="6028" y="888096"/>
                </a:lnTo>
                <a:lnTo>
                  <a:pt x="0" y="843280"/>
                </a:lnTo>
                <a:lnTo>
                  <a:pt x="0" y="168656"/>
                </a:lnTo>
                <a:close/>
              </a:path>
            </a:pathLst>
          </a:custGeom>
          <a:ln w="9906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 txBox="1"/>
          <p:nvPr/>
        </p:nvSpPr>
        <p:spPr>
          <a:xfrm>
            <a:off x="10047413" y="2079751"/>
            <a:ext cx="99186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9864788" y="4668774"/>
            <a:ext cx="464819" cy="448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/>
          <p:nvPr/>
        </p:nvSpPr>
        <p:spPr>
          <a:xfrm>
            <a:off x="10345610" y="4191000"/>
            <a:ext cx="1692402" cy="11041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10501058" y="4223004"/>
            <a:ext cx="1312926" cy="1110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10391711" y="4214241"/>
            <a:ext cx="1600200" cy="1011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10391711" y="4214241"/>
            <a:ext cx="1600200" cy="1012190"/>
          </a:xfrm>
          <a:custGeom>
            <a:avLst/>
            <a:gdLst/>
            <a:ahLst/>
            <a:cxnLst/>
            <a:rect l="l" t="t" r="r" b="b"/>
            <a:pathLst>
              <a:path w="1600200" h="1012189">
                <a:moveTo>
                  <a:pt x="0" y="168655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1431544" y="0"/>
                </a:lnTo>
                <a:lnTo>
                  <a:pt x="1476360" y="6028"/>
                </a:lnTo>
                <a:lnTo>
                  <a:pt x="1516643" y="23038"/>
                </a:lnTo>
                <a:lnTo>
                  <a:pt x="1550781" y="49418"/>
                </a:lnTo>
                <a:lnTo>
                  <a:pt x="1577161" y="83556"/>
                </a:lnTo>
                <a:lnTo>
                  <a:pt x="1594171" y="123839"/>
                </a:lnTo>
                <a:lnTo>
                  <a:pt x="1600200" y="168655"/>
                </a:lnTo>
                <a:lnTo>
                  <a:pt x="1600200" y="843279"/>
                </a:lnTo>
                <a:lnTo>
                  <a:pt x="1594171" y="888113"/>
                </a:lnTo>
                <a:lnTo>
                  <a:pt x="1577161" y="928401"/>
                </a:lnTo>
                <a:lnTo>
                  <a:pt x="1550781" y="962536"/>
                </a:lnTo>
                <a:lnTo>
                  <a:pt x="1516643" y="988908"/>
                </a:lnTo>
                <a:lnTo>
                  <a:pt x="1476360" y="1005911"/>
                </a:lnTo>
                <a:lnTo>
                  <a:pt x="1431544" y="1011935"/>
                </a:lnTo>
                <a:lnTo>
                  <a:pt x="168655" y="1011935"/>
                </a:lnTo>
                <a:lnTo>
                  <a:pt x="123839" y="1005911"/>
                </a:lnTo>
                <a:lnTo>
                  <a:pt x="83556" y="988908"/>
                </a:lnTo>
                <a:lnTo>
                  <a:pt x="49418" y="962536"/>
                </a:lnTo>
                <a:lnTo>
                  <a:pt x="23038" y="928401"/>
                </a:lnTo>
                <a:lnTo>
                  <a:pt x="6028" y="888113"/>
                </a:lnTo>
                <a:lnTo>
                  <a:pt x="0" y="843279"/>
                </a:lnTo>
                <a:lnTo>
                  <a:pt x="0" y="168655"/>
                </a:lnTo>
                <a:close/>
              </a:path>
            </a:pathLst>
          </a:custGeom>
          <a:ln w="9906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 txBox="1"/>
          <p:nvPr/>
        </p:nvSpPr>
        <p:spPr>
          <a:xfrm>
            <a:off x="10657013" y="4290822"/>
            <a:ext cx="99186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105" algn="l"/>
                <a:tab pos="33274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012" y="2419731"/>
            <a:ext cx="1717930" cy="26856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Go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Run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Fly</a:t>
            </a: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Swim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32740" indent="-320040">
              <a:lnSpc>
                <a:spcPct val="100000"/>
              </a:lnSpc>
              <a:buFont typeface="Wingdings"/>
              <a:buChar char=""/>
              <a:tabLst>
                <a:tab pos="33274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2412" y="2527046"/>
            <a:ext cx="3048000" cy="25783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Chim và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vi-VN"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bay  có cùng interface 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Fly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vi-VN"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thức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hoạt động 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của Fly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khác 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nhau hoàn</a:t>
            </a:r>
            <a:r>
              <a:rPr lang="vi-VN"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pc="-5" dirty="0">
                <a:latin typeface="Times New Roman" pitchFamily="18" charset="0"/>
                <a:cs typeface="Times New Roman" pitchFamily="18" charset="0"/>
              </a:rPr>
              <a:t>toàn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83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interface </a:t>
            </a:r>
            <a:r>
              <a:rPr lang="vi-VN" sz="3600" dirty="0"/>
              <a:t>được xem như một mặt nạ cho tất </a:t>
            </a:r>
            <a:r>
              <a:rPr lang="vi-VN" sz="3600" spc="-5" dirty="0"/>
              <a:t>cả </a:t>
            </a:r>
            <a:r>
              <a:rPr lang="vi-VN" sz="3600" dirty="0"/>
              <a:t>các lớp </a:t>
            </a:r>
            <a:r>
              <a:rPr lang="vi-VN" sz="3600" dirty="0" smtClean="0"/>
              <a:t>cùng </a:t>
            </a:r>
            <a:r>
              <a:rPr lang="vi-VN" sz="3600" spc="-5" dirty="0"/>
              <a:t>cách thức </a:t>
            </a:r>
            <a:r>
              <a:rPr lang="vi-VN" sz="3600" dirty="0"/>
              <a:t>hoạt động nhưng có thể khác nhau về bản  chất</a:t>
            </a:r>
            <a:r>
              <a:rPr lang="vi-VN" sz="3600" dirty="0" smtClean="0"/>
              <a:t>.</a:t>
            </a:r>
            <a:endParaRPr lang="en-US" sz="3600" dirty="0" smtClean="0"/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dẫn</a:t>
            </a:r>
            <a:r>
              <a:rPr lang="en-US" sz="3600" dirty="0" smtClean="0"/>
              <a:t> </a:t>
            </a:r>
            <a:r>
              <a:rPr lang="en-US" sz="3600" dirty="0" err="1" smtClean="0"/>
              <a:t>xuất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có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thể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kế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thừa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từ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nhiều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lớp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interface </a:t>
            </a:r>
            <a:r>
              <a:rPr lang="en-US" sz="3600" dirty="0" err="1">
                <a:latin typeface="Times New Roman"/>
                <a:cs typeface="Times New Roman"/>
              </a:rPr>
              <a:t>để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10" dirty="0" err="1">
                <a:latin typeface="Times New Roman"/>
                <a:cs typeface="Times New Roman"/>
              </a:rPr>
              <a:t>bổ</a:t>
            </a:r>
            <a:r>
              <a:rPr lang="en-US" sz="3600" spc="-10" dirty="0">
                <a:latin typeface="Times New Roman"/>
                <a:cs typeface="Times New Roman"/>
              </a:rPr>
              <a:t>  </a:t>
            </a:r>
            <a:r>
              <a:rPr lang="en-US" sz="3600" dirty="0">
                <a:latin typeface="Times New Roman"/>
                <a:cs typeface="Times New Roman"/>
              </a:rPr>
              <a:t>sung </a:t>
            </a:r>
            <a:r>
              <a:rPr lang="en-US" sz="3600" dirty="0" err="1">
                <a:latin typeface="Times New Roman"/>
                <a:cs typeface="Times New Roman"/>
              </a:rPr>
              <a:t>đầy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đủ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cách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thức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hoạt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động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của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mình</a:t>
            </a:r>
            <a:r>
              <a:rPr lang="en-US" sz="3600" dirty="0">
                <a:latin typeface="Times New Roman"/>
                <a:cs typeface="Times New Roman"/>
              </a:rPr>
              <a:t> (</a:t>
            </a:r>
            <a:r>
              <a:rPr lang="en-US" sz="3600" dirty="0" err="1">
                <a:latin typeface="Times New Roman"/>
                <a:cs typeface="Times New Roman"/>
              </a:rPr>
              <a:t>đa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kế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thừa</a:t>
            </a:r>
            <a:r>
              <a:rPr lang="en-US" sz="3600" dirty="0">
                <a:latin typeface="Times New Roman"/>
                <a:cs typeface="Times New Roman"/>
              </a:rPr>
              <a:t> -  Multiple</a:t>
            </a:r>
            <a:r>
              <a:rPr lang="en-US" sz="3600" spc="-2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inheritance).</a:t>
            </a:r>
            <a:endParaRPr lang="en-US" sz="3600" dirty="0">
              <a:latin typeface="Times New Roman"/>
              <a:cs typeface="Times New Roman"/>
            </a:endParaRPr>
          </a:p>
          <a:p>
            <a:pPr marL="273050" lvl="1" indent="-273050" algn="just">
              <a:buSzPct val="95000"/>
              <a:buFont typeface="Wingdings 2" pitchFamily="18" charset="2"/>
              <a:buChar char=""/>
            </a:pPr>
            <a:endParaRPr lang="vi-VN" sz="3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1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5812" y="2895600"/>
            <a:ext cx="6629400" cy="1905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75590">
              <a:lnSpc>
                <a:spcPts val="2840"/>
              </a:lnSpc>
              <a:spcBef>
                <a:spcPts val="355"/>
              </a:spcBef>
            </a:pPr>
            <a:endParaRPr lang="en-US" sz="3200" b="1" dirty="0" smtClean="0">
              <a:solidFill>
                <a:srgbClr val="00AF50"/>
              </a:solidFill>
              <a:latin typeface="Times New Roman"/>
              <a:cs typeface="Times New Roman"/>
            </a:endParaRPr>
          </a:p>
          <a:p>
            <a:pPr marL="275590">
              <a:lnSpc>
                <a:spcPts val="2840"/>
              </a:lnSpc>
              <a:spcBef>
                <a:spcPts val="355"/>
              </a:spcBef>
            </a:pPr>
            <a:r>
              <a:rPr lang="en-US" sz="32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interface </a:t>
            </a:r>
            <a:r>
              <a:rPr lang="en-US" b="1" spc="-7" baseline="2314" dirty="0">
                <a:latin typeface="Times New Roman"/>
                <a:cs typeface="Times New Roman"/>
              </a:rPr>
              <a:t>class</a:t>
            </a:r>
            <a:r>
              <a:rPr lang="en-US" b="1" spc="-127" baseline="2314" dirty="0">
                <a:latin typeface="Times New Roman"/>
                <a:cs typeface="Times New Roman"/>
              </a:rPr>
              <a:t> </a:t>
            </a:r>
            <a:r>
              <a:rPr lang="en-US" spc="-7" baseline="2314" dirty="0">
                <a:latin typeface="Times New Roman"/>
                <a:cs typeface="Times New Roman"/>
              </a:rPr>
              <a:t>&lt;</a:t>
            </a:r>
            <a:r>
              <a:rPr lang="en-US" spc="-7" baseline="2314" dirty="0" err="1">
                <a:latin typeface="Times New Roman"/>
                <a:cs typeface="Times New Roman"/>
              </a:rPr>
              <a:t>class_name</a:t>
            </a:r>
            <a:r>
              <a:rPr lang="en-US" spc="-7" baseline="2314" dirty="0">
                <a:latin typeface="Times New Roman"/>
                <a:cs typeface="Times New Roman"/>
              </a:rPr>
              <a:t>&gt;{</a:t>
            </a:r>
            <a:endParaRPr lang="en-US" baseline="2314" dirty="0">
              <a:latin typeface="Times New Roman"/>
              <a:cs typeface="Times New Roman"/>
            </a:endParaRPr>
          </a:p>
          <a:p>
            <a:pPr marL="365125">
              <a:lnSpc>
                <a:spcPts val="2840"/>
              </a:lnSpc>
            </a:pPr>
            <a:r>
              <a:rPr lang="en-US" sz="3200" b="1" dirty="0">
                <a:latin typeface="Times New Roman"/>
                <a:cs typeface="Times New Roman"/>
              </a:rPr>
              <a:t>…</a:t>
            </a:r>
            <a:endParaRPr lang="en-US" sz="32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lang="en-US" sz="3200" dirty="0">
                <a:latin typeface="Times New Roman"/>
                <a:cs typeface="Times New Roman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31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2412" y="1847850"/>
            <a:ext cx="8153400" cy="4019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DataStore_Adapter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insert();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update();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R="1428115" indent="-274320">
              <a:lnSpc>
                <a:spcPct val="100000"/>
              </a:lnSpc>
              <a:spcBef>
                <a:spcPts val="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newRecord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($name =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PDO_DataStore_Adapter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2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DataStore_Adapter</a:t>
            </a:r>
            <a:r>
              <a:rPr lang="en-US" sz="2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insert(){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</a:t>
            </a: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200" spc="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save(){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newRecord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($name =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null){</a:t>
            </a:r>
            <a:r>
              <a:rPr lang="en-US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77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abstract,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algn="just"/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CÁC VẤN ĐỀ CƠ BẢN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HƯỚNG ĐỐI TƯỢNG TRONG PHP</a:t>
            </a: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07542"/>
            <a:ext cx="3785077" cy="4389120"/>
          </a:xfrm>
        </p:spPr>
        <p:txBody>
          <a:bodyPr/>
          <a:lstStyle/>
          <a:p>
            <a:pPr algn="just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13335" indent="0" algn="just">
              <a:lnSpc>
                <a:spcPts val="2735"/>
              </a:lnSpc>
              <a:buNone/>
            </a:pPr>
            <a:endParaRPr lang="vi-VN" dirty="0">
              <a:latin typeface="Palatino Linotype" panose="02040502050505030304" pitchFamily="18" charset="0"/>
              <a:cs typeface="Arial"/>
            </a:endParaRPr>
          </a:p>
          <a:p>
            <a:pPr marL="286385" algn="just">
              <a:lnSpc>
                <a:spcPts val="2735"/>
              </a:lnSpc>
            </a:pPr>
            <a:endParaRPr lang="vi-VN" dirty="0">
              <a:latin typeface="Palatino Linotype" panose="02040502050505030304" pitchFamily="18" charset="0"/>
              <a:cs typeface="Arial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10963720" y="3366631"/>
            <a:ext cx="0" cy="319405"/>
          </a:xfrm>
          <a:custGeom>
            <a:avLst/>
            <a:gdLst/>
            <a:ahLst/>
            <a:cxnLst/>
            <a:rect l="l" t="t" r="r" b="b"/>
            <a:pathLst>
              <a:path h="319404">
                <a:moveTo>
                  <a:pt x="0" y="0"/>
                </a:moveTo>
                <a:lnTo>
                  <a:pt x="0" y="319366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3720" y="4378186"/>
            <a:ext cx="0" cy="586105"/>
          </a:xfrm>
          <a:custGeom>
            <a:avLst/>
            <a:gdLst/>
            <a:ahLst/>
            <a:cxnLst/>
            <a:rect l="l" t="t" r="r" b="b"/>
            <a:pathLst>
              <a:path h="586104">
                <a:moveTo>
                  <a:pt x="0" y="0"/>
                </a:moveTo>
                <a:lnTo>
                  <a:pt x="0" y="585724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2027" y="320686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132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2027" y="4378186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0" y="0"/>
                </a:moveTo>
                <a:lnTo>
                  <a:pt x="0" y="372745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1642" y="3526269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59727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1642" y="4378186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0"/>
                </a:moveTo>
                <a:lnTo>
                  <a:pt x="0" y="905205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9217" y="3206864"/>
            <a:ext cx="27305" cy="1597660"/>
          </a:xfrm>
          <a:custGeom>
            <a:avLst/>
            <a:gdLst/>
            <a:ahLst/>
            <a:cxnLst/>
            <a:rect l="l" t="t" r="r" b="b"/>
            <a:pathLst>
              <a:path w="27305" h="1597660">
                <a:moveTo>
                  <a:pt x="0" y="0"/>
                </a:moveTo>
                <a:lnTo>
                  <a:pt x="27304" y="1597278"/>
                </a:lnTo>
              </a:path>
            </a:pathLst>
          </a:custGeom>
          <a:ln w="9525">
            <a:solidFill>
              <a:srgbClr val="58585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2311" y="485748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19" h="266700">
                <a:moveTo>
                  <a:pt x="136906" y="0"/>
                </a:moveTo>
                <a:lnTo>
                  <a:pt x="93650" y="6782"/>
                </a:lnTo>
                <a:lnTo>
                  <a:pt x="56071" y="25672"/>
                </a:lnTo>
                <a:lnTo>
                  <a:pt x="26428" y="54479"/>
                </a:lnTo>
                <a:lnTo>
                  <a:pt x="6983" y="91017"/>
                </a:lnTo>
                <a:lnTo>
                  <a:pt x="0" y="133096"/>
                </a:lnTo>
                <a:lnTo>
                  <a:pt x="6983" y="175152"/>
                </a:lnTo>
                <a:lnTo>
                  <a:pt x="26428" y="211681"/>
                </a:lnTo>
                <a:lnTo>
                  <a:pt x="56071" y="240488"/>
                </a:lnTo>
                <a:lnTo>
                  <a:pt x="93650" y="259381"/>
                </a:lnTo>
                <a:lnTo>
                  <a:pt x="136906" y="266166"/>
                </a:lnTo>
                <a:lnTo>
                  <a:pt x="180161" y="259381"/>
                </a:lnTo>
                <a:lnTo>
                  <a:pt x="217740" y="240488"/>
                </a:lnTo>
                <a:lnTo>
                  <a:pt x="247383" y="211681"/>
                </a:lnTo>
                <a:lnTo>
                  <a:pt x="266828" y="175152"/>
                </a:lnTo>
                <a:lnTo>
                  <a:pt x="273812" y="133096"/>
                </a:lnTo>
                <a:lnTo>
                  <a:pt x="266828" y="91017"/>
                </a:lnTo>
                <a:lnTo>
                  <a:pt x="247383" y="54479"/>
                </a:lnTo>
                <a:lnTo>
                  <a:pt x="217740" y="25672"/>
                </a:lnTo>
                <a:lnTo>
                  <a:pt x="180161" y="6782"/>
                </a:lnTo>
                <a:lnTo>
                  <a:pt x="136906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2311" y="485748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19" h="266700">
                <a:moveTo>
                  <a:pt x="0" y="133096"/>
                </a:moveTo>
                <a:lnTo>
                  <a:pt x="6983" y="91017"/>
                </a:lnTo>
                <a:lnTo>
                  <a:pt x="26428" y="54479"/>
                </a:lnTo>
                <a:lnTo>
                  <a:pt x="56071" y="25672"/>
                </a:lnTo>
                <a:lnTo>
                  <a:pt x="93650" y="6782"/>
                </a:lnTo>
                <a:lnTo>
                  <a:pt x="136906" y="0"/>
                </a:lnTo>
                <a:lnTo>
                  <a:pt x="180161" y="6782"/>
                </a:lnTo>
                <a:lnTo>
                  <a:pt x="217740" y="25672"/>
                </a:lnTo>
                <a:lnTo>
                  <a:pt x="247383" y="54479"/>
                </a:lnTo>
                <a:lnTo>
                  <a:pt x="266828" y="91017"/>
                </a:lnTo>
                <a:lnTo>
                  <a:pt x="273812" y="133096"/>
                </a:lnTo>
                <a:lnTo>
                  <a:pt x="266828" y="175152"/>
                </a:lnTo>
                <a:lnTo>
                  <a:pt x="247383" y="211681"/>
                </a:lnTo>
                <a:lnTo>
                  <a:pt x="217740" y="240488"/>
                </a:lnTo>
                <a:lnTo>
                  <a:pt x="180161" y="259381"/>
                </a:lnTo>
                <a:lnTo>
                  <a:pt x="136906" y="266166"/>
                </a:lnTo>
                <a:lnTo>
                  <a:pt x="93650" y="259381"/>
                </a:lnTo>
                <a:lnTo>
                  <a:pt x="56071" y="240488"/>
                </a:lnTo>
                <a:lnTo>
                  <a:pt x="26428" y="211681"/>
                </a:lnTo>
                <a:lnTo>
                  <a:pt x="6983" y="175152"/>
                </a:lnTo>
                <a:lnTo>
                  <a:pt x="0" y="133096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2169" y="5336629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136905" y="0"/>
                </a:moveTo>
                <a:lnTo>
                  <a:pt x="93602" y="6786"/>
                </a:lnTo>
                <a:lnTo>
                  <a:pt x="56016" y="25684"/>
                </a:lnTo>
                <a:lnTo>
                  <a:pt x="26391" y="54501"/>
                </a:lnTo>
                <a:lnTo>
                  <a:pt x="6971" y="91044"/>
                </a:lnTo>
                <a:lnTo>
                  <a:pt x="0" y="133121"/>
                </a:lnTo>
                <a:lnTo>
                  <a:pt x="6971" y="175191"/>
                </a:lnTo>
                <a:lnTo>
                  <a:pt x="26391" y="211730"/>
                </a:lnTo>
                <a:lnTo>
                  <a:pt x="56016" y="240546"/>
                </a:lnTo>
                <a:lnTo>
                  <a:pt x="93602" y="259443"/>
                </a:lnTo>
                <a:lnTo>
                  <a:pt x="136905" y="266230"/>
                </a:lnTo>
                <a:lnTo>
                  <a:pt x="180161" y="259443"/>
                </a:lnTo>
                <a:lnTo>
                  <a:pt x="217740" y="240546"/>
                </a:lnTo>
                <a:lnTo>
                  <a:pt x="247383" y="211730"/>
                </a:lnTo>
                <a:lnTo>
                  <a:pt x="266828" y="175191"/>
                </a:lnTo>
                <a:lnTo>
                  <a:pt x="273812" y="133121"/>
                </a:lnTo>
                <a:lnTo>
                  <a:pt x="266828" y="91044"/>
                </a:lnTo>
                <a:lnTo>
                  <a:pt x="247383" y="54501"/>
                </a:lnTo>
                <a:lnTo>
                  <a:pt x="217740" y="25684"/>
                </a:lnTo>
                <a:lnTo>
                  <a:pt x="180161" y="6786"/>
                </a:lnTo>
                <a:lnTo>
                  <a:pt x="136905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2169" y="5336629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0" y="133121"/>
                </a:moveTo>
                <a:lnTo>
                  <a:pt x="6971" y="91044"/>
                </a:lnTo>
                <a:lnTo>
                  <a:pt x="26391" y="54501"/>
                </a:lnTo>
                <a:lnTo>
                  <a:pt x="56016" y="25684"/>
                </a:lnTo>
                <a:lnTo>
                  <a:pt x="93602" y="6786"/>
                </a:lnTo>
                <a:lnTo>
                  <a:pt x="136905" y="0"/>
                </a:lnTo>
                <a:lnTo>
                  <a:pt x="180161" y="6786"/>
                </a:lnTo>
                <a:lnTo>
                  <a:pt x="217740" y="25684"/>
                </a:lnTo>
                <a:lnTo>
                  <a:pt x="247383" y="54501"/>
                </a:lnTo>
                <a:lnTo>
                  <a:pt x="266828" y="91044"/>
                </a:lnTo>
                <a:lnTo>
                  <a:pt x="273812" y="133121"/>
                </a:lnTo>
                <a:lnTo>
                  <a:pt x="266828" y="175191"/>
                </a:lnTo>
                <a:lnTo>
                  <a:pt x="247383" y="211730"/>
                </a:lnTo>
                <a:lnTo>
                  <a:pt x="217740" y="240546"/>
                </a:lnTo>
                <a:lnTo>
                  <a:pt x="180161" y="259443"/>
                </a:lnTo>
                <a:lnTo>
                  <a:pt x="136905" y="266230"/>
                </a:lnTo>
                <a:lnTo>
                  <a:pt x="93602" y="259443"/>
                </a:lnTo>
                <a:lnTo>
                  <a:pt x="56016" y="240546"/>
                </a:lnTo>
                <a:lnTo>
                  <a:pt x="26391" y="211730"/>
                </a:lnTo>
                <a:lnTo>
                  <a:pt x="6971" y="175191"/>
                </a:lnTo>
                <a:lnTo>
                  <a:pt x="0" y="133121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2553" y="4804143"/>
            <a:ext cx="273685" cy="266700"/>
          </a:xfrm>
          <a:custGeom>
            <a:avLst/>
            <a:gdLst/>
            <a:ahLst/>
            <a:cxnLst/>
            <a:rect l="l" t="t" r="r" b="b"/>
            <a:pathLst>
              <a:path w="273685" h="266700">
                <a:moveTo>
                  <a:pt x="136778" y="0"/>
                </a:moveTo>
                <a:lnTo>
                  <a:pt x="93537" y="6795"/>
                </a:lnTo>
                <a:lnTo>
                  <a:pt x="55988" y="25708"/>
                </a:lnTo>
                <a:lnTo>
                  <a:pt x="26383" y="54534"/>
                </a:lnTo>
                <a:lnTo>
                  <a:pt x="6970" y="91066"/>
                </a:lnTo>
                <a:lnTo>
                  <a:pt x="0" y="133095"/>
                </a:lnTo>
                <a:lnTo>
                  <a:pt x="6970" y="175182"/>
                </a:lnTo>
                <a:lnTo>
                  <a:pt x="26383" y="211738"/>
                </a:lnTo>
                <a:lnTo>
                  <a:pt x="55988" y="240569"/>
                </a:lnTo>
                <a:lnTo>
                  <a:pt x="93537" y="259477"/>
                </a:lnTo>
                <a:lnTo>
                  <a:pt x="136778" y="266268"/>
                </a:lnTo>
                <a:lnTo>
                  <a:pt x="180082" y="259477"/>
                </a:lnTo>
                <a:lnTo>
                  <a:pt x="217668" y="240569"/>
                </a:lnTo>
                <a:lnTo>
                  <a:pt x="247293" y="211738"/>
                </a:lnTo>
                <a:lnTo>
                  <a:pt x="266713" y="175182"/>
                </a:lnTo>
                <a:lnTo>
                  <a:pt x="273685" y="133095"/>
                </a:lnTo>
                <a:lnTo>
                  <a:pt x="266713" y="91066"/>
                </a:lnTo>
                <a:lnTo>
                  <a:pt x="247293" y="54534"/>
                </a:lnTo>
                <a:lnTo>
                  <a:pt x="217668" y="25708"/>
                </a:lnTo>
                <a:lnTo>
                  <a:pt x="180082" y="6795"/>
                </a:lnTo>
                <a:lnTo>
                  <a:pt x="136778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2553" y="4804143"/>
            <a:ext cx="273685" cy="266700"/>
          </a:xfrm>
          <a:custGeom>
            <a:avLst/>
            <a:gdLst/>
            <a:ahLst/>
            <a:cxnLst/>
            <a:rect l="l" t="t" r="r" b="b"/>
            <a:pathLst>
              <a:path w="273685" h="266700">
                <a:moveTo>
                  <a:pt x="0" y="133095"/>
                </a:moveTo>
                <a:lnTo>
                  <a:pt x="6970" y="91066"/>
                </a:lnTo>
                <a:lnTo>
                  <a:pt x="26383" y="54534"/>
                </a:lnTo>
                <a:lnTo>
                  <a:pt x="55988" y="25708"/>
                </a:lnTo>
                <a:lnTo>
                  <a:pt x="93537" y="6795"/>
                </a:lnTo>
                <a:lnTo>
                  <a:pt x="136778" y="0"/>
                </a:lnTo>
                <a:lnTo>
                  <a:pt x="180082" y="6795"/>
                </a:lnTo>
                <a:lnTo>
                  <a:pt x="217668" y="25708"/>
                </a:lnTo>
                <a:lnTo>
                  <a:pt x="247293" y="54534"/>
                </a:lnTo>
                <a:lnTo>
                  <a:pt x="266713" y="91066"/>
                </a:lnTo>
                <a:lnTo>
                  <a:pt x="273685" y="133095"/>
                </a:lnTo>
                <a:lnTo>
                  <a:pt x="266713" y="175182"/>
                </a:lnTo>
                <a:lnTo>
                  <a:pt x="247293" y="211738"/>
                </a:lnTo>
                <a:lnTo>
                  <a:pt x="217668" y="240569"/>
                </a:lnTo>
                <a:lnTo>
                  <a:pt x="180082" y="259477"/>
                </a:lnTo>
                <a:lnTo>
                  <a:pt x="136778" y="266268"/>
                </a:lnTo>
                <a:lnTo>
                  <a:pt x="93537" y="259477"/>
                </a:lnTo>
                <a:lnTo>
                  <a:pt x="55988" y="240569"/>
                </a:lnTo>
                <a:lnTo>
                  <a:pt x="26383" y="211738"/>
                </a:lnTo>
                <a:lnTo>
                  <a:pt x="6970" y="175182"/>
                </a:lnTo>
                <a:lnTo>
                  <a:pt x="0" y="133095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99382" y="501712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136905" y="0"/>
                </a:moveTo>
                <a:lnTo>
                  <a:pt x="93650" y="6790"/>
                </a:lnTo>
                <a:lnTo>
                  <a:pt x="56071" y="25698"/>
                </a:lnTo>
                <a:lnTo>
                  <a:pt x="26428" y="54526"/>
                </a:lnTo>
                <a:lnTo>
                  <a:pt x="6983" y="91079"/>
                </a:lnTo>
                <a:lnTo>
                  <a:pt x="0" y="133159"/>
                </a:lnTo>
                <a:lnTo>
                  <a:pt x="6983" y="175229"/>
                </a:lnTo>
                <a:lnTo>
                  <a:pt x="26428" y="211769"/>
                </a:lnTo>
                <a:lnTo>
                  <a:pt x="56071" y="240584"/>
                </a:lnTo>
                <a:lnTo>
                  <a:pt x="93650" y="259481"/>
                </a:lnTo>
                <a:lnTo>
                  <a:pt x="136905" y="266268"/>
                </a:lnTo>
                <a:lnTo>
                  <a:pt x="180161" y="259481"/>
                </a:lnTo>
                <a:lnTo>
                  <a:pt x="217740" y="240584"/>
                </a:lnTo>
                <a:lnTo>
                  <a:pt x="247383" y="211769"/>
                </a:lnTo>
                <a:lnTo>
                  <a:pt x="266828" y="175229"/>
                </a:lnTo>
                <a:lnTo>
                  <a:pt x="273811" y="133159"/>
                </a:lnTo>
                <a:lnTo>
                  <a:pt x="266828" y="91079"/>
                </a:lnTo>
                <a:lnTo>
                  <a:pt x="247383" y="54526"/>
                </a:lnTo>
                <a:lnTo>
                  <a:pt x="217740" y="25698"/>
                </a:lnTo>
                <a:lnTo>
                  <a:pt x="180161" y="6790"/>
                </a:lnTo>
                <a:lnTo>
                  <a:pt x="136905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9382" y="5017123"/>
            <a:ext cx="274320" cy="266700"/>
          </a:xfrm>
          <a:custGeom>
            <a:avLst/>
            <a:gdLst/>
            <a:ahLst/>
            <a:cxnLst/>
            <a:rect l="l" t="t" r="r" b="b"/>
            <a:pathLst>
              <a:path w="274320" h="266700">
                <a:moveTo>
                  <a:pt x="0" y="133159"/>
                </a:moveTo>
                <a:lnTo>
                  <a:pt x="6983" y="91079"/>
                </a:lnTo>
                <a:lnTo>
                  <a:pt x="26428" y="54526"/>
                </a:lnTo>
                <a:lnTo>
                  <a:pt x="56071" y="25698"/>
                </a:lnTo>
                <a:lnTo>
                  <a:pt x="93650" y="6790"/>
                </a:lnTo>
                <a:lnTo>
                  <a:pt x="136905" y="0"/>
                </a:lnTo>
                <a:lnTo>
                  <a:pt x="180161" y="6790"/>
                </a:lnTo>
                <a:lnTo>
                  <a:pt x="217740" y="25698"/>
                </a:lnTo>
                <a:lnTo>
                  <a:pt x="247383" y="54526"/>
                </a:lnTo>
                <a:lnTo>
                  <a:pt x="266828" y="91079"/>
                </a:lnTo>
                <a:lnTo>
                  <a:pt x="273811" y="133159"/>
                </a:lnTo>
                <a:lnTo>
                  <a:pt x="266828" y="175229"/>
                </a:lnTo>
                <a:lnTo>
                  <a:pt x="247383" y="211769"/>
                </a:lnTo>
                <a:lnTo>
                  <a:pt x="217740" y="240584"/>
                </a:lnTo>
                <a:lnTo>
                  <a:pt x="180161" y="259481"/>
                </a:lnTo>
                <a:lnTo>
                  <a:pt x="136905" y="266268"/>
                </a:lnTo>
                <a:lnTo>
                  <a:pt x="93650" y="259481"/>
                </a:lnTo>
                <a:lnTo>
                  <a:pt x="56071" y="240584"/>
                </a:lnTo>
                <a:lnTo>
                  <a:pt x="26428" y="211769"/>
                </a:lnTo>
                <a:lnTo>
                  <a:pt x="6983" y="175229"/>
                </a:lnTo>
                <a:lnTo>
                  <a:pt x="0" y="133159"/>
                </a:lnTo>
                <a:close/>
              </a:path>
            </a:pathLst>
          </a:custGeom>
          <a:ln w="952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9024" y="3685997"/>
            <a:ext cx="5037455" cy="692785"/>
          </a:xfrm>
          <a:custGeom>
            <a:avLst/>
            <a:gdLst/>
            <a:ahLst/>
            <a:cxnLst/>
            <a:rect l="l" t="t" r="r" b="b"/>
            <a:pathLst>
              <a:path w="5037455" h="692785">
                <a:moveTo>
                  <a:pt x="0" y="692188"/>
                </a:moveTo>
                <a:lnTo>
                  <a:pt x="5037455" y="692188"/>
                </a:lnTo>
                <a:lnTo>
                  <a:pt x="5037455" y="0"/>
                </a:lnTo>
                <a:lnTo>
                  <a:pt x="0" y="0"/>
                </a:lnTo>
                <a:lnTo>
                  <a:pt x="0" y="692188"/>
                </a:lnTo>
                <a:close/>
              </a:path>
            </a:pathLst>
          </a:custGeom>
          <a:solidFill>
            <a:srgbClr val="FBE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5809" y="3736836"/>
            <a:ext cx="490727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9024" y="3685997"/>
            <a:ext cx="5037455" cy="514243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130"/>
              </a:spcBef>
            </a:pPr>
            <a:r>
              <a:rPr sz="2400" spc="25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Object-oriented</a:t>
            </a:r>
            <a:r>
              <a:rPr sz="2400" spc="10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modeling</a:t>
            </a:r>
            <a:endParaRPr sz="2400" dirty="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4863" y="2507349"/>
            <a:ext cx="66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>
                <a:latin typeface="Palatino Linotype" panose="02040502050505030304" pitchFamily="18" charset="0"/>
                <a:cs typeface="Arial"/>
              </a:rPr>
              <a:t>H</a:t>
            </a:r>
            <a:r>
              <a:rPr sz="1800" spc="-25">
                <a:latin typeface="Palatino Linotype" panose="02040502050505030304" pitchFamily="18" charset="0"/>
                <a:cs typeface="Arial"/>
              </a:rPr>
              <a:t>ou</a:t>
            </a:r>
            <a:r>
              <a:rPr sz="1800" spc="-20">
                <a:latin typeface="Palatino Linotype" panose="02040502050505030304" pitchFamily="18" charset="0"/>
                <a:cs typeface="Arial"/>
              </a:rPr>
              <a:t>s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e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12469" y="2718042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>
                <a:latin typeface="Palatino Linotype" panose="02040502050505030304" pitchFamily="18" charset="0"/>
                <a:cs typeface="Arial"/>
              </a:rPr>
              <a:t>T</a:t>
            </a:r>
            <a:r>
              <a:rPr sz="1800" spc="50">
                <a:latin typeface="Palatino Linotype" panose="02040502050505030304" pitchFamily="18" charset="0"/>
                <a:cs typeface="Arial"/>
              </a:rPr>
              <a:t>om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53945" y="2682355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latin typeface="Palatino Linotype" panose="02040502050505030304" pitchFamily="18" charset="0"/>
                <a:cs typeface="Arial"/>
              </a:rPr>
              <a:t>Car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98542" y="2797289"/>
            <a:ext cx="915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>
                <a:latin typeface="Palatino Linotype" panose="02040502050505030304" pitchFamily="18" charset="0"/>
                <a:cs typeface="Arial"/>
              </a:rPr>
              <a:t>F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l</a:t>
            </a:r>
            <a:r>
              <a:rPr sz="1800" spc="20">
                <a:latin typeface="Palatino Linotype" panose="02040502050505030304" pitchFamily="18" charset="0"/>
                <a:cs typeface="Arial"/>
              </a:rPr>
              <a:t>o</a:t>
            </a:r>
            <a:r>
              <a:rPr sz="1800" spc="10">
                <a:latin typeface="Palatino Linotype" panose="02040502050505030304" pitchFamily="18" charset="0"/>
                <a:cs typeface="Arial"/>
              </a:rPr>
              <a:t>w</a:t>
            </a:r>
            <a:r>
              <a:rPr sz="1800" spc="-70">
                <a:latin typeface="Palatino Linotype" panose="02040502050505030304" pitchFamily="18" charset="0"/>
                <a:cs typeface="Arial"/>
              </a:rPr>
              <a:t>e</a:t>
            </a:r>
            <a:r>
              <a:rPr sz="1800" spc="25">
                <a:latin typeface="Palatino Linotype" panose="02040502050505030304" pitchFamily="18" charset="0"/>
                <a:cs typeface="Arial"/>
              </a:rPr>
              <a:t>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24461" y="5132007"/>
            <a:ext cx="66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>
                <a:latin typeface="Palatino Linotype" panose="02040502050505030304" pitchFamily="18" charset="0"/>
                <a:cs typeface="Arial"/>
              </a:rPr>
              <a:t>H</a:t>
            </a:r>
            <a:r>
              <a:rPr sz="1800" spc="-25">
                <a:latin typeface="Palatino Linotype" panose="02040502050505030304" pitchFamily="18" charset="0"/>
                <a:cs typeface="Arial"/>
              </a:rPr>
              <a:t>ou</a:t>
            </a:r>
            <a:r>
              <a:rPr sz="1800" spc="-20">
                <a:latin typeface="Palatino Linotype" panose="02040502050505030304" pitchFamily="18" charset="0"/>
                <a:cs typeface="Arial"/>
              </a:rPr>
              <a:t>s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e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7333" y="5664492"/>
            <a:ext cx="4546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>
                <a:latin typeface="Palatino Linotype" panose="02040502050505030304" pitchFamily="18" charset="0"/>
                <a:cs typeface="Arial"/>
              </a:rPr>
              <a:t>T</a:t>
            </a:r>
            <a:r>
              <a:rPr sz="1800" spc="50">
                <a:latin typeface="Palatino Linotype" panose="02040502050505030304" pitchFamily="18" charset="0"/>
                <a:cs typeface="Arial"/>
              </a:rPr>
              <a:t>om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29738" y="4827207"/>
            <a:ext cx="36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>
                <a:latin typeface="Palatino Linotype" panose="02040502050505030304" pitchFamily="18" charset="0"/>
                <a:cs typeface="Arial"/>
              </a:rPr>
              <a:t>Car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88738" y="5398402"/>
            <a:ext cx="8206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>
                <a:latin typeface="Palatino Linotype" panose="02040502050505030304" pitchFamily="18" charset="0"/>
                <a:cs typeface="Arial"/>
              </a:rPr>
              <a:t>F</a:t>
            </a:r>
            <a:r>
              <a:rPr sz="1800" spc="-60">
                <a:latin typeface="Palatino Linotype" panose="02040502050505030304" pitchFamily="18" charset="0"/>
                <a:cs typeface="Arial"/>
              </a:rPr>
              <a:t>l</a:t>
            </a:r>
            <a:r>
              <a:rPr sz="1800" spc="20">
                <a:latin typeface="Palatino Linotype" panose="02040502050505030304" pitchFamily="18" charset="0"/>
                <a:cs typeface="Arial"/>
              </a:rPr>
              <a:t>o</a:t>
            </a:r>
            <a:r>
              <a:rPr sz="1800" spc="10">
                <a:latin typeface="Palatino Linotype" panose="02040502050505030304" pitchFamily="18" charset="0"/>
                <a:cs typeface="Arial"/>
              </a:rPr>
              <a:t>w</a:t>
            </a:r>
            <a:r>
              <a:rPr sz="1800" spc="-70">
                <a:latin typeface="Palatino Linotype" panose="02040502050505030304" pitchFamily="18" charset="0"/>
                <a:cs typeface="Arial"/>
              </a:rPr>
              <a:t>e</a:t>
            </a:r>
            <a:r>
              <a:rPr sz="1800" spc="25">
                <a:latin typeface="Palatino Linotype" panose="02040502050505030304" pitchFamily="18" charset="0"/>
                <a:cs typeface="Arial"/>
              </a:rPr>
              <a:t>r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96570" y="5046244"/>
            <a:ext cx="861694" cy="410209"/>
          </a:xfrm>
          <a:custGeom>
            <a:avLst/>
            <a:gdLst/>
            <a:ahLst/>
            <a:cxnLst/>
            <a:rect l="l" t="t" r="r" b="b"/>
            <a:pathLst>
              <a:path w="861695" h="410210">
                <a:moveTo>
                  <a:pt x="83895" y="25974"/>
                </a:moveTo>
                <a:lnTo>
                  <a:pt x="71921" y="51915"/>
                </a:lnTo>
                <a:lnTo>
                  <a:pt x="849629" y="409854"/>
                </a:lnTo>
                <a:lnTo>
                  <a:pt x="861568" y="383908"/>
                </a:lnTo>
                <a:lnTo>
                  <a:pt x="83895" y="25974"/>
                </a:lnTo>
                <a:close/>
              </a:path>
              <a:path w="861695" h="410210">
                <a:moveTo>
                  <a:pt x="95885" y="0"/>
                </a:moveTo>
                <a:lnTo>
                  <a:pt x="0" y="3086"/>
                </a:lnTo>
                <a:lnTo>
                  <a:pt x="59943" y="77863"/>
                </a:lnTo>
                <a:lnTo>
                  <a:pt x="71921" y="51915"/>
                </a:lnTo>
                <a:lnTo>
                  <a:pt x="58928" y="45935"/>
                </a:lnTo>
                <a:lnTo>
                  <a:pt x="70866" y="19977"/>
                </a:lnTo>
                <a:lnTo>
                  <a:pt x="86663" y="19977"/>
                </a:lnTo>
                <a:lnTo>
                  <a:pt x="95885" y="0"/>
                </a:lnTo>
                <a:close/>
              </a:path>
              <a:path w="861695" h="410210">
                <a:moveTo>
                  <a:pt x="70866" y="19977"/>
                </a:moveTo>
                <a:lnTo>
                  <a:pt x="58928" y="45935"/>
                </a:lnTo>
                <a:lnTo>
                  <a:pt x="71921" y="51915"/>
                </a:lnTo>
                <a:lnTo>
                  <a:pt x="83895" y="25974"/>
                </a:lnTo>
                <a:lnTo>
                  <a:pt x="70866" y="19977"/>
                </a:lnTo>
                <a:close/>
              </a:path>
              <a:path w="861695" h="410210">
                <a:moveTo>
                  <a:pt x="86663" y="19977"/>
                </a:moveTo>
                <a:lnTo>
                  <a:pt x="70866" y="19977"/>
                </a:lnTo>
                <a:lnTo>
                  <a:pt x="83895" y="25974"/>
                </a:lnTo>
                <a:lnTo>
                  <a:pt x="86663" y="199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9630" y="5022202"/>
            <a:ext cx="751205" cy="381000"/>
          </a:xfrm>
          <a:custGeom>
            <a:avLst/>
            <a:gdLst/>
            <a:ahLst/>
            <a:cxnLst/>
            <a:rect l="l" t="t" r="r" b="b"/>
            <a:pathLst>
              <a:path w="751204" h="381000">
                <a:moveTo>
                  <a:pt x="667978" y="25621"/>
                </a:moveTo>
                <a:lnTo>
                  <a:pt x="0" y="354863"/>
                </a:lnTo>
                <a:lnTo>
                  <a:pt x="12573" y="380492"/>
                </a:lnTo>
                <a:lnTo>
                  <a:pt x="680622" y="51214"/>
                </a:lnTo>
                <a:lnTo>
                  <a:pt x="667978" y="25621"/>
                </a:lnTo>
                <a:close/>
              </a:path>
              <a:path w="751204" h="381000">
                <a:moveTo>
                  <a:pt x="736967" y="19278"/>
                </a:moveTo>
                <a:lnTo>
                  <a:pt x="680847" y="19278"/>
                </a:lnTo>
                <a:lnTo>
                  <a:pt x="693420" y="44907"/>
                </a:lnTo>
                <a:lnTo>
                  <a:pt x="680622" y="51214"/>
                </a:lnTo>
                <a:lnTo>
                  <a:pt x="693292" y="76860"/>
                </a:lnTo>
                <a:lnTo>
                  <a:pt x="736967" y="19278"/>
                </a:lnTo>
                <a:close/>
              </a:path>
              <a:path w="751204" h="381000">
                <a:moveTo>
                  <a:pt x="680847" y="19278"/>
                </a:moveTo>
                <a:lnTo>
                  <a:pt x="667978" y="25621"/>
                </a:lnTo>
                <a:lnTo>
                  <a:pt x="680622" y="51214"/>
                </a:lnTo>
                <a:lnTo>
                  <a:pt x="693420" y="44907"/>
                </a:lnTo>
                <a:lnTo>
                  <a:pt x="680847" y="19278"/>
                </a:lnTo>
                <a:close/>
              </a:path>
              <a:path w="751204" h="381000">
                <a:moveTo>
                  <a:pt x="655320" y="0"/>
                </a:moveTo>
                <a:lnTo>
                  <a:pt x="667978" y="25621"/>
                </a:lnTo>
                <a:lnTo>
                  <a:pt x="680847" y="19278"/>
                </a:lnTo>
                <a:lnTo>
                  <a:pt x="736967" y="19278"/>
                </a:lnTo>
                <a:lnTo>
                  <a:pt x="751204" y="508"/>
                </a:lnTo>
                <a:lnTo>
                  <a:pt x="6553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00507" y="5332565"/>
            <a:ext cx="5594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lives</a:t>
            </a:r>
            <a:r>
              <a:rPr sz="1400" spc="-55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sz="1400" spc="2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in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23695" y="4905236"/>
            <a:ext cx="488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drives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9208" y="5171021"/>
            <a:ext cx="10673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>
                <a:solidFill>
                  <a:srgbClr val="1EB8C1"/>
                </a:solidFill>
                <a:latin typeface="Palatino Linotype" panose="02040502050505030304" pitchFamily="18" charset="0"/>
                <a:cs typeface="Arial"/>
              </a:rPr>
              <a:t>Model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9209" y="2797289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>
                <a:solidFill>
                  <a:srgbClr val="1EB8C1"/>
                </a:solidFill>
                <a:latin typeface="Palatino Linotype" panose="02040502050505030304" pitchFamily="18" charset="0"/>
                <a:cs typeface="Arial"/>
              </a:rPr>
              <a:t>Reality</a:t>
            </a:r>
            <a:endParaRPr sz="18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86305" y="5205667"/>
            <a:ext cx="2450465" cy="347980"/>
          </a:xfrm>
          <a:custGeom>
            <a:avLst/>
            <a:gdLst/>
            <a:ahLst/>
            <a:cxnLst/>
            <a:rect l="l" t="t" r="r" b="b"/>
            <a:pathLst>
              <a:path w="2450465" h="347979">
                <a:moveTo>
                  <a:pt x="2363258" y="28364"/>
                </a:moveTo>
                <a:lnTo>
                  <a:pt x="0" y="319151"/>
                </a:lnTo>
                <a:lnTo>
                  <a:pt x="3555" y="347510"/>
                </a:lnTo>
                <a:lnTo>
                  <a:pt x="2366728" y="56718"/>
                </a:lnTo>
                <a:lnTo>
                  <a:pt x="2363258" y="28364"/>
                </a:lnTo>
                <a:close/>
              </a:path>
              <a:path w="2450465" h="347979">
                <a:moveTo>
                  <a:pt x="2434712" y="26619"/>
                </a:moveTo>
                <a:lnTo>
                  <a:pt x="2377440" y="26619"/>
                </a:lnTo>
                <a:lnTo>
                  <a:pt x="2380868" y="54978"/>
                </a:lnTo>
                <a:lnTo>
                  <a:pt x="2366728" y="56718"/>
                </a:lnTo>
                <a:lnTo>
                  <a:pt x="2370201" y="85090"/>
                </a:lnTo>
                <a:lnTo>
                  <a:pt x="2450084" y="32080"/>
                </a:lnTo>
                <a:lnTo>
                  <a:pt x="2434712" y="26619"/>
                </a:lnTo>
                <a:close/>
              </a:path>
              <a:path w="2450465" h="347979">
                <a:moveTo>
                  <a:pt x="2377440" y="26619"/>
                </a:moveTo>
                <a:lnTo>
                  <a:pt x="2363258" y="28364"/>
                </a:lnTo>
                <a:lnTo>
                  <a:pt x="2366728" y="56718"/>
                </a:lnTo>
                <a:lnTo>
                  <a:pt x="2380868" y="54978"/>
                </a:lnTo>
                <a:lnTo>
                  <a:pt x="2377440" y="26619"/>
                </a:lnTo>
                <a:close/>
              </a:path>
              <a:path w="2450465" h="347979">
                <a:moveTo>
                  <a:pt x="2359787" y="0"/>
                </a:moveTo>
                <a:lnTo>
                  <a:pt x="2363258" y="28364"/>
                </a:lnTo>
                <a:lnTo>
                  <a:pt x="2377440" y="26619"/>
                </a:lnTo>
                <a:lnTo>
                  <a:pt x="2434712" y="26619"/>
                </a:lnTo>
                <a:lnTo>
                  <a:pt x="235978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952165" y="5332565"/>
            <a:ext cx="3606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solidFill>
                  <a:srgbClr val="585858"/>
                </a:solidFill>
                <a:latin typeface="Palatino Linotype" panose="02040502050505030304" pitchFamily="18" charset="0"/>
                <a:cs typeface="Arial"/>
              </a:rPr>
              <a:t>gets</a:t>
            </a:r>
            <a:endParaRPr sz="1400">
              <a:latin typeface="Palatino Linotype" panose="02040502050505030304" pitchFamily="18" charset="0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39420" y="2362200"/>
            <a:ext cx="854316" cy="85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3385" y="2999816"/>
            <a:ext cx="414058" cy="414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56409" y="2864688"/>
            <a:ext cx="491274" cy="491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35476" y="2612225"/>
            <a:ext cx="801649" cy="8016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440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chính</a:t>
            </a:r>
            <a:r>
              <a:rPr lang="en-US" sz="3600" dirty="0"/>
              <a:t>:</a:t>
            </a:r>
          </a:p>
          <a:p>
            <a:pPr lvl="1" algn="just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just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sz="3600" dirty="0" err="1"/>
              <a:t>Ngôn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đối</a:t>
            </a:r>
            <a:r>
              <a:rPr lang="en-US" sz="3600" dirty="0"/>
              <a:t> </a:t>
            </a:r>
            <a:r>
              <a:rPr lang="en-US" sz="3600" dirty="0" err="1"/>
              <a:t>tượng</a:t>
            </a:r>
            <a:r>
              <a:rPr lang="en-US" sz="3600" dirty="0"/>
              <a:t> </a:t>
            </a:r>
            <a:r>
              <a:rPr lang="en-US" sz="3600" dirty="0" err="1"/>
              <a:t>phổ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nay </a:t>
            </a:r>
            <a:r>
              <a:rPr lang="en-US" sz="3600" dirty="0" err="1"/>
              <a:t>là</a:t>
            </a:r>
            <a:r>
              <a:rPr lang="en-US" sz="3600" dirty="0"/>
              <a:t> Java, </a:t>
            </a:r>
            <a:r>
              <a:rPr lang="en-US" sz="3600" dirty="0" smtClean="0"/>
              <a:t>PHP, C</a:t>
            </a:r>
            <a:r>
              <a:rPr lang="en-US" sz="3600" dirty="0"/>
              <a:t>++, Python,…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399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6212" y="2590800"/>
            <a:ext cx="9601200" cy="3200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class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phpClass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$var1;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$var2 = "constant string";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   function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($arg1, $arg2)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{… }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606269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3412" y="2743200"/>
            <a:ext cx="8153400" cy="3124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Books{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Member variables */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$price;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$title;</a:t>
            </a:r>
          </a:p>
          <a:p>
            <a:pPr algn="just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Member functions */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this-&gt;price = $par;</a:t>
            </a:r>
          </a:p>
          <a:p>
            <a:pPr algn="just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1624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Book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3412" y="2743200"/>
            <a:ext cx="8153400" cy="3276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getPrice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$this-&gt;price ."&lt;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($par){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this-&gt;title = $par;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$this-&gt;title ." &lt;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9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algn="just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290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5CD92-44B9-4E80-A506-807FE935EF81}"/>
</file>

<file path=customXml/itemProps2.xml><?xml version="1.0" encoding="utf-8"?>
<ds:datastoreItem xmlns:ds="http://schemas.openxmlformats.org/officeDocument/2006/customXml" ds:itemID="{2F534117-9911-460C-8FA9-01342779D6D1}"/>
</file>

<file path=customXml/itemProps3.xml><?xml version="1.0" encoding="utf-8"?>
<ds:datastoreItem xmlns:ds="http://schemas.openxmlformats.org/officeDocument/2006/customXml" ds:itemID="{C4126DA2-0FE5-421E-B856-703A33137C65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395</TotalTime>
  <Words>1615</Words>
  <Application>Microsoft Office PowerPoint</Application>
  <PresentationFormat>Custom</PresentationFormat>
  <Paragraphs>332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 on brainstorming</vt:lpstr>
      <vt:lpstr>PHP VÀ HƯỚNG ĐỐI TƯỢNG</vt:lpstr>
      <vt:lpstr>Nội dung</vt:lpstr>
      <vt:lpstr>Mục tiêu</vt:lpstr>
      <vt:lpstr>PowerPoint Presentation</vt:lpstr>
      <vt:lpstr>Lập trình hướng đối tượng</vt:lpstr>
      <vt:lpstr>Lập trình hướng đối tượng</vt:lpstr>
      <vt:lpstr>Khai báo lớp</vt:lpstr>
      <vt:lpstr>Ví dụ</vt:lpstr>
      <vt:lpstr>PowerPoint Presentation</vt:lpstr>
      <vt:lpstr>Tạo đối tượng</vt:lpstr>
      <vt:lpstr>Ví dụ</vt:lpstr>
      <vt:lpstr>PowerPoint Presentation</vt:lpstr>
      <vt:lpstr>Hàm khởi tạo</vt:lpstr>
      <vt:lpstr>PowerPoint Presentation</vt:lpstr>
      <vt:lpstr>Hàm hủy</vt:lpstr>
      <vt:lpstr>Khai báo lớp kế thừa</vt:lpstr>
      <vt:lpstr>Ví dụ</vt:lpstr>
      <vt:lpstr>Hàm ghi đè</vt:lpstr>
      <vt:lpstr>Phạm vi truy cập</vt:lpstr>
      <vt:lpstr>Hằng số (Constant) trong PHP</vt:lpstr>
      <vt:lpstr>Ví dụ</vt:lpstr>
      <vt:lpstr>Static</vt:lpstr>
      <vt:lpstr>Static</vt:lpstr>
      <vt:lpstr>Static</vt:lpstr>
      <vt:lpstr>Ví dụ</vt:lpstr>
      <vt:lpstr>Final</vt:lpstr>
      <vt:lpstr>Final</vt:lpstr>
      <vt:lpstr>PowerPoint Presentation</vt:lpstr>
      <vt:lpstr>Lớp abstract </vt:lpstr>
      <vt:lpstr>PowerPoint Presentation</vt:lpstr>
      <vt:lpstr>Ví dụ</vt:lpstr>
      <vt:lpstr>Lớp interface </vt:lpstr>
      <vt:lpstr>Lớp interface</vt:lpstr>
      <vt:lpstr>PowerPoint Presentation</vt:lpstr>
      <vt:lpstr>Ví dụ</vt:lpstr>
      <vt:lpstr>Tóm tắt</vt:lpstr>
      <vt:lpstr>Câu hỏi ôn tập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525</cp:revision>
  <dcterms:created xsi:type="dcterms:W3CDTF">2006-09-11T03:31:34Z</dcterms:created>
  <dcterms:modified xsi:type="dcterms:W3CDTF">2020-12-29T06:12:19Z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