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97" r:id="rId5"/>
    <p:sldId id="298" r:id="rId6"/>
    <p:sldId id="299" r:id="rId7"/>
    <p:sldId id="305" r:id="rId8"/>
    <p:sldId id="345" r:id="rId9"/>
    <p:sldId id="331" r:id="rId10"/>
    <p:sldId id="332" r:id="rId11"/>
    <p:sldId id="333" r:id="rId12"/>
    <p:sldId id="334" r:id="rId13"/>
    <p:sldId id="306" r:id="rId14"/>
    <p:sldId id="335" r:id="rId15"/>
    <p:sldId id="336" r:id="rId16"/>
    <p:sldId id="337" r:id="rId17"/>
    <p:sldId id="338" r:id="rId18"/>
    <p:sldId id="339" r:id="rId19"/>
    <p:sldId id="346" r:id="rId20"/>
    <p:sldId id="347" r:id="rId21"/>
    <p:sldId id="348" r:id="rId22"/>
    <p:sldId id="340" r:id="rId23"/>
    <p:sldId id="341" r:id="rId24"/>
    <p:sldId id="349" r:id="rId25"/>
    <p:sldId id="350" r:id="rId26"/>
    <p:sldId id="342" r:id="rId27"/>
    <p:sldId id="343" r:id="rId28"/>
    <p:sldId id="344" r:id="rId29"/>
    <p:sldId id="319" r:id="rId30"/>
    <p:sldId id="320" r:id="rId31"/>
    <p:sldId id="323" r:id="rId32"/>
    <p:sldId id="324" r:id="rId33"/>
  </p:sldIdLst>
  <p:sldSz cx="9875838"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31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7326-436D-4FB5-82CC-2D1E7F9DD35D}" v="2" dt="2020-12-16T07:54:01.307"/>
    <p1510:client id="{76A12406-D69C-473E-9039-7BADAD6B3733}" v="3" dt="2020-12-18T06:20:17.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311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ng Tran Anh  Hoan" userId="S::hoan.phungtrananh@phuxuan.edu.vn::d063625b-40c6-4178-b0a8-50a15f207215" providerId="AD" clId="Web-{53747326-436D-4FB5-82CC-2D1E7F9DD35D}"/>
    <pc:docChg chg="modSld">
      <pc:chgData name="Phung Tran Anh  Hoan" userId="S::hoan.phungtrananh@phuxuan.edu.vn::d063625b-40c6-4178-b0a8-50a15f207215" providerId="AD" clId="Web-{53747326-436D-4FB5-82CC-2D1E7F9DD35D}" dt="2020-12-16T07:54:01.307" v="1" actId="20577"/>
      <pc:docMkLst>
        <pc:docMk/>
      </pc:docMkLst>
      <pc:sldChg chg="modSp">
        <pc:chgData name="Phung Tran Anh  Hoan" userId="S::hoan.phungtrananh@phuxuan.edu.vn::d063625b-40c6-4178-b0a8-50a15f207215" providerId="AD" clId="Web-{53747326-436D-4FB5-82CC-2D1E7F9DD35D}" dt="2020-12-16T07:54:01.307" v="1" actId="20577"/>
        <pc:sldMkLst>
          <pc:docMk/>
          <pc:sldMk cId="841508524" sldId="336"/>
        </pc:sldMkLst>
        <pc:spChg chg="mod">
          <ac:chgData name="Phung Tran Anh  Hoan" userId="S::hoan.phungtrananh@phuxuan.edu.vn::d063625b-40c6-4178-b0a8-50a15f207215" providerId="AD" clId="Web-{53747326-436D-4FB5-82CC-2D1E7F9DD35D}" dt="2020-12-16T07:54:01.307" v="1" actId="20577"/>
          <ac:spMkLst>
            <pc:docMk/>
            <pc:sldMk cId="841508524" sldId="336"/>
            <ac:spMk id="3" creationId="{00000000-0000-0000-0000-000000000000}"/>
          </ac:spMkLst>
        </pc:spChg>
      </pc:sldChg>
    </pc:docChg>
  </pc:docChgLst>
  <pc:docChgLst>
    <pc:chgData name="Hoang Le Anh  Tuan" userId="S::tuan.hoangleanh@phuxuan.edu.vn::991cc9d2-b03b-4002-827e-ab1e5f369ae1" providerId="AD" clId="Web-{76A12406-D69C-473E-9039-7BADAD6B3733}"/>
    <pc:docChg chg="modSld">
      <pc:chgData name="Hoang Le Anh  Tuan" userId="S::tuan.hoangleanh@phuxuan.edu.vn::991cc9d2-b03b-4002-827e-ab1e5f369ae1" providerId="AD" clId="Web-{76A12406-D69C-473E-9039-7BADAD6B3733}" dt="2020-12-18T06:20:15.754" v="1" actId="14100"/>
      <pc:docMkLst>
        <pc:docMk/>
      </pc:docMkLst>
      <pc:sldChg chg="modSp">
        <pc:chgData name="Hoang Le Anh  Tuan" userId="S::tuan.hoangleanh@phuxuan.edu.vn::991cc9d2-b03b-4002-827e-ab1e5f369ae1" providerId="AD" clId="Web-{76A12406-D69C-473E-9039-7BADAD6B3733}" dt="2020-12-18T06:20:15.754" v="1" actId="14100"/>
        <pc:sldMkLst>
          <pc:docMk/>
          <pc:sldMk cId="4288387569" sldId="297"/>
        </pc:sldMkLst>
        <pc:spChg chg="mod">
          <ac:chgData name="Hoang Le Anh  Tuan" userId="S::tuan.hoangleanh@phuxuan.edu.vn::991cc9d2-b03b-4002-827e-ab1e5f369ae1" providerId="AD" clId="Web-{76A12406-D69C-473E-9039-7BADAD6B3733}" dt="2020-12-18T06:20:15.754" v="1" actId="14100"/>
          <ac:spMkLst>
            <pc:docMk/>
            <pc:sldMk cId="4288387569" sldId="29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E5B61-C4BB-4798-BABD-C6E7420F53EE}" type="datetimeFigureOut">
              <a:rPr lang="en-US" smtClean="0"/>
              <a:t>12/17/2020</a:t>
            </a:fld>
            <a:endParaRPr lang="en-US"/>
          </a:p>
        </p:txBody>
      </p:sp>
      <p:sp>
        <p:nvSpPr>
          <p:cNvPr id="4" name="Slide Image Placeholder 3"/>
          <p:cNvSpPr>
            <a:spLocks noGrp="1" noRot="1" noChangeAspect="1"/>
          </p:cNvSpPr>
          <p:nvPr>
            <p:ph type="sldImg" idx="2"/>
          </p:nvPr>
        </p:nvSpPr>
        <p:spPr>
          <a:xfrm>
            <a:off x="581025" y="685800"/>
            <a:ext cx="5695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07BB6-D072-45C7-B22D-7039CB79E861}" type="slidenum">
              <a:rPr lang="en-US" smtClean="0"/>
              <a:t>‹#›</a:t>
            </a:fld>
            <a:endParaRPr lang="en-US"/>
          </a:p>
        </p:txBody>
      </p:sp>
    </p:spTree>
    <p:extLst>
      <p:ext uri="{BB962C8B-B14F-4D97-AF65-F5344CB8AC3E}">
        <p14:creationId xmlns:p14="http://schemas.microsoft.com/office/powerpoint/2010/main" val="2572148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572" y="5145617"/>
            <a:ext cx="6431"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572" y="5145617"/>
            <a:ext cx="6431"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76090" y="1188720"/>
            <a:ext cx="8480053"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76092" y="2798065"/>
            <a:ext cx="8483345"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3" name="Google Shape;38;p3"/>
          <p:cNvSpPr txBox="1"/>
          <p:nvPr userDrawn="1"/>
        </p:nvSpPr>
        <p:spPr>
          <a:xfrm>
            <a:off x="3642519" y="5519056"/>
            <a:ext cx="5986423"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Tích hợp và kiểm thử hệ thống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BBCAE72-76EA-4257-BEA5-80E3DDA4D6CB}" type="datetime1">
              <a:rPr lang="en-US" smtClean="0"/>
              <a:t>12/17/2020</a:t>
            </a:fld>
            <a:endParaRPr lang="en-US"/>
          </a:p>
        </p:txBody>
      </p:sp>
      <p:sp>
        <p:nvSpPr>
          <p:cNvPr id="5" name="Footer Placeholder 4"/>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9982" y="792482"/>
            <a:ext cx="2222064"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3792" y="792482"/>
            <a:ext cx="6501593"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059E20B-FBAA-481E-8141-0B718A47A8A5}" type="datetime1">
              <a:rPr lang="en-US" smtClean="0"/>
              <a:t>12/17/2020</a:t>
            </a:fld>
            <a:endParaRPr lang="en-US"/>
          </a:p>
        </p:txBody>
      </p:sp>
      <p:sp>
        <p:nvSpPr>
          <p:cNvPr id="5" name="Footer Placeholder 4"/>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92" y="264160"/>
            <a:ext cx="8888254"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93792" y="1320800"/>
            <a:ext cx="8888254"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F8C95032-0A6C-4E0D-9164-22F1660FBE1B}" type="slidenum">
              <a:rPr lang="en-US" smtClean="0"/>
              <a:t>‹#›</a:t>
            </a:fld>
            <a:endParaRPr lang="en-US"/>
          </a:p>
        </p:txBody>
      </p:sp>
      <p:sp>
        <p:nvSpPr>
          <p:cNvPr id="9" name="Google Shape;38;p3"/>
          <p:cNvSpPr txBox="1"/>
          <p:nvPr/>
        </p:nvSpPr>
        <p:spPr>
          <a:xfrm>
            <a:off x="4197231" y="5569371"/>
            <a:ext cx="4691023"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2799" y="1141171"/>
            <a:ext cx="8394462"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72799" y="2344042"/>
            <a:ext cx="8394462"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FB1C67C-2AAD-4C7D-B194-C08BF11C003F}" type="datetime1">
              <a:rPr lang="en-US" smtClean="0"/>
              <a:t>12/17/2020</a:t>
            </a:fld>
            <a:endParaRPr lang="en-US"/>
          </a:p>
        </p:txBody>
      </p:sp>
      <p:sp>
        <p:nvSpPr>
          <p:cNvPr id="5" name="Footer Placeholder 4"/>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3792" y="435999"/>
            <a:ext cx="8888254"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500223" y="1411058"/>
            <a:ext cx="4361828"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5013787" y="1411058"/>
            <a:ext cx="4361828"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fld id="{DCC4AF3D-7A32-4727-92B7-0690BD9EC726}" type="datetime1">
              <a:rPr lang="en-US" smtClean="0"/>
              <a:t>12/17/2020</a:t>
            </a:fld>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579637" y="5471042"/>
            <a:ext cx="4691023"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8270660" y="5360835"/>
            <a:ext cx="822987" cy="316442"/>
          </a:xfrm>
        </p:spPr>
        <p:txBody>
          <a:bodyPr/>
          <a:lstStyle>
            <a:lvl1pPr>
              <a:defRPr sz="1800">
                <a:solidFill>
                  <a:srgbClr val="FFC000"/>
                </a:solidFill>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92" y="610210"/>
            <a:ext cx="8888254"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3793" y="1607882"/>
            <a:ext cx="4363544"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93793" y="2179320"/>
            <a:ext cx="4363544"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5016791" y="1611795"/>
            <a:ext cx="4365258"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5016791" y="2179320"/>
            <a:ext cx="4365258"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EBD4A237-8BB4-49C1-AF82-695CFA5777A5}" type="datetime1">
              <a:rPr lang="en-US" smtClean="0"/>
              <a:t>12/17/2020</a:t>
            </a:fld>
            <a:endParaRPr lang="en-US"/>
          </a:p>
        </p:txBody>
      </p:sp>
      <p:sp>
        <p:nvSpPr>
          <p:cNvPr id="8" name="Footer Placeholder 7"/>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793" y="610210"/>
            <a:ext cx="8970553"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931966CB-2275-42CD-AD95-2EE5503DA416}" type="datetime1">
              <a:rPr lang="en-US" smtClean="0"/>
              <a:t>12/17/2020</a:t>
            </a:fld>
            <a:endParaRPr lang="en-US"/>
          </a:p>
        </p:txBody>
      </p:sp>
      <p:sp>
        <p:nvSpPr>
          <p:cNvPr id="4" name="Footer Placeholder 3"/>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E16F39D-41B5-4FE7-A52C-51B2CF71876B}" type="datetime1">
              <a:rPr lang="en-US" smtClean="0"/>
              <a:t>12/17/2020</a:t>
            </a:fld>
            <a:endParaRPr lang="en-US"/>
          </a:p>
        </p:txBody>
      </p:sp>
      <p:sp>
        <p:nvSpPr>
          <p:cNvPr id="3" name="Footer Placeholder 2"/>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688" y="445772"/>
            <a:ext cx="2962751"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861178" y="1452880"/>
            <a:ext cx="5520868" cy="39624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740688" y="1452880"/>
            <a:ext cx="2962751"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47170ED-0975-46EE-AE9F-EA00FECF2D19}" type="datetime1">
              <a:rPr lang="en-US" smtClean="0"/>
              <a:t>12/17/2020</a:t>
            </a:fld>
            <a:endParaRPr lang="en-US"/>
          </a:p>
        </p:txBody>
      </p:sp>
      <p:sp>
        <p:nvSpPr>
          <p:cNvPr id="6" name="Footer Placeholder 5"/>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419253" y="960332"/>
            <a:ext cx="5678607"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645219" y="4644818"/>
            <a:ext cx="167169"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0288" y="5041053"/>
            <a:ext cx="9896413"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732172" y="5390520"/>
            <a:ext cx="5143666"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58389" y="1020066"/>
            <a:ext cx="2389953" cy="1371605"/>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764778" y="1039581"/>
            <a:ext cx="4987298"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658389" y="2451614"/>
            <a:ext cx="2386661"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fld id="{5D9F1029-437D-4274-991A-6F8DA3E79CD5}" type="datetime1">
              <a:rPr lang="en-US" smtClean="0"/>
              <a:t>12/17/2020</a:t>
            </a:fld>
            <a:endParaRPr lang="en-US"/>
          </a:p>
        </p:txBody>
      </p:sp>
      <p:sp>
        <p:nvSpPr>
          <p:cNvPr id="10" name="Footer Placeholder 5"/>
          <p:cNvSpPr>
            <a:spLocks noGrp="1"/>
          </p:cNvSpPr>
          <p:nvPr>
            <p:ph type="ftr" sz="quarter" idx="11"/>
          </p:nvPr>
        </p:nvSpPr>
        <p:spPr>
          <a:xfrm>
            <a:off x="2880454" y="5508841"/>
            <a:ext cx="3621141"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723657" y="5508841"/>
            <a:ext cx="658389" cy="316442"/>
          </a:xfrm>
        </p:spPr>
        <p:txBody>
          <a:bodyPr/>
          <a:lstStyle>
            <a:lvl1pPr>
              <a:defRPr/>
            </a:lvl1pPr>
          </a:lstStyle>
          <a:p>
            <a:fld id="{F8C95032-0A6C-4E0D-9164-22F1660FBE1B}"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3146" y="-6880"/>
            <a:ext cx="9914416"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93792" y="610870"/>
            <a:ext cx="888825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93792" y="1677144"/>
            <a:ext cx="8888254"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93792" y="5508841"/>
            <a:ext cx="2304362"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57120768-197D-47A7-A4C5-86D7F923DA94}" type="datetime1">
              <a:rPr lang="en-US" smtClean="0"/>
              <a:t>12/17/2020</a:t>
            </a:fld>
            <a:endParaRPr lang="en-US"/>
          </a:p>
        </p:txBody>
      </p:sp>
      <p:sp>
        <p:nvSpPr>
          <p:cNvPr id="18" name="Slide Number Placeholder 17"/>
          <p:cNvSpPr>
            <a:spLocks noGrp="1"/>
          </p:cNvSpPr>
          <p:nvPr>
            <p:ph type="sldNum" sz="quarter" idx="4"/>
          </p:nvPr>
        </p:nvSpPr>
        <p:spPr>
          <a:xfrm>
            <a:off x="8559060" y="5508841"/>
            <a:ext cx="822987"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F8C95032-0A6C-4E0D-9164-22F1660FBE1B}" type="slidenum">
              <a:rPr lang="en-US" smtClean="0"/>
              <a:t>‹#›</a:t>
            </a:fld>
            <a:endParaRPr lang="en-US"/>
          </a:p>
        </p:txBody>
      </p:sp>
      <p:sp>
        <p:nvSpPr>
          <p:cNvPr id="15" name="Google Shape;38;p3"/>
          <p:cNvSpPr txBox="1"/>
          <p:nvPr/>
        </p:nvSpPr>
        <p:spPr>
          <a:xfrm>
            <a:off x="3785738" y="5493899"/>
            <a:ext cx="4691023"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BAITH/CNTT.SWE2001_TH03.2.docx" TargetMode="External"/><Relationship Id="rId2" Type="http://schemas.openxmlformats.org/officeDocument/2006/relationships/hyperlink" Target="../BAITH/CNTT.SWE2001_TH03.1.docx" TargetMode="External"/><Relationship Id="rId1" Type="http://schemas.openxmlformats.org/officeDocument/2006/relationships/slideLayout" Target="../slideLayouts/slideLayout2.xml"/><Relationship Id="rId4" Type="http://schemas.openxmlformats.org/officeDocument/2006/relationships/hyperlink" Target="../BAITH/CNTT.SWE2001_TH03.3.docx"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93" y="1371600"/>
            <a:ext cx="8809247" cy="1584960"/>
          </a:xfrm>
        </p:spPr>
        <p:txBody>
          <a:bodyPr>
            <a:normAutofit/>
          </a:bodyPr>
          <a:lstStyle/>
          <a:p>
            <a:pPr algn="ctr"/>
            <a:r>
              <a:rPr lang="de-DE" sz="4000">
                <a:solidFill>
                  <a:srgbClr val="002060"/>
                </a:solidFill>
              </a:rPr>
              <a:t>KIỂM THỬ TĨNH</a:t>
            </a:r>
            <a:endParaRPr lang="en-US" sz="4000">
              <a:solidFill>
                <a:srgbClr val="002060"/>
              </a:solidFill>
            </a:endParaRPr>
          </a:p>
        </p:txBody>
      </p:sp>
      <p:sp>
        <p:nvSpPr>
          <p:cNvPr id="3" name="Subtitle 2"/>
          <p:cNvSpPr>
            <a:spLocks noGrp="1"/>
          </p:cNvSpPr>
          <p:nvPr>
            <p:ph type="subTitle" idx="1"/>
          </p:nvPr>
        </p:nvSpPr>
        <p:spPr>
          <a:xfrm>
            <a:off x="594519" y="2971800"/>
            <a:ext cx="8483345" cy="1518920"/>
          </a:xfrm>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919" y="6858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38756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10000"/>
              </a:lnSpc>
            </a:pPr>
            <a:r>
              <a:rPr lang="en-US"/>
              <a:t>Dựa trên danh sách kiểm tra</a:t>
            </a:r>
          </a:p>
        </p:txBody>
      </p:sp>
      <p:sp>
        <p:nvSpPr>
          <p:cNvPr id="3" name="Content Placeholder 2"/>
          <p:cNvSpPr>
            <a:spLocks noGrp="1"/>
          </p:cNvSpPr>
          <p:nvPr>
            <p:ph idx="1"/>
          </p:nvPr>
        </p:nvSpPr>
        <p:spPr>
          <a:xfrm>
            <a:off x="518319" y="1600200"/>
            <a:ext cx="8888254" cy="3803904"/>
          </a:xfrm>
        </p:spPr>
        <p:txBody>
          <a:bodyPr>
            <a:normAutofit/>
          </a:bodyPr>
          <a:lstStyle/>
          <a:p>
            <a:pPr>
              <a:lnSpc>
                <a:spcPct val="110000"/>
              </a:lnSpc>
            </a:pPr>
            <a:r>
              <a:rPr lang="en-US" b="1"/>
              <a:t>Đầy đủ: </a:t>
            </a:r>
            <a:r>
              <a:rPr lang="en-US"/>
              <a:t>Đặc tả còn thiếu gì không?, đã  đủ chi tiết chưa</a:t>
            </a:r>
          </a:p>
          <a:p>
            <a:pPr>
              <a:lnSpc>
                <a:spcPct val="110000"/>
              </a:lnSpc>
            </a:pPr>
            <a:r>
              <a:rPr lang="en-US" b="1"/>
              <a:t>Chính xác: </a:t>
            </a:r>
            <a:r>
              <a:rPr lang="en-US"/>
              <a:t>không nhập nhằng</a:t>
            </a:r>
          </a:p>
          <a:p>
            <a:pPr>
              <a:lnSpc>
                <a:spcPct val="110000"/>
              </a:lnSpc>
            </a:pPr>
            <a:r>
              <a:rPr lang="en-US" b="1"/>
              <a:t>Tương thích:</a:t>
            </a:r>
            <a:r>
              <a:rPr lang="en-US"/>
              <a:t> Các đặc trưng, các chức năng có xung đột không</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10</a:t>
            </a:fld>
            <a:endParaRPr lang="en-US"/>
          </a:p>
        </p:txBody>
      </p:sp>
    </p:spTree>
    <p:extLst>
      <p:ext uri="{BB962C8B-B14F-4D97-AF65-F5344CB8AC3E}">
        <p14:creationId xmlns:p14="http://schemas.microsoft.com/office/powerpoint/2010/main" val="50813157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8319" y="1143000"/>
            <a:ext cx="8888254" cy="3803904"/>
          </a:xfrm>
        </p:spPr>
        <p:txBody>
          <a:bodyPr/>
          <a:lstStyle/>
          <a:p>
            <a:pPr algn="just">
              <a:lnSpc>
                <a:spcPct val="110000"/>
              </a:lnSpc>
              <a:spcAft>
                <a:spcPts val="0"/>
              </a:spcAft>
            </a:pPr>
            <a:r>
              <a:rPr lang="en-US" b="1"/>
              <a:t>Khả thi:</a:t>
            </a:r>
            <a:r>
              <a:rPr lang="en-US"/>
              <a:t> Tài nguyên, nhân lực, thời gian và kinh phí</a:t>
            </a:r>
          </a:p>
          <a:p>
            <a:pPr algn="just">
              <a:lnSpc>
                <a:spcPct val="110000"/>
              </a:lnSpc>
              <a:spcAft>
                <a:spcPts val="0"/>
              </a:spcAft>
            </a:pPr>
            <a:r>
              <a:rPr lang="en-US" b="1"/>
              <a:t>Ngôn ngữ diễn đạt:</a:t>
            </a:r>
            <a:r>
              <a:rPr lang="en-US"/>
              <a:t> Không được dùng NNLT</a:t>
            </a:r>
          </a:p>
          <a:p>
            <a:pPr algn="just">
              <a:lnSpc>
                <a:spcPct val="110000"/>
              </a:lnSpc>
              <a:spcAft>
                <a:spcPts val="0"/>
              </a:spcAft>
            </a:pPr>
            <a:r>
              <a:rPr lang="en-US" b="1"/>
              <a:t>Tính khả kiểm thử:</a:t>
            </a:r>
            <a:r>
              <a:rPr lang="en-US"/>
              <a:t> Các đặc trưng có thể kiểm thử ?, cung cấp đầy đủ để kiểm thử?</a:t>
            </a:r>
          </a:p>
        </p:txBody>
      </p:sp>
      <p:sp>
        <p:nvSpPr>
          <p:cNvPr id="4" name="Slide Number Placeholder 3"/>
          <p:cNvSpPr>
            <a:spLocks noGrp="1"/>
          </p:cNvSpPr>
          <p:nvPr>
            <p:ph type="sldNum" sz="quarter" idx="11"/>
          </p:nvPr>
        </p:nvSpPr>
        <p:spPr/>
        <p:txBody>
          <a:bodyPr/>
          <a:lstStyle/>
          <a:p>
            <a:fld id="{F8C95032-0A6C-4E0D-9164-22F1660FBE1B}" type="slidenum">
              <a:rPr lang="en-US" smtClean="0"/>
              <a:t>11</a:t>
            </a:fld>
            <a:endParaRPr lang="en-US"/>
          </a:p>
        </p:txBody>
      </p:sp>
    </p:spTree>
    <p:extLst>
      <p:ext uri="{BB962C8B-B14F-4D97-AF65-F5344CB8AC3E}">
        <p14:creationId xmlns:p14="http://schemas.microsoft.com/office/powerpoint/2010/main" val="221835969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9" y="914400"/>
            <a:ext cx="8888254" cy="990600"/>
          </a:xfrm>
        </p:spPr>
        <p:txBody>
          <a:bodyPr>
            <a:noAutofit/>
          </a:bodyPr>
          <a:lstStyle/>
          <a:p>
            <a:r>
              <a:rPr lang="en-US"/>
              <a:t>Danh sách  kiểm tra  các thuật ngữ của đặc tả</a:t>
            </a:r>
          </a:p>
        </p:txBody>
      </p:sp>
      <p:sp>
        <p:nvSpPr>
          <p:cNvPr id="3" name="Content Placeholder 2"/>
          <p:cNvSpPr>
            <a:spLocks noGrp="1"/>
          </p:cNvSpPr>
          <p:nvPr>
            <p:ph idx="1"/>
          </p:nvPr>
        </p:nvSpPr>
        <p:spPr/>
        <p:txBody>
          <a:bodyPr/>
          <a:lstStyle/>
          <a:p>
            <a:endParaRPr lang="en-US"/>
          </a:p>
          <a:p>
            <a:pPr algn="just">
              <a:lnSpc>
                <a:spcPct val="110000"/>
              </a:lnSpc>
            </a:pPr>
            <a:r>
              <a:rPr lang="en-US"/>
              <a:t>Luôn luôn, mỗi một, tất cả, không có, không bao giờ: Kiểm tra có đúng không, có vi phạm không</a:t>
            </a:r>
          </a:p>
          <a:p>
            <a:pPr algn="just">
              <a:lnSpc>
                <a:spcPct val="110000"/>
              </a:lnSpc>
            </a:pPr>
            <a:r>
              <a:rPr lang="en-US">
                <a:latin typeface="Times New Roman"/>
                <a:ea typeface="Tahoma"/>
                <a:cs typeface="Times New Roman"/>
              </a:rPr>
              <a:t>Tất nhiên, hiển nhiên là: dùng để thuyết phục người khác</a:t>
            </a:r>
            <a:endParaRPr lang="en-US"/>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12</a:t>
            </a:fld>
            <a:endParaRPr lang="en-US"/>
          </a:p>
        </p:txBody>
      </p:sp>
    </p:spTree>
    <p:extLst>
      <p:ext uri="{BB962C8B-B14F-4D97-AF65-F5344CB8AC3E}">
        <p14:creationId xmlns:p14="http://schemas.microsoft.com/office/powerpoint/2010/main" val="84150852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10000"/>
              </a:lnSpc>
            </a:pPr>
            <a:r>
              <a:rPr lang="en-US"/>
              <a:t>Thông thường, đôi khi, hầu hết, thường gặp: lằng nhằng, không thể kiểm thử</a:t>
            </a:r>
          </a:p>
          <a:p>
            <a:pPr>
              <a:lnSpc>
                <a:spcPct val="110000"/>
              </a:lnSpc>
            </a:pPr>
            <a:r>
              <a:rPr lang="en-US"/>
              <a:t>Chẳng hạn, như vậy, vân vân: Không thể kiểm thử</a:t>
            </a:r>
          </a:p>
          <a:p>
            <a:pPr>
              <a:lnSpc>
                <a:spcPct val="110000"/>
              </a:lnSpc>
            </a:pPr>
            <a:r>
              <a:rPr lang="en-US"/>
              <a:t>Nếu .. thì ( thiếu trái lại)</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13</a:t>
            </a:fld>
            <a:endParaRPr lang="en-US"/>
          </a:p>
        </p:txBody>
      </p:sp>
    </p:spTree>
    <p:extLst>
      <p:ext uri="{BB962C8B-B14F-4D97-AF65-F5344CB8AC3E}">
        <p14:creationId xmlns:p14="http://schemas.microsoft.com/office/powerpoint/2010/main" val="2520800156"/>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KHẢO SÁT MÃ NGUỒN</a:t>
            </a:r>
          </a:p>
        </p:txBody>
      </p:sp>
      <p:sp>
        <p:nvSpPr>
          <p:cNvPr id="4" name="Slide Number Placeholder 3"/>
          <p:cNvSpPr>
            <a:spLocks noGrp="1"/>
          </p:cNvSpPr>
          <p:nvPr>
            <p:ph type="sldNum" sz="quarter" idx="11"/>
          </p:nvPr>
        </p:nvSpPr>
        <p:spPr/>
        <p:txBody>
          <a:bodyPr/>
          <a:lstStyle/>
          <a:p>
            <a:fld id="{F8C95032-0A6C-4E0D-9164-22F1660FBE1B}" type="slidenum">
              <a:rPr lang="en-US" dirty="0" smtClean="0"/>
              <a:t>14</a:t>
            </a:fld>
            <a:endParaRPr lang="en-US" dirty="0"/>
          </a:p>
        </p:txBody>
      </p:sp>
    </p:spTree>
    <p:extLst>
      <p:ext uri="{BB962C8B-B14F-4D97-AF65-F5344CB8AC3E}">
        <p14:creationId xmlns:p14="http://schemas.microsoft.com/office/powerpoint/2010/main" val="357622205"/>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Phản biện hình thức</a:t>
            </a:r>
          </a:p>
        </p:txBody>
      </p:sp>
      <p:sp>
        <p:nvSpPr>
          <p:cNvPr id="3" name="Content Placeholder 2"/>
          <p:cNvSpPr>
            <a:spLocks noGrp="1"/>
          </p:cNvSpPr>
          <p:nvPr>
            <p:ph idx="1"/>
          </p:nvPr>
        </p:nvSpPr>
        <p:spPr/>
        <p:txBody>
          <a:bodyPr/>
          <a:lstStyle/>
          <a:p>
            <a:pPr algn="just">
              <a:lnSpc>
                <a:spcPct val="110000"/>
              </a:lnSpc>
            </a:pPr>
            <a:r>
              <a:rPr lang="en-US" b="1"/>
              <a:t>Xác định vấn đề: </a:t>
            </a:r>
            <a:r>
              <a:rPr lang="vi-VN"/>
              <a:t>Mục đích là tìm xem phần mềm có vấn đề gì không, không chỉ là những thứ bị sai, mà cả những thứ còn thiếu. Tất cả những phê phán là nhằm vào thiết kế hoặc mã nguồn đang được khảo sát</a:t>
            </a:r>
            <a:r>
              <a:rPr lang="en-US"/>
              <a:t>. </a:t>
            </a:r>
            <a:r>
              <a:rPr lang="vi-VN"/>
              <a:t>Người tham gia không được phép nhằm vào cá nhân nào.</a:t>
            </a: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15</a:t>
            </a:fld>
            <a:endParaRPr lang="en-US"/>
          </a:p>
        </p:txBody>
      </p:sp>
    </p:spTree>
    <p:extLst>
      <p:ext uri="{BB962C8B-B14F-4D97-AF65-F5344CB8AC3E}">
        <p14:creationId xmlns:p14="http://schemas.microsoft.com/office/powerpoint/2010/main" val="170193541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9" y="38100"/>
            <a:ext cx="8888254" cy="990600"/>
          </a:xfrm>
        </p:spPr>
        <p:txBody>
          <a:bodyPr/>
          <a:lstStyle/>
          <a:p>
            <a:endParaRPr lang="en-US"/>
          </a:p>
        </p:txBody>
      </p:sp>
      <p:sp>
        <p:nvSpPr>
          <p:cNvPr id="3" name="Content Placeholder 2"/>
          <p:cNvSpPr>
            <a:spLocks noGrp="1"/>
          </p:cNvSpPr>
          <p:nvPr>
            <p:ph idx="1"/>
          </p:nvPr>
        </p:nvSpPr>
        <p:spPr>
          <a:xfrm>
            <a:off x="442119" y="1371600"/>
            <a:ext cx="8888254" cy="3803904"/>
          </a:xfrm>
        </p:spPr>
        <p:txBody>
          <a:bodyPr/>
          <a:lstStyle/>
          <a:p>
            <a:pPr algn="just">
              <a:lnSpc>
                <a:spcPct val="110000"/>
              </a:lnSpc>
            </a:pPr>
            <a:r>
              <a:rPr lang="en-US" b="1"/>
              <a:t>Đặt ra nguyên tắc làm việc</a:t>
            </a:r>
            <a:r>
              <a:rPr lang="en-US"/>
              <a:t>: </a:t>
            </a:r>
            <a:r>
              <a:rPr lang="vi-VN"/>
              <a:t>lượng mã nguồn để phản biện (thường là vài trăm dòng lệnh), thời gian dành cho việc phản biện (vài giờ), những gì cần được nhận xét,</a:t>
            </a:r>
            <a:r>
              <a:rPr lang="en-US"/>
              <a:t>... </a:t>
            </a:r>
            <a:r>
              <a:rPr lang="vi-VN"/>
              <a:t>Điều này là quan trọng vì người tham gia sẽ biết vai trò của họ là gì, và họ kỳ vọng cái gì </a:t>
            </a: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16</a:t>
            </a:fld>
            <a:endParaRPr lang="en-US"/>
          </a:p>
        </p:txBody>
      </p:sp>
    </p:spTree>
    <p:extLst>
      <p:ext uri="{BB962C8B-B14F-4D97-AF65-F5344CB8AC3E}">
        <p14:creationId xmlns:p14="http://schemas.microsoft.com/office/powerpoint/2010/main" val="147312052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10000"/>
              </a:lnSpc>
            </a:pPr>
            <a:r>
              <a:rPr lang="en-US" b="1"/>
              <a:t>Chuẩn bị họp: </a:t>
            </a:r>
            <a:r>
              <a:rPr lang="vi-VN"/>
              <a:t>Mỗi người tham gia đều phải chuẩn bị và đóng góp vào việc phản biện. Họ cần biết nhiệm vụ và trách nhiệm của mình và sẵn sàng hoàn thành tốt chúng trong việc phản biện. Hầu hết các vấn đề được phát hiện là ở giai đoạn chuẩn bị </a:t>
            </a:r>
            <a:endParaRPr lang="en-US"/>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17</a:t>
            </a:fld>
            <a:endParaRPr lang="en-US"/>
          </a:p>
        </p:txBody>
      </p:sp>
    </p:spTree>
    <p:extLst>
      <p:ext uri="{BB962C8B-B14F-4D97-AF65-F5344CB8AC3E}">
        <p14:creationId xmlns:p14="http://schemas.microsoft.com/office/powerpoint/2010/main" val="286878258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a:t>Biên bản, báo cáo kết luận: </a:t>
            </a:r>
            <a:r>
              <a:rPr lang="vi-VN"/>
              <a:t>Nhóm phản biện cần đưa ra một báo cáo bằng văn bản tóm tắt kết quả của việc phản biện và thông báo cho những người tham gia phần còn lại. Những người này cần biết kết quả của buổi họp: bao nhiêu vấn đề được phát hiện, chúng được phát hiện ở chỗ nào,</a:t>
            </a:r>
            <a:r>
              <a:rPr lang="en-US"/>
              <a:t>…</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18</a:t>
            </a:fld>
            <a:endParaRPr lang="en-US"/>
          </a:p>
        </p:txBody>
      </p:sp>
    </p:spTree>
    <p:extLst>
      <p:ext uri="{BB962C8B-B14F-4D97-AF65-F5344CB8AC3E}">
        <p14:creationId xmlns:p14="http://schemas.microsoft.com/office/powerpoint/2010/main" val="171324317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Ích lợi</a:t>
            </a:r>
          </a:p>
        </p:txBody>
      </p:sp>
      <p:sp>
        <p:nvSpPr>
          <p:cNvPr id="3" name="Content Placeholder 2"/>
          <p:cNvSpPr>
            <a:spLocks noGrp="1"/>
          </p:cNvSpPr>
          <p:nvPr>
            <p:ph idx="1"/>
          </p:nvPr>
        </p:nvSpPr>
        <p:spPr/>
        <p:txBody>
          <a:bodyPr/>
          <a:lstStyle/>
          <a:p>
            <a:pPr>
              <a:lnSpc>
                <a:spcPct val="110000"/>
              </a:lnSpc>
            </a:pPr>
            <a:r>
              <a:rPr lang="en-US"/>
              <a:t>Phổ biến thông tin</a:t>
            </a:r>
          </a:p>
          <a:p>
            <a:pPr>
              <a:lnSpc>
                <a:spcPct val="110000"/>
              </a:lnSpc>
            </a:pPr>
            <a:r>
              <a:rPr lang="en-US"/>
              <a:t>Tăng tính tự giác </a:t>
            </a:r>
          </a:p>
          <a:p>
            <a:pPr>
              <a:lnSpc>
                <a:spcPct val="110000"/>
              </a:lnSpc>
            </a:pPr>
            <a:r>
              <a:rPr lang="en-US"/>
              <a:t>Tăng tính đồng đội</a:t>
            </a:r>
          </a:p>
          <a:p>
            <a:pPr>
              <a:lnSpc>
                <a:spcPct val="110000"/>
              </a:lnSpc>
            </a:pPr>
            <a:r>
              <a:rPr lang="en-US"/>
              <a:t>Phát hiện các cải tiến hữu ích</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19</a:t>
            </a:fld>
            <a:endParaRPr lang="en-US"/>
          </a:p>
        </p:txBody>
      </p:sp>
    </p:spTree>
    <p:extLst>
      <p:ext uri="{BB962C8B-B14F-4D97-AF65-F5344CB8AC3E}">
        <p14:creationId xmlns:p14="http://schemas.microsoft.com/office/powerpoint/2010/main" val="179705627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Nội dung</a:t>
            </a:r>
          </a:p>
        </p:txBody>
      </p:sp>
      <p:sp>
        <p:nvSpPr>
          <p:cNvPr id="3" name="Content Placeholder 2"/>
          <p:cNvSpPr>
            <a:spLocks noGrp="1"/>
          </p:cNvSpPr>
          <p:nvPr>
            <p:ph idx="1"/>
          </p:nvPr>
        </p:nvSpPr>
        <p:spPr/>
        <p:txBody>
          <a:bodyPr/>
          <a:lstStyle/>
          <a:p>
            <a:endParaRPr lang="en-US"/>
          </a:p>
          <a:p>
            <a:pPr marL="0" indent="0"/>
            <a:r>
              <a:rPr lang="en-CA" altLang="en-US"/>
              <a:t>Khảo sát đặc tả</a:t>
            </a:r>
          </a:p>
          <a:p>
            <a:pPr marL="0" indent="0"/>
            <a:r>
              <a:rPr lang="en-CA" altLang="en-US"/>
              <a:t>Khảo sát mã nguồn</a:t>
            </a:r>
          </a:p>
          <a:p>
            <a:pPr marL="0" indent="0">
              <a:buNone/>
            </a:pP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a:t>
            </a:fld>
            <a:endParaRPr lang="en-US"/>
          </a:p>
        </p:txBody>
      </p:sp>
    </p:spTree>
    <p:extLst>
      <p:ext uri="{BB962C8B-B14F-4D97-AF65-F5344CB8AC3E}">
        <p14:creationId xmlns:p14="http://schemas.microsoft.com/office/powerpoint/2010/main" val="330572089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Phản biện chéo</a:t>
            </a:r>
          </a:p>
        </p:txBody>
      </p:sp>
      <p:sp>
        <p:nvSpPr>
          <p:cNvPr id="3" name="Content Placeholder 2"/>
          <p:cNvSpPr>
            <a:spLocks noGrp="1"/>
          </p:cNvSpPr>
          <p:nvPr>
            <p:ph idx="1"/>
          </p:nvPr>
        </p:nvSpPr>
        <p:spPr/>
        <p:txBody>
          <a:bodyPr/>
          <a:lstStyle/>
          <a:p>
            <a:pPr>
              <a:lnSpc>
                <a:spcPct val="110000"/>
              </a:lnSpc>
            </a:pPr>
            <a:r>
              <a:rPr lang="en-US"/>
              <a:t>Kiểm tra lẫn nhau, phi hình thức</a:t>
            </a:r>
          </a:p>
          <a:p>
            <a:pPr>
              <a:lnSpc>
                <a:spcPct val="110000"/>
              </a:lnSpc>
            </a:pPr>
            <a:r>
              <a:rPr lang="en-US"/>
              <a:t>Qui trình tương tự phản biện hình thức, nhưng đơn giản hóa bớt</a:t>
            </a:r>
          </a:p>
          <a:p>
            <a:pPr>
              <a:lnSpc>
                <a:spcPct val="110000"/>
              </a:lnSpc>
            </a:pP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20</a:t>
            </a:fld>
            <a:endParaRPr lang="en-US"/>
          </a:p>
        </p:txBody>
      </p:sp>
    </p:spTree>
    <p:extLst>
      <p:ext uri="{BB962C8B-B14F-4D97-AF65-F5344CB8AC3E}">
        <p14:creationId xmlns:p14="http://schemas.microsoft.com/office/powerpoint/2010/main" val="296100456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Thông qua</a:t>
            </a:r>
          </a:p>
        </p:txBody>
      </p:sp>
      <p:sp>
        <p:nvSpPr>
          <p:cNvPr id="3" name="Content Placeholder 2"/>
          <p:cNvSpPr>
            <a:spLocks noGrp="1"/>
          </p:cNvSpPr>
          <p:nvPr>
            <p:ph idx="1"/>
          </p:nvPr>
        </p:nvSpPr>
        <p:spPr>
          <a:xfrm>
            <a:off x="493791" y="1828800"/>
            <a:ext cx="8863727" cy="3295904"/>
          </a:xfrm>
        </p:spPr>
        <p:txBody>
          <a:bodyPr/>
          <a:lstStyle/>
          <a:p>
            <a:pPr algn="just"/>
            <a:r>
              <a:rPr lang="en-US"/>
              <a:t>N</a:t>
            </a:r>
            <a:r>
              <a:rPr lang="vi-VN"/>
              <a:t>gười lập trình sẽ trình bày hình thức về mã nguồn của mình trước một nhóm gồm năm người gồm những người lập trình khác và người kiểm thử để họ thông qua. </a:t>
            </a: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21</a:t>
            </a:fld>
            <a:endParaRPr lang="en-US"/>
          </a:p>
        </p:txBody>
      </p:sp>
    </p:spTree>
    <p:extLst>
      <p:ext uri="{BB962C8B-B14F-4D97-AF65-F5344CB8AC3E}">
        <p14:creationId xmlns:p14="http://schemas.microsoft.com/office/powerpoint/2010/main" val="105528912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Thanh tra</a:t>
            </a:r>
          </a:p>
        </p:txBody>
      </p:sp>
      <p:sp>
        <p:nvSpPr>
          <p:cNvPr id="3" name="Content Placeholder 2"/>
          <p:cNvSpPr>
            <a:spLocks noGrp="1"/>
          </p:cNvSpPr>
          <p:nvPr>
            <p:ph idx="1"/>
          </p:nvPr>
        </p:nvSpPr>
        <p:spPr/>
        <p:txBody>
          <a:bodyPr/>
          <a:lstStyle/>
          <a:p>
            <a:pPr algn="just"/>
            <a:r>
              <a:rPr lang="vi-VN"/>
              <a:t>Thanh tra khác với phản biện chéo và thông qua ở chỗ người trình bày mã nguồn, gọi là người trình bày hoặc độc giả, không phải là người viết ra mã nguồn. Điều này đòi hỏi người trình bày phải đọc và hiểu được tư liệu cần trình bày và sẽ cho ý kiến khách quan và cách thể hiện khác trong cuộc họp thanh tra.</a:t>
            </a: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22</a:t>
            </a:fld>
            <a:endParaRPr lang="en-US"/>
          </a:p>
        </p:txBody>
      </p:sp>
    </p:spTree>
    <p:extLst>
      <p:ext uri="{BB962C8B-B14F-4D97-AF65-F5344CB8AC3E}">
        <p14:creationId xmlns:p14="http://schemas.microsoft.com/office/powerpoint/2010/main" val="366609986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mã nguồn</a:t>
            </a:r>
          </a:p>
        </p:txBody>
      </p:sp>
      <p:sp>
        <p:nvSpPr>
          <p:cNvPr id="3" name="Content Placeholder 2"/>
          <p:cNvSpPr>
            <a:spLocks noGrp="1"/>
          </p:cNvSpPr>
          <p:nvPr>
            <p:ph idx="1"/>
          </p:nvPr>
        </p:nvSpPr>
        <p:spPr/>
        <p:txBody>
          <a:bodyPr/>
          <a:lstStyle/>
          <a:p>
            <a:pPr algn="just"/>
            <a:r>
              <a:rPr lang="en-US"/>
              <a:t>Mã nguồn cần tuân thủ các nguyên tắc về mã nguồn</a:t>
            </a:r>
          </a:p>
          <a:p>
            <a:pPr algn="just"/>
            <a:r>
              <a:rPr lang="en-US"/>
              <a:t>Đảm bảo tính nhất quán, dễ hiểu của mã nguồn do nhiều người cùng viết, sửa</a:t>
            </a:r>
          </a:p>
        </p:txBody>
      </p:sp>
      <p:sp>
        <p:nvSpPr>
          <p:cNvPr id="4" name="Slide Number Placeholder 3"/>
          <p:cNvSpPr>
            <a:spLocks noGrp="1"/>
          </p:cNvSpPr>
          <p:nvPr>
            <p:ph type="sldNum" sz="quarter" idx="11"/>
          </p:nvPr>
        </p:nvSpPr>
        <p:spPr/>
        <p:txBody>
          <a:bodyPr/>
          <a:lstStyle/>
          <a:p>
            <a:fld id="{F8C95032-0A6C-4E0D-9164-22F1660FBE1B}" type="slidenum">
              <a:rPr lang="en-US" smtClean="0"/>
              <a:t>23</a:t>
            </a:fld>
            <a:endParaRPr lang="en-US"/>
          </a:p>
        </p:txBody>
      </p:sp>
    </p:spTree>
    <p:extLst>
      <p:ext uri="{BB962C8B-B14F-4D97-AF65-F5344CB8AC3E}">
        <p14:creationId xmlns:p14="http://schemas.microsoft.com/office/powerpoint/2010/main" val="3929446219"/>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Danh sách kiểm tra mã nguồn</a:t>
            </a:r>
          </a:p>
        </p:txBody>
      </p:sp>
      <p:sp>
        <p:nvSpPr>
          <p:cNvPr id="3" name="Content Placeholder 2"/>
          <p:cNvSpPr>
            <a:spLocks noGrp="1"/>
          </p:cNvSpPr>
          <p:nvPr>
            <p:ph idx="1"/>
          </p:nvPr>
        </p:nvSpPr>
        <p:spPr/>
        <p:txBody>
          <a:bodyPr/>
          <a:lstStyle/>
          <a:p>
            <a:pPr algn="just"/>
            <a:r>
              <a:rPr lang="en-US"/>
              <a:t>Lỗi tham chiếu dữ liệu: Là lỗi gây ra do việc dùng các biến, hằng, xâu , bản ghi chưa được mô tả hoặc khởi tạo.</a:t>
            </a:r>
          </a:p>
          <a:p>
            <a:pPr algn="just"/>
            <a:r>
              <a:rPr lang="en-US"/>
              <a:t>Lỗi mô tả dữ liệu: Lỗi gây ra do việc mô tả không đầy đủ hoặc do dùng bất cẩn các biến và hằng số</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24</a:t>
            </a:fld>
            <a:endParaRPr lang="en-US"/>
          </a:p>
        </p:txBody>
      </p:sp>
    </p:spTree>
    <p:extLst>
      <p:ext uri="{BB962C8B-B14F-4D97-AF65-F5344CB8AC3E}">
        <p14:creationId xmlns:p14="http://schemas.microsoft.com/office/powerpoint/2010/main" val="88755489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Lỗi tính toán: Gây ra kết quả tính toán không như mong đợi</a:t>
            </a:r>
          </a:p>
          <a:p>
            <a:pPr algn="just"/>
            <a:r>
              <a:rPr lang="en-US"/>
              <a:t>Lỗi điều khiển:  Cấu trúc rẽ nhánh</a:t>
            </a:r>
          </a:p>
          <a:p>
            <a:pPr algn="just"/>
            <a:r>
              <a:rPr lang="en-US"/>
              <a:t>Lỗi truyền tham số: Không tương thích tham số thực sự và tham số hình thức</a:t>
            </a:r>
          </a:p>
          <a:p>
            <a:r>
              <a:rPr lang="en-US"/>
              <a:t>...</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25</a:t>
            </a:fld>
            <a:endParaRPr lang="en-US"/>
          </a:p>
        </p:txBody>
      </p:sp>
    </p:spTree>
    <p:extLst>
      <p:ext uri="{BB962C8B-B14F-4D97-AF65-F5344CB8AC3E}">
        <p14:creationId xmlns:p14="http://schemas.microsoft.com/office/powerpoint/2010/main" val="1558567231"/>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p:txBody>
          <a:bodyPr/>
          <a:lstStyle/>
          <a:p>
            <a:endParaRPr lang="en-US"/>
          </a:p>
          <a:p>
            <a:pPr algn="just"/>
            <a:r>
              <a:rPr lang="en-US"/>
              <a:t>Hiểu được khái niệm, duyệt đặc tả ở mức cao và đặc tả mức thấp </a:t>
            </a:r>
          </a:p>
          <a:p>
            <a:pPr algn="just"/>
            <a:r>
              <a:rPr lang="en-US"/>
              <a:t>Hiểu được quy trình khảo sát mã nguồn và danh sách kiểm tra mã nguồn</a:t>
            </a:r>
          </a:p>
        </p:txBody>
      </p:sp>
      <p:sp>
        <p:nvSpPr>
          <p:cNvPr id="4" name="Slide Number Placeholder 3"/>
          <p:cNvSpPr>
            <a:spLocks noGrp="1"/>
          </p:cNvSpPr>
          <p:nvPr>
            <p:ph type="sldNum" sz="quarter" idx="11"/>
          </p:nvPr>
        </p:nvSpPr>
        <p:spPr/>
        <p:txBody>
          <a:bodyPr/>
          <a:lstStyle/>
          <a:p>
            <a:fld id="{F8C95032-0A6C-4E0D-9164-22F1660FBE1B}" type="slidenum">
              <a:rPr lang="en-US" smtClean="0"/>
              <a:t>26</a:t>
            </a:fld>
            <a:endParaRPr lang="en-US"/>
          </a:p>
        </p:txBody>
      </p:sp>
    </p:spTree>
    <p:extLst>
      <p:ext uri="{BB962C8B-B14F-4D97-AF65-F5344CB8AC3E}">
        <p14:creationId xmlns:p14="http://schemas.microsoft.com/office/powerpoint/2010/main" val="3974896780"/>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9" y="304800"/>
            <a:ext cx="8888254" cy="990600"/>
          </a:xfrm>
        </p:spPr>
        <p:txBody>
          <a:bodyPr/>
          <a:lstStyle/>
          <a:p>
            <a:r>
              <a:rPr lang="en-US"/>
              <a:t>Câu hỏi ôn tập</a:t>
            </a:r>
          </a:p>
        </p:txBody>
      </p:sp>
      <p:sp>
        <p:nvSpPr>
          <p:cNvPr id="3" name="Content Placeholder 2"/>
          <p:cNvSpPr>
            <a:spLocks noGrp="1"/>
          </p:cNvSpPr>
          <p:nvPr>
            <p:ph idx="1"/>
          </p:nvPr>
        </p:nvSpPr>
        <p:spPr/>
        <p:txBody>
          <a:bodyPr/>
          <a:lstStyle/>
          <a:p>
            <a:endParaRPr lang="en-US"/>
          </a:p>
          <a:p>
            <a:pPr algn="just"/>
            <a:r>
              <a:rPr lang="en-US"/>
              <a:t>Hãy nêu chuẩn mực hiện hành và danh sách các thuật ngữ kiểm tra đặc tả</a:t>
            </a:r>
          </a:p>
          <a:p>
            <a:pPr algn="just"/>
            <a:r>
              <a:rPr lang="en-US"/>
              <a:t>Hãy nêu quy trình khảo sát mã nguồn</a:t>
            </a:r>
          </a:p>
          <a:p>
            <a:pPr marL="0" indent="0">
              <a:buNone/>
            </a:pP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27</a:t>
            </a:fld>
            <a:endParaRPr lang="en-US"/>
          </a:p>
        </p:txBody>
      </p:sp>
    </p:spTree>
    <p:extLst>
      <p:ext uri="{BB962C8B-B14F-4D97-AF65-F5344CB8AC3E}">
        <p14:creationId xmlns:p14="http://schemas.microsoft.com/office/powerpoint/2010/main" val="3037301329"/>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lstStyle/>
          <a:p>
            <a:r>
              <a:rPr lang="en-US"/>
              <a:t>Bài tập thực hành</a:t>
            </a:r>
          </a:p>
        </p:txBody>
      </p:sp>
      <p:sp>
        <p:nvSpPr>
          <p:cNvPr id="3" name="Content Placeholder 2"/>
          <p:cNvSpPr>
            <a:spLocks noGrp="1"/>
          </p:cNvSpPr>
          <p:nvPr>
            <p:ph idx="1"/>
          </p:nvPr>
        </p:nvSpPr>
        <p:spPr>
          <a:xfrm>
            <a:off x="493792" y="1413256"/>
            <a:ext cx="8888254" cy="3803904"/>
          </a:xfrm>
        </p:spPr>
        <p:txBody>
          <a:bodyPr/>
          <a:lstStyle/>
          <a:p>
            <a:endParaRPr lang="en-US"/>
          </a:p>
          <a:p>
            <a:r>
              <a:rPr lang="en-US">
                <a:hlinkClick r:id="rId2" action="ppaction://hlinkfile"/>
              </a:rPr>
              <a:t>Bài thực hành số 3.1</a:t>
            </a:r>
            <a:endParaRPr lang="en-US"/>
          </a:p>
          <a:p>
            <a:r>
              <a:rPr lang="en-US">
                <a:hlinkClick r:id="rId3" action="ppaction://hlinkfile"/>
              </a:rPr>
              <a:t>Bài thực hành số 3.2</a:t>
            </a:r>
            <a:endParaRPr lang="en-US"/>
          </a:p>
          <a:p>
            <a:r>
              <a:rPr lang="en-US">
                <a:hlinkClick r:id="rId4" action="ppaction://hlinkfile"/>
              </a:rPr>
              <a:t>Bài thực hành số 3.3</a:t>
            </a: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28</a:t>
            </a:fld>
            <a:endParaRPr lang="en-US"/>
          </a:p>
        </p:txBody>
      </p:sp>
    </p:spTree>
    <p:extLst>
      <p:ext uri="{BB962C8B-B14F-4D97-AF65-F5344CB8AC3E}">
        <p14:creationId xmlns:p14="http://schemas.microsoft.com/office/powerpoint/2010/main" val="2397901810"/>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381000"/>
            <a:ext cx="8888254"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1319" y="1828800"/>
            <a:ext cx="474568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F8C95032-0A6C-4E0D-9164-22F1660FBE1B}" type="slidenum">
              <a:rPr lang="en-US" smtClean="0"/>
              <a:t>29</a:t>
            </a:fld>
            <a:endParaRPr lang="en-US"/>
          </a:p>
        </p:txBody>
      </p:sp>
    </p:spTree>
    <p:extLst>
      <p:ext uri="{BB962C8B-B14F-4D97-AF65-F5344CB8AC3E}">
        <p14:creationId xmlns:p14="http://schemas.microsoft.com/office/powerpoint/2010/main" val="413593300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93" y="330200"/>
            <a:ext cx="8888254" cy="990600"/>
          </a:xfrm>
        </p:spPr>
        <p:txBody>
          <a:bodyPr/>
          <a:lstStyle/>
          <a:p>
            <a:r>
              <a:rPr lang="en-US"/>
              <a:t>Mục tiêu</a:t>
            </a:r>
          </a:p>
        </p:txBody>
      </p:sp>
      <p:sp>
        <p:nvSpPr>
          <p:cNvPr id="3" name="Content Placeholder 2"/>
          <p:cNvSpPr>
            <a:spLocks noGrp="1"/>
          </p:cNvSpPr>
          <p:nvPr>
            <p:ph idx="1"/>
          </p:nvPr>
        </p:nvSpPr>
        <p:spPr/>
        <p:txBody>
          <a:bodyPr/>
          <a:lstStyle/>
          <a:p>
            <a:endParaRPr lang="en-US" sz="3600"/>
          </a:p>
          <a:p>
            <a:pPr algn="just"/>
            <a:r>
              <a:rPr lang="en-US" sz="3600"/>
              <a:t>Nắm vững các chuẩn mực và danh sách kiểm tra các thuật ngữ đặc tả</a:t>
            </a:r>
          </a:p>
          <a:p>
            <a:pPr algn="just"/>
            <a:r>
              <a:rPr lang="en-US" sz="3600"/>
              <a:t>Hiểu được danh sách kiểm tra mã nguồn và chuẩn mã nguồn</a:t>
            </a:r>
          </a:p>
        </p:txBody>
      </p:sp>
      <p:sp>
        <p:nvSpPr>
          <p:cNvPr id="4" name="Slide Number Placeholder 3"/>
          <p:cNvSpPr>
            <a:spLocks noGrp="1"/>
          </p:cNvSpPr>
          <p:nvPr>
            <p:ph type="sldNum" sz="quarter" idx="11"/>
          </p:nvPr>
        </p:nvSpPr>
        <p:spPr/>
        <p:txBody>
          <a:bodyPr/>
          <a:lstStyle/>
          <a:p>
            <a:fld id="{F8C95032-0A6C-4E0D-9164-22F1660FBE1B}" type="slidenum">
              <a:rPr lang="en-US" smtClean="0"/>
              <a:t>3</a:t>
            </a:fld>
            <a:endParaRPr lang="en-US"/>
          </a:p>
        </p:txBody>
      </p:sp>
    </p:spTree>
    <p:extLst>
      <p:ext uri="{BB962C8B-B14F-4D97-AF65-F5344CB8AC3E}">
        <p14:creationId xmlns:p14="http://schemas.microsoft.com/office/powerpoint/2010/main" val="211247426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CA" altLang="en-US" b="1">
                <a:latin typeface="Tahoma" pitchFamily="34" charset="0"/>
                <a:cs typeface="Tahoma" pitchFamily="34" charset="0"/>
              </a:rPr>
              <a:t>KHẢO SÁT ĐẶC TẢ</a:t>
            </a:r>
          </a:p>
        </p:txBody>
      </p:sp>
      <p:sp>
        <p:nvSpPr>
          <p:cNvPr id="4" name="Slide Number Placeholder 3"/>
          <p:cNvSpPr>
            <a:spLocks noGrp="1"/>
          </p:cNvSpPr>
          <p:nvPr>
            <p:ph type="sldNum" sz="quarter" idx="11"/>
          </p:nvPr>
        </p:nvSpPr>
        <p:spPr/>
        <p:txBody>
          <a:bodyPr/>
          <a:lstStyle/>
          <a:p>
            <a:fld id="{F8C95032-0A6C-4E0D-9164-22F1660FBE1B}" type="slidenum">
              <a:rPr lang="en-US" smtClean="0"/>
              <a:t>4</a:t>
            </a:fld>
            <a:endParaRPr lang="en-US"/>
          </a:p>
        </p:txBody>
      </p:sp>
    </p:spTree>
    <p:extLst>
      <p:ext uri="{BB962C8B-B14F-4D97-AF65-F5344CB8AC3E}">
        <p14:creationId xmlns:p14="http://schemas.microsoft.com/office/powerpoint/2010/main" val="75070078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tả là gì?</a:t>
            </a:r>
          </a:p>
        </p:txBody>
      </p:sp>
      <p:sp>
        <p:nvSpPr>
          <p:cNvPr id="3" name="Content Placeholder 2"/>
          <p:cNvSpPr>
            <a:spLocks noGrp="1"/>
          </p:cNvSpPr>
          <p:nvPr>
            <p:ph idx="1"/>
          </p:nvPr>
        </p:nvSpPr>
        <p:spPr>
          <a:xfrm>
            <a:off x="493792" y="1676400"/>
            <a:ext cx="8888254" cy="3448304"/>
          </a:xfrm>
        </p:spPr>
        <p:txBody>
          <a:bodyPr/>
          <a:lstStyle/>
          <a:p>
            <a:pPr algn="just"/>
            <a:r>
              <a:rPr lang="vi-VN"/>
              <a:t>Đặc tả phần mềm là một tài liệu mô tả các chức năng của phần mềm. Tài liệu này được tạo ra từ nhiều nguồn khác nhau như thông qua các nghiên cứu về sử dụng, về thị trường,... </a:t>
            </a: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5</a:t>
            </a:fld>
            <a:endParaRPr lang="en-US"/>
          </a:p>
        </p:txBody>
      </p:sp>
    </p:spTree>
    <p:extLst>
      <p:ext uri="{BB962C8B-B14F-4D97-AF65-F5344CB8AC3E}">
        <p14:creationId xmlns:p14="http://schemas.microsoft.com/office/powerpoint/2010/main" val="366409690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altLang="en-US">
                <a:ea typeface="Tahoma" pitchFamily="34" charset="0"/>
              </a:rPr>
              <a:t>Duyệt đặc tả mức cao</a:t>
            </a:r>
            <a:endParaRPr lang="en-US">
              <a:ea typeface="Tahoma" pitchFamily="34" charset="0"/>
            </a:endParaRPr>
          </a:p>
        </p:txBody>
      </p:sp>
      <p:sp>
        <p:nvSpPr>
          <p:cNvPr id="3" name="Content Placeholder 2"/>
          <p:cNvSpPr>
            <a:spLocks noGrp="1"/>
          </p:cNvSpPr>
          <p:nvPr>
            <p:ph idx="1"/>
          </p:nvPr>
        </p:nvSpPr>
        <p:spPr>
          <a:xfrm>
            <a:off x="493791" y="1371600"/>
            <a:ext cx="9016127" cy="3753104"/>
          </a:xfrm>
        </p:spPr>
        <p:txBody>
          <a:bodyPr/>
          <a:lstStyle/>
          <a:p>
            <a:pPr>
              <a:lnSpc>
                <a:spcPct val="110000"/>
              </a:lnSpc>
              <a:spcBef>
                <a:spcPts val="200"/>
              </a:spcBef>
            </a:pPr>
            <a:endParaRPr lang="en-CA" altLang="en-US"/>
          </a:p>
          <a:p>
            <a:pPr>
              <a:lnSpc>
                <a:spcPct val="110000"/>
              </a:lnSpc>
              <a:spcBef>
                <a:spcPts val="200"/>
              </a:spcBef>
            </a:pPr>
            <a:r>
              <a:rPr lang="en-CA" altLang="en-US"/>
              <a:t>Đóng vai người khách hàng </a:t>
            </a:r>
          </a:p>
          <a:p>
            <a:pPr>
              <a:lnSpc>
                <a:spcPct val="110000"/>
              </a:lnSpc>
              <a:spcBef>
                <a:spcPts val="200"/>
              </a:spcBef>
            </a:pPr>
            <a:r>
              <a:rPr lang="en-US"/>
              <a:t>C</a:t>
            </a:r>
            <a:r>
              <a:rPr lang="vi-VN"/>
              <a:t>ần tìm hiểu ai sẽ là khách hàng của sản phẩm</a:t>
            </a:r>
            <a:endParaRPr lang="en-CA" altLang="en-US"/>
          </a:p>
          <a:p>
            <a:pPr>
              <a:lnSpc>
                <a:spcPct val="110000"/>
              </a:lnSpc>
              <a:spcBef>
                <a:spcPts val="200"/>
              </a:spcBef>
            </a:pPr>
            <a:r>
              <a:rPr lang="en-CA" altLang="en-US"/>
              <a:t>Đối chiếu với đặc tả</a:t>
            </a:r>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6</a:t>
            </a:fld>
            <a:endParaRPr lang="en-US"/>
          </a:p>
        </p:txBody>
      </p:sp>
    </p:spTree>
    <p:extLst>
      <p:ext uri="{BB962C8B-B14F-4D97-AF65-F5344CB8AC3E}">
        <p14:creationId xmlns:p14="http://schemas.microsoft.com/office/powerpoint/2010/main" val="25964473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Đối chiếu chuẩn mực hiện hành</a:t>
            </a:r>
          </a:p>
        </p:txBody>
      </p:sp>
      <p:sp>
        <p:nvSpPr>
          <p:cNvPr id="3" name="Content Placeholder 2"/>
          <p:cNvSpPr>
            <a:spLocks noGrp="1"/>
          </p:cNvSpPr>
          <p:nvPr>
            <p:ph idx="1"/>
          </p:nvPr>
        </p:nvSpPr>
        <p:spPr/>
        <p:txBody>
          <a:bodyPr/>
          <a:lstStyle/>
          <a:p>
            <a:r>
              <a:rPr lang="en-US"/>
              <a:t>Thuật ngữ, qui ước: Nếu phần mềm làm riêng cho công ty nào đó thì sử dụng quy ước, thuật ngữ của họ</a:t>
            </a:r>
          </a:p>
          <a:p>
            <a:pPr algn="just"/>
            <a:r>
              <a:rPr lang="en-US"/>
              <a:t>Chuẩn quy định bởi chính phủ:  Có những quy định trong lĩnh vực quốc phòng mà PM tuân thủ</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7</a:t>
            </a:fld>
            <a:endParaRPr lang="en-US"/>
          </a:p>
        </p:txBody>
      </p:sp>
    </p:spTree>
    <p:extLst>
      <p:ext uri="{BB962C8B-B14F-4D97-AF65-F5344CB8AC3E}">
        <p14:creationId xmlns:p14="http://schemas.microsoft.com/office/powerpoint/2010/main" val="343839956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Yêu cầu công nghiệp: Y tế, dược  phẩm, tài chính..</a:t>
            </a:r>
          </a:p>
          <a:p>
            <a:r>
              <a:rPr lang="en-US"/>
              <a:t>Chuẩn về an ninh</a:t>
            </a:r>
          </a:p>
          <a:p>
            <a:r>
              <a:rPr lang="en-US"/>
              <a:t>Chuẩn về dễ sử dụng</a:t>
            </a:r>
          </a:p>
          <a:p>
            <a:r>
              <a:rPr lang="en-US"/>
              <a:t>……</a:t>
            </a:r>
          </a:p>
        </p:txBody>
      </p:sp>
      <p:sp>
        <p:nvSpPr>
          <p:cNvPr id="4" name="Slide Number Placeholder 3"/>
          <p:cNvSpPr>
            <a:spLocks noGrp="1"/>
          </p:cNvSpPr>
          <p:nvPr>
            <p:ph type="sldNum" sz="quarter" idx="11"/>
          </p:nvPr>
        </p:nvSpPr>
        <p:spPr/>
        <p:txBody>
          <a:bodyPr/>
          <a:lstStyle/>
          <a:p>
            <a:fld id="{F8C95032-0A6C-4E0D-9164-22F1660FBE1B}" type="slidenum">
              <a:rPr lang="en-US" smtClean="0"/>
              <a:t>8</a:t>
            </a:fld>
            <a:endParaRPr lang="en-US"/>
          </a:p>
        </p:txBody>
      </p:sp>
    </p:spTree>
    <p:extLst>
      <p:ext uri="{BB962C8B-B14F-4D97-AF65-F5344CB8AC3E}">
        <p14:creationId xmlns:p14="http://schemas.microsoft.com/office/powerpoint/2010/main" val="308838410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9" y="990600"/>
            <a:ext cx="8888254" cy="990600"/>
          </a:xfrm>
        </p:spPr>
        <p:txBody>
          <a:bodyPr>
            <a:noAutofit/>
          </a:bodyPr>
          <a:lstStyle/>
          <a:p>
            <a:r>
              <a:rPr lang="en-US"/>
              <a:t>So sánh với các sản phẩm cạnh tranh</a:t>
            </a:r>
          </a:p>
        </p:txBody>
      </p:sp>
      <p:sp>
        <p:nvSpPr>
          <p:cNvPr id="3" name="Content Placeholder 2"/>
          <p:cNvSpPr>
            <a:spLocks noGrp="1"/>
          </p:cNvSpPr>
          <p:nvPr>
            <p:ph idx="1"/>
          </p:nvPr>
        </p:nvSpPr>
        <p:spPr/>
        <p:txBody>
          <a:bodyPr/>
          <a:lstStyle/>
          <a:p>
            <a:r>
              <a:rPr lang="en-US"/>
              <a:t>Chức năng</a:t>
            </a:r>
          </a:p>
          <a:p>
            <a:r>
              <a:rPr lang="en-US"/>
              <a:t>Công nghệ</a:t>
            </a:r>
          </a:p>
          <a:p>
            <a:r>
              <a:rPr lang="en-US"/>
              <a:t>Đơn giản, dễ sử dụng</a:t>
            </a:r>
          </a:p>
          <a:p>
            <a:r>
              <a:rPr lang="en-US"/>
              <a:t>An ninh, bảo mật</a:t>
            </a:r>
          </a:p>
          <a:p>
            <a:r>
              <a:rPr lang="en-US"/>
              <a:t>Độ tin cậy</a:t>
            </a:r>
          </a:p>
          <a:p>
            <a:r>
              <a:rPr lang="en-US"/>
              <a:t>…</a:t>
            </a:r>
          </a:p>
          <a:p>
            <a:endParaRPr lang="en-US"/>
          </a:p>
        </p:txBody>
      </p:sp>
      <p:sp>
        <p:nvSpPr>
          <p:cNvPr id="4" name="Slide Number Placeholder 3"/>
          <p:cNvSpPr>
            <a:spLocks noGrp="1"/>
          </p:cNvSpPr>
          <p:nvPr>
            <p:ph type="sldNum" sz="quarter" idx="11"/>
          </p:nvPr>
        </p:nvSpPr>
        <p:spPr/>
        <p:txBody>
          <a:bodyPr/>
          <a:lstStyle/>
          <a:p>
            <a:fld id="{F8C95032-0A6C-4E0D-9164-22F1660FBE1B}" type="slidenum">
              <a:rPr lang="en-US" smtClean="0"/>
              <a:t>9</a:t>
            </a:fld>
            <a:endParaRPr lang="en-US"/>
          </a:p>
        </p:txBody>
      </p:sp>
    </p:spTree>
    <p:extLst>
      <p:ext uri="{BB962C8B-B14F-4D97-AF65-F5344CB8AC3E}">
        <p14:creationId xmlns:p14="http://schemas.microsoft.com/office/powerpoint/2010/main" val="2323963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3A6760-F160-41F6-B44A-5C2A9CBBDA1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33F65D2-40D9-4CFA-9296-2377C43C6434}">
  <ds:schemaRefs>
    <ds:schemaRef ds:uri="http://schemas.microsoft.com/sharepoint/v3/contenttype/forms"/>
  </ds:schemaRefs>
</ds:datastoreItem>
</file>

<file path=customXml/itemProps3.xml><?xml version="1.0" encoding="utf-8"?>
<ds:datastoreItem xmlns:ds="http://schemas.openxmlformats.org/officeDocument/2006/customXml" ds:itemID="{C5423DFE-DA36-4EFF-B1C9-3ECEC6F2C3C1}"/>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Custom</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Presentation on brainstorming</vt:lpstr>
      <vt:lpstr>KIỂM THỬ TĨNH</vt:lpstr>
      <vt:lpstr>Nội dung</vt:lpstr>
      <vt:lpstr>Mục tiêu</vt:lpstr>
      <vt:lpstr>PowerPoint Presentation</vt:lpstr>
      <vt:lpstr>Đặc tả là gì?</vt:lpstr>
      <vt:lpstr>Duyệt đặc tả mức cao</vt:lpstr>
      <vt:lpstr>Đối chiếu chuẩn mực hiện hành</vt:lpstr>
      <vt:lpstr>PowerPoint Presentation</vt:lpstr>
      <vt:lpstr>So sánh với các sản phẩm cạnh tranh</vt:lpstr>
      <vt:lpstr>Dựa trên danh sách kiểm tra</vt:lpstr>
      <vt:lpstr>PowerPoint Presentation</vt:lpstr>
      <vt:lpstr>Danh sách  kiểm tra  các thuật ngữ của đặc tả</vt:lpstr>
      <vt:lpstr>PowerPoint Presentation</vt:lpstr>
      <vt:lpstr>PowerPoint Presentation</vt:lpstr>
      <vt:lpstr>Phản biện hình thức</vt:lpstr>
      <vt:lpstr>PowerPoint Presentation</vt:lpstr>
      <vt:lpstr>PowerPoint Presentation</vt:lpstr>
      <vt:lpstr>PowerPoint Presentation</vt:lpstr>
      <vt:lpstr>Ích lợi</vt:lpstr>
      <vt:lpstr>Phản biện chéo</vt:lpstr>
      <vt:lpstr>Thông qua</vt:lpstr>
      <vt:lpstr>Thanh tra</vt:lpstr>
      <vt:lpstr>Chuẩn mã nguồn</vt:lpstr>
      <vt:lpstr>Danh sách kiểm tra mã nguồn</vt:lpstr>
      <vt:lpstr>PowerPoint Presentation</vt:lpstr>
      <vt:lpstr>Tóm tắt</vt:lpstr>
      <vt:lpstr>Câu hỏi ôn tập</vt:lpstr>
      <vt:lpstr>Bài tập thực hành</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3</cp:revision>
  <dcterms:created xsi:type="dcterms:W3CDTF">2019-03-01T09:06:36Z</dcterms:created>
  <dcterms:modified xsi:type="dcterms:W3CDTF">2020-12-18T06:20:23Z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